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xlsx" ContentType="application/vnd.openxmlformats-officedocument.spreadsheetml.sheet"/>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charts/chart2.xml" ContentType="application/vnd.openxmlformats-officedocument.drawingml.chart+xml"/>
  <Override PartName="/ppt/notesSlides/notesSlide11.xml" ContentType="application/vnd.openxmlformats-officedocument.presentationml.notesSlide+xml"/>
  <Override PartName="/ppt/charts/chart3.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theme/themeOverride2.xml" ContentType="application/vnd.openxmlformats-officedocument.themeOverride+xml"/>
  <Override PartName="/ppt/charts/chart6.xml" ContentType="application/vnd.openxmlformats-officedocument.drawingml.chart+xml"/>
  <Override PartName="/ppt/theme/themeOverride3.xml" ContentType="application/vnd.openxmlformats-officedocument.themeOverride+xml"/>
  <Override PartName="/ppt/notesSlides/notesSlide14.xml" ContentType="application/vnd.openxmlformats-officedocument.presentationml.notesSlide+xml"/>
  <Override PartName="/ppt/charts/chart7.xml" ContentType="application/vnd.openxmlformats-officedocument.drawingml.chart+xml"/>
  <Override PartName="/ppt/drawings/drawing1.xml" ContentType="application/vnd.openxmlformats-officedocument.drawingml.chartshapes+xml"/>
  <Override PartName="/ppt/notesSlides/notesSlide15.xml" ContentType="application/vnd.openxmlformats-officedocument.presentationml.notesSlide+xml"/>
  <Override PartName="/ppt/charts/chart8.xml" ContentType="application/vnd.openxmlformats-officedocument.drawingml.chart+xml"/>
  <Override PartName="/ppt/notesSlides/notesSlide16.xml" ContentType="application/vnd.openxmlformats-officedocument.presentationml.notesSlide+xml"/>
  <Override PartName="/ppt/charts/chart9.xml" ContentType="application/vnd.openxmlformats-officedocument.drawingml.chart+xml"/>
  <Override PartName="/ppt/drawings/drawing2.xml" ContentType="application/vnd.openxmlformats-officedocument.drawingml.chartshapes+xml"/>
  <Override PartName="/ppt/notesSlides/notesSlide17.xml" ContentType="application/vnd.openxmlformats-officedocument.presentationml.notesSlide+xml"/>
  <Override PartName="/ppt/charts/chart10.xml" ContentType="application/vnd.openxmlformats-officedocument.drawingml.chart+xml"/>
  <Override PartName="/ppt/notesSlides/notesSlide18.xml" ContentType="application/vnd.openxmlformats-officedocument.presentationml.notesSlide+xml"/>
  <Override PartName="/ppt/charts/chart11.xml" ContentType="application/vnd.openxmlformats-officedocument.drawingml.chart+xml"/>
  <Override PartName="/ppt/notesSlides/notesSlide19.xml" ContentType="application/vnd.openxmlformats-officedocument.presentationml.notesSlide+xml"/>
  <Override PartName="/ppt/charts/chart12.xml" ContentType="application/vnd.openxmlformats-officedocument.drawingml.chart+xml"/>
  <Override PartName="/ppt/notesSlides/notesSlide20.xml" ContentType="application/vnd.openxmlformats-officedocument.presentationml.notesSlide+xml"/>
  <Override PartName="/ppt/charts/chart13.xml" ContentType="application/vnd.openxmlformats-officedocument.drawingml.chart+xml"/>
  <Override PartName="/ppt/notesSlides/notesSlide21.xml" ContentType="application/vnd.openxmlformats-officedocument.presentationml.notesSlide+xml"/>
  <Override PartName="/ppt/charts/chart14.xml" ContentType="application/vnd.openxmlformats-officedocument.drawingml.chart+xml"/>
  <Override PartName="/ppt/notesSlides/notesSlide22.xml" ContentType="application/vnd.openxmlformats-officedocument.presentationml.notesSlide+xml"/>
  <Override PartName="/ppt/charts/chart15.xml" ContentType="application/vnd.openxmlformats-officedocument.drawingml.chart+xml"/>
  <Override PartName="/ppt/notesSlides/notesSlide23.xml" ContentType="application/vnd.openxmlformats-officedocument.presentationml.notesSlide+xml"/>
  <Override PartName="/ppt/charts/chart16.xml" ContentType="application/vnd.openxmlformats-officedocument.drawingml.chart+xml"/>
  <Override PartName="/ppt/notesSlides/notesSlide24.xml" ContentType="application/vnd.openxmlformats-officedocument.presentationml.notesSlide+xml"/>
  <Override PartName="/ppt/charts/chart17.xml" ContentType="application/vnd.openxmlformats-officedocument.drawingml.chart+xml"/>
  <Override PartName="/ppt/drawings/drawing3.xml" ContentType="application/vnd.openxmlformats-officedocument.drawingml.chartshapes+xml"/>
  <Override PartName="/ppt/charts/chart18.xml" ContentType="application/vnd.openxmlformats-officedocument.drawingml.chart+xml"/>
  <Override PartName="/ppt/charts/chart19.xml" ContentType="application/vnd.openxmlformats-officedocument.drawingml.chart+xml"/>
  <Override PartName="/ppt/notesSlides/notesSlide25.xml" ContentType="application/vnd.openxmlformats-officedocument.presentationml.notesSlide+xml"/>
  <Override PartName="/ppt/charts/chart20.xml" ContentType="application/vnd.openxmlformats-officedocument.drawingml.chart+xml"/>
  <Override PartName="/ppt/drawings/drawing4.xml" ContentType="application/vnd.openxmlformats-officedocument.drawingml.chartshapes+xml"/>
  <Override PartName="/ppt/charts/chart21.xml" ContentType="application/vnd.openxmlformats-officedocument.drawingml.chart+xml"/>
  <Override PartName="/ppt/drawings/drawing5.xml" ContentType="application/vnd.openxmlformats-officedocument.drawingml.chartshape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22.xml" ContentType="application/vnd.openxmlformats-officedocument.drawingml.chart+xml"/>
  <Override PartName="/ppt/drawings/drawing6.xml" ContentType="application/vnd.openxmlformats-officedocument.drawingml.chartshapes+xml"/>
  <Override PartName="/ppt/notesSlides/notesSlide28.xml" ContentType="application/vnd.openxmlformats-officedocument.presentationml.notesSlide+xml"/>
  <Override PartName="/ppt/charts/chart23.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notesSlides/notesSlide29.xml" ContentType="application/vnd.openxmlformats-officedocument.presentationml.notesSlide+xml"/>
  <Override PartName="/ppt/charts/chart28.xml" ContentType="application/vnd.openxmlformats-officedocument.drawingml.chart+xml"/>
  <Override PartName="/ppt/charts/chart29.xml" ContentType="application/vnd.openxmlformats-officedocument.drawingml.chart+xml"/>
  <Override PartName="/ppt/drawings/drawing7.xml" ContentType="application/vnd.openxmlformats-officedocument.drawingml.chartshapes+xml"/>
  <Override PartName="/ppt/charts/chart30.xml" ContentType="application/vnd.openxmlformats-officedocument.drawingml.chart+xml"/>
  <Override PartName="/ppt/drawings/drawing8.xml" ContentType="application/vnd.openxmlformats-officedocument.drawingml.chartshapes+xml"/>
  <Override PartName="/ppt/charts/chart31.xml" ContentType="application/vnd.openxmlformats-officedocument.drawingml.chart+xml"/>
  <Override PartName="/ppt/charts/chart32.xml" ContentType="application/vnd.openxmlformats-officedocument.drawingml.chart+xml"/>
  <Override PartName="/ppt/charts/chart33.xml" ContentType="application/vnd.openxmlformats-officedocument.drawingml.chart+xml"/>
  <Override PartName="/ppt/charts/chart34.xml" ContentType="application/vnd.openxmlformats-officedocument.drawingml.chart+xml"/>
  <Override PartName="/ppt/charts/chart35.xml" ContentType="application/vnd.openxmlformats-officedocument.drawingml.chart+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p:sldMasterIdLst>
    <p:sldMasterId id="2147485100" r:id="rId1"/>
  </p:sldMasterIdLst>
  <p:notesMasterIdLst>
    <p:notesMasterId r:id="rId57"/>
  </p:notesMasterIdLst>
  <p:handoutMasterIdLst>
    <p:handoutMasterId r:id="rId58"/>
  </p:handoutMasterIdLst>
  <p:sldIdLst>
    <p:sldId id="1357" r:id="rId2"/>
    <p:sldId id="1438" r:id="rId3"/>
    <p:sldId id="1411" r:id="rId4"/>
    <p:sldId id="1443" r:id="rId5"/>
    <p:sldId id="1452" r:id="rId6"/>
    <p:sldId id="1424" r:id="rId7"/>
    <p:sldId id="1465" r:id="rId8"/>
    <p:sldId id="1461" r:id="rId9"/>
    <p:sldId id="1368" r:id="rId10"/>
    <p:sldId id="1456" r:id="rId11"/>
    <p:sldId id="1387" r:id="rId12"/>
    <p:sldId id="1448" r:id="rId13"/>
    <p:sldId id="1351" r:id="rId14"/>
    <p:sldId id="1496" r:id="rId15"/>
    <p:sldId id="1466" r:id="rId16"/>
    <p:sldId id="1467" r:id="rId17"/>
    <p:sldId id="1468" r:id="rId18"/>
    <p:sldId id="1501" r:id="rId19"/>
    <p:sldId id="1502" r:id="rId20"/>
    <p:sldId id="1503" r:id="rId21"/>
    <p:sldId id="1504" r:id="rId22"/>
    <p:sldId id="1505" r:id="rId23"/>
    <p:sldId id="1506" r:id="rId24"/>
    <p:sldId id="1507" r:id="rId25"/>
    <p:sldId id="1508" r:id="rId26"/>
    <p:sldId id="1509" r:id="rId27"/>
    <p:sldId id="1510" r:id="rId28"/>
    <p:sldId id="1511" r:id="rId29"/>
    <p:sldId id="1498" r:id="rId30"/>
    <p:sldId id="1470" r:id="rId31"/>
    <p:sldId id="1471" r:id="rId32"/>
    <p:sldId id="1472" r:id="rId33"/>
    <p:sldId id="1473" r:id="rId34"/>
    <p:sldId id="1474" r:id="rId35"/>
    <p:sldId id="1475" r:id="rId36"/>
    <p:sldId id="1499" r:id="rId37"/>
    <p:sldId id="1477" r:id="rId38"/>
    <p:sldId id="1478" r:id="rId39"/>
    <p:sldId id="1479" r:id="rId40"/>
    <p:sldId id="1480" r:id="rId41"/>
    <p:sldId id="1481" r:id="rId42"/>
    <p:sldId id="1482" r:id="rId43"/>
    <p:sldId id="1485" r:id="rId44"/>
    <p:sldId id="1486" r:id="rId45"/>
    <p:sldId id="1487" r:id="rId46"/>
    <p:sldId id="1488" r:id="rId47"/>
    <p:sldId id="1489" r:id="rId48"/>
    <p:sldId id="1490" r:id="rId49"/>
    <p:sldId id="1491" r:id="rId50"/>
    <p:sldId id="1492" r:id="rId51"/>
    <p:sldId id="1493" r:id="rId52"/>
    <p:sldId id="1494" r:id="rId53"/>
    <p:sldId id="1476" r:id="rId54"/>
    <p:sldId id="1495" r:id="rId55"/>
    <p:sldId id="1500" r:id="rId56"/>
  </p:sldIdLst>
  <p:sldSz cx="9144000" cy="5143500" type="screen16x9"/>
  <p:notesSz cx="7010400" cy="92964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200" kern="1200">
        <a:solidFill>
          <a:schemeClr val="tx1"/>
        </a:solidFill>
        <a:latin typeface="Arial" charset="0"/>
        <a:ea typeface="ＭＳ Ｐゴシック" pitchFamily="48" charset="-128"/>
        <a:cs typeface="+mn-cs"/>
      </a:defRPr>
    </a:lvl1pPr>
    <a:lvl2pPr marL="457200" algn="l" rtl="0" fontAlgn="base">
      <a:spcBef>
        <a:spcPct val="0"/>
      </a:spcBef>
      <a:spcAft>
        <a:spcPct val="0"/>
      </a:spcAft>
      <a:defRPr sz="2200" kern="1200">
        <a:solidFill>
          <a:schemeClr val="tx1"/>
        </a:solidFill>
        <a:latin typeface="Arial" charset="0"/>
        <a:ea typeface="ＭＳ Ｐゴシック" pitchFamily="48" charset="-128"/>
        <a:cs typeface="+mn-cs"/>
      </a:defRPr>
    </a:lvl2pPr>
    <a:lvl3pPr marL="914400" algn="l" rtl="0" fontAlgn="base">
      <a:spcBef>
        <a:spcPct val="0"/>
      </a:spcBef>
      <a:spcAft>
        <a:spcPct val="0"/>
      </a:spcAft>
      <a:defRPr sz="2200" kern="1200">
        <a:solidFill>
          <a:schemeClr val="tx1"/>
        </a:solidFill>
        <a:latin typeface="Arial" charset="0"/>
        <a:ea typeface="ＭＳ Ｐゴシック" pitchFamily="48" charset="-128"/>
        <a:cs typeface="+mn-cs"/>
      </a:defRPr>
    </a:lvl3pPr>
    <a:lvl4pPr marL="1371600" algn="l" rtl="0" fontAlgn="base">
      <a:spcBef>
        <a:spcPct val="0"/>
      </a:spcBef>
      <a:spcAft>
        <a:spcPct val="0"/>
      </a:spcAft>
      <a:defRPr sz="2200" kern="1200">
        <a:solidFill>
          <a:schemeClr val="tx1"/>
        </a:solidFill>
        <a:latin typeface="Arial" charset="0"/>
        <a:ea typeface="ＭＳ Ｐゴシック" pitchFamily="48" charset="-128"/>
        <a:cs typeface="+mn-cs"/>
      </a:defRPr>
    </a:lvl4pPr>
    <a:lvl5pPr marL="1828800" algn="l" rtl="0" fontAlgn="base">
      <a:spcBef>
        <a:spcPct val="0"/>
      </a:spcBef>
      <a:spcAft>
        <a:spcPct val="0"/>
      </a:spcAft>
      <a:defRPr sz="2200" kern="1200">
        <a:solidFill>
          <a:schemeClr val="tx1"/>
        </a:solidFill>
        <a:latin typeface="Arial" charset="0"/>
        <a:ea typeface="ＭＳ Ｐゴシック" pitchFamily="48" charset="-128"/>
        <a:cs typeface="+mn-cs"/>
      </a:defRPr>
    </a:lvl5pPr>
    <a:lvl6pPr marL="2286000" algn="l" defTabSz="914400" rtl="0" eaLnBrk="1" latinLnBrk="0" hangingPunct="1">
      <a:defRPr sz="2200" kern="1200">
        <a:solidFill>
          <a:schemeClr val="tx1"/>
        </a:solidFill>
        <a:latin typeface="Arial" charset="0"/>
        <a:ea typeface="ＭＳ Ｐゴシック" pitchFamily="48" charset="-128"/>
        <a:cs typeface="+mn-cs"/>
      </a:defRPr>
    </a:lvl6pPr>
    <a:lvl7pPr marL="2743200" algn="l" defTabSz="914400" rtl="0" eaLnBrk="1" latinLnBrk="0" hangingPunct="1">
      <a:defRPr sz="2200" kern="1200">
        <a:solidFill>
          <a:schemeClr val="tx1"/>
        </a:solidFill>
        <a:latin typeface="Arial" charset="0"/>
        <a:ea typeface="ＭＳ Ｐゴシック" pitchFamily="48" charset="-128"/>
        <a:cs typeface="+mn-cs"/>
      </a:defRPr>
    </a:lvl7pPr>
    <a:lvl8pPr marL="3200400" algn="l" defTabSz="914400" rtl="0" eaLnBrk="1" latinLnBrk="0" hangingPunct="1">
      <a:defRPr sz="2200" kern="1200">
        <a:solidFill>
          <a:schemeClr val="tx1"/>
        </a:solidFill>
        <a:latin typeface="Arial" charset="0"/>
        <a:ea typeface="ＭＳ Ｐゴシック" pitchFamily="48" charset="-128"/>
        <a:cs typeface="+mn-cs"/>
      </a:defRPr>
    </a:lvl8pPr>
    <a:lvl9pPr marL="3657600" algn="l" defTabSz="914400" rtl="0" eaLnBrk="1" latinLnBrk="0" hangingPunct="1">
      <a:defRPr sz="2200" kern="1200">
        <a:solidFill>
          <a:schemeClr val="tx1"/>
        </a:solidFill>
        <a:latin typeface="Arial" charset="0"/>
        <a:ea typeface="ＭＳ Ｐゴシック" pitchFamily="48" charset="-128"/>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28"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00"/>
    <a:srgbClr val="004E4C"/>
    <a:srgbClr val="FF3300"/>
    <a:srgbClr val="006600"/>
    <a:srgbClr val="006666"/>
    <a:srgbClr val="009900"/>
    <a:srgbClr val="FF99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739" autoAdjust="0"/>
    <p:restoredTop sz="93174" autoAdjust="0"/>
  </p:normalViewPr>
  <p:slideViewPr>
    <p:cSldViewPr snapToGrid="0">
      <p:cViewPr varScale="1">
        <p:scale>
          <a:sx n="121" d="100"/>
          <a:sy n="121" d="100"/>
        </p:scale>
        <p:origin x="-832" y="-104"/>
      </p:cViewPr>
      <p:guideLst>
        <p:guide orient="horz" pos="1620"/>
        <p:guide pos="288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100" d="100"/>
        <a:sy n="100" d="100"/>
      </p:scale>
      <p:origin x="0" y="0"/>
    </p:cViewPr>
  </p:sorterViewPr>
  <p:notesViewPr>
    <p:cSldViewPr snapToGrid="0">
      <p:cViewPr>
        <p:scale>
          <a:sx n="75" d="100"/>
          <a:sy n="75" d="100"/>
        </p:scale>
        <p:origin x="-3174" y="-67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theme" Target="theme/theme1.xml"/><Relationship Id="rId64"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notesMaster" Target="notesMasters/notesMaster1.xml"/><Relationship Id="rId58" Type="http://schemas.openxmlformats.org/officeDocument/2006/relationships/handoutMaster" Target="handoutMasters/handoutMaster1.xml"/><Relationship Id="rId59" Type="http://schemas.openxmlformats.org/officeDocument/2006/relationships/printerSettings" Target="printerSettings/printerSettings1.bin"/><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commentAuthors" Target="commentAuthors.xml"/><Relationship Id="rId61" Type="http://schemas.openxmlformats.org/officeDocument/2006/relationships/presProps" Target="presProps.xml"/><Relationship Id="rId62"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_rels/viewProps.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slide" Target="slides/slide28.xml"/></Relationships>
</file>

<file path=ppt/charts/_rels/chart1.xml.rels><?xml version="1.0" encoding="UTF-8" standalone="yes"?>
<Relationships xmlns="http://schemas.openxmlformats.org/package/2006/relationships"><Relationship Id="rId1" Type="http://schemas.openxmlformats.org/officeDocument/2006/relationships/oleObject" Target="file:///\\bedstorage2\Product_nomar\Pulp\Chart%20data.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bedstorage2\Product_nomar\Pulp\Chart%20data.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bedstorage2\Product_nomar\Pulp\Chart%20data.xlsx" TargetMode="Externa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package" Target="../embeddings/Hoja_de_c_lculo_de_Microsoft_Excel1.xlsx"/></Relationships>
</file>

<file path=ppt/charts/_rels/chart5.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package" Target="../embeddings/Hoja_de_c_lculo_de_Microsoft_Excel2.xlsx"/></Relationships>
</file>

<file path=ppt/charts/_rels/chart6.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package" Target="../embeddings/Hoja_de_c_lculo_de_Microsoft_Excel3.xlsx"/></Relationships>
</file>

<file path=ppt/charts/_rels/chart7.xml.rels><?xml version="1.0" encoding="UTF-8" standalone="yes"?>
<Relationships xmlns="http://schemas.openxmlformats.org/package/2006/relationships"><Relationship Id="rId1" Type="http://schemas.openxmlformats.org/officeDocument/2006/relationships/package" Target="../embeddings/Hoja_de_c_lculo_de_Microsoft_Excel4.xlsx"/><Relationship Id="rId2" Type="http://schemas.openxmlformats.org/officeDocument/2006/relationships/chartUserShapes" Target="../drawings/drawing1.xml"/></Relationships>
</file>

<file path=ppt/charts/_rels/chart8.xml.rels><?xml version="1.0" encoding="UTF-8" standalone="yes"?>
<Relationships xmlns="http://schemas.openxmlformats.org/package/2006/relationships"><Relationship Id="rId1" Type="http://schemas.openxmlformats.org/officeDocument/2006/relationships/package" Target="../embeddings/Hoja_de_c_lculo_de_Microsoft_Excel5.xlsx"/></Relationships>
</file>

<file path=ppt/charts/_rels/chart9.xml.rels><?xml version="1.0" encoding="UTF-8" standalone="yes"?>
<Relationships xmlns="http://schemas.openxmlformats.org/package/2006/relationships"><Relationship Id="rId1" Type="http://schemas.openxmlformats.org/officeDocument/2006/relationships/package" Target="../embeddings/Hoja_de_c_lculo_de_Microsoft_Excel6.xlsx"/><Relationship Id="rId2" Type="http://schemas.openxmlformats.org/officeDocument/2006/relationships/chartUserShapes" Target="../drawings/drawing2.xml"/></Relationships>
</file>

<file path=ppt/charts/_rels/chart10.xml.rels><?xml version="1.0" encoding="UTF-8" standalone="yes"?>
<Relationships xmlns="http://schemas.openxmlformats.org/package/2006/relationships"><Relationship Id="rId1" Type="http://schemas.openxmlformats.org/officeDocument/2006/relationships/package" Target="../embeddings/Hoja_de_c_lculo_de_Microsoft_Excel7.xlsx"/></Relationships>
</file>

<file path=ppt/charts/_rels/chart11.xml.rels><?xml version="1.0" encoding="UTF-8" standalone="yes"?>
<Relationships xmlns="http://schemas.openxmlformats.org/package/2006/relationships"><Relationship Id="rId1" Type="http://schemas.openxmlformats.org/officeDocument/2006/relationships/package" Target="../embeddings/Hoja_de_c_lculo_de_Microsoft_Excel8.xlsx"/></Relationships>
</file>

<file path=ppt/charts/_rels/chart12.xml.rels><?xml version="1.0" encoding="UTF-8" standalone="yes"?>
<Relationships xmlns="http://schemas.openxmlformats.org/package/2006/relationships"><Relationship Id="rId1" Type="http://schemas.openxmlformats.org/officeDocument/2006/relationships/package" Target="../embeddings/Hoja_de_c_lculo_de_Microsoft_Excel9.xlsx"/></Relationships>
</file>

<file path=ppt/charts/_rels/chart13.xml.rels><?xml version="1.0" encoding="UTF-8" standalone="yes"?>
<Relationships xmlns="http://schemas.openxmlformats.org/package/2006/relationships"><Relationship Id="rId1" Type="http://schemas.openxmlformats.org/officeDocument/2006/relationships/package" Target="../embeddings/Hoja_de_c_lculo_de_Microsoft_Excel10.xlsx"/></Relationships>
</file>

<file path=ppt/charts/_rels/chart14.xml.rels><?xml version="1.0" encoding="UTF-8" standalone="yes"?>
<Relationships xmlns="http://schemas.openxmlformats.org/package/2006/relationships"><Relationship Id="rId1" Type="http://schemas.openxmlformats.org/officeDocument/2006/relationships/package" Target="../embeddings/Hoja_de_c_lculo_de_Microsoft_Excel11.xlsx"/></Relationships>
</file>

<file path=ppt/charts/_rels/chart15.xml.rels><?xml version="1.0" encoding="UTF-8" standalone="yes"?>
<Relationships xmlns="http://schemas.openxmlformats.org/package/2006/relationships"><Relationship Id="rId1" Type="http://schemas.openxmlformats.org/officeDocument/2006/relationships/package" Target="../embeddings/Hoja_de_c_lculo_de_Microsoft_Excel12.xlsx"/></Relationships>
</file>

<file path=ppt/charts/_rels/chart16.xml.rels><?xml version="1.0" encoding="UTF-8" standalone="yes"?>
<Relationships xmlns="http://schemas.openxmlformats.org/package/2006/relationships"><Relationship Id="rId1" Type="http://schemas.openxmlformats.org/officeDocument/2006/relationships/package" Target="../embeddings/Hoja_de_c_lculo_de_Microsoft_Excel13.xlsx"/></Relationships>
</file>

<file path=ppt/charts/_rels/chart17.xml.rels><?xml version="1.0" encoding="UTF-8" standalone="yes"?>
<Relationships xmlns="http://schemas.openxmlformats.org/package/2006/relationships"><Relationship Id="rId1" Type="http://schemas.openxmlformats.org/officeDocument/2006/relationships/package" Target="../embeddings/Hoja_de_c_lculo_de_Microsoft_Excel14.xlsx"/><Relationship Id="rId2" Type="http://schemas.openxmlformats.org/officeDocument/2006/relationships/chartUserShapes" Target="../drawings/drawing3.xml"/></Relationships>
</file>

<file path=ppt/charts/_rels/chart18.xml.rels><?xml version="1.0" encoding="UTF-8" standalone="yes"?>
<Relationships xmlns="http://schemas.openxmlformats.org/package/2006/relationships"><Relationship Id="rId1" Type="http://schemas.openxmlformats.org/officeDocument/2006/relationships/package" Target="../embeddings/Hoja_de_c_lculo_de_Microsoft_Excel15.xlsx"/></Relationships>
</file>

<file path=ppt/charts/_rels/chart19.xml.rels><?xml version="1.0" encoding="UTF-8" standalone="yes"?>
<Relationships xmlns="http://schemas.openxmlformats.org/package/2006/relationships"><Relationship Id="rId1" Type="http://schemas.openxmlformats.org/officeDocument/2006/relationships/package" Target="../embeddings/Hoja_de_c_lculo_de_Microsoft_Excel16.xlsx"/></Relationships>
</file>

<file path=ppt/charts/_rels/chart20.xml.rels><?xml version="1.0" encoding="UTF-8" standalone="yes"?>
<Relationships xmlns="http://schemas.openxmlformats.org/package/2006/relationships"><Relationship Id="rId1" Type="http://schemas.openxmlformats.org/officeDocument/2006/relationships/package" Target="../embeddings/Hoja_de_c_lculo_de_Microsoft_Excel17.xlsx"/><Relationship Id="rId2" Type="http://schemas.openxmlformats.org/officeDocument/2006/relationships/chartUserShapes" Target="../drawings/drawing4.xml"/></Relationships>
</file>

<file path=ppt/charts/_rels/chart21.xml.rels><?xml version="1.0" encoding="UTF-8" standalone="yes"?>
<Relationships xmlns="http://schemas.openxmlformats.org/package/2006/relationships"><Relationship Id="rId1" Type="http://schemas.openxmlformats.org/officeDocument/2006/relationships/package" Target="../embeddings/Hoja_de_c_lculo_de_Microsoft_Excel18.xlsx"/><Relationship Id="rId2" Type="http://schemas.openxmlformats.org/officeDocument/2006/relationships/chartUserShapes" Target="../drawings/drawing5.xml"/></Relationships>
</file>

<file path=ppt/charts/_rels/chart22.xml.rels><?xml version="1.0" encoding="UTF-8" standalone="yes"?>
<Relationships xmlns="http://schemas.openxmlformats.org/package/2006/relationships"><Relationship Id="rId1" Type="http://schemas.openxmlformats.org/officeDocument/2006/relationships/package" Target="../embeddings/Hoja_de_c_lculo_de_Microsoft_Excel19.xlsx"/><Relationship Id="rId2" Type="http://schemas.openxmlformats.org/officeDocument/2006/relationships/chartUserShapes" Target="../drawings/drawing6.xml"/></Relationships>
</file>

<file path=ppt/charts/_rels/chart23.xml.rels><?xml version="1.0" encoding="UTF-8" standalone="yes"?>
<Relationships xmlns="http://schemas.openxmlformats.org/package/2006/relationships"><Relationship Id="rId1" Type="http://schemas.openxmlformats.org/officeDocument/2006/relationships/package" Target="../embeddings/Hoja_de_c_lculo_de_Microsoft_Excel20.xlsx"/></Relationships>
</file>

<file path=ppt/charts/_rels/chart24.xml.rels><?xml version="1.0" encoding="UTF-8" standalone="yes"?>
<Relationships xmlns="http://schemas.openxmlformats.org/package/2006/relationships"><Relationship Id="rId1" Type="http://schemas.openxmlformats.org/officeDocument/2006/relationships/package" Target="../embeddings/Hoja_de_c_lculo_de_Microsoft_Excel21.xlsx"/></Relationships>
</file>

<file path=ppt/charts/_rels/chart25.xml.rels><?xml version="1.0" encoding="UTF-8" standalone="yes"?>
<Relationships xmlns="http://schemas.openxmlformats.org/package/2006/relationships"><Relationship Id="rId1" Type="http://schemas.openxmlformats.org/officeDocument/2006/relationships/package" Target="../embeddings/Hoja_de_c_lculo_de_Microsoft_Excel22.xlsx"/></Relationships>
</file>

<file path=ppt/charts/_rels/chart26.xml.rels><?xml version="1.0" encoding="UTF-8" standalone="yes"?>
<Relationships xmlns="http://schemas.openxmlformats.org/package/2006/relationships"><Relationship Id="rId1" Type="http://schemas.openxmlformats.org/officeDocument/2006/relationships/package" Target="../embeddings/Hoja_de_c_lculo_de_Microsoft_Excel23.xlsx"/></Relationships>
</file>

<file path=ppt/charts/_rels/chart27.xml.rels><?xml version="1.0" encoding="UTF-8" standalone="yes"?>
<Relationships xmlns="http://schemas.openxmlformats.org/package/2006/relationships"><Relationship Id="rId1" Type="http://schemas.openxmlformats.org/officeDocument/2006/relationships/oleObject" Target="file:///\\cville\Transfer\global%20cut%20size%20study%202013\afx%20GOCSU_exs_figures.xlsx" TargetMode="External"/></Relationships>
</file>

<file path=ppt/charts/_rels/chart28.xml.rels><?xml version="1.0" encoding="UTF-8" standalone="yes"?>
<Relationships xmlns="http://schemas.openxmlformats.org/package/2006/relationships"><Relationship Id="rId1" Type="http://schemas.openxmlformats.org/officeDocument/2006/relationships/package" Target="../embeddings/Hoja_de_c_lculo_de_Microsoft_Excel24.xlsx"/></Relationships>
</file>

<file path=ppt/charts/_rels/chart29.xml.rels><?xml version="1.0" encoding="UTF-8" standalone="yes"?>
<Relationships xmlns="http://schemas.openxmlformats.org/package/2006/relationships"><Relationship Id="rId1" Type="http://schemas.openxmlformats.org/officeDocument/2006/relationships/oleObject" Target="file:///\\cville\Transfer\global%20cut%20size%20study%202013\NA%20files\GOCSU_NorthAmerica_Figures.xlsx" TargetMode="External"/><Relationship Id="rId2" Type="http://schemas.openxmlformats.org/officeDocument/2006/relationships/chartUserShapes" Target="../drawings/drawing7.xml"/></Relationships>
</file>

<file path=ppt/charts/_rels/chart30.xml.rels><?xml version="1.0" encoding="UTF-8" standalone="yes"?>
<Relationships xmlns="http://schemas.openxmlformats.org/package/2006/relationships"><Relationship Id="rId1" Type="http://schemas.openxmlformats.org/officeDocument/2006/relationships/oleObject" Target="file:///\\cville\Transfer\global%20cut%20size%20study%202013\lam%20files\afx%20GOCSU%20Latin%20America%20Figures.xlsx" TargetMode="External"/><Relationship Id="rId2" Type="http://schemas.openxmlformats.org/officeDocument/2006/relationships/chartUserShapes" Target="../drawings/drawing8.xml"/></Relationships>
</file>

<file path=ppt/charts/_rels/chart31.xml.rels><?xml version="1.0" encoding="UTF-8" standalone="yes"?>
<Relationships xmlns="http://schemas.openxmlformats.org/package/2006/relationships"><Relationship Id="rId1" Type="http://schemas.openxmlformats.org/officeDocument/2006/relationships/package" Target="../embeddings/Hoja_de_c_lculo_de_Microsoft_Excel25.xlsx"/></Relationships>
</file>

<file path=ppt/charts/_rels/chart32.xml.rels><?xml version="1.0" encoding="UTF-8" standalone="yes"?>
<Relationships xmlns="http://schemas.openxmlformats.org/package/2006/relationships"><Relationship Id="rId1" Type="http://schemas.openxmlformats.org/officeDocument/2006/relationships/package" Target="../embeddings/Hoja_de_c_lculo_de_Microsoft_Excel26.xlsx"/></Relationships>
</file>

<file path=ppt/charts/_rels/chart33.xml.rels><?xml version="1.0" encoding="UTF-8" standalone="yes"?>
<Relationships xmlns="http://schemas.openxmlformats.org/package/2006/relationships"><Relationship Id="rId1" Type="http://schemas.openxmlformats.org/officeDocument/2006/relationships/package" Target="../embeddings/Hoja_de_c_lculo_de_Microsoft_Excel27.xlsx"/></Relationships>
</file>

<file path=ppt/charts/_rels/chart34.xml.rels><?xml version="1.0" encoding="UTF-8" standalone="yes"?>
<Relationships xmlns="http://schemas.openxmlformats.org/package/2006/relationships"><Relationship Id="rId1" Type="http://schemas.openxmlformats.org/officeDocument/2006/relationships/package" Target="../embeddings/Hoja_de_c_lculo_de_Microsoft_Excel28.xlsx"/></Relationships>
</file>

<file path=ppt/charts/_rels/chart35.xml.rels><?xml version="1.0" encoding="UTF-8" standalone="yes"?>
<Relationships xmlns="http://schemas.openxmlformats.org/package/2006/relationships"><Relationship Id="rId1" Type="http://schemas.openxmlformats.org/officeDocument/2006/relationships/package" Target="../embeddings/Hoja_de_c_lculo_de_Microsoft_Excel29.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815491911755132"/>
          <c:y val="0.0454380726967086"/>
          <c:w val="0.891223074498526"/>
          <c:h val="0.859943381340594"/>
        </c:manualLayout>
      </c:layout>
      <c:barChart>
        <c:barDir val="col"/>
        <c:grouping val="clustered"/>
        <c:varyColors val="0"/>
        <c:ser>
          <c:idx val="0"/>
          <c:order val="0"/>
          <c:spPr>
            <a:solidFill>
              <a:schemeClr val="bg1">
                <a:lumMod val="85000"/>
              </a:schemeClr>
            </a:solidFill>
            <a:ln w="9525">
              <a:solidFill>
                <a:schemeClr val="tx1"/>
              </a:solidFill>
              <a:prstDash val="solid"/>
            </a:ln>
          </c:spPr>
          <c:invertIfNegative val="0"/>
          <c:dPt>
            <c:idx val="13"/>
            <c:invertIfNegative val="0"/>
            <c:bubble3D val="0"/>
            <c:spPr>
              <a:solidFill>
                <a:schemeClr val="tx2">
                  <a:lumMod val="40000"/>
                  <a:lumOff val="60000"/>
                </a:schemeClr>
              </a:solidFill>
              <a:ln w="9525">
                <a:solidFill>
                  <a:schemeClr val="tx1"/>
                </a:solidFill>
                <a:prstDash val="solid"/>
              </a:ln>
            </c:spPr>
          </c:dPt>
          <c:dPt>
            <c:idx val="14"/>
            <c:invertIfNegative val="0"/>
            <c:bubble3D val="0"/>
            <c:spPr>
              <a:solidFill>
                <a:schemeClr val="tx2">
                  <a:lumMod val="40000"/>
                  <a:lumOff val="60000"/>
                </a:schemeClr>
              </a:solidFill>
              <a:ln w="9525">
                <a:solidFill>
                  <a:schemeClr val="tx1"/>
                </a:solidFill>
                <a:prstDash val="solid"/>
              </a:ln>
            </c:spPr>
          </c:dPt>
          <c:dPt>
            <c:idx val="15"/>
            <c:invertIfNegative val="0"/>
            <c:bubble3D val="0"/>
            <c:spPr>
              <a:solidFill>
                <a:schemeClr val="accent1">
                  <a:lumMod val="60000"/>
                  <a:lumOff val="40000"/>
                </a:schemeClr>
              </a:solidFill>
              <a:ln w="9525">
                <a:solidFill>
                  <a:schemeClr val="tx1"/>
                </a:solidFill>
                <a:prstDash val="solid"/>
              </a:ln>
            </c:spPr>
          </c:dPt>
          <c:dPt>
            <c:idx val="16"/>
            <c:invertIfNegative val="0"/>
            <c:bubble3D val="0"/>
            <c:spPr>
              <a:solidFill>
                <a:schemeClr val="tx2">
                  <a:lumMod val="40000"/>
                  <a:lumOff val="60000"/>
                </a:schemeClr>
              </a:solidFill>
              <a:ln w="9525">
                <a:solidFill>
                  <a:schemeClr val="tx1"/>
                </a:solidFill>
                <a:prstDash val="solid"/>
              </a:ln>
            </c:spPr>
          </c:dPt>
          <c:dPt>
            <c:idx val="17"/>
            <c:invertIfNegative val="0"/>
            <c:bubble3D val="0"/>
            <c:spPr>
              <a:solidFill>
                <a:schemeClr val="tx2">
                  <a:lumMod val="40000"/>
                  <a:lumOff val="60000"/>
                </a:schemeClr>
              </a:solidFill>
              <a:ln w="9525">
                <a:solidFill>
                  <a:schemeClr val="tx1"/>
                </a:solidFill>
                <a:prstDash val="solid"/>
              </a:ln>
            </c:spPr>
          </c:dPt>
          <c:dPt>
            <c:idx val="18"/>
            <c:invertIfNegative val="0"/>
            <c:bubble3D val="0"/>
            <c:spPr>
              <a:solidFill>
                <a:schemeClr val="tx2">
                  <a:lumMod val="40000"/>
                  <a:lumOff val="60000"/>
                </a:schemeClr>
              </a:solidFill>
              <a:ln w="9525">
                <a:solidFill>
                  <a:schemeClr val="tx1"/>
                </a:solidFill>
                <a:prstDash val="solid"/>
              </a:ln>
            </c:spPr>
          </c:dPt>
          <c:dLbls>
            <c:dLbl>
              <c:idx val="9"/>
              <c:layout>
                <c:manualLayout>
                  <c:x val="-0.00189014900476216"/>
                  <c:y val="0.00980418141222307"/>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lang="en-US"/>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'PAB Dem'!$B$17:$B$32</c:f>
              <c:numCache>
                <c:formatCode>@</c:formatCode>
                <c:ptCount val="16"/>
                <c:pt idx="0">
                  <c:v>2000.0</c:v>
                </c:pt>
                <c:pt idx="1">
                  <c:v>2001.0</c:v>
                </c:pt>
                <c:pt idx="2">
                  <c:v>2002.0</c:v>
                </c:pt>
                <c:pt idx="3">
                  <c:v>2003.0</c:v>
                </c:pt>
                <c:pt idx="4">
                  <c:v>2004.0</c:v>
                </c:pt>
                <c:pt idx="5">
                  <c:v>2005.0</c:v>
                </c:pt>
                <c:pt idx="6">
                  <c:v>2006.0</c:v>
                </c:pt>
                <c:pt idx="7">
                  <c:v>2007.0</c:v>
                </c:pt>
                <c:pt idx="8">
                  <c:v>2008.0</c:v>
                </c:pt>
                <c:pt idx="9">
                  <c:v>2009.0</c:v>
                </c:pt>
                <c:pt idx="10">
                  <c:v>2010.0</c:v>
                </c:pt>
                <c:pt idx="11">
                  <c:v>2011.0</c:v>
                </c:pt>
                <c:pt idx="12">
                  <c:v>2012.0</c:v>
                </c:pt>
                <c:pt idx="13">
                  <c:v>2013.0</c:v>
                </c:pt>
                <c:pt idx="14">
                  <c:v>2014.0</c:v>
                </c:pt>
                <c:pt idx="15">
                  <c:v>2015.0</c:v>
                </c:pt>
              </c:numCache>
            </c:numRef>
          </c:cat>
          <c:val>
            <c:numRef>
              <c:f>'PAB Dem'!$C$17:$C$32</c:f>
              <c:numCache>
                <c:formatCode>0.0%</c:formatCode>
                <c:ptCount val="16"/>
                <c:pt idx="0">
                  <c:v>0.0370000000000001</c:v>
                </c:pt>
                <c:pt idx="1">
                  <c:v>-0.02</c:v>
                </c:pt>
                <c:pt idx="2">
                  <c:v>0.0320000000000001</c:v>
                </c:pt>
                <c:pt idx="3">
                  <c:v>0.03</c:v>
                </c:pt>
                <c:pt idx="4">
                  <c:v>0.0570000000000001</c:v>
                </c:pt>
                <c:pt idx="5">
                  <c:v>0.019</c:v>
                </c:pt>
                <c:pt idx="6">
                  <c:v>0.0390000000000001</c:v>
                </c:pt>
                <c:pt idx="7">
                  <c:v>0.0270000000000001</c:v>
                </c:pt>
                <c:pt idx="8">
                  <c:v>-0.00400000000000001</c:v>
                </c:pt>
                <c:pt idx="9">
                  <c:v>-0.056</c:v>
                </c:pt>
                <c:pt idx="10">
                  <c:v>0.066</c:v>
                </c:pt>
                <c:pt idx="11">
                  <c:v>0.01</c:v>
                </c:pt>
                <c:pt idx="12">
                  <c:v>0.00500000000000001</c:v>
                </c:pt>
                <c:pt idx="13">
                  <c:v>0.00700000000000001</c:v>
                </c:pt>
                <c:pt idx="14">
                  <c:v>0.01</c:v>
                </c:pt>
                <c:pt idx="15">
                  <c:v>0.019</c:v>
                </c:pt>
              </c:numCache>
            </c:numRef>
          </c:val>
        </c:ser>
        <c:dLbls>
          <c:showLegendKey val="0"/>
          <c:showVal val="0"/>
          <c:showCatName val="0"/>
          <c:showSerName val="0"/>
          <c:showPercent val="0"/>
          <c:showBubbleSize val="0"/>
        </c:dLbls>
        <c:gapWidth val="25"/>
        <c:axId val="2047843512"/>
        <c:axId val="2121758568"/>
      </c:barChart>
      <c:catAx>
        <c:axId val="2047843512"/>
        <c:scaling>
          <c:orientation val="minMax"/>
        </c:scaling>
        <c:delete val="0"/>
        <c:axPos val="b"/>
        <c:numFmt formatCode="@" sourceLinked="1"/>
        <c:majorTickMark val="out"/>
        <c:minorTickMark val="none"/>
        <c:tickLblPos val="low"/>
        <c:txPr>
          <a:bodyPr/>
          <a:lstStyle/>
          <a:p>
            <a:pPr>
              <a:defRPr lang="en-US" sz="1600"/>
            </a:pPr>
            <a:endParaRPr lang="es-ES"/>
          </a:p>
        </c:txPr>
        <c:crossAx val="2121758568"/>
        <c:crosses val="autoZero"/>
        <c:auto val="1"/>
        <c:lblAlgn val="ctr"/>
        <c:lblOffset val="100"/>
        <c:tickLblSkip val="2"/>
        <c:noMultiLvlLbl val="0"/>
      </c:catAx>
      <c:valAx>
        <c:axId val="2121758568"/>
        <c:scaling>
          <c:orientation val="minMax"/>
        </c:scaling>
        <c:delete val="0"/>
        <c:axPos val="l"/>
        <c:majorGridlines>
          <c:spPr>
            <a:ln>
              <a:solidFill>
                <a:schemeClr val="bg1">
                  <a:lumMod val="85000"/>
                </a:schemeClr>
              </a:solidFill>
            </a:ln>
          </c:spPr>
        </c:majorGridlines>
        <c:numFmt formatCode="0%" sourceLinked="0"/>
        <c:majorTickMark val="out"/>
        <c:minorTickMark val="none"/>
        <c:tickLblPos val="nextTo"/>
        <c:spPr>
          <a:ln>
            <a:solidFill>
              <a:sysClr val="windowText" lastClr="000000"/>
            </a:solidFill>
          </a:ln>
        </c:spPr>
        <c:txPr>
          <a:bodyPr/>
          <a:lstStyle/>
          <a:p>
            <a:pPr>
              <a:defRPr lang="en-US" sz="1600"/>
            </a:pPr>
            <a:endParaRPr lang="es-ES"/>
          </a:p>
        </c:txPr>
        <c:crossAx val="2047843512"/>
        <c:crosses val="autoZero"/>
        <c:crossBetween val="between"/>
      </c:valAx>
      <c:spPr>
        <a:ln>
          <a:solidFill>
            <a:sysClr val="windowText" lastClr="000000"/>
          </a:solidFill>
        </a:ln>
      </c:spPr>
    </c:plotArea>
    <c:plotVisOnly val="1"/>
    <c:dispBlanksAs val="gap"/>
    <c:showDLblsOverMax val="0"/>
  </c:chart>
  <c:spPr>
    <a:ln>
      <a:noFill/>
    </a:ln>
  </c:spPr>
  <c:txPr>
    <a:bodyPr/>
    <a:lstStyle/>
    <a:p>
      <a:pPr>
        <a:defRPr sz="1000" b="1">
          <a:latin typeface="Arial" pitchFamily="34" charset="0"/>
          <a:cs typeface="Arial" pitchFamily="34" charset="0"/>
        </a:defRPr>
      </a:pPr>
      <a:endParaRPr lang="es-E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7086128122874"/>
          <c:y val="0.0452949248225756"/>
          <c:w val="0.849797560027219"/>
          <c:h val="0.848435572156045"/>
        </c:manualLayout>
      </c:layout>
      <c:lineChart>
        <c:grouping val="standard"/>
        <c:varyColors val="0"/>
        <c:ser>
          <c:idx val="0"/>
          <c:order val="0"/>
          <c:tx>
            <c:strRef>
              <c:f>'P&amp;W LT'!$C$2</c:f>
              <c:strCache>
                <c:ptCount val="1"/>
                <c:pt idx="0">
                  <c:v>P&amp;W Production</c:v>
                </c:pt>
              </c:strCache>
            </c:strRef>
          </c:tx>
          <c:spPr>
            <a:ln w="41275"/>
          </c:spPr>
          <c:marker>
            <c:symbol val="none"/>
          </c:marker>
          <c:cat>
            <c:strRef>
              <c:f>'P&amp;W LT'!$A$3:$A$38</c:f>
              <c:strCache>
                <c:ptCount val="36"/>
                <c:pt idx="0">
                  <c:v>80</c:v>
                </c:pt>
                <c:pt idx="1">
                  <c:v>81</c:v>
                </c:pt>
                <c:pt idx="2">
                  <c:v>82</c:v>
                </c:pt>
                <c:pt idx="3">
                  <c:v>83</c:v>
                </c:pt>
                <c:pt idx="4">
                  <c:v>84</c:v>
                </c:pt>
                <c:pt idx="5">
                  <c:v>85</c:v>
                </c:pt>
                <c:pt idx="6">
                  <c:v>86</c:v>
                </c:pt>
                <c:pt idx="7">
                  <c:v>87</c:v>
                </c:pt>
                <c:pt idx="8">
                  <c:v>88</c:v>
                </c:pt>
                <c:pt idx="9">
                  <c:v>89</c:v>
                </c:pt>
                <c:pt idx="10">
                  <c:v>90</c:v>
                </c:pt>
                <c:pt idx="11">
                  <c:v>91</c:v>
                </c:pt>
                <c:pt idx="12">
                  <c:v>92</c:v>
                </c:pt>
                <c:pt idx="13">
                  <c:v>93</c:v>
                </c:pt>
                <c:pt idx="14">
                  <c:v>94</c:v>
                </c:pt>
                <c:pt idx="15">
                  <c:v>95</c:v>
                </c:pt>
                <c:pt idx="16">
                  <c:v>96</c:v>
                </c:pt>
                <c:pt idx="17">
                  <c:v>97</c:v>
                </c:pt>
                <c:pt idx="18">
                  <c:v>98</c:v>
                </c:pt>
                <c:pt idx="19">
                  <c:v>99</c:v>
                </c:pt>
                <c:pt idx="20">
                  <c:v>00</c:v>
                </c:pt>
                <c:pt idx="21">
                  <c:v>01</c:v>
                </c:pt>
                <c:pt idx="22">
                  <c:v>02</c:v>
                </c:pt>
                <c:pt idx="23">
                  <c:v>03</c:v>
                </c:pt>
                <c:pt idx="24">
                  <c:v>04</c:v>
                </c:pt>
                <c:pt idx="25">
                  <c:v>05</c:v>
                </c:pt>
                <c:pt idx="26">
                  <c:v>06</c:v>
                </c:pt>
                <c:pt idx="27">
                  <c:v>07</c:v>
                </c:pt>
                <c:pt idx="28">
                  <c:v>08</c:v>
                </c:pt>
                <c:pt idx="29">
                  <c:v>09</c:v>
                </c:pt>
                <c:pt idx="30">
                  <c:v>10</c:v>
                </c:pt>
                <c:pt idx="31">
                  <c:v>11</c:v>
                </c:pt>
                <c:pt idx="32">
                  <c:v>12</c:v>
                </c:pt>
                <c:pt idx="33">
                  <c:v>13</c:v>
                </c:pt>
                <c:pt idx="34">
                  <c:v>14</c:v>
                </c:pt>
                <c:pt idx="35">
                  <c:v>15</c:v>
                </c:pt>
              </c:strCache>
            </c:strRef>
          </c:cat>
          <c:val>
            <c:numRef>
              <c:f>'P&amp;W LT'!$C$3:$C$42</c:f>
              <c:numCache>
                <c:formatCode>General</c:formatCode>
                <c:ptCount val="40"/>
                <c:pt idx="0">
                  <c:v>55.385</c:v>
                </c:pt>
                <c:pt idx="1">
                  <c:v>56.309</c:v>
                </c:pt>
                <c:pt idx="2">
                  <c:v>53.72500000000007</c:v>
                </c:pt>
                <c:pt idx="3">
                  <c:v>58.901</c:v>
                </c:pt>
                <c:pt idx="4">
                  <c:v>62.118</c:v>
                </c:pt>
                <c:pt idx="5">
                  <c:v>60.764</c:v>
                </c:pt>
                <c:pt idx="6">
                  <c:v>64.327</c:v>
                </c:pt>
                <c:pt idx="7">
                  <c:v>67.44600000000002</c:v>
                </c:pt>
                <c:pt idx="8">
                  <c:v>69.466</c:v>
                </c:pt>
                <c:pt idx="9">
                  <c:v>69.646</c:v>
                </c:pt>
                <c:pt idx="10">
                  <c:v>71.48</c:v>
                </c:pt>
                <c:pt idx="11">
                  <c:v>71.979</c:v>
                </c:pt>
                <c:pt idx="12">
                  <c:v>75.213</c:v>
                </c:pt>
                <c:pt idx="13">
                  <c:v>76.891</c:v>
                </c:pt>
                <c:pt idx="14">
                  <c:v>80.84</c:v>
                </c:pt>
                <c:pt idx="15">
                  <c:v>85.188</c:v>
                </c:pt>
                <c:pt idx="16">
                  <c:v>85.365</c:v>
                </c:pt>
                <c:pt idx="17">
                  <c:v>92.808</c:v>
                </c:pt>
                <c:pt idx="18">
                  <c:v>93.908</c:v>
                </c:pt>
                <c:pt idx="19">
                  <c:v>98.498</c:v>
                </c:pt>
                <c:pt idx="20">
                  <c:v>103.542</c:v>
                </c:pt>
                <c:pt idx="21">
                  <c:v>98.805</c:v>
                </c:pt>
                <c:pt idx="22">
                  <c:v>102.263</c:v>
                </c:pt>
                <c:pt idx="23">
                  <c:v>104.691</c:v>
                </c:pt>
                <c:pt idx="24">
                  <c:v>111.768</c:v>
                </c:pt>
                <c:pt idx="25">
                  <c:v>112.922</c:v>
                </c:pt>
                <c:pt idx="26">
                  <c:v>117.079</c:v>
                </c:pt>
                <c:pt idx="27">
                  <c:v>119.496</c:v>
                </c:pt>
                <c:pt idx="28">
                  <c:v>115.898</c:v>
                </c:pt>
                <c:pt idx="29">
                  <c:v>105.575</c:v>
                </c:pt>
                <c:pt idx="30">
                  <c:v>111.4370000000001</c:v>
                </c:pt>
                <c:pt idx="31">
                  <c:v>110.144</c:v>
                </c:pt>
                <c:pt idx="32">
                  <c:v>107.792</c:v>
                </c:pt>
                <c:pt idx="33">
                  <c:v>106.369</c:v>
                </c:pt>
                <c:pt idx="34">
                  <c:v>105.094</c:v>
                </c:pt>
                <c:pt idx="35">
                  <c:v>105.278</c:v>
                </c:pt>
                <c:pt idx="36">
                  <c:v>105.423</c:v>
                </c:pt>
                <c:pt idx="37">
                  <c:v>103.124</c:v>
                </c:pt>
                <c:pt idx="38">
                  <c:v>102.716</c:v>
                </c:pt>
                <c:pt idx="39">
                  <c:v>103.379</c:v>
                </c:pt>
              </c:numCache>
            </c:numRef>
          </c:val>
          <c:smooth val="0"/>
        </c:ser>
        <c:ser>
          <c:idx val="1"/>
          <c:order val="1"/>
          <c:tx>
            <c:strRef>
              <c:f>'P&amp;W LT'!$D$2</c:f>
              <c:strCache>
                <c:ptCount val="1"/>
                <c:pt idx="0">
                  <c:v>2007 Forecast</c:v>
                </c:pt>
              </c:strCache>
            </c:strRef>
          </c:tx>
          <c:spPr>
            <a:ln w="53975" cap="flat" cmpd="sng" algn="ctr">
              <a:solidFill>
                <a:schemeClr val="accent2"/>
              </a:solidFill>
              <a:prstDash val="sysDot"/>
            </a:ln>
            <a:effectLst/>
          </c:spPr>
          <c:marker>
            <c:symbol val="none"/>
          </c:marker>
          <c:cat>
            <c:strRef>
              <c:f>'P&amp;W LT'!$A$3:$A$41</c:f>
              <c:strCache>
                <c:ptCount val="39"/>
                <c:pt idx="0">
                  <c:v>80</c:v>
                </c:pt>
                <c:pt idx="1">
                  <c:v>81</c:v>
                </c:pt>
                <c:pt idx="2">
                  <c:v>82</c:v>
                </c:pt>
                <c:pt idx="3">
                  <c:v>83</c:v>
                </c:pt>
                <c:pt idx="4">
                  <c:v>84</c:v>
                </c:pt>
                <c:pt idx="5">
                  <c:v>85</c:v>
                </c:pt>
                <c:pt idx="6">
                  <c:v>86</c:v>
                </c:pt>
                <c:pt idx="7">
                  <c:v>87</c:v>
                </c:pt>
                <c:pt idx="8">
                  <c:v>88</c:v>
                </c:pt>
                <c:pt idx="9">
                  <c:v>89</c:v>
                </c:pt>
                <c:pt idx="10">
                  <c:v>90</c:v>
                </c:pt>
                <c:pt idx="11">
                  <c:v>91</c:v>
                </c:pt>
                <c:pt idx="12">
                  <c:v>92</c:v>
                </c:pt>
                <c:pt idx="13">
                  <c:v>93</c:v>
                </c:pt>
                <c:pt idx="14">
                  <c:v>94</c:v>
                </c:pt>
                <c:pt idx="15">
                  <c:v>95</c:v>
                </c:pt>
                <c:pt idx="16">
                  <c:v>96</c:v>
                </c:pt>
                <c:pt idx="17">
                  <c:v>97</c:v>
                </c:pt>
                <c:pt idx="18">
                  <c:v>98</c:v>
                </c:pt>
                <c:pt idx="19">
                  <c:v>99</c:v>
                </c:pt>
                <c:pt idx="20">
                  <c:v>00</c:v>
                </c:pt>
                <c:pt idx="21">
                  <c:v>01</c:v>
                </c:pt>
                <c:pt idx="22">
                  <c:v>02</c:v>
                </c:pt>
                <c:pt idx="23">
                  <c:v>03</c:v>
                </c:pt>
                <c:pt idx="24">
                  <c:v>04</c:v>
                </c:pt>
                <c:pt idx="25">
                  <c:v>05</c:v>
                </c:pt>
                <c:pt idx="26">
                  <c:v>06</c:v>
                </c:pt>
                <c:pt idx="27">
                  <c:v>07</c:v>
                </c:pt>
                <c:pt idx="28">
                  <c:v>08</c:v>
                </c:pt>
                <c:pt idx="29">
                  <c:v>09</c:v>
                </c:pt>
                <c:pt idx="30">
                  <c:v>10</c:v>
                </c:pt>
                <c:pt idx="31">
                  <c:v>11</c:v>
                </c:pt>
                <c:pt idx="32">
                  <c:v>12</c:v>
                </c:pt>
                <c:pt idx="33">
                  <c:v>13</c:v>
                </c:pt>
                <c:pt idx="34">
                  <c:v>14</c:v>
                </c:pt>
                <c:pt idx="35">
                  <c:v>15</c:v>
                </c:pt>
                <c:pt idx="36">
                  <c:v>16</c:v>
                </c:pt>
                <c:pt idx="37">
                  <c:v>17</c:v>
                </c:pt>
                <c:pt idx="38">
                  <c:v>18</c:v>
                </c:pt>
              </c:strCache>
            </c:strRef>
          </c:cat>
          <c:val>
            <c:numRef>
              <c:f>'P&amp;W LT'!$D$3:$D$42</c:f>
              <c:numCache>
                <c:formatCode>General</c:formatCode>
                <c:ptCount val="40"/>
                <c:pt idx="0">
                  <c:v>55.385</c:v>
                </c:pt>
                <c:pt idx="1">
                  <c:v>56.309</c:v>
                </c:pt>
                <c:pt idx="2">
                  <c:v>53.72500000000007</c:v>
                </c:pt>
                <c:pt idx="3">
                  <c:v>58.901</c:v>
                </c:pt>
                <c:pt idx="4">
                  <c:v>62.118</c:v>
                </c:pt>
                <c:pt idx="5">
                  <c:v>60.764</c:v>
                </c:pt>
                <c:pt idx="6">
                  <c:v>64.327</c:v>
                </c:pt>
                <c:pt idx="7">
                  <c:v>67.44600000000002</c:v>
                </c:pt>
                <c:pt idx="8">
                  <c:v>69.466</c:v>
                </c:pt>
                <c:pt idx="9">
                  <c:v>69.646</c:v>
                </c:pt>
                <c:pt idx="10">
                  <c:v>71.48</c:v>
                </c:pt>
                <c:pt idx="11">
                  <c:v>71.979</c:v>
                </c:pt>
                <c:pt idx="12">
                  <c:v>75.213</c:v>
                </c:pt>
                <c:pt idx="13">
                  <c:v>76.891</c:v>
                </c:pt>
                <c:pt idx="14">
                  <c:v>80.84</c:v>
                </c:pt>
                <c:pt idx="15">
                  <c:v>85.10899999999998</c:v>
                </c:pt>
                <c:pt idx="16">
                  <c:v>85.272</c:v>
                </c:pt>
                <c:pt idx="17">
                  <c:v>92.719</c:v>
                </c:pt>
                <c:pt idx="18">
                  <c:v>93.795</c:v>
                </c:pt>
                <c:pt idx="19">
                  <c:v>98.302</c:v>
                </c:pt>
                <c:pt idx="20">
                  <c:v>103.319</c:v>
                </c:pt>
                <c:pt idx="21">
                  <c:v>98.477</c:v>
                </c:pt>
                <c:pt idx="22">
                  <c:v>101.871</c:v>
                </c:pt>
                <c:pt idx="23">
                  <c:v>104.075</c:v>
                </c:pt>
                <c:pt idx="24">
                  <c:v>110.723</c:v>
                </c:pt>
                <c:pt idx="25">
                  <c:v>111.865</c:v>
                </c:pt>
                <c:pt idx="26">
                  <c:v>115.28</c:v>
                </c:pt>
                <c:pt idx="27">
                  <c:v>117.023</c:v>
                </c:pt>
                <c:pt idx="28">
                  <c:v>120.056</c:v>
                </c:pt>
                <c:pt idx="29">
                  <c:v>124.213</c:v>
                </c:pt>
                <c:pt idx="30">
                  <c:v>126.661</c:v>
                </c:pt>
                <c:pt idx="31">
                  <c:v>126.758</c:v>
                </c:pt>
                <c:pt idx="32">
                  <c:v>130.8270000000003</c:v>
                </c:pt>
                <c:pt idx="33">
                  <c:v>136.173</c:v>
                </c:pt>
                <c:pt idx="34">
                  <c:v>140.548</c:v>
                </c:pt>
                <c:pt idx="35">
                  <c:v>139.281</c:v>
                </c:pt>
                <c:pt idx="36">
                  <c:v>142.279</c:v>
                </c:pt>
                <c:pt idx="37">
                  <c:v>148.105</c:v>
                </c:pt>
                <c:pt idx="38">
                  <c:v>152.176</c:v>
                </c:pt>
                <c:pt idx="39">
                  <c:v>154.686</c:v>
                </c:pt>
              </c:numCache>
            </c:numRef>
          </c:val>
          <c:smooth val="0"/>
        </c:ser>
        <c:dLbls>
          <c:showLegendKey val="0"/>
          <c:showVal val="0"/>
          <c:showCatName val="0"/>
          <c:showSerName val="0"/>
          <c:showPercent val="0"/>
          <c:showBubbleSize val="0"/>
        </c:dLbls>
        <c:marker val="1"/>
        <c:smooth val="0"/>
        <c:axId val="-2090162312"/>
        <c:axId val="-2093103240"/>
      </c:lineChart>
      <c:catAx>
        <c:axId val="-2090162312"/>
        <c:scaling>
          <c:orientation val="minMax"/>
        </c:scaling>
        <c:delete val="0"/>
        <c:axPos val="b"/>
        <c:numFmt formatCode="@" sourceLinked="0"/>
        <c:majorTickMark val="out"/>
        <c:minorTickMark val="none"/>
        <c:tickLblPos val="nextTo"/>
        <c:spPr>
          <a:ln w="12700">
            <a:solidFill>
              <a:schemeClr val="tx1"/>
            </a:solidFill>
          </a:ln>
        </c:spPr>
        <c:txPr>
          <a:bodyPr rot="0"/>
          <a:lstStyle/>
          <a:p>
            <a:pPr>
              <a:defRPr/>
            </a:pPr>
            <a:endParaRPr lang="es-ES"/>
          </a:p>
        </c:txPr>
        <c:crossAx val="-2093103240"/>
        <c:crosses val="autoZero"/>
        <c:auto val="0"/>
        <c:lblAlgn val="ctr"/>
        <c:lblOffset val="100"/>
        <c:tickLblSkip val="5"/>
        <c:tickMarkSkip val="1"/>
        <c:noMultiLvlLbl val="0"/>
      </c:catAx>
      <c:valAx>
        <c:axId val="-2093103240"/>
        <c:scaling>
          <c:orientation val="minMax"/>
        </c:scaling>
        <c:delete val="0"/>
        <c:axPos val="l"/>
        <c:majorGridlines>
          <c:spPr>
            <a:ln w="3175">
              <a:solidFill>
                <a:schemeClr val="bg1">
                  <a:lumMod val="85000"/>
                </a:schemeClr>
              </a:solidFill>
            </a:ln>
          </c:spPr>
        </c:majorGridlines>
        <c:title>
          <c:tx>
            <c:rich>
              <a:bodyPr/>
              <a:lstStyle/>
              <a:p>
                <a:pPr>
                  <a:defRPr/>
                </a:pPr>
                <a:r>
                  <a:rPr lang="en-US"/>
                  <a:t>Million Metric Tons</a:t>
                </a:r>
              </a:p>
            </c:rich>
          </c:tx>
          <c:layout/>
          <c:overlay val="0"/>
        </c:title>
        <c:numFmt formatCode="#,##0" sourceLinked="0"/>
        <c:majorTickMark val="out"/>
        <c:minorTickMark val="none"/>
        <c:tickLblPos val="nextTo"/>
        <c:spPr>
          <a:ln>
            <a:solidFill>
              <a:schemeClr val="tx1"/>
            </a:solidFill>
          </a:ln>
        </c:spPr>
        <c:crossAx val="-2090162312"/>
        <c:crosses val="autoZero"/>
        <c:crossBetween val="midCat"/>
      </c:valAx>
      <c:spPr>
        <a:solidFill>
          <a:schemeClr val="lt1"/>
        </a:solidFill>
        <a:ln w="12700" cap="flat" cmpd="sng" algn="ctr">
          <a:solidFill>
            <a:schemeClr val="dk1"/>
          </a:solidFill>
          <a:prstDash val="solid"/>
        </a:ln>
        <a:effectLst/>
      </c:spPr>
    </c:plotArea>
    <c:legend>
      <c:legendPos val="r"/>
      <c:layout>
        <c:manualLayout>
          <c:xMode val="edge"/>
          <c:yMode val="edge"/>
          <c:x val="0.123021681262717"/>
          <c:y val="0.0798756017218664"/>
          <c:w val="0.268955760622474"/>
          <c:h val="0.111884347642166"/>
        </c:manualLayout>
      </c:layout>
      <c:overlay val="0"/>
      <c:spPr>
        <a:solidFill>
          <a:schemeClr val="bg1"/>
        </a:solidFill>
        <a:ln>
          <a:solidFill>
            <a:schemeClr val="tx1"/>
          </a:solidFill>
        </a:ln>
      </c:spPr>
      <c:txPr>
        <a:bodyPr/>
        <a:lstStyle/>
        <a:p>
          <a:pPr>
            <a:defRPr sz="1400"/>
          </a:pPr>
          <a:endParaRPr lang="es-ES"/>
        </a:p>
      </c:txPr>
    </c:legend>
    <c:plotVisOnly val="1"/>
    <c:dispBlanksAs val="gap"/>
    <c:showDLblsOverMax val="0"/>
  </c:chart>
  <c:spPr>
    <a:ln>
      <a:noFill/>
    </a:ln>
  </c:spPr>
  <c:txPr>
    <a:bodyPr/>
    <a:lstStyle/>
    <a:p>
      <a:pPr>
        <a:defRPr sz="1600" b="1">
          <a:latin typeface="Arial" panose="020B0604020202020204" pitchFamily="34" charset="0"/>
          <a:cs typeface="Arial" panose="020B0604020202020204" pitchFamily="34" charset="0"/>
        </a:defRPr>
      </a:pPr>
      <a:endParaRPr lang="es-E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727738089122154"/>
          <c:y val="0.0499869773561649"/>
          <c:w val="0.87553359511219"/>
          <c:h val="0.858142932413161"/>
        </c:manualLayout>
      </c:layout>
      <c:lineChart>
        <c:grouping val="standard"/>
        <c:varyColors val="0"/>
        <c:ser>
          <c:idx val="0"/>
          <c:order val="0"/>
          <c:tx>
            <c:strRef>
              <c:f>'World Tissue Demand'!$K$4</c:f>
              <c:strCache>
                <c:ptCount val="1"/>
                <c:pt idx="0">
                  <c:v>World</c:v>
                </c:pt>
              </c:strCache>
            </c:strRef>
          </c:tx>
          <c:marker>
            <c:symbol val="none"/>
          </c:marker>
          <c:cat>
            <c:numRef>
              <c:f>'World Tissue Demand'!$L$3:$AA$3</c:f>
              <c:numCache>
                <c:formatCode>General</c:formatCode>
                <c:ptCount val="16"/>
                <c:pt idx="0">
                  <c:v>2000.0</c:v>
                </c:pt>
                <c:pt idx="1">
                  <c:v>2001.0</c:v>
                </c:pt>
                <c:pt idx="2">
                  <c:v>2002.0</c:v>
                </c:pt>
                <c:pt idx="3">
                  <c:v>2003.0</c:v>
                </c:pt>
                <c:pt idx="4">
                  <c:v>2004.0</c:v>
                </c:pt>
                <c:pt idx="5">
                  <c:v>2005.0</c:v>
                </c:pt>
                <c:pt idx="6">
                  <c:v>2006.0</c:v>
                </c:pt>
                <c:pt idx="7">
                  <c:v>2007.0</c:v>
                </c:pt>
                <c:pt idx="8">
                  <c:v>2008.0</c:v>
                </c:pt>
                <c:pt idx="9">
                  <c:v>2009.0</c:v>
                </c:pt>
                <c:pt idx="10">
                  <c:v>2010.0</c:v>
                </c:pt>
                <c:pt idx="11">
                  <c:v>2011.0</c:v>
                </c:pt>
                <c:pt idx="12">
                  <c:v>2012.0</c:v>
                </c:pt>
                <c:pt idx="13">
                  <c:v>2013.0</c:v>
                </c:pt>
                <c:pt idx="14">
                  <c:v>2014.0</c:v>
                </c:pt>
                <c:pt idx="15">
                  <c:v>2015.0</c:v>
                </c:pt>
              </c:numCache>
            </c:numRef>
          </c:cat>
          <c:val>
            <c:numRef>
              <c:f>'World Tissue Demand'!$L$4:$AA$4</c:f>
              <c:numCache>
                <c:formatCode>#,##0</c:formatCode>
                <c:ptCount val="16"/>
                <c:pt idx="0">
                  <c:v>20.98183</c:v>
                </c:pt>
                <c:pt idx="1">
                  <c:v>21.709554</c:v>
                </c:pt>
                <c:pt idx="2">
                  <c:v>22.533842</c:v>
                </c:pt>
                <c:pt idx="3">
                  <c:v>23.23877199999999</c:v>
                </c:pt>
                <c:pt idx="4">
                  <c:v>24.22917999999999</c:v>
                </c:pt>
                <c:pt idx="5">
                  <c:v>25.001</c:v>
                </c:pt>
                <c:pt idx="6">
                  <c:v>25.86202999999994</c:v>
                </c:pt>
                <c:pt idx="7">
                  <c:v>26.87995000000005</c:v>
                </c:pt>
                <c:pt idx="8">
                  <c:v>27.884</c:v>
                </c:pt>
                <c:pt idx="9">
                  <c:v>28.2209</c:v>
                </c:pt>
                <c:pt idx="10">
                  <c:v>29.30229999999996</c:v>
                </c:pt>
                <c:pt idx="11">
                  <c:v>30.3553</c:v>
                </c:pt>
                <c:pt idx="12">
                  <c:v>31.4312</c:v>
                </c:pt>
                <c:pt idx="13">
                  <c:v>32.418</c:v>
                </c:pt>
                <c:pt idx="14">
                  <c:v>33.567</c:v>
                </c:pt>
                <c:pt idx="15">
                  <c:v>34.87</c:v>
                </c:pt>
              </c:numCache>
            </c:numRef>
          </c:val>
          <c:smooth val="0"/>
        </c:ser>
        <c:ser>
          <c:idx val="1"/>
          <c:order val="1"/>
          <c:tx>
            <c:strRef>
              <c:f>'World Tissue Demand'!$K$5</c:f>
              <c:strCache>
                <c:ptCount val="1"/>
                <c:pt idx="0">
                  <c:v>China</c:v>
                </c:pt>
              </c:strCache>
            </c:strRef>
          </c:tx>
          <c:marker>
            <c:symbol val="square"/>
            <c:size val="5"/>
            <c:spPr>
              <a:solidFill>
                <a:schemeClr val="accent2"/>
              </a:solidFill>
              <a:ln>
                <a:solidFill>
                  <a:schemeClr val="accent2"/>
                </a:solidFill>
              </a:ln>
            </c:spPr>
          </c:marker>
          <c:cat>
            <c:numRef>
              <c:f>'World Tissue Demand'!$L$3:$AA$3</c:f>
              <c:numCache>
                <c:formatCode>General</c:formatCode>
                <c:ptCount val="16"/>
                <c:pt idx="0">
                  <c:v>2000.0</c:v>
                </c:pt>
                <c:pt idx="1">
                  <c:v>2001.0</c:v>
                </c:pt>
                <c:pt idx="2">
                  <c:v>2002.0</c:v>
                </c:pt>
                <c:pt idx="3">
                  <c:v>2003.0</c:v>
                </c:pt>
                <c:pt idx="4">
                  <c:v>2004.0</c:v>
                </c:pt>
                <c:pt idx="5">
                  <c:v>2005.0</c:v>
                </c:pt>
                <c:pt idx="6">
                  <c:v>2006.0</c:v>
                </c:pt>
                <c:pt idx="7">
                  <c:v>2007.0</c:v>
                </c:pt>
                <c:pt idx="8">
                  <c:v>2008.0</c:v>
                </c:pt>
                <c:pt idx="9">
                  <c:v>2009.0</c:v>
                </c:pt>
                <c:pt idx="10">
                  <c:v>2010.0</c:v>
                </c:pt>
                <c:pt idx="11">
                  <c:v>2011.0</c:v>
                </c:pt>
                <c:pt idx="12">
                  <c:v>2012.0</c:v>
                </c:pt>
                <c:pt idx="13">
                  <c:v>2013.0</c:v>
                </c:pt>
                <c:pt idx="14">
                  <c:v>2014.0</c:v>
                </c:pt>
                <c:pt idx="15">
                  <c:v>2015.0</c:v>
                </c:pt>
              </c:numCache>
            </c:numRef>
          </c:cat>
          <c:val>
            <c:numRef>
              <c:f>'World Tissue Demand'!$L$5:$AA$5</c:f>
              <c:numCache>
                <c:formatCode>#,##0</c:formatCode>
                <c:ptCount val="16"/>
                <c:pt idx="0">
                  <c:v>2.256</c:v>
                </c:pt>
                <c:pt idx="1">
                  <c:v>2.425</c:v>
                </c:pt>
                <c:pt idx="2">
                  <c:v>2.616</c:v>
                </c:pt>
                <c:pt idx="3">
                  <c:v>2.8</c:v>
                </c:pt>
                <c:pt idx="4">
                  <c:v>3.016999999999998</c:v>
                </c:pt>
                <c:pt idx="5">
                  <c:v>3.259</c:v>
                </c:pt>
                <c:pt idx="6">
                  <c:v>3.485</c:v>
                </c:pt>
                <c:pt idx="7">
                  <c:v>3.701</c:v>
                </c:pt>
                <c:pt idx="8">
                  <c:v>4.014999999999991</c:v>
                </c:pt>
                <c:pt idx="9">
                  <c:v>4.343</c:v>
                </c:pt>
                <c:pt idx="10">
                  <c:v>4.775</c:v>
                </c:pt>
                <c:pt idx="11">
                  <c:v>5.253</c:v>
                </c:pt>
                <c:pt idx="12">
                  <c:v>5.723999999999997</c:v>
                </c:pt>
                <c:pt idx="13">
                  <c:v>6.109999999999999</c:v>
                </c:pt>
                <c:pt idx="14">
                  <c:v>6.533</c:v>
                </c:pt>
                <c:pt idx="15">
                  <c:v>6.984</c:v>
                </c:pt>
              </c:numCache>
            </c:numRef>
          </c:val>
          <c:smooth val="0"/>
        </c:ser>
        <c:ser>
          <c:idx val="2"/>
          <c:order val="2"/>
          <c:tx>
            <c:strRef>
              <c:f>'World Tissue Demand'!$K$6</c:f>
              <c:strCache>
                <c:ptCount val="1"/>
                <c:pt idx="0">
                  <c:v>N. America</c:v>
                </c:pt>
              </c:strCache>
            </c:strRef>
          </c:tx>
          <c:marker>
            <c:symbol val="none"/>
          </c:marker>
          <c:cat>
            <c:numRef>
              <c:f>'World Tissue Demand'!$L$3:$AA$3</c:f>
              <c:numCache>
                <c:formatCode>General</c:formatCode>
                <c:ptCount val="16"/>
                <c:pt idx="0">
                  <c:v>2000.0</c:v>
                </c:pt>
                <c:pt idx="1">
                  <c:v>2001.0</c:v>
                </c:pt>
                <c:pt idx="2">
                  <c:v>2002.0</c:v>
                </c:pt>
                <c:pt idx="3">
                  <c:v>2003.0</c:v>
                </c:pt>
                <c:pt idx="4">
                  <c:v>2004.0</c:v>
                </c:pt>
                <c:pt idx="5">
                  <c:v>2005.0</c:v>
                </c:pt>
                <c:pt idx="6">
                  <c:v>2006.0</c:v>
                </c:pt>
                <c:pt idx="7">
                  <c:v>2007.0</c:v>
                </c:pt>
                <c:pt idx="8">
                  <c:v>2008.0</c:v>
                </c:pt>
                <c:pt idx="9">
                  <c:v>2009.0</c:v>
                </c:pt>
                <c:pt idx="10">
                  <c:v>2010.0</c:v>
                </c:pt>
                <c:pt idx="11">
                  <c:v>2011.0</c:v>
                </c:pt>
                <c:pt idx="12">
                  <c:v>2012.0</c:v>
                </c:pt>
                <c:pt idx="13">
                  <c:v>2013.0</c:v>
                </c:pt>
                <c:pt idx="14">
                  <c:v>2014.0</c:v>
                </c:pt>
                <c:pt idx="15">
                  <c:v>2015.0</c:v>
                </c:pt>
              </c:numCache>
            </c:numRef>
          </c:cat>
          <c:val>
            <c:numRef>
              <c:f>'World Tissue Demand'!$L$6:$AA$6</c:f>
              <c:numCache>
                <c:formatCode>#,##0</c:formatCode>
                <c:ptCount val="16"/>
                <c:pt idx="0">
                  <c:v>7.161999999999995</c:v>
                </c:pt>
                <c:pt idx="1">
                  <c:v>7.337</c:v>
                </c:pt>
                <c:pt idx="2">
                  <c:v>7.514999999999991</c:v>
                </c:pt>
                <c:pt idx="3">
                  <c:v>7.614999999999989</c:v>
                </c:pt>
                <c:pt idx="4">
                  <c:v>7.815999999999994</c:v>
                </c:pt>
                <c:pt idx="5">
                  <c:v>7.787</c:v>
                </c:pt>
                <c:pt idx="6">
                  <c:v>7.85</c:v>
                </c:pt>
                <c:pt idx="7">
                  <c:v>8.015</c:v>
                </c:pt>
                <c:pt idx="8">
                  <c:v>8.173</c:v>
                </c:pt>
                <c:pt idx="9">
                  <c:v>8.015</c:v>
                </c:pt>
                <c:pt idx="10">
                  <c:v>8.185</c:v>
                </c:pt>
                <c:pt idx="11">
                  <c:v>8.279000000000001</c:v>
                </c:pt>
                <c:pt idx="12">
                  <c:v>8.4</c:v>
                </c:pt>
                <c:pt idx="13">
                  <c:v>8.515</c:v>
                </c:pt>
                <c:pt idx="14">
                  <c:v>8.623000000000001</c:v>
                </c:pt>
                <c:pt idx="15">
                  <c:v>8.755</c:v>
                </c:pt>
              </c:numCache>
            </c:numRef>
          </c:val>
          <c:smooth val="0"/>
        </c:ser>
        <c:ser>
          <c:idx val="3"/>
          <c:order val="3"/>
          <c:tx>
            <c:strRef>
              <c:f>'World Tissue Demand'!$K$7</c:f>
              <c:strCache>
                <c:ptCount val="1"/>
                <c:pt idx="0">
                  <c:v>W. Europe</c:v>
                </c:pt>
              </c:strCache>
            </c:strRef>
          </c:tx>
          <c:marker>
            <c:symbol val="none"/>
          </c:marker>
          <c:cat>
            <c:numRef>
              <c:f>'World Tissue Demand'!$L$3:$AA$3</c:f>
              <c:numCache>
                <c:formatCode>General</c:formatCode>
                <c:ptCount val="16"/>
                <c:pt idx="0">
                  <c:v>2000.0</c:v>
                </c:pt>
                <c:pt idx="1">
                  <c:v>2001.0</c:v>
                </c:pt>
                <c:pt idx="2">
                  <c:v>2002.0</c:v>
                </c:pt>
                <c:pt idx="3">
                  <c:v>2003.0</c:v>
                </c:pt>
                <c:pt idx="4">
                  <c:v>2004.0</c:v>
                </c:pt>
                <c:pt idx="5">
                  <c:v>2005.0</c:v>
                </c:pt>
                <c:pt idx="6">
                  <c:v>2006.0</c:v>
                </c:pt>
                <c:pt idx="7">
                  <c:v>2007.0</c:v>
                </c:pt>
                <c:pt idx="8">
                  <c:v>2008.0</c:v>
                </c:pt>
                <c:pt idx="9">
                  <c:v>2009.0</c:v>
                </c:pt>
                <c:pt idx="10">
                  <c:v>2010.0</c:v>
                </c:pt>
                <c:pt idx="11">
                  <c:v>2011.0</c:v>
                </c:pt>
                <c:pt idx="12">
                  <c:v>2012.0</c:v>
                </c:pt>
                <c:pt idx="13">
                  <c:v>2013.0</c:v>
                </c:pt>
                <c:pt idx="14">
                  <c:v>2014.0</c:v>
                </c:pt>
                <c:pt idx="15">
                  <c:v>2015.0</c:v>
                </c:pt>
              </c:numCache>
            </c:numRef>
          </c:cat>
          <c:val>
            <c:numRef>
              <c:f>'World Tissue Demand'!$L$7:$AA$7</c:f>
              <c:numCache>
                <c:formatCode>#,##0</c:formatCode>
                <c:ptCount val="16"/>
                <c:pt idx="0">
                  <c:v>5.131</c:v>
                </c:pt>
                <c:pt idx="1">
                  <c:v>5.271</c:v>
                </c:pt>
                <c:pt idx="2">
                  <c:v>5.475</c:v>
                </c:pt>
                <c:pt idx="3">
                  <c:v>5.606999999999997</c:v>
                </c:pt>
                <c:pt idx="4">
                  <c:v>5.738</c:v>
                </c:pt>
                <c:pt idx="5">
                  <c:v>5.902</c:v>
                </c:pt>
                <c:pt idx="6">
                  <c:v>6.006</c:v>
                </c:pt>
                <c:pt idx="7">
                  <c:v>6.208</c:v>
                </c:pt>
                <c:pt idx="8">
                  <c:v>6.266999999999999</c:v>
                </c:pt>
                <c:pt idx="9">
                  <c:v>6.186999999999998</c:v>
                </c:pt>
                <c:pt idx="10">
                  <c:v>6.264999999999991</c:v>
                </c:pt>
                <c:pt idx="11">
                  <c:v>6.339</c:v>
                </c:pt>
                <c:pt idx="12">
                  <c:v>6.328999999999991</c:v>
                </c:pt>
                <c:pt idx="13">
                  <c:v>6.378</c:v>
                </c:pt>
                <c:pt idx="14">
                  <c:v>6.495</c:v>
                </c:pt>
                <c:pt idx="15">
                  <c:v>6.624999999999987</c:v>
                </c:pt>
              </c:numCache>
            </c:numRef>
          </c:val>
          <c:smooth val="0"/>
        </c:ser>
        <c:ser>
          <c:idx val="4"/>
          <c:order val="4"/>
          <c:tx>
            <c:strRef>
              <c:f>'World Tissue Demand'!$K$8</c:f>
              <c:strCache>
                <c:ptCount val="1"/>
                <c:pt idx="0">
                  <c:v>Rest of World</c:v>
                </c:pt>
              </c:strCache>
            </c:strRef>
          </c:tx>
          <c:marker>
            <c:symbol val="circle"/>
            <c:size val="5"/>
          </c:marker>
          <c:cat>
            <c:numRef>
              <c:f>'World Tissue Demand'!$L$3:$AA$3</c:f>
              <c:numCache>
                <c:formatCode>General</c:formatCode>
                <c:ptCount val="16"/>
                <c:pt idx="0">
                  <c:v>2000.0</c:v>
                </c:pt>
                <c:pt idx="1">
                  <c:v>2001.0</c:v>
                </c:pt>
                <c:pt idx="2">
                  <c:v>2002.0</c:v>
                </c:pt>
                <c:pt idx="3">
                  <c:v>2003.0</c:v>
                </c:pt>
                <c:pt idx="4">
                  <c:v>2004.0</c:v>
                </c:pt>
                <c:pt idx="5">
                  <c:v>2005.0</c:v>
                </c:pt>
                <c:pt idx="6">
                  <c:v>2006.0</c:v>
                </c:pt>
                <c:pt idx="7">
                  <c:v>2007.0</c:v>
                </c:pt>
                <c:pt idx="8">
                  <c:v>2008.0</c:v>
                </c:pt>
                <c:pt idx="9">
                  <c:v>2009.0</c:v>
                </c:pt>
                <c:pt idx="10">
                  <c:v>2010.0</c:v>
                </c:pt>
                <c:pt idx="11">
                  <c:v>2011.0</c:v>
                </c:pt>
                <c:pt idx="12">
                  <c:v>2012.0</c:v>
                </c:pt>
                <c:pt idx="13">
                  <c:v>2013.0</c:v>
                </c:pt>
                <c:pt idx="14">
                  <c:v>2014.0</c:v>
                </c:pt>
                <c:pt idx="15">
                  <c:v>2015.0</c:v>
                </c:pt>
              </c:numCache>
            </c:numRef>
          </c:cat>
          <c:val>
            <c:numRef>
              <c:f>'World Tissue Demand'!$L$8:$AA$8</c:f>
              <c:numCache>
                <c:formatCode>#,##0</c:formatCode>
                <c:ptCount val="16"/>
                <c:pt idx="0">
                  <c:v>6.432830000000003</c:v>
                </c:pt>
                <c:pt idx="1">
                  <c:v>6.676553999999998</c:v>
                </c:pt>
                <c:pt idx="2">
                  <c:v>6.927842</c:v>
                </c:pt>
                <c:pt idx="3">
                  <c:v>7.216772</c:v>
                </c:pt>
                <c:pt idx="4">
                  <c:v>7.658179999999992</c:v>
                </c:pt>
                <c:pt idx="5">
                  <c:v>8.053</c:v>
                </c:pt>
                <c:pt idx="6">
                  <c:v>8.52103</c:v>
                </c:pt>
                <c:pt idx="7">
                  <c:v>8.955950000000006</c:v>
                </c:pt>
                <c:pt idx="8">
                  <c:v>9.429</c:v>
                </c:pt>
                <c:pt idx="9">
                  <c:v>9.675900000000002</c:v>
                </c:pt>
                <c:pt idx="10">
                  <c:v>10.0773</c:v>
                </c:pt>
                <c:pt idx="11">
                  <c:v>10.4843</c:v>
                </c:pt>
                <c:pt idx="12">
                  <c:v>10.9782</c:v>
                </c:pt>
                <c:pt idx="13">
                  <c:v>11.415</c:v>
                </c:pt>
                <c:pt idx="14">
                  <c:v>11.916</c:v>
                </c:pt>
                <c:pt idx="15">
                  <c:v>12.506</c:v>
                </c:pt>
              </c:numCache>
            </c:numRef>
          </c:val>
          <c:smooth val="0"/>
        </c:ser>
        <c:dLbls>
          <c:showLegendKey val="0"/>
          <c:showVal val="0"/>
          <c:showCatName val="0"/>
          <c:showSerName val="0"/>
          <c:showPercent val="0"/>
          <c:showBubbleSize val="0"/>
        </c:dLbls>
        <c:marker val="1"/>
        <c:smooth val="0"/>
        <c:axId val="2144667896"/>
        <c:axId val="-2100741464"/>
      </c:lineChart>
      <c:catAx>
        <c:axId val="2144667896"/>
        <c:scaling>
          <c:orientation val="minMax"/>
        </c:scaling>
        <c:delete val="0"/>
        <c:axPos val="b"/>
        <c:numFmt formatCode="General" sourceLinked="1"/>
        <c:majorTickMark val="out"/>
        <c:minorTickMark val="none"/>
        <c:tickLblPos val="nextTo"/>
        <c:spPr>
          <a:ln>
            <a:solidFill>
              <a:schemeClr val="tx1"/>
            </a:solidFill>
          </a:ln>
        </c:spPr>
        <c:crossAx val="-2100741464"/>
        <c:crosses val="autoZero"/>
        <c:auto val="1"/>
        <c:lblAlgn val="ctr"/>
        <c:lblOffset val="100"/>
        <c:tickLblSkip val="2"/>
        <c:noMultiLvlLbl val="0"/>
      </c:catAx>
      <c:valAx>
        <c:axId val="-2100741464"/>
        <c:scaling>
          <c:orientation val="minMax"/>
        </c:scaling>
        <c:delete val="0"/>
        <c:axPos val="l"/>
        <c:majorGridlines>
          <c:spPr>
            <a:ln>
              <a:solidFill>
                <a:schemeClr val="bg1">
                  <a:lumMod val="85000"/>
                </a:schemeClr>
              </a:solidFill>
            </a:ln>
          </c:spPr>
        </c:majorGridlines>
        <c:numFmt formatCode="#,##0" sourceLinked="1"/>
        <c:majorTickMark val="out"/>
        <c:minorTickMark val="none"/>
        <c:tickLblPos val="nextTo"/>
        <c:spPr>
          <a:ln>
            <a:solidFill>
              <a:schemeClr val="tx1"/>
            </a:solidFill>
          </a:ln>
        </c:spPr>
        <c:crossAx val="2144667896"/>
        <c:crosses val="autoZero"/>
        <c:crossBetween val="midCat"/>
      </c:valAx>
      <c:spPr>
        <a:ln>
          <a:solidFill>
            <a:sysClr val="windowText" lastClr="000000"/>
          </a:solidFill>
        </a:ln>
      </c:spPr>
    </c:plotArea>
    <c:legend>
      <c:legendPos val="r"/>
      <c:layout>
        <c:manualLayout>
          <c:xMode val="edge"/>
          <c:yMode val="edge"/>
          <c:x val="0.0911727567547665"/>
          <c:y val="0.0731128229464554"/>
          <c:w val="0.277115936222222"/>
          <c:h val="0.252437634876113"/>
        </c:manualLayout>
      </c:layout>
      <c:overlay val="1"/>
      <c:spPr>
        <a:solidFill>
          <a:schemeClr val="bg1"/>
        </a:solidFill>
        <a:ln>
          <a:solidFill>
            <a:schemeClr val="tx1"/>
          </a:solidFill>
        </a:ln>
      </c:spPr>
      <c:txPr>
        <a:bodyPr/>
        <a:lstStyle/>
        <a:p>
          <a:pPr>
            <a:defRPr sz="1400"/>
          </a:pPr>
          <a:endParaRPr lang="es-ES"/>
        </a:p>
      </c:txPr>
    </c:legend>
    <c:plotVisOnly val="1"/>
    <c:dispBlanksAs val="gap"/>
    <c:showDLblsOverMax val="0"/>
  </c:chart>
  <c:spPr>
    <a:ln>
      <a:noFill/>
    </a:ln>
  </c:spPr>
  <c:txPr>
    <a:bodyPr/>
    <a:lstStyle/>
    <a:p>
      <a:pPr>
        <a:defRPr sz="1600" b="1">
          <a:latin typeface="Arial" panose="020B0604020202020204" pitchFamily="34" charset="0"/>
          <a:cs typeface="Arial" panose="020B0604020202020204" pitchFamily="34" charset="0"/>
        </a:defRPr>
      </a:pPr>
      <a:endParaRPr lang="es-E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10260296597906"/>
          <c:y val="0.0517596563790528"/>
          <c:w val="0.802285610211272"/>
          <c:h val="0.868560954615841"/>
        </c:manualLayout>
      </c:layout>
      <c:barChart>
        <c:barDir val="col"/>
        <c:grouping val="clustered"/>
        <c:varyColors val="0"/>
        <c:ser>
          <c:idx val="0"/>
          <c:order val="0"/>
          <c:tx>
            <c:strRef>
              <c:f>Sheet1!$B$1</c:f>
              <c:strCache>
                <c:ptCount val="1"/>
                <c:pt idx="0">
                  <c:v>Volume (L)</c:v>
                </c:pt>
              </c:strCache>
            </c:strRef>
          </c:tx>
          <c:invertIfNegative val="0"/>
          <c:dPt>
            <c:idx val="14"/>
            <c:invertIfNegative val="0"/>
            <c:bubble3D val="0"/>
            <c:spPr>
              <a:solidFill>
                <a:srgbClr val="9BBB59"/>
              </a:solidFill>
            </c:spPr>
          </c:dPt>
          <c:dPt>
            <c:idx val="15"/>
            <c:invertIfNegative val="0"/>
            <c:bubble3D val="0"/>
            <c:spPr>
              <a:solidFill>
                <a:srgbClr val="9BBB59"/>
              </a:solidFill>
            </c:spPr>
          </c:dPt>
          <c:dPt>
            <c:idx val="16"/>
            <c:invertIfNegative val="0"/>
            <c:bubble3D val="0"/>
            <c:spPr>
              <a:solidFill>
                <a:schemeClr val="accent1"/>
              </a:solidFill>
            </c:spPr>
          </c:dPt>
          <c:dPt>
            <c:idx val="17"/>
            <c:invertIfNegative val="0"/>
            <c:bubble3D val="0"/>
            <c:spPr>
              <a:solidFill>
                <a:schemeClr val="accent1"/>
              </a:solidFill>
            </c:spPr>
          </c:dPt>
          <c:dPt>
            <c:idx val="18"/>
            <c:invertIfNegative val="0"/>
            <c:bubble3D val="0"/>
            <c:spPr>
              <a:solidFill>
                <a:srgbClr val="FFC000"/>
              </a:solidFill>
            </c:spPr>
          </c:dPt>
          <c:dPt>
            <c:idx val="19"/>
            <c:invertIfNegative val="0"/>
            <c:bubble3D val="0"/>
            <c:spPr>
              <a:solidFill>
                <a:srgbClr val="FFC000"/>
              </a:solidFill>
              <a:ln>
                <a:noFill/>
              </a:ln>
            </c:spPr>
          </c:dPt>
          <c:dPt>
            <c:idx val="20"/>
            <c:invertIfNegative val="0"/>
            <c:bubble3D val="0"/>
            <c:spPr>
              <a:solidFill>
                <a:srgbClr val="FFC000"/>
              </a:solidFill>
            </c:spPr>
          </c:dPt>
          <c:dPt>
            <c:idx val="21"/>
            <c:invertIfNegative val="0"/>
            <c:bubble3D val="0"/>
            <c:spPr>
              <a:solidFill>
                <a:srgbClr val="FFC000"/>
              </a:solidFill>
            </c:spPr>
          </c:dPt>
          <c:cat>
            <c:strRef>
              <c:f>Sheet1!$A$2:$A$17</c:f>
              <c:strCache>
                <c:ptCount val="16"/>
                <c:pt idx="0">
                  <c:v>01</c:v>
                </c:pt>
                <c:pt idx="1">
                  <c:v>02</c:v>
                </c:pt>
                <c:pt idx="2">
                  <c:v>03</c:v>
                </c:pt>
                <c:pt idx="3">
                  <c:v>04</c:v>
                </c:pt>
                <c:pt idx="4">
                  <c:v>05</c:v>
                </c:pt>
                <c:pt idx="5">
                  <c:v>06</c:v>
                </c:pt>
                <c:pt idx="6">
                  <c:v>07</c:v>
                </c:pt>
                <c:pt idx="7">
                  <c:v>08</c:v>
                </c:pt>
                <c:pt idx="8">
                  <c:v>09</c:v>
                </c:pt>
                <c:pt idx="9">
                  <c:v>10</c:v>
                </c:pt>
                <c:pt idx="10">
                  <c:v>11</c:v>
                </c:pt>
                <c:pt idx="11">
                  <c:v>12</c:v>
                </c:pt>
                <c:pt idx="12">
                  <c:v>13</c:v>
                </c:pt>
                <c:pt idx="13">
                  <c:v>14</c:v>
                </c:pt>
                <c:pt idx="14">
                  <c:v>15</c:v>
                </c:pt>
                <c:pt idx="15">
                  <c:v>16</c:v>
                </c:pt>
              </c:strCache>
            </c:strRef>
          </c:cat>
          <c:val>
            <c:numRef>
              <c:f>Sheet1!$B$2:$B$17</c:f>
              <c:numCache>
                <c:formatCode>#,##0</c:formatCode>
                <c:ptCount val="16"/>
                <c:pt idx="0">
                  <c:v>9.5548129E7</c:v>
                </c:pt>
                <c:pt idx="1">
                  <c:v>1.01322934E8</c:v>
                </c:pt>
                <c:pt idx="2">
                  <c:v>1.04948601E8</c:v>
                </c:pt>
                <c:pt idx="3">
                  <c:v>1.12056169E8</c:v>
                </c:pt>
                <c:pt idx="4">
                  <c:v>1.16406187E8</c:v>
                </c:pt>
                <c:pt idx="5">
                  <c:v>1.22492321E8</c:v>
                </c:pt>
                <c:pt idx="6">
                  <c:v>1.28252599E8</c:v>
                </c:pt>
                <c:pt idx="7">
                  <c:v>1.30487381E8</c:v>
                </c:pt>
                <c:pt idx="8">
                  <c:v>1.28295031E8</c:v>
                </c:pt>
                <c:pt idx="9">
                  <c:v>1.38944357E8</c:v>
                </c:pt>
                <c:pt idx="10">
                  <c:v>1.42420222E8</c:v>
                </c:pt>
                <c:pt idx="11">
                  <c:v>1.45502205E8</c:v>
                </c:pt>
                <c:pt idx="12">
                  <c:v>1.4859194E8</c:v>
                </c:pt>
                <c:pt idx="13">
                  <c:v>1.52302602E8</c:v>
                </c:pt>
                <c:pt idx="14">
                  <c:v>1.56425283E8</c:v>
                </c:pt>
                <c:pt idx="15">
                  <c:v>1.60646038E8</c:v>
                </c:pt>
              </c:numCache>
            </c:numRef>
          </c:val>
        </c:ser>
        <c:dLbls>
          <c:showLegendKey val="0"/>
          <c:showVal val="0"/>
          <c:showCatName val="0"/>
          <c:showSerName val="0"/>
          <c:showPercent val="0"/>
          <c:showBubbleSize val="0"/>
        </c:dLbls>
        <c:gapWidth val="150"/>
        <c:axId val="2121508472"/>
        <c:axId val="2145557720"/>
      </c:barChart>
      <c:lineChart>
        <c:grouping val="standard"/>
        <c:varyColors val="0"/>
        <c:ser>
          <c:idx val="1"/>
          <c:order val="1"/>
          <c:tx>
            <c:strRef>
              <c:f>Sheet1!$C$1</c:f>
              <c:strCache>
                <c:ptCount val="1"/>
                <c:pt idx="0">
                  <c:v>Percent Change (R)</c:v>
                </c:pt>
              </c:strCache>
            </c:strRef>
          </c:tx>
          <c:cat>
            <c:strRef>
              <c:f>Sheet1!$A$2:$A$17</c:f>
              <c:strCache>
                <c:ptCount val="16"/>
                <c:pt idx="0">
                  <c:v>01</c:v>
                </c:pt>
                <c:pt idx="1">
                  <c:v>02</c:v>
                </c:pt>
                <c:pt idx="2">
                  <c:v>03</c:v>
                </c:pt>
                <c:pt idx="3">
                  <c:v>04</c:v>
                </c:pt>
                <c:pt idx="4">
                  <c:v>05</c:v>
                </c:pt>
                <c:pt idx="5">
                  <c:v>06</c:v>
                </c:pt>
                <c:pt idx="6">
                  <c:v>07</c:v>
                </c:pt>
                <c:pt idx="7">
                  <c:v>08</c:v>
                </c:pt>
                <c:pt idx="8">
                  <c:v>09</c:v>
                </c:pt>
                <c:pt idx="9">
                  <c:v>10</c:v>
                </c:pt>
                <c:pt idx="10">
                  <c:v>11</c:v>
                </c:pt>
                <c:pt idx="11">
                  <c:v>12</c:v>
                </c:pt>
                <c:pt idx="12">
                  <c:v>13</c:v>
                </c:pt>
                <c:pt idx="13">
                  <c:v>14</c:v>
                </c:pt>
                <c:pt idx="14">
                  <c:v>15</c:v>
                </c:pt>
                <c:pt idx="15">
                  <c:v>16</c:v>
                </c:pt>
              </c:strCache>
            </c:strRef>
          </c:cat>
          <c:val>
            <c:numRef>
              <c:f>Sheet1!$C$2:$C$17</c:f>
              <c:numCache>
                <c:formatCode>0.00%</c:formatCode>
                <c:ptCount val="16"/>
                <c:pt idx="0">
                  <c:v>-0.003</c:v>
                </c:pt>
                <c:pt idx="1">
                  <c:v>0.06</c:v>
                </c:pt>
                <c:pt idx="2">
                  <c:v>0.036</c:v>
                </c:pt>
                <c:pt idx="3">
                  <c:v>0.068</c:v>
                </c:pt>
                <c:pt idx="4">
                  <c:v>0.039</c:v>
                </c:pt>
                <c:pt idx="5">
                  <c:v>0.052</c:v>
                </c:pt>
                <c:pt idx="6">
                  <c:v>0.047</c:v>
                </c:pt>
                <c:pt idx="7">
                  <c:v>0.017</c:v>
                </c:pt>
                <c:pt idx="8">
                  <c:v>-0.017</c:v>
                </c:pt>
                <c:pt idx="9">
                  <c:v>0.083</c:v>
                </c:pt>
                <c:pt idx="10">
                  <c:v>0.025</c:v>
                </c:pt>
                <c:pt idx="11">
                  <c:v>0.022</c:v>
                </c:pt>
                <c:pt idx="12">
                  <c:v>0.021</c:v>
                </c:pt>
                <c:pt idx="13">
                  <c:v>0.025</c:v>
                </c:pt>
                <c:pt idx="14">
                  <c:v>0.027</c:v>
                </c:pt>
                <c:pt idx="15">
                  <c:v>0.027</c:v>
                </c:pt>
              </c:numCache>
            </c:numRef>
          </c:val>
          <c:smooth val="0"/>
        </c:ser>
        <c:dLbls>
          <c:showLegendKey val="0"/>
          <c:showVal val="0"/>
          <c:showCatName val="0"/>
          <c:showSerName val="0"/>
          <c:showPercent val="0"/>
          <c:showBubbleSize val="0"/>
        </c:dLbls>
        <c:marker val="1"/>
        <c:smooth val="0"/>
        <c:axId val="2146138840"/>
        <c:axId val="2139514568"/>
      </c:lineChart>
      <c:catAx>
        <c:axId val="2121508472"/>
        <c:scaling>
          <c:orientation val="minMax"/>
        </c:scaling>
        <c:delete val="0"/>
        <c:axPos val="b"/>
        <c:numFmt formatCode="General" sourceLinked="1"/>
        <c:majorTickMark val="out"/>
        <c:minorTickMark val="none"/>
        <c:tickLblPos val="nextTo"/>
        <c:spPr>
          <a:ln>
            <a:solidFill>
              <a:prstClr val="black"/>
            </a:solidFill>
          </a:ln>
        </c:spPr>
        <c:crossAx val="2145557720"/>
        <c:crosses val="autoZero"/>
        <c:auto val="1"/>
        <c:lblAlgn val="ctr"/>
        <c:lblOffset val="100"/>
        <c:tickLblSkip val="2"/>
        <c:noMultiLvlLbl val="0"/>
      </c:catAx>
      <c:valAx>
        <c:axId val="2145557720"/>
        <c:scaling>
          <c:orientation val="minMax"/>
        </c:scaling>
        <c:delete val="0"/>
        <c:axPos val="l"/>
        <c:majorGridlines>
          <c:spPr>
            <a:ln w="6350">
              <a:solidFill>
                <a:schemeClr val="bg1">
                  <a:lumMod val="75000"/>
                </a:schemeClr>
              </a:solidFill>
            </a:ln>
          </c:spPr>
        </c:majorGridlines>
        <c:numFmt formatCode="#,##0" sourceLinked="1"/>
        <c:majorTickMark val="out"/>
        <c:minorTickMark val="none"/>
        <c:tickLblPos val="nextTo"/>
        <c:spPr>
          <a:ln>
            <a:solidFill>
              <a:prstClr val="black"/>
            </a:solidFill>
          </a:ln>
        </c:spPr>
        <c:crossAx val="2121508472"/>
        <c:crosses val="autoZero"/>
        <c:crossBetween val="between"/>
        <c:dispUnits>
          <c:builtInUnit val="millions"/>
          <c:dispUnitsLbl>
            <c:layout>
              <c:manualLayout>
                <c:xMode val="edge"/>
                <c:yMode val="edge"/>
                <c:x val="0.00844432893709016"/>
                <c:y val="0.406895485107744"/>
              </c:manualLayout>
            </c:layout>
          </c:dispUnitsLbl>
        </c:dispUnits>
      </c:valAx>
      <c:valAx>
        <c:axId val="2139514568"/>
        <c:scaling>
          <c:orientation val="minMax"/>
        </c:scaling>
        <c:delete val="0"/>
        <c:axPos val="r"/>
        <c:numFmt formatCode="0%" sourceLinked="0"/>
        <c:majorTickMark val="out"/>
        <c:minorTickMark val="none"/>
        <c:tickLblPos val="nextTo"/>
        <c:spPr>
          <a:ln>
            <a:solidFill>
              <a:prstClr val="black"/>
            </a:solidFill>
          </a:ln>
        </c:spPr>
        <c:crossAx val="2146138840"/>
        <c:crosses val="max"/>
        <c:crossBetween val="between"/>
      </c:valAx>
      <c:catAx>
        <c:axId val="2146138840"/>
        <c:scaling>
          <c:orientation val="minMax"/>
        </c:scaling>
        <c:delete val="1"/>
        <c:axPos val="b"/>
        <c:numFmt formatCode="General" sourceLinked="1"/>
        <c:majorTickMark val="out"/>
        <c:minorTickMark val="none"/>
        <c:tickLblPos val="none"/>
        <c:crossAx val="2139514568"/>
        <c:crosses val="autoZero"/>
        <c:auto val="1"/>
        <c:lblAlgn val="ctr"/>
        <c:lblOffset val="100"/>
        <c:noMultiLvlLbl val="0"/>
      </c:catAx>
      <c:spPr>
        <a:ln>
          <a:solidFill>
            <a:prstClr val="black"/>
          </a:solidFill>
        </a:ln>
      </c:spPr>
    </c:plotArea>
    <c:legend>
      <c:legendPos val="r"/>
      <c:layout>
        <c:manualLayout>
          <c:xMode val="edge"/>
          <c:yMode val="edge"/>
          <c:x val="0.116821230679499"/>
          <c:y val="0.772293697662794"/>
          <c:w val="0.284571843251089"/>
          <c:h val="0.128293999102536"/>
        </c:manualLayout>
      </c:layout>
      <c:overlay val="1"/>
      <c:spPr>
        <a:solidFill>
          <a:schemeClr val="bg1"/>
        </a:solidFill>
        <a:ln>
          <a:solidFill>
            <a:schemeClr val="tx1"/>
          </a:solidFill>
        </a:ln>
      </c:spPr>
      <c:txPr>
        <a:bodyPr/>
        <a:lstStyle/>
        <a:p>
          <a:pPr>
            <a:defRPr sz="1400"/>
          </a:pPr>
          <a:endParaRPr lang="es-ES"/>
        </a:p>
      </c:txPr>
    </c:legend>
    <c:plotVisOnly val="1"/>
    <c:dispBlanksAs val="gap"/>
    <c:showDLblsOverMax val="0"/>
  </c:chart>
  <c:txPr>
    <a:bodyPr/>
    <a:lstStyle/>
    <a:p>
      <a:pPr>
        <a:defRPr sz="1600" b="1">
          <a:latin typeface="Arial" pitchFamily="34" charset="0"/>
          <a:cs typeface="Arial" pitchFamily="34" charset="0"/>
        </a:defRPr>
      </a:pPr>
      <a:endParaRPr lang="es-E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02131743403639"/>
          <c:y val="0.046439117664675"/>
          <c:w val="0.812428113121473"/>
          <c:h val="0.848039110432048"/>
        </c:manualLayout>
      </c:layout>
      <c:barChart>
        <c:barDir val="col"/>
        <c:grouping val="stacked"/>
        <c:varyColors val="0"/>
        <c:ser>
          <c:idx val="1"/>
          <c:order val="0"/>
          <c:tx>
            <c:strRef>
              <c:f>Sheet1!$B$1</c:f>
              <c:strCache>
                <c:ptCount val="1"/>
                <c:pt idx="0">
                  <c:v>Mature Markets</c:v>
                </c:pt>
              </c:strCache>
            </c:strRef>
          </c:tx>
          <c:spPr>
            <a:solidFill>
              <a:srgbClr val="C0504D"/>
            </a:solidFill>
            <a:ln w="9525">
              <a:solidFill>
                <a:sysClr val="windowText" lastClr="000000"/>
              </a:solidFill>
              <a:prstDash val="solid"/>
            </a:ln>
          </c:spPr>
          <c:invertIfNegative val="0"/>
          <c:cat>
            <c:strRef>
              <c:f>Sheet1!$A$2:$A$17</c:f>
              <c:strCache>
                <c:ptCount val="16"/>
                <c:pt idx="0">
                  <c:v>01</c:v>
                </c:pt>
                <c:pt idx="1">
                  <c:v>02</c:v>
                </c:pt>
                <c:pt idx="2">
                  <c:v>03</c:v>
                </c:pt>
                <c:pt idx="3">
                  <c:v>04</c:v>
                </c:pt>
                <c:pt idx="4">
                  <c:v>05</c:v>
                </c:pt>
                <c:pt idx="5">
                  <c:v>06</c:v>
                </c:pt>
                <c:pt idx="6">
                  <c:v>07</c:v>
                </c:pt>
                <c:pt idx="7">
                  <c:v>08</c:v>
                </c:pt>
                <c:pt idx="8">
                  <c:v>09</c:v>
                </c:pt>
                <c:pt idx="9">
                  <c:v>10</c:v>
                </c:pt>
                <c:pt idx="10">
                  <c:v>11</c:v>
                </c:pt>
                <c:pt idx="11">
                  <c:v>12</c:v>
                </c:pt>
                <c:pt idx="12">
                  <c:v>13</c:v>
                </c:pt>
                <c:pt idx="13">
                  <c:v>14</c:v>
                </c:pt>
                <c:pt idx="14">
                  <c:v>15</c:v>
                </c:pt>
                <c:pt idx="15">
                  <c:v>16</c:v>
                </c:pt>
              </c:strCache>
            </c:strRef>
          </c:cat>
          <c:val>
            <c:numRef>
              <c:f>Sheet1!$B$2:$B$17</c:f>
              <c:numCache>
                <c:formatCode>#,##0</c:formatCode>
                <c:ptCount val="16"/>
                <c:pt idx="0">
                  <c:v>54.34914550896014</c:v>
                </c:pt>
                <c:pt idx="1">
                  <c:v>57.1398072034125</c:v>
                </c:pt>
                <c:pt idx="2">
                  <c:v>57.01928244401498</c:v>
                </c:pt>
                <c:pt idx="3">
                  <c:v>59.14601850570389</c:v>
                </c:pt>
                <c:pt idx="4">
                  <c:v>59.36969654771327</c:v>
                </c:pt>
                <c:pt idx="5">
                  <c:v>61.04874345143518</c:v>
                </c:pt>
                <c:pt idx="6">
                  <c:v>61.21783795848341</c:v>
                </c:pt>
                <c:pt idx="7">
                  <c:v>58.99019315057805</c:v>
                </c:pt>
                <c:pt idx="8">
                  <c:v>54.57770675270742</c:v>
                </c:pt>
                <c:pt idx="9">
                  <c:v>58.92430573689214</c:v>
                </c:pt>
                <c:pt idx="10">
                  <c:v>58.84747308015612</c:v>
                </c:pt>
                <c:pt idx="11">
                  <c:v>59.69170591145084</c:v>
                </c:pt>
                <c:pt idx="12">
                  <c:v>60.86155216699731</c:v>
                </c:pt>
                <c:pt idx="13">
                  <c:v>62.03956313808951</c:v>
                </c:pt>
                <c:pt idx="14">
                  <c:v>63.21482082677808</c:v>
                </c:pt>
                <c:pt idx="15">
                  <c:v>64.77417419987331</c:v>
                </c:pt>
              </c:numCache>
            </c:numRef>
          </c:val>
        </c:ser>
        <c:ser>
          <c:idx val="2"/>
          <c:order val="2"/>
          <c:tx>
            <c:strRef>
              <c:f>Sheet1!$C$1</c:f>
              <c:strCache>
                <c:ptCount val="1"/>
                <c:pt idx="0">
                  <c:v>Emerging Markets</c:v>
                </c:pt>
              </c:strCache>
            </c:strRef>
          </c:tx>
          <c:spPr>
            <a:solidFill>
              <a:srgbClr val="4F81BD"/>
            </a:solidFill>
            <a:ln>
              <a:solidFill>
                <a:sysClr val="windowText" lastClr="000000"/>
              </a:solidFill>
            </a:ln>
          </c:spPr>
          <c:invertIfNegative val="0"/>
          <c:cat>
            <c:strRef>
              <c:f>Sheet1!$A$2:$A$17</c:f>
              <c:strCache>
                <c:ptCount val="16"/>
                <c:pt idx="0">
                  <c:v>01</c:v>
                </c:pt>
                <c:pt idx="1">
                  <c:v>02</c:v>
                </c:pt>
                <c:pt idx="2">
                  <c:v>03</c:v>
                </c:pt>
                <c:pt idx="3">
                  <c:v>04</c:v>
                </c:pt>
                <c:pt idx="4">
                  <c:v>05</c:v>
                </c:pt>
                <c:pt idx="5">
                  <c:v>06</c:v>
                </c:pt>
                <c:pt idx="6">
                  <c:v>07</c:v>
                </c:pt>
                <c:pt idx="7">
                  <c:v>08</c:v>
                </c:pt>
                <c:pt idx="8">
                  <c:v>09</c:v>
                </c:pt>
                <c:pt idx="9">
                  <c:v>10</c:v>
                </c:pt>
                <c:pt idx="10">
                  <c:v>11</c:v>
                </c:pt>
                <c:pt idx="11">
                  <c:v>12</c:v>
                </c:pt>
                <c:pt idx="12">
                  <c:v>13</c:v>
                </c:pt>
                <c:pt idx="13">
                  <c:v>14</c:v>
                </c:pt>
                <c:pt idx="14">
                  <c:v>15</c:v>
                </c:pt>
                <c:pt idx="15">
                  <c:v>16</c:v>
                </c:pt>
              </c:strCache>
            </c:strRef>
          </c:cat>
          <c:val>
            <c:numRef>
              <c:f>Sheet1!$C$2:$C$17</c:f>
              <c:numCache>
                <c:formatCode>#,##0</c:formatCode>
                <c:ptCount val="16"/>
                <c:pt idx="0">
                  <c:v>41.1989838360615</c:v>
                </c:pt>
                <c:pt idx="1">
                  <c:v>44.18312705192371</c:v>
                </c:pt>
                <c:pt idx="2">
                  <c:v>47.9293188069526</c:v>
                </c:pt>
                <c:pt idx="3">
                  <c:v>52.91015021107123</c:v>
                </c:pt>
                <c:pt idx="4">
                  <c:v>57.03649053571753</c:v>
                </c:pt>
                <c:pt idx="5">
                  <c:v>61.44357717974752</c:v>
                </c:pt>
                <c:pt idx="6">
                  <c:v>67.03476104087266</c:v>
                </c:pt>
                <c:pt idx="7">
                  <c:v>71.49718816500457</c:v>
                </c:pt>
                <c:pt idx="8">
                  <c:v>73.71732457886942</c:v>
                </c:pt>
                <c:pt idx="9">
                  <c:v>80.02005124494712</c:v>
                </c:pt>
                <c:pt idx="10">
                  <c:v>83.57274853914257</c:v>
                </c:pt>
                <c:pt idx="11">
                  <c:v>85.81049903296669</c:v>
                </c:pt>
                <c:pt idx="12">
                  <c:v>87.73038751998732</c:v>
                </c:pt>
                <c:pt idx="13">
                  <c:v>90.26303845101184</c:v>
                </c:pt>
                <c:pt idx="14">
                  <c:v>93.2104619893663</c:v>
                </c:pt>
                <c:pt idx="15">
                  <c:v>95.8718635847157</c:v>
                </c:pt>
              </c:numCache>
            </c:numRef>
          </c:val>
        </c:ser>
        <c:dLbls>
          <c:showLegendKey val="0"/>
          <c:showVal val="0"/>
          <c:showCatName val="0"/>
          <c:showSerName val="0"/>
          <c:showPercent val="0"/>
          <c:showBubbleSize val="0"/>
        </c:dLbls>
        <c:gapWidth val="150"/>
        <c:overlap val="100"/>
        <c:axId val="-2088731864"/>
        <c:axId val="2146203480"/>
      </c:barChart>
      <c:lineChart>
        <c:grouping val="standard"/>
        <c:varyColors val="0"/>
        <c:ser>
          <c:idx val="0"/>
          <c:order val="1"/>
          <c:tx>
            <c:strRef>
              <c:f>Sheet1!$D$1</c:f>
              <c:strCache>
                <c:ptCount val="1"/>
                <c:pt idx="0">
                  <c:v>Global Growth (R)</c:v>
                </c:pt>
              </c:strCache>
            </c:strRef>
          </c:tx>
          <c:spPr>
            <a:ln w="28575">
              <a:solidFill>
                <a:sysClr val="windowText" lastClr="000000"/>
              </a:solidFill>
              <a:prstDash val="solid"/>
            </a:ln>
          </c:spPr>
          <c:marker>
            <c:symbol val="none"/>
          </c:marker>
          <c:cat>
            <c:strRef>
              <c:f>Sheet1!$A$2:$A$17</c:f>
              <c:strCache>
                <c:ptCount val="16"/>
                <c:pt idx="0">
                  <c:v>01</c:v>
                </c:pt>
                <c:pt idx="1">
                  <c:v>02</c:v>
                </c:pt>
                <c:pt idx="2">
                  <c:v>03</c:v>
                </c:pt>
                <c:pt idx="3">
                  <c:v>04</c:v>
                </c:pt>
                <c:pt idx="4">
                  <c:v>05</c:v>
                </c:pt>
                <c:pt idx="5">
                  <c:v>06</c:v>
                </c:pt>
                <c:pt idx="6">
                  <c:v>07</c:v>
                </c:pt>
                <c:pt idx="7">
                  <c:v>08</c:v>
                </c:pt>
                <c:pt idx="8">
                  <c:v>09</c:v>
                </c:pt>
                <c:pt idx="9">
                  <c:v>10</c:v>
                </c:pt>
                <c:pt idx="10">
                  <c:v>11</c:v>
                </c:pt>
                <c:pt idx="11">
                  <c:v>12</c:v>
                </c:pt>
                <c:pt idx="12">
                  <c:v>13</c:v>
                </c:pt>
                <c:pt idx="13">
                  <c:v>14</c:v>
                </c:pt>
                <c:pt idx="14">
                  <c:v>15</c:v>
                </c:pt>
                <c:pt idx="15">
                  <c:v>16</c:v>
                </c:pt>
              </c:strCache>
            </c:strRef>
          </c:cat>
          <c:val>
            <c:numRef>
              <c:f>Sheet1!$D$2:$D$17</c:f>
              <c:numCache>
                <c:formatCode>0.0%</c:formatCode>
                <c:ptCount val="16"/>
                <c:pt idx="0">
                  <c:v>-0.00294538854192317</c:v>
                </c:pt>
                <c:pt idx="1">
                  <c:v>0.0604387019390203</c:v>
                </c:pt>
                <c:pt idx="2">
                  <c:v>0.035783280678533</c:v>
                </c:pt>
                <c:pt idx="3">
                  <c:v>0.0677242705580324</c:v>
                </c:pt>
                <c:pt idx="4">
                  <c:v>0.0388199812332568</c:v>
                </c:pt>
                <c:pt idx="5">
                  <c:v>0.0522835916220657</c:v>
                </c:pt>
                <c:pt idx="6">
                  <c:v>0.0470256285332136</c:v>
                </c:pt>
                <c:pt idx="7">
                  <c:v>0.0174248501290619</c:v>
                </c:pt>
                <c:pt idx="8">
                  <c:v>-0.0168012413300222</c:v>
                </c:pt>
                <c:pt idx="9">
                  <c:v>0.0830065322073097</c:v>
                </c:pt>
                <c:pt idx="10">
                  <c:v>0.0250162346493421</c:v>
                </c:pt>
                <c:pt idx="11">
                  <c:v>0.0216400683138736</c:v>
                </c:pt>
                <c:pt idx="12">
                  <c:v>0.0212349685267482</c:v>
                </c:pt>
                <c:pt idx="13">
                  <c:v>0.0249721614101905</c:v>
                </c:pt>
                <c:pt idx="14">
                  <c:v>0.0270690138187236</c:v>
                </c:pt>
                <c:pt idx="15">
                  <c:v>0.026982562488991</c:v>
                </c:pt>
              </c:numCache>
            </c:numRef>
          </c:val>
          <c:smooth val="0"/>
        </c:ser>
        <c:dLbls>
          <c:showLegendKey val="0"/>
          <c:showVal val="0"/>
          <c:showCatName val="0"/>
          <c:showSerName val="0"/>
          <c:showPercent val="0"/>
          <c:showBubbleSize val="0"/>
        </c:dLbls>
        <c:marker val="1"/>
        <c:smooth val="0"/>
        <c:axId val="2118414120"/>
        <c:axId val="-2088279880"/>
      </c:lineChart>
      <c:catAx>
        <c:axId val="-2088731864"/>
        <c:scaling>
          <c:orientation val="minMax"/>
        </c:scaling>
        <c:delete val="0"/>
        <c:axPos val="b"/>
        <c:numFmt formatCode="General" sourceLinked="1"/>
        <c:majorTickMark val="out"/>
        <c:minorTickMark val="none"/>
        <c:tickLblPos val="nextTo"/>
        <c:spPr>
          <a:ln w="9525">
            <a:solidFill>
              <a:schemeClr val="tx1"/>
            </a:solidFill>
            <a:prstDash val="solid"/>
          </a:ln>
        </c:spPr>
        <c:txPr>
          <a:bodyPr rot="0" vert="horz"/>
          <a:lstStyle/>
          <a:p>
            <a:pPr>
              <a:defRPr/>
            </a:pPr>
            <a:endParaRPr lang="es-ES"/>
          </a:p>
        </c:txPr>
        <c:crossAx val="2146203480"/>
        <c:crosses val="autoZero"/>
        <c:auto val="0"/>
        <c:lblAlgn val="ctr"/>
        <c:lblOffset val="100"/>
        <c:tickLblSkip val="1"/>
        <c:tickMarkSkip val="1"/>
        <c:noMultiLvlLbl val="0"/>
      </c:catAx>
      <c:valAx>
        <c:axId val="2146203480"/>
        <c:scaling>
          <c:orientation val="minMax"/>
        </c:scaling>
        <c:delete val="0"/>
        <c:axPos val="l"/>
        <c:majorGridlines>
          <c:spPr>
            <a:ln w="6350">
              <a:solidFill>
                <a:schemeClr val="bg1">
                  <a:lumMod val="75000"/>
                </a:schemeClr>
              </a:solidFill>
              <a:prstDash val="solid"/>
            </a:ln>
          </c:spPr>
        </c:majorGridlines>
        <c:title>
          <c:tx>
            <c:rich>
              <a:bodyPr/>
              <a:lstStyle/>
              <a:p>
                <a:pPr>
                  <a:defRPr/>
                </a:pPr>
                <a:r>
                  <a:rPr lang="en-US"/>
                  <a:t>Millions</a:t>
                </a:r>
              </a:p>
            </c:rich>
          </c:tx>
          <c:layout>
            <c:manualLayout>
              <c:xMode val="edge"/>
              <c:yMode val="edge"/>
              <c:x val="0.00289175448259151"/>
              <c:y val="0.419023655826061"/>
            </c:manualLayout>
          </c:layout>
          <c:overlay val="0"/>
        </c:title>
        <c:numFmt formatCode="0" sourceLinked="0"/>
        <c:majorTickMark val="out"/>
        <c:minorTickMark val="none"/>
        <c:tickLblPos val="nextTo"/>
        <c:spPr>
          <a:ln w="9525">
            <a:solidFill>
              <a:schemeClr val="tx1"/>
            </a:solidFill>
            <a:prstDash val="solid"/>
          </a:ln>
        </c:spPr>
        <c:txPr>
          <a:bodyPr rot="0" vert="horz"/>
          <a:lstStyle/>
          <a:p>
            <a:pPr>
              <a:defRPr/>
            </a:pPr>
            <a:endParaRPr lang="es-ES"/>
          </a:p>
        </c:txPr>
        <c:crossAx val="-2088731864"/>
        <c:crosses val="autoZero"/>
        <c:crossBetween val="between"/>
      </c:valAx>
      <c:valAx>
        <c:axId val="-2088279880"/>
        <c:scaling>
          <c:orientation val="minMax"/>
        </c:scaling>
        <c:delete val="0"/>
        <c:axPos val="r"/>
        <c:numFmt formatCode="0.0%" sourceLinked="1"/>
        <c:majorTickMark val="out"/>
        <c:minorTickMark val="none"/>
        <c:tickLblPos val="nextTo"/>
        <c:spPr>
          <a:ln>
            <a:solidFill>
              <a:sysClr val="windowText" lastClr="000000"/>
            </a:solidFill>
          </a:ln>
        </c:spPr>
        <c:crossAx val="2118414120"/>
        <c:crosses val="max"/>
        <c:crossBetween val="between"/>
      </c:valAx>
      <c:catAx>
        <c:axId val="2118414120"/>
        <c:scaling>
          <c:orientation val="minMax"/>
        </c:scaling>
        <c:delete val="1"/>
        <c:axPos val="b"/>
        <c:numFmt formatCode="General" sourceLinked="1"/>
        <c:majorTickMark val="out"/>
        <c:minorTickMark val="none"/>
        <c:tickLblPos val="none"/>
        <c:crossAx val="-2088279880"/>
        <c:crosses val="autoZero"/>
        <c:auto val="1"/>
        <c:lblAlgn val="ctr"/>
        <c:lblOffset val="100"/>
        <c:noMultiLvlLbl val="0"/>
      </c:catAx>
      <c:spPr>
        <a:noFill/>
        <a:ln w="9525">
          <a:solidFill>
            <a:schemeClr val="tx1"/>
          </a:solidFill>
          <a:prstDash val="solid"/>
        </a:ln>
      </c:spPr>
    </c:plotArea>
    <c:legend>
      <c:legendPos val="r"/>
      <c:layout>
        <c:manualLayout>
          <c:xMode val="edge"/>
          <c:yMode val="edge"/>
          <c:x val="0.112894229873727"/>
          <c:y val="0.0572945374015748"/>
          <c:w val="0.233622857591992"/>
          <c:h val="0.177306366520458"/>
        </c:manualLayout>
      </c:layout>
      <c:overlay val="0"/>
      <c:spPr>
        <a:solidFill>
          <a:schemeClr val="bg1"/>
        </a:solidFill>
        <a:ln>
          <a:solidFill>
            <a:schemeClr val="tx1"/>
          </a:solidFill>
        </a:ln>
      </c:spPr>
      <c:txPr>
        <a:bodyPr/>
        <a:lstStyle/>
        <a:p>
          <a:pPr>
            <a:defRPr sz="1400"/>
          </a:pPr>
          <a:endParaRPr lang="es-ES"/>
        </a:p>
      </c:txPr>
    </c:legend>
    <c:plotVisOnly val="1"/>
    <c:dispBlanksAs val="gap"/>
    <c:showDLblsOverMax val="0"/>
  </c:chart>
  <c:spPr>
    <a:noFill/>
    <a:ln>
      <a:noFill/>
    </a:ln>
  </c:spPr>
  <c:txPr>
    <a:bodyPr/>
    <a:lstStyle/>
    <a:p>
      <a:pPr>
        <a:defRPr sz="1600" b="1" i="0" u="none" strike="noStrike" baseline="0">
          <a:solidFill>
            <a:schemeClr val="tx1"/>
          </a:solidFill>
          <a:latin typeface="Arial" panose="020B0604020202020204" pitchFamily="34" charset="0"/>
          <a:ea typeface="MS P????"/>
          <a:cs typeface="Arial" panose="020B0604020202020204" pitchFamily="34" charset="0"/>
        </a:defRPr>
      </a:pPr>
      <a:endParaRPr lang="es-E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0729064960629923"/>
          <c:y val="0.046439117664675"/>
          <c:w val="0.913394192913387"/>
          <c:h val="0.848039110432048"/>
        </c:manualLayout>
      </c:layout>
      <c:barChart>
        <c:barDir val="col"/>
        <c:grouping val="clustered"/>
        <c:varyColors val="0"/>
        <c:ser>
          <c:idx val="1"/>
          <c:order val="0"/>
          <c:tx>
            <c:strRef>
              <c:f>Sheet1!$B$1</c:f>
              <c:strCache>
                <c:ptCount val="1"/>
                <c:pt idx="0">
                  <c:v>2001-2008</c:v>
                </c:pt>
              </c:strCache>
            </c:strRef>
          </c:tx>
          <c:spPr>
            <a:solidFill>
              <a:srgbClr val="C0504D"/>
            </a:solidFill>
            <a:ln w="9525">
              <a:solidFill>
                <a:schemeClr val="tx1"/>
              </a:solidFill>
              <a:prstDash val="solid"/>
            </a:ln>
          </c:spPr>
          <c:invertIfNegative val="0"/>
          <c:cat>
            <c:strRef>
              <c:f>Sheet1!$A$2:$A$7</c:f>
              <c:strCache>
                <c:ptCount val="6"/>
                <c:pt idx="0">
                  <c:v>World</c:v>
                </c:pt>
                <c:pt idx="1">
                  <c:v>North America</c:v>
                </c:pt>
                <c:pt idx="2">
                  <c:v>Europe</c:v>
                </c:pt>
                <c:pt idx="3">
                  <c:v>Far East</c:v>
                </c:pt>
                <c:pt idx="4">
                  <c:v>Latin America</c:v>
                </c:pt>
                <c:pt idx="5">
                  <c:v>All Other</c:v>
                </c:pt>
              </c:strCache>
            </c:strRef>
          </c:cat>
          <c:val>
            <c:numRef>
              <c:f>Sheet1!$B$2:$B$7</c:f>
              <c:numCache>
                <c:formatCode>0.0%</c:formatCode>
                <c:ptCount val="6"/>
                <c:pt idx="0">
                  <c:v>0.0455268480748777</c:v>
                </c:pt>
                <c:pt idx="1">
                  <c:v>-0.00265627828744941</c:v>
                </c:pt>
                <c:pt idx="2">
                  <c:v>0.0280199250788589</c:v>
                </c:pt>
                <c:pt idx="3">
                  <c:v>0.0875778104967575</c:v>
                </c:pt>
                <c:pt idx="4">
                  <c:v>0.0544496360129727</c:v>
                </c:pt>
                <c:pt idx="5">
                  <c:v>0.0627646711608208</c:v>
                </c:pt>
              </c:numCache>
            </c:numRef>
          </c:val>
        </c:ser>
        <c:ser>
          <c:idx val="0"/>
          <c:order val="1"/>
          <c:tx>
            <c:strRef>
              <c:f>Sheet1!$C$1</c:f>
              <c:strCache>
                <c:ptCount val="1"/>
                <c:pt idx="0">
                  <c:v>2011-2016</c:v>
                </c:pt>
              </c:strCache>
            </c:strRef>
          </c:tx>
          <c:spPr>
            <a:solidFill>
              <a:srgbClr val="4F81BD"/>
            </a:solidFill>
            <a:ln w="9525">
              <a:solidFill>
                <a:schemeClr val="tx1"/>
              </a:solidFill>
              <a:prstDash val="solid"/>
            </a:ln>
          </c:spPr>
          <c:invertIfNegative val="0"/>
          <c:cat>
            <c:strRef>
              <c:f>Sheet1!$A$2:$A$7</c:f>
              <c:strCache>
                <c:ptCount val="6"/>
                <c:pt idx="0">
                  <c:v>World</c:v>
                </c:pt>
                <c:pt idx="1">
                  <c:v>North America</c:v>
                </c:pt>
                <c:pt idx="2">
                  <c:v>Europe</c:v>
                </c:pt>
                <c:pt idx="3">
                  <c:v>Far East</c:v>
                </c:pt>
                <c:pt idx="4">
                  <c:v>Latin America</c:v>
                </c:pt>
                <c:pt idx="5">
                  <c:v>All Other</c:v>
                </c:pt>
              </c:strCache>
            </c:strRef>
          </c:cat>
          <c:val>
            <c:numRef>
              <c:f>Sheet1!$C$2:$C$7</c:f>
              <c:numCache>
                <c:formatCode>0.0%</c:formatCode>
                <c:ptCount val="6"/>
                <c:pt idx="0">
                  <c:v>0.024376654239564</c:v>
                </c:pt>
                <c:pt idx="1">
                  <c:v>0.0208369129735078</c:v>
                </c:pt>
                <c:pt idx="2">
                  <c:v>0.0179280085618343</c:v>
                </c:pt>
                <c:pt idx="3">
                  <c:v>0.0254763745635501</c:v>
                </c:pt>
                <c:pt idx="4">
                  <c:v>0.0299274193964796</c:v>
                </c:pt>
                <c:pt idx="5">
                  <c:v>0.0451573907178862</c:v>
                </c:pt>
              </c:numCache>
            </c:numRef>
          </c:val>
        </c:ser>
        <c:dLbls>
          <c:showLegendKey val="0"/>
          <c:showVal val="0"/>
          <c:showCatName val="0"/>
          <c:showSerName val="0"/>
          <c:showPercent val="0"/>
          <c:showBubbleSize val="0"/>
        </c:dLbls>
        <c:gapWidth val="150"/>
        <c:axId val="-2089007576"/>
        <c:axId val="-2089117480"/>
      </c:barChart>
      <c:catAx>
        <c:axId val="-2089007576"/>
        <c:scaling>
          <c:orientation val="minMax"/>
        </c:scaling>
        <c:delete val="0"/>
        <c:axPos val="b"/>
        <c:numFmt formatCode="General" sourceLinked="1"/>
        <c:majorTickMark val="out"/>
        <c:minorTickMark val="none"/>
        <c:tickLblPos val="low"/>
        <c:spPr>
          <a:ln w="9525">
            <a:solidFill>
              <a:schemeClr val="tx1"/>
            </a:solidFill>
            <a:prstDash val="solid"/>
          </a:ln>
        </c:spPr>
        <c:txPr>
          <a:bodyPr rot="0" vert="horz"/>
          <a:lstStyle/>
          <a:p>
            <a:pPr>
              <a:defRPr/>
            </a:pPr>
            <a:endParaRPr lang="es-ES"/>
          </a:p>
        </c:txPr>
        <c:crossAx val="-2089117480"/>
        <c:crosses val="autoZero"/>
        <c:auto val="0"/>
        <c:lblAlgn val="ctr"/>
        <c:lblOffset val="100"/>
        <c:tickLblSkip val="1"/>
        <c:tickMarkSkip val="1"/>
        <c:noMultiLvlLbl val="0"/>
      </c:catAx>
      <c:valAx>
        <c:axId val="-2089117480"/>
        <c:scaling>
          <c:orientation val="minMax"/>
        </c:scaling>
        <c:delete val="0"/>
        <c:axPos val="l"/>
        <c:majorGridlines>
          <c:spPr>
            <a:ln w="6350">
              <a:solidFill>
                <a:schemeClr val="bg1">
                  <a:lumMod val="75000"/>
                </a:schemeClr>
              </a:solidFill>
              <a:prstDash val="solid"/>
            </a:ln>
          </c:spPr>
        </c:majorGridlines>
        <c:numFmt formatCode="0%" sourceLinked="0"/>
        <c:majorTickMark val="out"/>
        <c:minorTickMark val="none"/>
        <c:tickLblPos val="nextTo"/>
        <c:spPr>
          <a:ln w="9525">
            <a:solidFill>
              <a:schemeClr val="tx1"/>
            </a:solidFill>
            <a:prstDash val="solid"/>
          </a:ln>
        </c:spPr>
        <c:txPr>
          <a:bodyPr rot="0" vert="horz"/>
          <a:lstStyle/>
          <a:p>
            <a:pPr>
              <a:defRPr/>
            </a:pPr>
            <a:endParaRPr lang="es-ES"/>
          </a:p>
        </c:txPr>
        <c:crossAx val="-2089007576"/>
        <c:crosses val="autoZero"/>
        <c:crossBetween val="between"/>
        <c:majorUnit val="0.02"/>
      </c:valAx>
      <c:spPr>
        <a:noFill/>
        <a:ln w="9525">
          <a:solidFill>
            <a:srgbClr val="003300"/>
          </a:solidFill>
          <a:prstDash val="solid"/>
        </a:ln>
      </c:spPr>
    </c:plotArea>
    <c:legend>
      <c:legendPos val="r"/>
      <c:layout>
        <c:manualLayout>
          <c:xMode val="edge"/>
          <c:yMode val="edge"/>
          <c:x val="0.086090312068745"/>
          <c:y val="0.0748786214037496"/>
          <c:w val="0.190860149932936"/>
          <c:h val="0.120967644531161"/>
        </c:manualLayout>
      </c:layout>
      <c:overlay val="0"/>
      <c:spPr>
        <a:solidFill>
          <a:schemeClr val="bg1"/>
        </a:solidFill>
        <a:ln>
          <a:solidFill>
            <a:schemeClr val="tx1"/>
          </a:solidFill>
        </a:ln>
      </c:spPr>
      <c:txPr>
        <a:bodyPr/>
        <a:lstStyle/>
        <a:p>
          <a:pPr>
            <a:defRPr sz="1400"/>
          </a:pPr>
          <a:endParaRPr lang="es-ES"/>
        </a:p>
      </c:txPr>
    </c:legend>
    <c:plotVisOnly val="1"/>
    <c:dispBlanksAs val="gap"/>
    <c:showDLblsOverMax val="0"/>
  </c:chart>
  <c:spPr>
    <a:noFill/>
    <a:ln>
      <a:noFill/>
    </a:ln>
  </c:spPr>
  <c:txPr>
    <a:bodyPr/>
    <a:lstStyle/>
    <a:p>
      <a:pPr>
        <a:defRPr sz="1600" b="1" i="0" u="none" strike="noStrike" baseline="0">
          <a:solidFill>
            <a:schemeClr val="tx1"/>
          </a:solidFill>
          <a:latin typeface="Arial" panose="020B0604020202020204" pitchFamily="34" charset="0"/>
          <a:ea typeface="MS P????"/>
          <a:cs typeface="Arial" panose="020B0604020202020204" pitchFamily="34" charset="0"/>
        </a:defRPr>
      </a:pPr>
      <a:endParaRPr lang="es-E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869274093550293"/>
          <c:y val="0.0617327185396788"/>
          <c:w val="0.89674358373216"/>
          <c:h val="0.794123372197253"/>
        </c:manualLayout>
      </c:layout>
      <c:barChart>
        <c:barDir val="col"/>
        <c:grouping val="stacked"/>
        <c:varyColors val="1"/>
        <c:ser>
          <c:idx val="0"/>
          <c:order val="0"/>
          <c:invertIfNegative val="0"/>
          <c:dLbls>
            <c:dLbl>
              <c:idx val="3"/>
              <c:layout>
                <c:manualLayout>
                  <c:x val="0.0061677079935074"/>
                  <c:y val="-0.0673447838614677"/>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00308397540832826"/>
                  <c:y val="-0.0925990778095181"/>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400"/>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Sheet1!$H$2:$H$6</c:f>
              <c:strCache>
                <c:ptCount val="5"/>
                <c:pt idx="0">
                  <c:v>Rest of World</c:v>
                </c:pt>
                <c:pt idx="1">
                  <c:v>Latin America</c:v>
                </c:pt>
                <c:pt idx="2">
                  <c:v>North America</c:v>
                </c:pt>
                <c:pt idx="3">
                  <c:v>Europe</c:v>
                </c:pt>
                <c:pt idx="4">
                  <c:v>Asia</c:v>
                </c:pt>
              </c:strCache>
            </c:strRef>
          </c:cat>
          <c:val>
            <c:numRef>
              <c:f>Sheet1!$I$2:$I$6</c:f>
              <c:numCache>
                <c:formatCode>0.0%</c:formatCode>
                <c:ptCount val="5"/>
                <c:pt idx="0">
                  <c:v>0.147909323462967</c:v>
                </c:pt>
                <c:pt idx="1">
                  <c:v>0.122195310629646</c:v>
                </c:pt>
                <c:pt idx="2">
                  <c:v>-0.029428004090507</c:v>
                </c:pt>
                <c:pt idx="3">
                  <c:v>0.00634237882358223</c:v>
                </c:pt>
                <c:pt idx="4">
                  <c:v>0.190596511318021</c:v>
                </c:pt>
              </c:numCache>
            </c:numRef>
          </c:val>
        </c:ser>
        <c:dLbls>
          <c:showLegendKey val="0"/>
          <c:showVal val="0"/>
          <c:showCatName val="0"/>
          <c:showSerName val="0"/>
          <c:showPercent val="0"/>
          <c:showBubbleSize val="0"/>
        </c:dLbls>
        <c:gapWidth val="55"/>
        <c:overlap val="100"/>
        <c:axId val="-2125438696"/>
        <c:axId val="-2090716024"/>
      </c:barChart>
      <c:catAx>
        <c:axId val="-2125438696"/>
        <c:scaling>
          <c:orientation val="minMax"/>
        </c:scaling>
        <c:delete val="0"/>
        <c:axPos val="b"/>
        <c:numFmt formatCode="General" sourceLinked="0"/>
        <c:majorTickMark val="none"/>
        <c:minorTickMark val="none"/>
        <c:tickLblPos val="low"/>
        <c:spPr>
          <a:ln>
            <a:solidFill>
              <a:schemeClr val="tx1"/>
            </a:solidFill>
          </a:ln>
        </c:spPr>
        <c:crossAx val="-2090716024"/>
        <c:crosses val="autoZero"/>
        <c:auto val="1"/>
        <c:lblAlgn val="ctr"/>
        <c:lblOffset val="100"/>
        <c:noMultiLvlLbl val="0"/>
      </c:catAx>
      <c:valAx>
        <c:axId val="-2090716024"/>
        <c:scaling>
          <c:orientation val="minMax"/>
          <c:max val="0.2"/>
          <c:min val="-0.05"/>
        </c:scaling>
        <c:delete val="0"/>
        <c:axPos val="l"/>
        <c:majorGridlines>
          <c:spPr>
            <a:ln w="6350">
              <a:solidFill>
                <a:schemeClr val="bg1">
                  <a:lumMod val="75000"/>
                </a:schemeClr>
              </a:solidFill>
            </a:ln>
          </c:spPr>
        </c:majorGridlines>
        <c:numFmt formatCode="0%" sourceLinked="0"/>
        <c:majorTickMark val="none"/>
        <c:minorTickMark val="none"/>
        <c:tickLblPos val="nextTo"/>
        <c:spPr>
          <a:ln>
            <a:solidFill>
              <a:schemeClr val="tx1"/>
            </a:solidFill>
          </a:ln>
        </c:spPr>
        <c:crossAx val="-2125438696"/>
        <c:crosses val="autoZero"/>
        <c:crossBetween val="between"/>
      </c:valAx>
      <c:spPr>
        <a:ln>
          <a:solidFill>
            <a:schemeClr val="tx1"/>
          </a:solidFill>
        </a:ln>
      </c:spPr>
    </c:plotArea>
    <c:plotVisOnly val="1"/>
    <c:dispBlanksAs val="gap"/>
    <c:showDLblsOverMax val="0"/>
  </c:chart>
  <c:spPr>
    <a:ln>
      <a:noFill/>
    </a:ln>
  </c:spPr>
  <c:txPr>
    <a:bodyPr/>
    <a:lstStyle/>
    <a:p>
      <a:pPr>
        <a:defRPr sz="1600" b="1">
          <a:latin typeface="Arial" panose="020B0604020202020204" pitchFamily="34" charset="0"/>
          <a:cs typeface="Arial" panose="020B0604020202020204" pitchFamily="34" charset="0"/>
        </a:defRPr>
      </a:pPr>
      <a:endParaRPr lang="es-ES"/>
    </a:p>
  </c:tx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1"/>
    <c:plotArea>
      <c:layout/>
      <c:bubbleChart>
        <c:varyColors val="1"/>
        <c:ser>
          <c:idx val="0"/>
          <c:order val="0"/>
          <c:tx>
            <c:strRef>
              <c:f>Sheet1!$B$1</c:f>
              <c:strCache>
                <c:ptCount val="1"/>
                <c:pt idx="0">
                  <c:v>Per Capita Packaging Consumption</c:v>
                </c:pt>
              </c:strCache>
            </c:strRef>
          </c:tx>
          <c:invertIfNegative val="0"/>
          <c:dLbls>
            <c:dLbl>
              <c:idx val="0"/>
              <c:layout>
                <c:manualLayout>
                  <c:x val="-0.202806699864193"/>
                  <c:y val="0.00841809798268347"/>
                </c:manualLayout>
              </c:layout>
              <c:tx>
                <c:rich>
                  <a:bodyPr/>
                  <a:lstStyle/>
                  <a:p>
                    <a:r>
                      <a:rPr lang="en-US" smtClean="0"/>
                      <a:t>North America</a:t>
                    </a:r>
                    <a:endParaRPr lang="en-US"/>
                  </a:p>
                </c:rich>
              </c:tx>
              <c:showLegendKey val="0"/>
              <c:showVal val="0"/>
              <c:showCatName val="0"/>
              <c:showSerName val="0"/>
              <c:showPercent val="0"/>
              <c:showBubbleSize val="1"/>
              <c:extLst>
                <c:ext xmlns:c15="http://schemas.microsoft.com/office/drawing/2012/chart" uri="{CE6537A1-D6FC-4f65-9D91-7224C49458BB}">
                  <c15:layout/>
                </c:ext>
              </c:extLst>
            </c:dLbl>
            <c:dLbl>
              <c:idx val="1"/>
              <c:layout>
                <c:manualLayout>
                  <c:x val="0.0"/>
                  <c:y val="0.0408884334486704"/>
                </c:manualLayout>
              </c:layout>
              <c:tx>
                <c:rich>
                  <a:bodyPr/>
                  <a:lstStyle/>
                  <a:p>
                    <a:r>
                      <a:rPr lang="en-US" smtClean="0"/>
                      <a:t>Europe</a:t>
                    </a:r>
                    <a:endParaRPr lang="en-US" dirty="0"/>
                  </a:p>
                </c:rich>
              </c:tx>
              <c:showLegendKey val="0"/>
              <c:showVal val="0"/>
              <c:showCatName val="0"/>
              <c:showSerName val="0"/>
              <c:showPercent val="0"/>
              <c:showBubbleSize val="1"/>
              <c:extLst>
                <c:ext xmlns:c15="http://schemas.microsoft.com/office/drawing/2012/chart" uri="{CE6537A1-D6FC-4f65-9D91-7224C49458BB}">
                  <c15:layout/>
                </c:ext>
              </c:extLst>
            </c:dLbl>
            <c:dLbl>
              <c:idx val="2"/>
              <c:layout>
                <c:manualLayout>
                  <c:x val="-0.156311518259537"/>
                  <c:y val="-0.14723032606341"/>
                </c:manualLayout>
              </c:layout>
              <c:tx>
                <c:rich>
                  <a:bodyPr/>
                  <a:lstStyle/>
                  <a:p>
                    <a:r>
                      <a:rPr lang="en-US" dirty="0" smtClean="0"/>
                      <a:t>Asia</a:t>
                    </a:r>
                    <a:endParaRPr lang="en-US" dirty="0"/>
                  </a:p>
                </c:rich>
              </c:tx>
              <c:showLegendKey val="0"/>
              <c:showVal val="0"/>
              <c:showCatName val="0"/>
              <c:showSerName val="0"/>
              <c:showPercent val="0"/>
              <c:showBubbleSize val="1"/>
              <c:extLst>
                <c:ext xmlns:c15="http://schemas.microsoft.com/office/drawing/2012/chart" uri="{CE6537A1-D6FC-4f65-9D91-7224C49458BB}">
                  <c15:layout/>
                </c:ext>
              </c:extLst>
            </c:dLbl>
            <c:dLbl>
              <c:idx val="3"/>
              <c:layout>
                <c:manualLayout>
                  <c:x val="0.0162969669533726"/>
                  <c:y val="-0.0112241306435781"/>
                </c:manualLayout>
              </c:layout>
              <c:tx>
                <c:rich>
                  <a:bodyPr/>
                  <a:lstStyle/>
                  <a:p>
                    <a:r>
                      <a:rPr lang="en-US" dirty="0" smtClean="0"/>
                      <a:t>Latin America</a:t>
                    </a:r>
                    <a:endParaRPr lang="en-US" dirty="0"/>
                  </a:p>
                </c:rich>
              </c:tx>
              <c:showLegendKey val="0"/>
              <c:showVal val="0"/>
              <c:showCatName val="0"/>
              <c:showSerName val="0"/>
              <c:showPercent val="0"/>
              <c:showBubbleSize val="1"/>
              <c:extLst>
                <c:ext xmlns:c15="http://schemas.microsoft.com/office/drawing/2012/chart" uri="{CE6537A1-D6FC-4f65-9D91-7224C49458BB}">
                  <c15:layout/>
                </c:ext>
              </c:extLst>
            </c:dLbl>
            <c:dLbl>
              <c:idx val="4"/>
              <c:layout>
                <c:manualLayout>
                  <c:x val="0.056133997283839"/>
                  <c:y val="0.00561206532178898"/>
                </c:manualLayout>
              </c:layout>
              <c:tx>
                <c:rich>
                  <a:bodyPr/>
                  <a:lstStyle/>
                  <a:p>
                    <a:r>
                      <a:rPr lang="en-US" smtClean="0"/>
                      <a:t>Rest of World</a:t>
                    </a:r>
                    <a:endParaRPr lang="en-US" dirty="0"/>
                  </a:p>
                </c:rich>
              </c:tx>
              <c:showLegendKey val="0"/>
              <c:showVal val="0"/>
              <c:showCatName val="0"/>
              <c:showSerName val="0"/>
              <c:showPercent val="0"/>
              <c:showBubbleSize val="1"/>
              <c:extLst>
                <c:ext xmlns:c15="http://schemas.microsoft.com/office/drawing/2012/chart" uri="{CE6537A1-D6FC-4f65-9D91-7224C49458BB}">
                  <c15:layout/>
                </c:ext>
              </c:extLst>
            </c:dLbl>
            <c:spPr>
              <a:noFill/>
              <a:ln>
                <a:noFill/>
              </a:ln>
              <a:effectLst/>
            </c:spPr>
            <c:txPr>
              <a:bodyPr/>
              <a:lstStyle/>
              <a:p>
                <a:pPr>
                  <a:defRPr sz="1600"/>
                </a:pPr>
                <a:endParaRPr lang="es-ES"/>
              </a:p>
            </c:txPr>
            <c:showLegendKey val="0"/>
            <c:showVal val="0"/>
            <c:showCatName val="0"/>
            <c:showSerName val="0"/>
            <c:showPercent val="0"/>
            <c:showBubbleSize val="1"/>
            <c:showLeaderLines val="0"/>
            <c:extLst>
              <c:ext xmlns:c15="http://schemas.microsoft.com/office/drawing/2012/chart" uri="{CE6537A1-D6FC-4f65-9D91-7224C49458BB}">
                <c15:showLeaderLines val="0"/>
              </c:ext>
            </c:extLst>
          </c:dLbls>
          <c:trendline>
            <c:trendlineType val="linear"/>
            <c:dispRSqr val="0"/>
            <c:dispEq val="0"/>
          </c:trendline>
          <c:xVal>
            <c:numRef>
              <c:f>Sheet1!$A$2:$A$6</c:f>
              <c:numCache>
                <c:formatCode>0.0</c:formatCode>
                <c:ptCount val="5"/>
                <c:pt idx="0">
                  <c:v>44.46026474190182</c:v>
                </c:pt>
                <c:pt idx="1">
                  <c:v>22.15040021024729</c:v>
                </c:pt>
                <c:pt idx="2">
                  <c:v>6.550107081093682</c:v>
                </c:pt>
                <c:pt idx="3">
                  <c:v>10.54425732245126</c:v>
                </c:pt>
                <c:pt idx="4">
                  <c:v>4.97517389415837</c:v>
                </c:pt>
              </c:numCache>
            </c:numRef>
          </c:xVal>
          <c:yVal>
            <c:numRef>
              <c:f>Sheet1!$B$2:$B$6</c:f>
              <c:numCache>
                <c:formatCode>0.0</c:formatCode>
                <c:ptCount val="5"/>
                <c:pt idx="0">
                  <c:v>125.3920323540614</c:v>
                </c:pt>
                <c:pt idx="1">
                  <c:v>61.09442428028419</c:v>
                </c:pt>
                <c:pt idx="2">
                  <c:v>27.52823858992722</c:v>
                </c:pt>
                <c:pt idx="3">
                  <c:v>28.20332311739508</c:v>
                </c:pt>
                <c:pt idx="4">
                  <c:v>8.761728505955579</c:v>
                </c:pt>
              </c:numCache>
            </c:numRef>
          </c:yVal>
          <c:bubbleSize>
            <c:numRef>
              <c:f>Sheet1!$C$2:$C$6</c:f>
              <c:numCache>
                <c:formatCode>0.0</c:formatCode>
                <c:ptCount val="5"/>
                <c:pt idx="0">
                  <c:v>43.77899800000004</c:v>
                </c:pt>
                <c:pt idx="1">
                  <c:v>50.79715457000001</c:v>
                </c:pt>
                <c:pt idx="2">
                  <c:v>108.1607948257521</c:v>
                </c:pt>
                <c:pt idx="3">
                  <c:v>16.82769887992632</c:v>
                </c:pt>
                <c:pt idx="4">
                  <c:v>11.49448719947436</c:v>
                </c:pt>
              </c:numCache>
            </c:numRef>
          </c:bubbleSize>
          <c:bubble3D val="1"/>
        </c:ser>
        <c:dLbls>
          <c:showLegendKey val="0"/>
          <c:showVal val="0"/>
          <c:showCatName val="0"/>
          <c:showSerName val="0"/>
          <c:showPercent val="0"/>
          <c:showBubbleSize val="0"/>
        </c:dLbls>
        <c:bubbleScale val="100"/>
        <c:showNegBubbles val="0"/>
        <c:axId val="-2100950200"/>
        <c:axId val="-2101314712"/>
      </c:bubbleChart>
      <c:valAx>
        <c:axId val="-2100950200"/>
        <c:scaling>
          <c:orientation val="minMax"/>
          <c:max val="50.0"/>
          <c:min val="0.0"/>
        </c:scaling>
        <c:delete val="0"/>
        <c:axPos val="b"/>
        <c:majorGridlines>
          <c:spPr>
            <a:ln w="6350">
              <a:solidFill>
                <a:schemeClr val="bg1">
                  <a:lumMod val="75000"/>
                </a:schemeClr>
              </a:solidFill>
            </a:ln>
          </c:spPr>
        </c:majorGridlines>
        <c:title>
          <c:tx>
            <c:rich>
              <a:bodyPr/>
              <a:lstStyle/>
              <a:p>
                <a:pPr>
                  <a:defRPr/>
                </a:pPr>
                <a:r>
                  <a:rPr lang="en-US"/>
                  <a:t>Per Capita GDP,  PPP Constant Dollars</a:t>
                </a:r>
              </a:p>
            </c:rich>
          </c:tx>
          <c:layout/>
          <c:overlay val="0"/>
        </c:title>
        <c:numFmt formatCode="0" sourceLinked="0"/>
        <c:majorTickMark val="none"/>
        <c:minorTickMark val="none"/>
        <c:tickLblPos val="nextTo"/>
        <c:spPr>
          <a:ln>
            <a:solidFill>
              <a:schemeClr val="tx1"/>
            </a:solidFill>
          </a:ln>
        </c:spPr>
        <c:crossAx val="-2101314712"/>
        <c:crosses val="autoZero"/>
        <c:crossBetween val="midCat"/>
      </c:valAx>
      <c:valAx>
        <c:axId val="-2101314712"/>
        <c:scaling>
          <c:orientation val="minMax"/>
          <c:max val="140.0"/>
          <c:min val="0.0"/>
        </c:scaling>
        <c:delete val="0"/>
        <c:axPos val="l"/>
        <c:majorGridlines>
          <c:spPr>
            <a:ln w="6350">
              <a:solidFill>
                <a:schemeClr val="bg1">
                  <a:lumMod val="75000"/>
                </a:schemeClr>
              </a:solidFill>
            </a:ln>
          </c:spPr>
        </c:majorGridlines>
        <c:title>
          <c:tx>
            <c:rich>
              <a:bodyPr/>
              <a:lstStyle/>
              <a:p>
                <a:pPr>
                  <a:defRPr/>
                </a:pPr>
                <a:r>
                  <a:rPr lang="en-US" dirty="0"/>
                  <a:t>Per Capita Packaging Demand </a:t>
                </a:r>
                <a:r>
                  <a:rPr lang="en-US" dirty="0" smtClean="0"/>
                  <a:t>kg/Person</a:t>
                </a:r>
                <a:endParaRPr lang="en-US" dirty="0"/>
              </a:p>
            </c:rich>
          </c:tx>
          <c:layout>
            <c:manualLayout>
              <c:xMode val="edge"/>
              <c:yMode val="edge"/>
              <c:x val="0.0108646446355817"/>
              <c:y val="0.111863707237554"/>
            </c:manualLayout>
          </c:layout>
          <c:overlay val="0"/>
        </c:title>
        <c:numFmt formatCode="#,##0" sourceLinked="0"/>
        <c:majorTickMark val="none"/>
        <c:minorTickMark val="none"/>
        <c:tickLblPos val="nextTo"/>
        <c:spPr>
          <a:ln>
            <a:solidFill>
              <a:schemeClr val="tx1"/>
            </a:solidFill>
          </a:ln>
        </c:spPr>
        <c:crossAx val="-2100950200"/>
        <c:crosses val="autoZero"/>
        <c:crossBetween val="midCat"/>
      </c:valAx>
      <c:spPr>
        <a:ln>
          <a:solidFill>
            <a:schemeClr val="tx1"/>
          </a:solidFill>
        </a:ln>
      </c:spPr>
    </c:plotArea>
    <c:plotVisOnly val="1"/>
    <c:dispBlanksAs val="gap"/>
    <c:showDLblsOverMax val="0"/>
  </c:chart>
  <c:txPr>
    <a:bodyPr/>
    <a:lstStyle/>
    <a:p>
      <a:pPr>
        <a:defRPr sz="1600" b="1">
          <a:latin typeface="Arial" panose="020B0604020202020204" pitchFamily="34" charset="0"/>
          <a:cs typeface="Arial" panose="020B0604020202020204" pitchFamily="34" charset="0"/>
        </a:defRPr>
      </a:pPr>
      <a:endParaRPr lang="es-E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1"/>
    <c:plotArea>
      <c:layout/>
      <c:bubbleChart>
        <c:varyColors val="1"/>
        <c:ser>
          <c:idx val="0"/>
          <c:order val="0"/>
          <c:tx>
            <c:strRef>
              <c:f>Sheet1!$A$2</c:f>
              <c:strCache>
                <c:ptCount val="1"/>
                <c:pt idx="0">
                  <c:v>Ecuador</c:v>
                </c:pt>
              </c:strCache>
            </c:strRef>
          </c:tx>
          <c:invertIfNegative val="0"/>
          <c:dLbls>
            <c:dLbl>
              <c:idx val="0"/>
              <c:layout>
                <c:manualLayout>
                  <c:x val="-0.169112756333254"/>
                  <c:y val="-0.0392844572525228"/>
                </c:manualLayout>
              </c:layout>
              <c:dLblPos val="r"/>
              <c:showLegendKey val="0"/>
              <c:showVal val="0"/>
              <c:showCatName val="0"/>
              <c:showSerName val="1"/>
              <c:showPercent val="0"/>
              <c:showBubbleSize val="0"/>
              <c:extLst>
                <c:ext xmlns:c15="http://schemas.microsoft.com/office/drawing/2012/chart" uri="{CE6537A1-D6FC-4f65-9D91-7224C49458BB}">
                  <c15:layout/>
                </c:ext>
              </c:extLst>
            </c:dLbl>
            <c:spPr>
              <a:noFill/>
              <a:ln>
                <a:noFill/>
              </a:ln>
              <a:effectLst/>
            </c:spPr>
            <c:dLblPos val="l"/>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Sheet1!$B$2</c:f>
              <c:numCache>
                <c:formatCode>_(* #,##0.0_);_(* \(#,##0.0\);_(* "-"??_);_(@_)</c:formatCode>
                <c:ptCount val="1"/>
                <c:pt idx="0">
                  <c:v>8.593825364472147</c:v>
                </c:pt>
              </c:numCache>
            </c:numRef>
          </c:xVal>
          <c:yVal>
            <c:numRef>
              <c:f>Sheet1!$C$2</c:f>
              <c:numCache>
                <c:formatCode>_(* #,##0.0_);_(* \(#,##0.0\);_(* "-"??_);_(@_)</c:formatCode>
                <c:ptCount val="1"/>
                <c:pt idx="0">
                  <c:v>33.30966598858196</c:v>
                </c:pt>
              </c:numCache>
            </c:numRef>
          </c:yVal>
          <c:bubbleSize>
            <c:numRef>
              <c:f>Sheet1!$D$2</c:f>
              <c:numCache>
                <c:formatCode>_(* #,##0_);_(* \(#,##0\);_(* "-"??_);_(@_)</c:formatCode>
                <c:ptCount val="1"/>
                <c:pt idx="0">
                  <c:v>507.606</c:v>
                </c:pt>
              </c:numCache>
            </c:numRef>
          </c:bubbleSize>
          <c:bubble3D val="1"/>
        </c:ser>
        <c:ser>
          <c:idx val="1"/>
          <c:order val="1"/>
          <c:tx>
            <c:strRef>
              <c:f>Sheet1!$A$3</c:f>
              <c:strCache>
                <c:ptCount val="1"/>
                <c:pt idx="0">
                  <c:v>Chile</c:v>
                </c:pt>
              </c:strCache>
            </c:strRef>
          </c:tx>
          <c:invertIfNegative val="0"/>
          <c:dLbls>
            <c:spPr>
              <a:noFill/>
              <a:ln>
                <a:noFill/>
              </a:ln>
              <a:effectLst/>
            </c:spPr>
            <c:dLblPos val="r"/>
            <c:showLegendKey val="0"/>
            <c:showVal val="0"/>
            <c:showCatName val="0"/>
            <c:showSerName val="1"/>
            <c:showPercent val="0"/>
            <c:showBubbleSize val="0"/>
            <c:showLeaderLines val="0"/>
            <c:extLst>
              <c:ext xmlns:c15="http://schemas.microsoft.com/office/drawing/2012/chart" uri="{CE6537A1-D6FC-4f65-9D91-7224C49458BB}">
                <c15:layout/>
                <c15:showLeaderLines val="0"/>
              </c:ext>
            </c:extLst>
          </c:dLbls>
          <c:xVal>
            <c:numRef>
              <c:f>Sheet1!$B$3</c:f>
              <c:numCache>
                <c:formatCode>_(* #,##0.0_);_(* \(#,##0.0\);_(* "-"??_);_(@_)</c:formatCode>
                <c:ptCount val="1"/>
                <c:pt idx="0">
                  <c:v>15.9543181563213</c:v>
                </c:pt>
              </c:numCache>
            </c:numRef>
          </c:xVal>
          <c:yVal>
            <c:numRef>
              <c:f>Sheet1!$C$3</c:f>
              <c:numCache>
                <c:formatCode>_(* #,##0.0_);_(* \(#,##0.0\);_(* "-"??_);_(@_)</c:formatCode>
                <c:ptCount val="1"/>
                <c:pt idx="0">
                  <c:v>51.47566511521</c:v>
                </c:pt>
              </c:numCache>
            </c:numRef>
          </c:yVal>
          <c:bubbleSize>
            <c:numRef>
              <c:f>Sheet1!$D$3</c:f>
              <c:numCache>
                <c:formatCode>_(* #,##0_);_(* \(#,##0\);_(* "-"??_);_(@_)</c:formatCode>
                <c:ptCount val="1"/>
                <c:pt idx="0">
                  <c:v>895.8309999999992</c:v>
                </c:pt>
              </c:numCache>
            </c:numRef>
          </c:bubbleSize>
          <c:bubble3D val="1"/>
        </c:ser>
        <c:ser>
          <c:idx val="2"/>
          <c:order val="2"/>
          <c:tx>
            <c:strRef>
              <c:f>Sheet1!$A$4</c:f>
              <c:strCache>
                <c:ptCount val="1"/>
                <c:pt idx="0">
                  <c:v>Peru</c:v>
                </c:pt>
              </c:strCache>
            </c:strRef>
          </c:tx>
          <c:invertIfNegative val="0"/>
          <c:dLbls>
            <c:dLbl>
              <c:idx val="0"/>
              <c:layout>
                <c:manualLayout>
                  <c:x val="-0.007098377075885"/>
                  <c:y val="0.0465662224812708"/>
                </c:manualLayout>
              </c:layout>
              <c:dLblPos val="r"/>
              <c:showLegendKey val="0"/>
              <c:showVal val="0"/>
              <c:showCatName val="0"/>
              <c:showSerName val="1"/>
              <c:showPercent val="0"/>
              <c:showBubbleSize val="0"/>
              <c:extLst>
                <c:ext xmlns:c15="http://schemas.microsoft.com/office/drawing/2012/chart" uri="{CE6537A1-D6FC-4f65-9D91-7224C49458BB}">
                  <c15:layout/>
                </c:ext>
              </c:extLst>
            </c:dLbl>
            <c:spPr>
              <a:noFill/>
              <a:ln>
                <a:noFill/>
              </a:ln>
              <a:effectLst/>
            </c:spPr>
            <c:dLblPos val="b"/>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Sheet1!$B$4</c:f>
              <c:numCache>
                <c:formatCode>_(* #,##0.0_);_(* \(#,##0.0\);_(* "-"??_);_(@_)</c:formatCode>
                <c:ptCount val="1"/>
                <c:pt idx="0">
                  <c:v>9.283023885788</c:v>
                </c:pt>
              </c:numCache>
            </c:numRef>
          </c:xVal>
          <c:yVal>
            <c:numRef>
              <c:f>Sheet1!$C$4</c:f>
              <c:numCache>
                <c:formatCode>_(* #,##0.0_);_(* \(#,##0.0\);_(* "-"??_);_(@_)</c:formatCode>
                <c:ptCount val="1"/>
                <c:pt idx="0">
                  <c:v>9.378388134147142</c:v>
                </c:pt>
              </c:numCache>
            </c:numRef>
          </c:yVal>
          <c:bubbleSize>
            <c:numRef>
              <c:f>Sheet1!$D$4</c:f>
              <c:numCache>
                <c:formatCode>_(* #,##0_);_(* \(#,##0\);_(* "-"??_);_(@_)</c:formatCode>
                <c:ptCount val="1"/>
                <c:pt idx="0">
                  <c:v>285.797</c:v>
                </c:pt>
              </c:numCache>
            </c:numRef>
          </c:bubbleSize>
          <c:bubble3D val="1"/>
        </c:ser>
        <c:ser>
          <c:idx val="3"/>
          <c:order val="3"/>
          <c:tx>
            <c:strRef>
              <c:f>Sheet1!$A$5</c:f>
              <c:strCache>
                <c:ptCount val="1"/>
                <c:pt idx="0">
                  <c:v>Venezuela</c:v>
                </c:pt>
              </c:strCache>
            </c:strRef>
          </c:tx>
          <c:invertIfNegative val="0"/>
          <c:dLbls>
            <c:dLbl>
              <c:idx val="0"/>
              <c:layout>
                <c:manualLayout>
                  <c:x val="-0.00543232231779088"/>
                  <c:y val="0.022448261287156"/>
                </c:manualLayout>
              </c:layout>
              <c:dLblPos val="r"/>
              <c:showLegendKey val="0"/>
              <c:showVal val="0"/>
              <c:showCatName val="0"/>
              <c:showSerName val="1"/>
              <c:showPercent val="0"/>
              <c:showBubbleSize val="0"/>
              <c:extLst>
                <c:ext xmlns:c15="http://schemas.microsoft.com/office/drawing/2012/chart" uri="{CE6537A1-D6FC-4f65-9D91-7224C49458BB}">
                  <c15:layout/>
                </c:ext>
              </c:extLst>
            </c:dLbl>
            <c:spPr>
              <a:noFill/>
              <a:ln>
                <a:noFill/>
              </a:ln>
              <a:effectLst/>
            </c:spPr>
            <c:dLblPos val="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Sheet1!$B$5</c:f>
              <c:numCache>
                <c:formatCode>_(* #,##0.0_);_(* \(#,##0.0\);_(* "-"??_);_(@_)</c:formatCode>
                <c:ptCount val="1"/>
                <c:pt idx="0">
                  <c:v>11.48099307451853</c:v>
                </c:pt>
              </c:numCache>
            </c:numRef>
          </c:xVal>
          <c:yVal>
            <c:numRef>
              <c:f>Sheet1!$C$5</c:f>
              <c:numCache>
                <c:formatCode>_(* #,##0.0_);_(* \(#,##0.0\);_(* "-"??_);_(@_)</c:formatCode>
                <c:ptCount val="1"/>
                <c:pt idx="0">
                  <c:v>15.4955865884988</c:v>
                </c:pt>
              </c:numCache>
            </c:numRef>
          </c:yVal>
          <c:bubbleSize>
            <c:numRef>
              <c:f>Sheet1!$D$5</c:f>
              <c:numCache>
                <c:formatCode>_(* #,##0_);_(* \(#,##0\);_(* "-"??_);_(@_)</c:formatCode>
                <c:ptCount val="1"/>
                <c:pt idx="0">
                  <c:v>470.4769999999994</c:v>
                </c:pt>
              </c:numCache>
            </c:numRef>
          </c:bubbleSize>
          <c:bubble3D val="1"/>
        </c:ser>
        <c:ser>
          <c:idx val="4"/>
          <c:order val="4"/>
          <c:tx>
            <c:strRef>
              <c:f>Sheet1!$A$6</c:f>
              <c:strCache>
                <c:ptCount val="1"/>
                <c:pt idx="0">
                  <c:v>Colombia</c:v>
                </c:pt>
              </c:strCache>
            </c:strRef>
          </c:tx>
          <c:invertIfNegative val="0"/>
          <c:dLbls>
            <c:dLbl>
              <c:idx val="0"/>
              <c:layout>
                <c:manualLayout>
                  <c:x val="-0.0103764485301718"/>
                  <c:y val="-0.0268548373020284"/>
                </c:manualLayout>
              </c:layout>
              <c:dLblPos val="r"/>
              <c:showLegendKey val="0"/>
              <c:showVal val="0"/>
              <c:showCatName val="0"/>
              <c:showSerName val="1"/>
              <c:showPercent val="0"/>
              <c:showBubbleSize val="0"/>
              <c:extLst>
                <c:ext xmlns:c15="http://schemas.microsoft.com/office/drawing/2012/chart" uri="{CE6537A1-D6FC-4f65-9D91-7224C49458BB}">
                  <c15:layout/>
                </c:ext>
              </c:extLst>
            </c:dLbl>
            <c:spPr>
              <a:noFill/>
              <a:ln>
                <a:noFill/>
              </a:ln>
              <a:effectLst/>
            </c:spPr>
            <c:dLblPos val="t"/>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Sheet1!$B$6</c:f>
              <c:numCache>
                <c:formatCode>_(* #,##0.0_);_(* \(#,##0.0\);_(* "-"??_);_(@_)</c:formatCode>
                <c:ptCount val="1"/>
                <c:pt idx="0">
                  <c:v>9.349010147411615</c:v>
                </c:pt>
              </c:numCache>
            </c:numRef>
          </c:xVal>
          <c:yVal>
            <c:numRef>
              <c:f>Sheet1!$C$6</c:f>
              <c:numCache>
                <c:formatCode>_(* #,##0.0_);_(* \(#,##0.0\);_(* "-"??_);_(@_)</c:formatCode>
                <c:ptCount val="1"/>
                <c:pt idx="0">
                  <c:v>17.6045753036611</c:v>
                </c:pt>
              </c:numCache>
            </c:numRef>
          </c:yVal>
          <c:bubbleSize>
            <c:numRef>
              <c:f>Sheet1!$D$6</c:f>
              <c:numCache>
                <c:formatCode>_(* #,##0_);_(* \(#,##0\);_(* "-"??_);_(@_)</c:formatCode>
                <c:ptCount val="1"/>
                <c:pt idx="0">
                  <c:v>820.3379999999991</c:v>
                </c:pt>
              </c:numCache>
            </c:numRef>
          </c:bubbleSize>
          <c:bubble3D val="1"/>
        </c:ser>
        <c:ser>
          <c:idx val="5"/>
          <c:order val="5"/>
          <c:tx>
            <c:strRef>
              <c:f>Sheet1!$A$7</c:f>
              <c:strCache>
                <c:ptCount val="1"/>
                <c:pt idx="0">
                  <c:v>Argentina</c:v>
                </c:pt>
              </c:strCache>
            </c:strRef>
          </c:tx>
          <c:invertIfNegative val="0"/>
          <c:dLbls>
            <c:spPr>
              <a:noFill/>
              <a:ln>
                <a:noFill/>
              </a:ln>
              <a:effectLst/>
            </c:spPr>
            <c:dLblPos val="r"/>
            <c:showLegendKey val="0"/>
            <c:showVal val="0"/>
            <c:showCatName val="0"/>
            <c:showSerName val="1"/>
            <c:showPercent val="0"/>
            <c:showBubbleSize val="0"/>
            <c:showLeaderLines val="0"/>
            <c:extLst>
              <c:ext xmlns:c15="http://schemas.microsoft.com/office/drawing/2012/chart" uri="{CE6537A1-D6FC-4f65-9D91-7224C49458BB}">
                <c15:layout/>
                <c15:showLeaderLines val="0"/>
              </c:ext>
            </c:extLst>
          </c:dLbls>
          <c:xVal>
            <c:numRef>
              <c:f>Sheet1!$B$7</c:f>
              <c:numCache>
                <c:formatCode>_(* #,##0.0_);_(* \(#,##0.0\);_(* "-"??_);_(@_)</c:formatCode>
                <c:ptCount val="1"/>
                <c:pt idx="0">
                  <c:v>15.6973720171968</c:v>
                </c:pt>
              </c:numCache>
            </c:numRef>
          </c:xVal>
          <c:yVal>
            <c:numRef>
              <c:f>Sheet1!$C$7</c:f>
              <c:numCache>
                <c:formatCode>_(* #,##0.0_);_(* \(#,##0.0\);_(* "-"??_);_(@_)</c:formatCode>
                <c:ptCount val="1"/>
                <c:pt idx="0">
                  <c:v>31.78899775762893</c:v>
                </c:pt>
              </c:numCache>
            </c:numRef>
          </c:yVal>
          <c:bubbleSize>
            <c:numRef>
              <c:f>Sheet1!$D$7</c:f>
              <c:numCache>
                <c:formatCode>_(* #,##0_);_(* \(#,##0\);_(* "-"??_);_(@_)</c:formatCode>
                <c:ptCount val="1"/>
                <c:pt idx="0">
                  <c:v>1304.239</c:v>
                </c:pt>
              </c:numCache>
            </c:numRef>
          </c:bubbleSize>
          <c:bubble3D val="1"/>
        </c:ser>
        <c:ser>
          <c:idx val="6"/>
          <c:order val="6"/>
          <c:tx>
            <c:strRef>
              <c:f>Sheet1!$A$8</c:f>
              <c:strCache>
                <c:ptCount val="1"/>
                <c:pt idx="0">
                  <c:v>Mexico</c:v>
                </c:pt>
              </c:strCache>
            </c:strRef>
          </c:tx>
          <c:invertIfNegative val="0"/>
          <c:dLbls>
            <c:spPr>
              <a:noFill/>
              <a:ln>
                <a:noFill/>
              </a:ln>
              <a:effectLst/>
            </c:spPr>
            <c:dLblPos val="r"/>
            <c:showLegendKey val="0"/>
            <c:showVal val="0"/>
            <c:showCatName val="0"/>
            <c:showSerName val="1"/>
            <c:showPercent val="0"/>
            <c:showBubbleSize val="0"/>
            <c:showLeaderLines val="0"/>
            <c:extLst>
              <c:ext xmlns:c15="http://schemas.microsoft.com/office/drawing/2012/chart" uri="{CE6537A1-D6FC-4f65-9D91-7224C49458BB}">
                <c15:layout/>
                <c15:showLeaderLines val="0"/>
              </c:ext>
            </c:extLst>
          </c:dLbls>
          <c:xVal>
            <c:numRef>
              <c:f>Sheet1!$B$8</c:f>
              <c:numCache>
                <c:formatCode>_(* #,##0.0_);_(* \(#,##0.0\);_(* "-"??_);_(@_)</c:formatCode>
                <c:ptCount val="1"/>
                <c:pt idx="0">
                  <c:v>13.71529210137205</c:v>
                </c:pt>
              </c:numCache>
            </c:numRef>
          </c:xVal>
          <c:yVal>
            <c:numRef>
              <c:f>Sheet1!$C$8</c:f>
              <c:numCache>
                <c:formatCode>_(* #,##0.0_);_(* \(#,##0.0\);_(* "-"??_);_(@_)</c:formatCode>
                <c:ptCount val="1"/>
                <c:pt idx="0">
                  <c:v>40.86140739257608</c:v>
                </c:pt>
              </c:numCache>
            </c:numRef>
          </c:yVal>
          <c:bubbleSize>
            <c:numRef>
              <c:f>Sheet1!$D$8</c:f>
              <c:numCache>
                <c:formatCode>_(* #,##0_);_(* \(#,##0\);_(* "-"??_);_(@_)</c:formatCode>
                <c:ptCount val="1"/>
                <c:pt idx="0">
                  <c:v>4693.831590000001</c:v>
                </c:pt>
              </c:numCache>
            </c:numRef>
          </c:bubbleSize>
          <c:bubble3D val="1"/>
        </c:ser>
        <c:ser>
          <c:idx val="7"/>
          <c:order val="7"/>
          <c:tx>
            <c:strRef>
              <c:f>Sheet1!$A$9</c:f>
              <c:strCache>
                <c:ptCount val="1"/>
                <c:pt idx="0">
                  <c:v>Brazil</c:v>
                </c:pt>
              </c:strCache>
            </c:strRef>
          </c:tx>
          <c:invertIfNegative val="0"/>
          <c:dLbls>
            <c:spPr>
              <a:noFill/>
              <a:ln>
                <a:noFill/>
              </a:ln>
              <a:effectLst/>
            </c:spPr>
            <c:dLblPos val="t"/>
            <c:showLegendKey val="0"/>
            <c:showVal val="0"/>
            <c:showCatName val="0"/>
            <c:showSerName val="1"/>
            <c:showPercent val="0"/>
            <c:showBubbleSize val="0"/>
            <c:showLeaderLines val="0"/>
            <c:extLst>
              <c:ext xmlns:c15="http://schemas.microsoft.com/office/drawing/2012/chart" uri="{CE6537A1-D6FC-4f65-9D91-7224C49458BB}">
                <c15:layout/>
                <c15:showLeaderLines val="0"/>
              </c:ext>
            </c:extLst>
          </c:dLbls>
          <c:xVal>
            <c:numRef>
              <c:f>Sheet1!$B$9</c:f>
              <c:numCache>
                <c:formatCode>_(* #,##0.0_);_(* \(#,##0.0\);_(* "-"??_);_(@_)</c:formatCode>
                <c:ptCount val="1"/>
                <c:pt idx="0">
                  <c:v>10.38781025710668</c:v>
                </c:pt>
              </c:numCache>
            </c:numRef>
          </c:xVal>
          <c:yVal>
            <c:numRef>
              <c:f>Sheet1!$C$9</c:f>
              <c:numCache>
                <c:formatCode>_(* #,##0.0_);_(* \(#,##0.0\);_(* "-"??_);_(@_)</c:formatCode>
                <c:ptCount val="1"/>
                <c:pt idx="0">
                  <c:v>31.35250806509064</c:v>
                </c:pt>
              </c:numCache>
            </c:numRef>
          </c:yVal>
          <c:bubbleSize>
            <c:numRef>
              <c:f>Sheet1!$D$9</c:f>
              <c:numCache>
                <c:formatCode>_(* #,##0_);_(* \(#,##0\);_(* "-"??_);_(@_)</c:formatCode>
                <c:ptCount val="1"/>
                <c:pt idx="0">
                  <c:v>6161.583000000001</c:v>
                </c:pt>
              </c:numCache>
            </c:numRef>
          </c:bubbleSize>
          <c:bubble3D val="1"/>
        </c:ser>
        <c:ser>
          <c:idx val="8"/>
          <c:order val="8"/>
          <c:tx>
            <c:strRef>
              <c:f>Sheet1!$A$10</c:f>
              <c:strCache>
                <c:ptCount val="1"/>
                <c:pt idx="0">
                  <c:v>Guatemala</c:v>
                </c:pt>
              </c:strCache>
            </c:strRef>
          </c:tx>
          <c:invertIfNegative val="0"/>
          <c:dLbls>
            <c:spPr>
              <a:noFill/>
              <a:ln>
                <a:noFill/>
              </a:ln>
              <a:effectLst/>
            </c:spPr>
            <c:dLblPos val="l"/>
            <c:showLegendKey val="0"/>
            <c:showVal val="0"/>
            <c:showCatName val="0"/>
            <c:showSerName val="1"/>
            <c:showPercent val="0"/>
            <c:showBubbleSize val="0"/>
            <c:showLeaderLines val="0"/>
            <c:extLst>
              <c:ext xmlns:c15="http://schemas.microsoft.com/office/drawing/2012/chart" uri="{CE6537A1-D6FC-4f65-9D91-7224C49458BB}">
                <c15:layout/>
                <c15:showLeaderLines val="0"/>
              </c:ext>
            </c:extLst>
          </c:dLbls>
          <c:xVal>
            <c:numRef>
              <c:f>Sheet1!$B$10</c:f>
              <c:numCache>
                <c:formatCode>_(* #,##0.0_);_(* \(#,##0.0\);_(* "-"??_);_(@_)</c:formatCode>
                <c:ptCount val="1"/>
                <c:pt idx="0">
                  <c:v>4.514660850717984</c:v>
                </c:pt>
              </c:numCache>
            </c:numRef>
          </c:xVal>
          <c:yVal>
            <c:numRef>
              <c:f>Sheet1!$C$10</c:f>
              <c:numCache>
                <c:formatCode>_(* #,##0.0_);_(* \(#,##0.0\);_(* "-"??_);_(@_)</c:formatCode>
                <c:ptCount val="1"/>
                <c:pt idx="0">
                  <c:v>23.21900033101622</c:v>
                </c:pt>
              </c:numCache>
            </c:numRef>
          </c:yVal>
          <c:bubbleSize>
            <c:numRef>
              <c:f>Sheet1!$D$10</c:f>
              <c:numCache>
                <c:formatCode>_(* #,##0_);_(* \(#,##0\);_(* "-"??_);_(@_)</c:formatCode>
                <c:ptCount val="1"/>
                <c:pt idx="0">
                  <c:v>350.7229999999997</c:v>
                </c:pt>
              </c:numCache>
            </c:numRef>
          </c:bubbleSize>
          <c:bubble3D val="1"/>
        </c:ser>
        <c:ser>
          <c:idx val="9"/>
          <c:order val="9"/>
          <c:tx>
            <c:strRef>
              <c:f>Sheet1!$A$11</c:f>
              <c:strCache>
                <c:ptCount val="1"/>
                <c:pt idx="0">
                  <c:v>Dominican Republic</c:v>
                </c:pt>
              </c:strCache>
            </c:strRef>
          </c:tx>
          <c:invertIfNegative val="0"/>
          <c:dLbls>
            <c:dLbl>
              <c:idx val="0"/>
              <c:layout>
                <c:manualLayout>
                  <c:x val="-0.170304587888488"/>
                  <c:y val="0.0617327185396788"/>
                </c:manualLayout>
              </c:layout>
              <c:dLblPos val="r"/>
              <c:showLegendKey val="0"/>
              <c:showVal val="0"/>
              <c:showCatName val="0"/>
              <c:showSerName val="1"/>
              <c:showPercent val="0"/>
              <c:showBubbleSize val="0"/>
              <c:extLst>
                <c:ext xmlns:c15="http://schemas.microsoft.com/office/drawing/2012/chart" uri="{CE6537A1-D6FC-4f65-9D91-7224C49458BB}">
                  <c15:layout/>
                </c:ext>
              </c:extLst>
            </c:dLbl>
            <c:spPr>
              <a:noFill/>
              <a:ln>
                <a:noFill/>
              </a:ln>
              <a:effectLst/>
            </c:spPr>
            <c:dLblPos val="l"/>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Sheet1!$B$11</c:f>
              <c:numCache>
                <c:formatCode>_(* #,##0.0_);_(* \(#,##0.0\);_(* "-"??_);_(@_)</c:formatCode>
                <c:ptCount val="1"/>
                <c:pt idx="0">
                  <c:v>8.359799313720777</c:v>
                </c:pt>
              </c:numCache>
            </c:numRef>
          </c:xVal>
          <c:yVal>
            <c:numRef>
              <c:f>Sheet1!$C$11</c:f>
              <c:numCache>
                <c:formatCode>_(* #,##0.0_);_(* \(#,##0.0\);_(* "-"??_);_(@_)</c:formatCode>
                <c:ptCount val="1"/>
                <c:pt idx="0">
                  <c:v>15.56950278401875</c:v>
                </c:pt>
              </c:numCache>
            </c:numRef>
          </c:yVal>
          <c:bubbleSize>
            <c:numRef>
              <c:f>Sheet1!$D$11</c:f>
              <c:numCache>
                <c:formatCode>_(* #,##0_);_(* \(#,##0\);_(* "-"??_);_(@_)</c:formatCode>
                <c:ptCount val="1"/>
                <c:pt idx="0">
                  <c:v>159.3850000000002</c:v>
                </c:pt>
              </c:numCache>
            </c:numRef>
          </c:bubbleSize>
          <c:bubble3D val="1"/>
        </c:ser>
        <c:dLbls>
          <c:showLegendKey val="0"/>
          <c:showVal val="1"/>
          <c:showCatName val="0"/>
          <c:showSerName val="0"/>
          <c:showPercent val="0"/>
          <c:showBubbleSize val="0"/>
        </c:dLbls>
        <c:bubbleScale val="100"/>
        <c:showNegBubbles val="0"/>
        <c:axId val="-2089840472"/>
        <c:axId val="-2093307720"/>
      </c:bubbleChart>
      <c:valAx>
        <c:axId val="-2089840472"/>
        <c:scaling>
          <c:orientation val="minMax"/>
          <c:max val="25.0"/>
        </c:scaling>
        <c:delete val="0"/>
        <c:axPos val="b"/>
        <c:majorGridlines>
          <c:spPr>
            <a:ln w="6350">
              <a:solidFill>
                <a:schemeClr val="bg1">
                  <a:lumMod val="75000"/>
                </a:schemeClr>
              </a:solidFill>
            </a:ln>
          </c:spPr>
        </c:majorGridlines>
        <c:title>
          <c:tx>
            <c:rich>
              <a:bodyPr/>
              <a:lstStyle/>
              <a:p>
                <a:pPr>
                  <a:defRPr/>
                </a:pPr>
                <a:r>
                  <a:rPr lang="en-US"/>
                  <a:t>Per Capita GDP,  PPP Constant Dollars</a:t>
                </a:r>
              </a:p>
            </c:rich>
          </c:tx>
          <c:layout/>
          <c:overlay val="0"/>
        </c:title>
        <c:numFmt formatCode="0" sourceLinked="0"/>
        <c:majorTickMark val="none"/>
        <c:minorTickMark val="none"/>
        <c:tickLblPos val="nextTo"/>
        <c:spPr>
          <a:ln>
            <a:solidFill>
              <a:schemeClr val="tx1"/>
            </a:solidFill>
          </a:ln>
        </c:spPr>
        <c:crossAx val="-2093307720"/>
        <c:crosses val="autoZero"/>
        <c:crossBetween val="midCat"/>
      </c:valAx>
      <c:valAx>
        <c:axId val="-2093307720"/>
        <c:scaling>
          <c:orientation val="minMax"/>
          <c:max val="70.0"/>
          <c:min val="0.0"/>
        </c:scaling>
        <c:delete val="0"/>
        <c:axPos val="l"/>
        <c:majorGridlines>
          <c:spPr>
            <a:ln w="6350">
              <a:solidFill>
                <a:schemeClr val="bg1">
                  <a:lumMod val="75000"/>
                </a:schemeClr>
              </a:solidFill>
            </a:ln>
          </c:spPr>
        </c:majorGridlines>
        <c:title>
          <c:tx>
            <c:rich>
              <a:bodyPr/>
              <a:lstStyle/>
              <a:p>
                <a:pPr>
                  <a:defRPr/>
                </a:pPr>
                <a:r>
                  <a:rPr lang="en-US" dirty="0"/>
                  <a:t>Per Capita Packaging Demand </a:t>
                </a:r>
                <a:r>
                  <a:rPr lang="en-US" dirty="0" smtClean="0"/>
                  <a:t>kg/Person</a:t>
                </a:r>
                <a:endParaRPr lang="en-US" dirty="0"/>
              </a:p>
            </c:rich>
          </c:tx>
          <c:layout>
            <c:manualLayout>
              <c:xMode val="edge"/>
              <c:yMode val="edge"/>
              <c:x val="0.0108646446355817"/>
              <c:y val="0.111863707237554"/>
            </c:manualLayout>
          </c:layout>
          <c:overlay val="0"/>
        </c:title>
        <c:numFmt formatCode="#,##0" sourceLinked="0"/>
        <c:majorTickMark val="none"/>
        <c:minorTickMark val="none"/>
        <c:tickLblPos val="nextTo"/>
        <c:spPr>
          <a:ln>
            <a:solidFill>
              <a:schemeClr val="tx1"/>
            </a:solidFill>
          </a:ln>
        </c:spPr>
        <c:crossAx val="-2089840472"/>
        <c:crosses val="autoZero"/>
        <c:crossBetween val="midCat"/>
      </c:valAx>
      <c:spPr>
        <a:ln>
          <a:solidFill>
            <a:schemeClr val="tx1"/>
          </a:solidFill>
        </a:ln>
      </c:spPr>
    </c:plotArea>
    <c:plotVisOnly val="1"/>
    <c:dispBlanksAs val="gap"/>
    <c:showDLblsOverMax val="0"/>
  </c:chart>
  <c:txPr>
    <a:bodyPr/>
    <a:lstStyle/>
    <a:p>
      <a:pPr>
        <a:defRPr sz="1600" b="1">
          <a:latin typeface="Arial" panose="020B0604020202020204" pitchFamily="34" charset="0"/>
          <a:cs typeface="Arial" panose="020B0604020202020204" pitchFamily="34" charset="0"/>
        </a:defRPr>
      </a:pPr>
      <a:endParaRPr lang="es-ES"/>
    </a:p>
  </c:txPr>
  <c:externalData r:id="rId1">
    <c:autoUpdate val="0"/>
  </c:externalData>
  <c:userShapes r:id="rId2"/>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1051817368461"/>
          <c:y val="0.0765300114030981"/>
          <c:w val="0.584569067843431"/>
          <c:h val="0.905866663072588"/>
        </c:manualLayout>
      </c:layout>
      <c:pieChart>
        <c:varyColors val="1"/>
        <c:ser>
          <c:idx val="0"/>
          <c:order val="0"/>
          <c:tx>
            <c:strRef>
              <c:f>Sheet1!$B$1</c:f>
              <c:strCache>
                <c:ptCount val="1"/>
                <c:pt idx="0">
                  <c:v>Packaging Demand, 2012</c:v>
                </c:pt>
              </c:strCache>
            </c:strRef>
          </c:tx>
          <c:dLbls>
            <c:dLbl>
              <c:idx val="3"/>
              <c:layout>
                <c:manualLayout>
                  <c:x val="-0.124543902360779"/>
                  <c:y val="0.373856790256572"/>
                </c:manualLayout>
              </c:layout>
              <c:showLegendKey val="0"/>
              <c:showVal val="0"/>
              <c:showCatName val="1"/>
              <c:showSerName val="0"/>
              <c:showPercent val="1"/>
              <c:showBubbleSize val="0"/>
              <c:extLst>
                <c:ext xmlns:c15="http://schemas.microsoft.com/office/drawing/2012/chart" uri="{CE6537A1-D6FC-4f65-9D91-7224C49458BB}">
                  <c15:layout/>
                </c:ext>
              </c:extLst>
            </c:dLbl>
            <c:dLbl>
              <c:idx val="4"/>
              <c:layout>
                <c:manualLayout>
                  <c:x val="-0.0902352936982927"/>
                  <c:y val="0.328742855387904"/>
                </c:manualLayout>
              </c:layout>
              <c:showLegendKey val="0"/>
              <c:showVal val="0"/>
              <c:showCatName val="1"/>
              <c:showSerName val="0"/>
              <c:showPercent val="1"/>
              <c:showBubbleSize val="0"/>
              <c:extLst>
                <c:ext xmlns:c15="http://schemas.microsoft.com/office/drawing/2012/chart" uri="{CE6537A1-D6FC-4f65-9D91-7224C49458BB}">
                  <c15:layout/>
                </c:ext>
              </c:extLst>
            </c:dLbl>
            <c:dLbl>
              <c:idx val="5"/>
              <c:layout>
                <c:manualLayout>
                  <c:x val="-0.140282523534717"/>
                  <c:y val="0.316821856475627"/>
                </c:manualLayout>
              </c:layout>
              <c:showLegendKey val="0"/>
              <c:showVal val="0"/>
              <c:showCatName val="1"/>
              <c:showSerName val="0"/>
              <c:showPercent val="1"/>
              <c:showBubbleSize val="0"/>
              <c:extLst>
                <c:ext xmlns:c15="http://schemas.microsoft.com/office/drawing/2012/chart" uri="{CE6537A1-D6FC-4f65-9D91-7224C49458BB}">
                  <c15:layout/>
                </c:ext>
              </c:extLst>
            </c:dLbl>
            <c:dLbl>
              <c:idx val="6"/>
              <c:layout>
                <c:manualLayout>
                  <c:x val="-0.133259286455197"/>
                  <c:y val="0.248691604416563"/>
                </c:manualLayout>
              </c:layout>
              <c:showLegendKey val="0"/>
              <c:showVal val="0"/>
              <c:showCatName val="1"/>
              <c:showSerName val="0"/>
              <c:showPercent val="1"/>
              <c:showBubbleSize val="0"/>
              <c:extLst>
                <c:ext xmlns:c15="http://schemas.microsoft.com/office/drawing/2012/chart" uri="{CE6537A1-D6FC-4f65-9D91-7224C49458BB}">
                  <c15:layout/>
                </c:ext>
              </c:extLst>
            </c:dLbl>
            <c:dLbl>
              <c:idx val="7"/>
              <c:layout>
                <c:manualLayout>
                  <c:x val="-0.168646731517094"/>
                  <c:y val="0.149399807289631"/>
                </c:manualLayout>
              </c:layout>
              <c:showLegendKey val="0"/>
              <c:showVal val="0"/>
              <c:showCatName val="1"/>
              <c:showSerName val="0"/>
              <c:showPercent val="1"/>
              <c:showBubbleSize val="0"/>
              <c:extLst>
                <c:ext xmlns:c15="http://schemas.microsoft.com/office/drawing/2012/chart" uri="{CE6537A1-D6FC-4f65-9D91-7224C49458BB}">
                  <c15:layout/>
                </c:ext>
              </c:extLst>
            </c:dLbl>
            <c:dLbl>
              <c:idx val="8"/>
              <c:layout>
                <c:manualLayout>
                  <c:x val="-0.178238986536824"/>
                  <c:y val="0.0294633429393922"/>
                </c:manualLayout>
              </c:layout>
              <c:showLegendKey val="0"/>
              <c:showVal val="0"/>
              <c:showCatName val="1"/>
              <c:showSerName val="0"/>
              <c:showPercent val="1"/>
              <c:showBubbleSize val="0"/>
              <c:extLst>
                <c:ext xmlns:c15="http://schemas.microsoft.com/office/drawing/2012/chart" uri="{CE6537A1-D6FC-4f65-9D91-7224C49458BB}">
                  <c15:layout/>
                </c:ext>
              </c:extLst>
            </c:dLbl>
            <c:dLbl>
              <c:idx val="9"/>
              <c:layout>
                <c:manualLayout>
                  <c:x val="0.00277148244654118"/>
                  <c:y val="0.00280603266089449"/>
                </c:manualLayout>
              </c:layou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15:layout/>
              </c:ext>
            </c:extLst>
          </c:dLbls>
          <c:cat>
            <c:strRef>
              <c:f>Sheet1!$A$2:$A$12</c:f>
              <c:strCache>
                <c:ptCount val="11"/>
                <c:pt idx="0">
                  <c:v>Brazil</c:v>
                </c:pt>
                <c:pt idx="1">
                  <c:v>Mexico</c:v>
                </c:pt>
                <c:pt idx="2">
                  <c:v>Argentina</c:v>
                </c:pt>
                <c:pt idx="3">
                  <c:v>Chile</c:v>
                </c:pt>
                <c:pt idx="4">
                  <c:v>Colombia</c:v>
                </c:pt>
                <c:pt idx="5">
                  <c:v>Ecuador</c:v>
                </c:pt>
                <c:pt idx="6">
                  <c:v>Venezuela</c:v>
                </c:pt>
                <c:pt idx="7">
                  <c:v>Costa Rica</c:v>
                </c:pt>
                <c:pt idx="8">
                  <c:v>Guatemala</c:v>
                </c:pt>
                <c:pt idx="9">
                  <c:v>Peru</c:v>
                </c:pt>
                <c:pt idx="10">
                  <c:v>All Other</c:v>
                </c:pt>
              </c:strCache>
            </c:strRef>
          </c:cat>
          <c:val>
            <c:numRef>
              <c:f>Sheet1!$B$2:$B$12</c:f>
              <c:numCache>
                <c:formatCode>#,##0</c:formatCode>
                <c:ptCount val="11"/>
                <c:pt idx="0">
                  <c:v>6161.583000000001</c:v>
                </c:pt>
                <c:pt idx="1">
                  <c:v>4693.831590000001</c:v>
                </c:pt>
                <c:pt idx="2">
                  <c:v>1304.239</c:v>
                </c:pt>
                <c:pt idx="3">
                  <c:v>895.8309999999992</c:v>
                </c:pt>
                <c:pt idx="4">
                  <c:v>820.3379999999991</c:v>
                </c:pt>
                <c:pt idx="5">
                  <c:v>507.606</c:v>
                </c:pt>
                <c:pt idx="6">
                  <c:v>470.4769999999994</c:v>
                </c:pt>
                <c:pt idx="7">
                  <c:v>364.7759999999996</c:v>
                </c:pt>
                <c:pt idx="8">
                  <c:v>350.7229999999997</c:v>
                </c:pt>
                <c:pt idx="9">
                  <c:v>285.797</c:v>
                </c:pt>
                <c:pt idx="10">
                  <c:v>818.8562395660266</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txPr>
    <a:bodyPr/>
    <a:lstStyle/>
    <a:p>
      <a:pPr>
        <a:defRPr sz="1600" b="1">
          <a:latin typeface="Arial" panose="020B0604020202020204" pitchFamily="34" charset="0"/>
          <a:cs typeface="Arial" panose="020B0604020202020204" pitchFamily="34" charset="0"/>
        </a:defRPr>
      </a:pPr>
      <a:endParaRPr lang="es-E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380082796151"/>
          <c:y val="0.0391090249743535"/>
          <c:w val="0.842211682937842"/>
          <c:h val="0.850177554313483"/>
        </c:manualLayout>
      </c:layout>
      <c:barChart>
        <c:barDir val="col"/>
        <c:grouping val="clustered"/>
        <c:varyColors val="0"/>
        <c:ser>
          <c:idx val="0"/>
          <c:order val="0"/>
          <c:tx>
            <c:strRef>
              <c:f>Sheet1!$A$2</c:f>
              <c:strCache>
                <c:ptCount val="1"/>
                <c:pt idx="0">
                  <c:v>2009-2012</c:v>
                </c:pt>
              </c:strCache>
            </c:strRef>
          </c:tx>
          <c:invertIfNegative val="0"/>
          <c:cat>
            <c:strRef>
              <c:f>Sheet1!$B$1:$D$1</c:f>
              <c:strCache>
                <c:ptCount val="3"/>
                <c:pt idx="0">
                  <c:v>GDP</c:v>
                </c:pt>
                <c:pt idx="1">
                  <c:v>APC</c:v>
                </c:pt>
                <c:pt idx="2">
                  <c:v>Production</c:v>
                </c:pt>
              </c:strCache>
            </c:strRef>
          </c:cat>
          <c:val>
            <c:numRef>
              <c:f>Sheet1!$B$2:$D$2</c:f>
              <c:numCache>
                <c:formatCode>0.0%</c:formatCode>
                <c:ptCount val="3"/>
                <c:pt idx="0">
                  <c:v>0.0265916347292596</c:v>
                </c:pt>
                <c:pt idx="1">
                  <c:v>0.0427168431178307</c:v>
                </c:pt>
                <c:pt idx="2">
                  <c:v>0.0233812243720521</c:v>
                </c:pt>
              </c:numCache>
            </c:numRef>
          </c:val>
        </c:ser>
        <c:ser>
          <c:idx val="1"/>
          <c:order val="1"/>
          <c:tx>
            <c:strRef>
              <c:f>Sheet1!$A$3</c:f>
              <c:strCache>
                <c:ptCount val="1"/>
                <c:pt idx="0">
                  <c:v>2013-2015</c:v>
                </c:pt>
              </c:strCache>
            </c:strRef>
          </c:tx>
          <c:invertIfNegative val="0"/>
          <c:cat>
            <c:strRef>
              <c:f>Sheet1!$B$1:$D$1</c:f>
              <c:strCache>
                <c:ptCount val="3"/>
                <c:pt idx="0">
                  <c:v>GDP</c:v>
                </c:pt>
                <c:pt idx="1">
                  <c:v>APC</c:v>
                </c:pt>
                <c:pt idx="2">
                  <c:v>Production</c:v>
                </c:pt>
              </c:strCache>
            </c:strRef>
          </c:cat>
          <c:val>
            <c:numRef>
              <c:f>Sheet1!$B$3:$D$3</c:f>
              <c:numCache>
                <c:formatCode>0.0%</c:formatCode>
                <c:ptCount val="3"/>
                <c:pt idx="0">
                  <c:v>0.0293336121470882</c:v>
                </c:pt>
                <c:pt idx="1">
                  <c:v>0.0384890093326706</c:v>
                </c:pt>
                <c:pt idx="2">
                  <c:v>0.0380848266950435</c:v>
                </c:pt>
              </c:numCache>
            </c:numRef>
          </c:val>
        </c:ser>
        <c:dLbls>
          <c:showLegendKey val="0"/>
          <c:showVal val="0"/>
          <c:showCatName val="0"/>
          <c:showSerName val="0"/>
          <c:showPercent val="0"/>
          <c:showBubbleSize val="0"/>
        </c:dLbls>
        <c:gapWidth val="150"/>
        <c:axId val="2120708088"/>
        <c:axId val="2118271544"/>
      </c:barChart>
      <c:catAx>
        <c:axId val="2120708088"/>
        <c:scaling>
          <c:orientation val="minMax"/>
        </c:scaling>
        <c:delete val="0"/>
        <c:axPos val="b"/>
        <c:numFmt formatCode="General" sourceLinked="0"/>
        <c:majorTickMark val="out"/>
        <c:minorTickMark val="none"/>
        <c:tickLblPos val="nextTo"/>
        <c:spPr>
          <a:ln>
            <a:solidFill>
              <a:schemeClr val="tx1"/>
            </a:solidFill>
          </a:ln>
        </c:spPr>
        <c:crossAx val="2118271544"/>
        <c:crosses val="autoZero"/>
        <c:auto val="1"/>
        <c:lblAlgn val="ctr"/>
        <c:lblOffset val="100"/>
        <c:noMultiLvlLbl val="0"/>
      </c:catAx>
      <c:valAx>
        <c:axId val="2118271544"/>
        <c:scaling>
          <c:orientation val="minMax"/>
          <c:max val="0.07"/>
          <c:min val="0.0"/>
        </c:scaling>
        <c:delete val="0"/>
        <c:axPos val="l"/>
        <c:majorGridlines>
          <c:spPr>
            <a:ln w="6350">
              <a:solidFill>
                <a:schemeClr val="bg1">
                  <a:lumMod val="75000"/>
                </a:schemeClr>
              </a:solidFill>
            </a:ln>
          </c:spPr>
        </c:majorGridlines>
        <c:title>
          <c:tx>
            <c:rich>
              <a:bodyPr rot="-5400000" vert="horz"/>
              <a:lstStyle/>
              <a:p>
                <a:pPr>
                  <a:defRPr/>
                </a:pPr>
                <a:r>
                  <a:rPr lang="en-US"/>
                  <a:t>Average Annual Growth Rate</a:t>
                </a:r>
              </a:p>
            </c:rich>
          </c:tx>
          <c:layout/>
          <c:overlay val="0"/>
        </c:title>
        <c:numFmt formatCode="0.0%" sourceLinked="1"/>
        <c:majorTickMark val="out"/>
        <c:minorTickMark val="none"/>
        <c:tickLblPos val="nextTo"/>
        <c:spPr>
          <a:ln>
            <a:solidFill>
              <a:schemeClr val="tx1"/>
            </a:solidFill>
          </a:ln>
        </c:spPr>
        <c:crossAx val="2120708088"/>
        <c:crosses val="autoZero"/>
        <c:crossBetween val="between"/>
        <c:majorUnit val="0.01"/>
      </c:valAx>
      <c:spPr>
        <a:ln>
          <a:solidFill>
            <a:schemeClr val="tx1"/>
          </a:solidFill>
        </a:ln>
      </c:spPr>
    </c:plotArea>
    <c:legend>
      <c:legendPos val="b"/>
      <c:layout>
        <c:manualLayout>
          <c:xMode val="edge"/>
          <c:yMode val="edge"/>
          <c:x val="0.151150781833894"/>
          <c:y val="0.0884444969358391"/>
          <c:w val="0.194065643295341"/>
          <c:h val="0.187151773003889"/>
        </c:manualLayout>
      </c:layout>
      <c:overlay val="0"/>
      <c:spPr>
        <a:solidFill>
          <a:schemeClr val="bg1"/>
        </a:solidFill>
        <a:ln>
          <a:solidFill>
            <a:schemeClr val="tx1"/>
          </a:solidFill>
        </a:ln>
      </c:spPr>
      <c:txPr>
        <a:bodyPr/>
        <a:lstStyle/>
        <a:p>
          <a:pPr>
            <a:defRPr sz="1400"/>
          </a:pPr>
          <a:endParaRPr lang="es-ES"/>
        </a:p>
      </c:txPr>
    </c:legend>
    <c:plotVisOnly val="1"/>
    <c:dispBlanksAs val="gap"/>
    <c:showDLblsOverMax val="0"/>
  </c:chart>
  <c:txPr>
    <a:bodyPr/>
    <a:lstStyle/>
    <a:p>
      <a:pPr>
        <a:defRPr sz="1600" b="1">
          <a:latin typeface="Arial" panose="020B0604020202020204" pitchFamily="34" charset="0"/>
          <a:cs typeface="Arial" panose="020B0604020202020204" pitchFamily="34" charset="0"/>
        </a:defRPr>
      </a:pPr>
      <a:endParaRPr lang="es-E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Containerboard</c:v>
                </c:pt>
              </c:strCache>
            </c:strRef>
          </c:tx>
          <c:cat>
            <c:strRef>
              <c:f>Sheet1!$B$1:$I$1</c:f>
              <c:strCache>
                <c:ptCount val="8"/>
                <c:pt idx="0">
                  <c:v>2008</c:v>
                </c:pt>
                <c:pt idx="1">
                  <c:v>2009</c:v>
                </c:pt>
                <c:pt idx="2">
                  <c:v>2010</c:v>
                </c:pt>
                <c:pt idx="3">
                  <c:v>2011</c:v>
                </c:pt>
                <c:pt idx="4">
                  <c:v>2012</c:v>
                </c:pt>
                <c:pt idx="5">
                  <c:v>2013</c:v>
                </c:pt>
                <c:pt idx="6">
                  <c:v>2014</c:v>
                </c:pt>
                <c:pt idx="7">
                  <c:v>2015</c:v>
                </c:pt>
              </c:strCache>
            </c:strRef>
          </c:cat>
          <c:val>
            <c:numRef>
              <c:f>Sheet1!$B$2:$I$2</c:f>
              <c:numCache>
                <c:formatCode>0</c:formatCode>
                <c:ptCount val="8"/>
                <c:pt idx="0">
                  <c:v>-435.4779999999997</c:v>
                </c:pt>
                <c:pt idx="1">
                  <c:v>-328.884</c:v>
                </c:pt>
                <c:pt idx="2">
                  <c:v>-238.8339999999998</c:v>
                </c:pt>
                <c:pt idx="3">
                  <c:v>-255.468</c:v>
                </c:pt>
                <c:pt idx="4">
                  <c:v>-188.1360000000004</c:v>
                </c:pt>
                <c:pt idx="5">
                  <c:v>-155.4652581599503</c:v>
                </c:pt>
                <c:pt idx="6">
                  <c:v>-182.9454968827207</c:v>
                </c:pt>
                <c:pt idx="7">
                  <c:v>-198.6101729249394</c:v>
                </c:pt>
              </c:numCache>
            </c:numRef>
          </c:val>
          <c:smooth val="0"/>
        </c:ser>
        <c:ser>
          <c:idx val="1"/>
          <c:order val="1"/>
          <c:tx>
            <c:strRef>
              <c:f>Sheet1!$A$3</c:f>
              <c:strCache>
                <c:ptCount val="1"/>
                <c:pt idx="0">
                  <c:v>Boxboard</c:v>
                </c:pt>
              </c:strCache>
            </c:strRef>
          </c:tx>
          <c:cat>
            <c:strRef>
              <c:f>Sheet1!$B$1:$I$1</c:f>
              <c:strCache>
                <c:ptCount val="8"/>
                <c:pt idx="0">
                  <c:v>2008</c:v>
                </c:pt>
                <c:pt idx="1">
                  <c:v>2009</c:v>
                </c:pt>
                <c:pt idx="2">
                  <c:v>2010</c:v>
                </c:pt>
                <c:pt idx="3">
                  <c:v>2011</c:v>
                </c:pt>
                <c:pt idx="4">
                  <c:v>2012</c:v>
                </c:pt>
                <c:pt idx="5">
                  <c:v>2013</c:v>
                </c:pt>
                <c:pt idx="6">
                  <c:v>2014</c:v>
                </c:pt>
                <c:pt idx="7">
                  <c:v>2015</c:v>
                </c:pt>
              </c:strCache>
            </c:strRef>
          </c:cat>
          <c:val>
            <c:numRef>
              <c:f>Sheet1!$B$3:$I$3</c:f>
              <c:numCache>
                <c:formatCode>0</c:formatCode>
                <c:ptCount val="8"/>
                <c:pt idx="0">
                  <c:v>-189.47404</c:v>
                </c:pt>
                <c:pt idx="1">
                  <c:v>-196.17168</c:v>
                </c:pt>
                <c:pt idx="2">
                  <c:v>-147.55688</c:v>
                </c:pt>
                <c:pt idx="3">
                  <c:v>-139.449</c:v>
                </c:pt>
                <c:pt idx="4">
                  <c:v>-100.052</c:v>
                </c:pt>
                <c:pt idx="5">
                  <c:v>-32.08607741162692</c:v>
                </c:pt>
                <c:pt idx="6">
                  <c:v>-31.26879744713592</c:v>
                </c:pt>
                <c:pt idx="7">
                  <c:v>-35.66125717578984</c:v>
                </c:pt>
              </c:numCache>
            </c:numRef>
          </c:val>
          <c:smooth val="0"/>
        </c:ser>
        <c:ser>
          <c:idx val="2"/>
          <c:order val="2"/>
          <c:tx>
            <c:strRef>
              <c:f>Sheet1!$A$4</c:f>
              <c:strCache>
                <c:ptCount val="1"/>
                <c:pt idx="0">
                  <c:v>Wrapping </c:v>
                </c:pt>
              </c:strCache>
            </c:strRef>
          </c:tx>
          <c:cat>
            <c:strRef>
              <c:f>Sheet1!$B$1:$I$1</c:f>
              <c:strCache>
                <c:ptCount val="8"/>
                <c:pt idx="0">
                  <c:v>2008</c:v>
                </c:pt>
                <c:pt idx="1">
                  <c:v>2009</c:v>
                </c:pt>
                <c:pt idx="2">
                  <c:v>2010</c:v>
                </c:pt>
                <c:pt idx="3">
                  <c:v>2011</c:v>
                </c:pt>
                <c:pt idx="4">
                  <c:v>2012</c:v>
                </c:pt>
                <c:pt idx="5">
                  <c:v>2013</c:v>
                </c:pt>
                <c:pt idx="6">
                  <c:v>2014</c:v>
                </c:pt>
                <c:pt idx="7">
                  <c:v>2015</c:v>
                </c:pt>
              </c:strCache>
            </c:strRef>
          </c:cat>
          <c:val>
            <c:numRef>
              <c:f>Sheet1!$B$4:$I$4</c:f>
              <c:numCache>
                <c:formatCode>0</c:formatCode>
                <c:ptCount val="8"/>
                <c:pt idx="0">
                  <c:v>-70.05899999999997</c:v>
                </c:pt>
                <c:pt idx="1">
                  <c:v>-97.98200000000001</c:v>
                </c:pt>
                <c:pt idx="2">
                  <c:v>-68.40200000000004</c:v>
                </c:pt>
                <c:pt idx="3">
                  <c:v>-72.10799999999994</c:v>
                </c:pt>
                <c:pt idx="4">
                  <c:v>-55.60900000000004</c:v>
                </c:pt>
                <c:pt idx="5">
                  <c:v>-41.09680447623597</c:v>
                </c:pt>
                <c:pt idx="6">
                  <c:v>-78.38037480055785</c:v>
                </c:pt>
                <c:pt idx="7">
                  <c:v>-142.1046699369558</c:v>
                </c:pt>
              </c:numCache>
            </c:numRef>
          </c:val>
          <c:smooth val="0"/>
        </c:ser>
        <c:ser>
          <c:idx val="3"/>
          <c:order val="3"/>
          <c:tx>
            <c:strRef>
              <c:f>Sheet1!$A$5</c:f>
              <c:strCache>
                <c:ptCount val="1"/>
                <c:pt idx="0">
                  <c:v>Specialty</c:v>
                </c:pt>
              </c:strCache>
            </c:strRef>
          </c:tx>
          <c:cat>
            <c:strRef>
              <c:f>Sheet1!$B$1:$I$1</c:f>
              <c:strCache>
                <c:ptCount val="8"/>
                <c:pt idx="0">
                  <c:v>2008</c:v>
                </c:pt>
                <c:pt idx="1">
                  <c:v>2009</c:v>
                </c:pt>
                <c:pt idx="2">
                  <c:v>2010</c:v>
                </c:pt>
                <c:pt idx="3">
                  <c:v>2011</c:v>
                </c:pt>
                <c:pt idx="4">
                  <c:v>2012</c:v>
                </c:pt>
                <c:pt idx="5">
                  <c:v>2013</c:v>
                </c:pt>
                <c:pt idx="6">
                  <c:v>2014</c:v>
                </c:pt>
                <c:pt idx="7">
                  <c:v>2015</c:v>
                </c:pt>
              </c:strCache>
            </c:strRef>
          </c:cat>
          <c:val>
            <c:numRef>
              <c:f>Sheet1!$B$5:$I$5</c:f>
              <c:numCache>
                <c:formatCode>0</c:formatCode>
                <c:ptCount val="8"/>
                <c:pt idx="0">
                  <c:v>12.12799999999999</c:v>
                </c:pt>
                <c:pt idx="1">
                  <c:v>44.23100000000001</c:v>
                </c:pt>
                <c:pt idx="2">
                  <c:v>55.25</c:v>
                </c:pt>
                <c:pt idx="3">
                  <c:v>56.53000000000001</c:v>
                </c:pt>
                <c:pt idx="4">
                  <c:v>50.38</c:v>
                </c:pt>
                <c:pt idx="5">
                  <c:v>44.40034516241599</c:v>
                </c:pt>
                <c:pt idx="6">
                  <c:v>41.90562325045698</c:v>
                </c:pt>
                <c:pt idx="7">
                  <c:v>42.822141094627</c:v>
                </c:pt>
              </c:numCache>
            </c:numRef>
          </c:val>
          <c:smooth val="0"/>
        </c:ser>
        <c:dLbls>
          <c:showLegendKey val="0"/>
          <c:showVal val="0"/>
          <c:showCatName val="0"/>
          <c:showSerName val="0"/>
          <c:showPercent val="0"/>
          <c:showBubbleSize val="0"/>
        </c:dLbls>
        <c:marker val="1"/>
        <c:smooth val="0"/>
        <c:axId val="-2125315160"/>
        <c:axId val="-2101278504"/>
      </c:lineChart>
      <c:catAx>
        <c:axId val="-2125315160"/>
        <c:scaling>
          <c:orientation val="minMax"/>
        </c:scaling>
        <c:delete val="0"/>
        <c:axPos val="b"/>
        <c:numFmt formatCode="General" sourceLinked="0"/>
        <c:majorTickMark val="none"/>
        <c:minorTickMark val="none"/>
        <c:tickLblPos val="low"/>
        <c:spPr>
          <a:ln w="31750" cmpd="sng">
            <a:solidFill>
              <a:schemeClr val="accent6"/>
            </a:solidFill>
          </a:ln>
        </c:spPr>
        <c:crossAx val="-2101278504"/>
        <c:crosses val="autoZero"/>
        <c:auto val="1"/>
        <c:lblAlgn val="ctr"/>
        <c:lblOffset val="100"/>
        <c:noMultiLvlLbl val="0"/>
      </c:catAx>
      <c:valAx>
        <c:axId val="-2101278504"/>
        <c:scaling>
          <c:orientation val="minMax"/>
        </c:scaling>
        <c:delete val="0"/>
        <c:axPos val="l"/>
        <c:majorGridlines>
          <c:spPr>
            <a:ln w="6350">
              <a:solidFill>
                <a:schemeClr val="bg1">
                  <a:lumMod val="75000"/>
                </a:schemeClr>
              </a:solidFill>
            </a:ln>
          </c:spPr>
        </c:majorGridlines>
        <c:numFmt formatCode="0" sourceLinked="1"/>
        <c:majorTickMark val="none"/>
        <c:minorTickMark val="none"/>
        <c:tickLblPos val="nextTo"/>
        <c:spPr>
          <a:ln w="9525">
            <a:solidFill>
              <a:schemeClr val="tx1"/>
            </a:solidFill>
          </a:ln>
        </c:spPr>
        <c:crossAx val="-2125315160"/>
        <c:crosses val="autoZero"/>
        <c:crossBetween val="between"/>
      </c:valAx>
      <c:spPr>
        <a:ln>
          <a:solidFill>
            <a:schemeClr val="tx1"/>
          </a:solidFill>
        </a:ln>
      </c:spPr>
    </c:plotArea>
    <c:legend>
      <c:legendPos val="b"/>
      <c:layout/>
      <c:overlay val="0"/>
      <c:spPr>
        <a:solidFill>
          <a:schemeClr val="bg1"/>
        </a:solidFill>
        <a:ln>
          <a:solidFill>
            <a:schemeClr val="tx1"/>
          </a:solidFill>
        </a:ln>
      </c:spPr>
      <c:txPr>
        <a:bodyPr/>
        <a:lstStyle/>
        <a:p>
          <a:pPr>
            <a:defRPr sz="1400"/>
          </a:pPr>
          <a:endParaRPr lang="es-ES"/>
        </a:p>
      </c:txPr>
    </c:legend>
    <c:plotVisOnly val="1"/>
    <c:dispBlanksAs val="gap"/>
    <c:showDLblsOverMax val="0"/>
  </c:chart>
  <c:txPr>
    <a:bodyPr/>
    <a:lstStyle/>
    <a:p>
      <a:pPr>
        <a:defRPr sz="1600" b="1">
          <a:latin typeface="Arial" panose="020B0604020202020204" pitchFamily="34" charset="0"/>
          <a:cs typeface="Arial" panose="020B0604020202020204" pitchFamily="34" charset="0"/>
        </a:defRPr>
      </a:pPr>
      <a:endParaRPr lang="es-E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0612215960486"/>
          <c:y val="0.0391090249743535"/>
          <c:w val="0.831952781655232"/>
          <c:h val="0.848509589416267"/>
        </c:manualLayout>
      </c:layout>
      <c:barChart>
        <c:barDir val="col"/>
        <c:grouping val="clustered"/>
        <c:varyColors val="0"/>
        <c:ser>
          <c:idx val="0"/>
          <c:order val="0"/>
          <c:tx>
            <c:strRef>
              <c:f>Sheet1!$A$2</c:f>
              <c:strCache>
                <c:ptCount val="1"/>
                <c:pt idx="0">
                  <c:v>2009-2012</c:v>
                </c:pt>
              </c:strCache>
            </c:strRef>
          </c:tx>
          <c:invertIfNegative val="0"/>
          <c:cat>
            <c:strRef>
              <c:f>Sheet1!$B$1:$D$1</c:f>
              <c:strCache>
                <c:ptCount val="3"/>
                <c:pt idx="0">
                  <c:v>GDP</c:v>
                </c:pt>
                <c:pt idx="1">
                  <c:v>APC</c:v>
                </c:pt>
                <c:pt idx="2">
                  <c:v>Production</c:v>
                </c:pt>
              </c:strCache>
            </c:strRef>
          </c:cat>
          <c:val>
            <c:numRef>
              <c:f>Sheet1!$B$2:$D$2</c:f>
              <c:numCache>
                <c:formatCode>0.0%</c:formatCode>
                <c:ptCount val="3"/>
                <c:pt idx="0">
                  <c:v>0.0196264534893782</c:v>
                </c:pt>
                <c:pt idx="1">
                  <c:v>0.0339119248772712</c:v>
                </c:pt>
                <c:pt idx="2">
                  <c:v>0.0146167951674767</c:v>
                </c:pt>
              </c:numCache>
            </c:numRef>
          </c:val>
        </c:ser>
        <c:ser>
          <c:idx val="1"/>
          <c:order val="1"/>
          <c:tx>
            <c:strRef>
              <c:f>Sheet1!$A$3</c:f>
              <c:strCache>
                <c:ptCount val="1"/>
                <c:pt idx="0">
                  <c:v>2013-2015</c:v>
                </c:pt>
              </c:strCache>
            </c:strRef>
          </c:tx>
          <c:invertIfNegative val="0"/>
          <c:cat>
            <c:strRef>
              <c:f>Sheet1!$B$1:$D$1</c:f>
              <c:strCache>
                <c:ptCount val="3"/>
                <c:pt idx="0">
                  <c:v>GDP</c:v>
                </c:pt>
                <c:pt idx="1">
                  <c:v>APC</c:v>
                </c:pt>
                <c:pt idx="2">
                  <c:v>Production</c:v>
                </c:pt>
              </c:strCache>
            </c:strRef>
          </c:cat>
          <c:val>
            <c:numRef>
              <c:f>Sheet1!$B$3:$D$3</c:f>
              <c:numCache>
                <c:formatCode>0.0%</c:formatCode>
                <c:ptCount val="3"/>
                <c:pt idx="0">
                  <c:v>0.0382314960001731</c:v>
                </c:pt>
                <c:pt idx="1">
                  <c:v>0.0678671844082708</c:v>
                </c:pt>
                <c:pt idx="2">
                  <c:v>0.0554321969599617</c:v>
                </c:pt>
              </c:numCache>
            </c:numRef>
          </c:val>
        </c:ser>
        <c:dLbls>
          <c:showLegendKey val="0"/>
          <c:showVal val="0"/>
          <c:showCatName val="0"/>
          <c:showSerName val="0"/>
          <c:showPercent val="0"/>
          <c:showBubbleSize val="0"/>
        </c:dLbls>
        <c:gapWidth val="150"/>
        <c:axId val="2122239624"/>
        <c:axId val="2145862520"/>
      </c:barChart>
      <c:catAx>
        <c:axId val="2122239624"/>
        <c:scaling>
          <c:orientation val="minMax"/>
        </c:scaling>
        <c:delete val="0"/>
        <c:axPos val="b"/>
        <c:numFmt formatCode="General" sourceLinked="0"/>
        <c:majorTickMark val="out"/>
        <c:minorTickMark val="none"/>
        <c:tickLblPos val="nextTo"/>
        <c:spPr>
          <a:ln>
            <a:solidFill>
              <a:schemeClr val="tx1"/>
            </a:solidFill>
          </a:ln>
        </c:spPr>
        <c:crossAx val="2145862520"/>
        <c:crosses val="autoZero"/>
        <c:auto val="1"/>
        <c:lblAlgn val="ctr"/>
        <c:lblOffset val="100"/>
        <c:noMultiLvlLbl val="0"/>
      </c:catAx>
      <c:valAx>
        <c:axId val="2145862520"/>
        <c:scaling>
          <c:orientation val="minMax"/>
          <c:max val="0.07"/>
        </c:scaling>
        <c:delete val="0"/>
        <c:axPos val="l"/>
        <c:majorGridlines>
          <c:spPr>
            <a:ln w="6350">
              <a:solidFill>
                <a:schemeClr val="bg1">
                  <a:lumMod val="75000"/>
                </a:schemeClr>
              </a:solidFill>
            </a:ln>
          </c:spPr>
        </c:majorGridlines>
        <c:title>
          <c:tx>
            <c:rich>
              <a:bodyPr rot="-5400000" vert="horz"/>
              <a:lstStyle/>
              <a:p>
                <a:pPr>
                  <a:defRPr/>
                </a:pPr>
                <a:r>
                  <a:rPr lang="en-US"/>
                  <a:t>Average Annual Growth Rate</a:t>
                </a:r>
              </a:p>
            </c:rich>
          </c:tx>
          <c:layout/>
          <c:overlay val="0"/>
        </c:title>
        <c:numFmt formatCode="0.0%" sourceLinked="1"/>
        <c:majorTickMark val="out"/>
        <c:minorTickMark val="none"/>
        <c:tickLblPos val="nextTo"/>
        <c:spPr>
          <a:ln>
            <a:solidFill>
              <a:schemeClr val="tx1"/>
            </a:solidFill>
          </a:ln>
        </c:spPr>
        <c:crossAx val="2122239624"/>
        <c:crosses val="autoZero"/>
        <c:crossBetween val="between"/>
      </c:valAx>
      <c:spPr>
        <a:ln>
          <a:solidFill>
            <a:schemeClr val="tx1"/>
          </a:solidFill>
        </a:ln>
      </c:spPr>
    </c:plotArea>
    <c:legend>
      <c:legendPos val="b"/>
      <c:layout>
        <c:manualLayout>
          <c:xMode val="edge"/>
          <c:yMode val="edge"/>
          <c:x val="0.144797812075536"/>
          <c:y val="0.0692495718590718"/>
          <c:w val="0.199666198258774"/>
          <c:h val="0.15628541373405"/>
        </c:manualLayout>
      </c:layout>
      <c:overlay val="0"/>
      <c:spPr>
        <a:solidFill>
          <a:schemeClr val="bg1"/>
        </a:solidFill>
        <a:ln>
          <a:solidFill>
            <a:schemeClr val="tx1"/>
          </a:solidFill>
        </a:ln>
      </c:spPr>
      <c:txPr>
        <a:bodyPr/>
        <a:lstStyle/>
        <a:p>
          <a:pPr>
            <a:defRPr sz="1400"/>
          </a:pPr>
          <a:endParaRPr lang="es-ES"/>
        </a:p>
      </c:txPr>
    </c:legend>
    <c:plotVisOnly val="1"/>
    <c:dispBlanksAs val="gap"/>
    <c:showDLblsOverMax val="0"/>
  </c:chart>
  <c:txPr>
    <a:bodyPr/>
    <a:lstStyle/>
    <a:p>
      <a:pPr>
        <a:defRPr sz="1600" b="1">
          <a:latin typeface="Arial" panose="020B0604020202020204" pitchFamily="34" charset="0"/>
          <a:cs typeface="Arial" panose="020B0604020202020204" pitchFamily="34" charset="0"/>
        </a:defRPr>
      </a:pPr>
      <a:endParaRPr lang="es-E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8734814125968"/>
          <c:y val="0.0391090249743535"/>
          <c:w val="0.844144330404813"/>
          <c:h val="0.845754509095965"/>
        </c:manualLayout>
      </c:layout>
      <c:barChart>
        <c:barDir val="col"/>
        <c:grouping val="clustered"/>
        <c:varyColors val="0"/>
        <c:ser>
          <c:idx val="0"/>
          <c:order val="0"/>
          <c:tx>
            <c:strRef>
              <c:f>Sheet1!$A$2</c:f>
              <c:strCache>
                <c:ptCount val="1"/>
                <c:pt idx="0">
                  <c:v>2009-2012</c:v>
                </c:pt>
              </c:strCache>
            </c:strRef>
          </c:tx>
          <c:invertIfNegative val="0"/>
          <c:cat>
            <c:strRef>
              <c:f>Sheet1!$B$1:$D$1</c:f>
              <c:strCache>
                <c:ptCount val="3"/>
                <c:pt idx="0">
                  <c:v>GDP</c:v>
                </c:pt>
                <c:pt idx="1">
                  <c:v>APC</c:v>
                </c:pt>
                <c:pt idx="2">
                  <c:v>Production</c:v>
                </c:pt>
              </c:strCache>
            </c:strRef>
          </c:cat>
          <c:val>
            <c:numRef>
              <c:f>Sheet1!$B$2:$D$2</c:f>
              <c:numCache>
                <c:formatCode>0.0%</c:formatCode>
                <c:ptCount val="3"/>
                <c:pt idx="0">
                  <c:v>0.051248656516237</c:v>
                </c:pt>
                <c:pt idx="1">
                  <c:v>0.00324302707729697</c:v>
                </c:pt>
                <c:pt idx="2">
                  <c:v>0.0119725822720465</c:v>
                </c:pt>
              </c:numCache>
            </c:numRef>
          </c:val>
        </c:ser>
        <c:ser>
          <c:idx val="1"/>
          <c:order val="1"/>
          <c:tx>
            <c:strRef>
              <c:f>Sheet1!$A$3</c:f>
              <c:strCache>
                <c:ptCount val="1"/>
                <c:pt idx="0">
                  <c:v>2013-2015</c:v>
                </c:pt>
              </c:strCache>
            </c:strRef>
          </c:tx>
          <c:invertIfNegative val="0"/>
          <c:cat>
            <c:strRef>
              <c:f>Sheet1!$B$1:$D$1</c:f>
              <c:strCache>
                <c:ptCount val="3"/>
                <c:pt idx="0">
                  <c:v>GDP</c:v>
                </c:pt>
                <c:pt idx="1">
                  <c:v>APC</c:v>
                </c:pt>
                <c:pt idx="2">
                  <c:v>Production</c:v>
                </c:pt>
              </c:strCache>
            </c:strRef>
          </c:cat>
          <c:val>
            <c:numRef>
              <c:f>Sheet1!$B$3:$D$3</c:f>
              <c:numCache>
                <c:formatCode>0.0%</c:formatCode>
                <c:ptCount val="3"/>
                <c:pt idx="0">
                  <c:v>0.0277094220918728</c:v>
                </c:pt>
                <c:pt idx="1">
                  <c:v>0.0237071289420689</c:v>
                </c:pt>
                <c:pt idx="2">
                  <c:v>0.00801736274426612</c:v>
                </c:pt>
              </c:numCache>
            </c:numRef>
          </c:val>
        </c:ser>
        <c:dLbls>
          <c:showLegendKey val="0"/>
          <c:showVal val="0"/>
          <c:showCatName val="0"/>
          <c:showSerName val="0"/>
          <c:showPercent val="0"/>
          <c:showBubbleSize val="0"/>
        </c:dLbls>
        <c:gapWidth val="150"/>
        <c:axId val="-2124798024"/>
        <c:axId val="-2095312296"/>
      </c:barChart>
      <c:catAx>
        <c:axId val="-2124798024"/>
        <c:scaling>
          <c:orientation val="minMax"/>
        </c:scaling>
        <c:delete val="0"/>
        <c:axPos val="b"/>
        <c:numFmt formatCode="General" sourceLinked="0"/>
        <c:majorTickMark val="out"/>
        <c:minorTickMark val="none"/>
        <c:tickLblPos val="nextTo"/>
        <c:spPr>
          <a:ln>
            <a:solidFill>
              <a:schemeClr val="tx1"/>
            </a:solidFill>
          </a:ln>
        </c:spPr>
        <c:crossAx val="-2095312296"/>
        <c:crosses val="autoZero"/>
        <c:auto val="1"/>
        <c:lblAlgn val="ctr"/>
        <c:lblOffset val="100"/>
        <c:noMultiLvlLbl val="0"/>
      </c:catAx>
      <c:valAx>
        <c:axId val="-2095312296"/>
        <c:scaling>
          <c:orientation val="minMax"/>
          <c:max val="0.07"/>
          <c:min val="0.0"/>
        </c:scaling>
        <c:delete val="0"/>
        <c:axPos val="l"/>
        <c:majorGridlines>
          <c:spPr>
            <a:ln w="6350">
              <a:solidFill>
                <a:schemeClr val="bg1">
                  <a:lumMod val="75000"/>
                </a:schemeClr>
              </a:solidFill>
            </a:ln>
          </c:spPr>
        </c:majorGridlines>
        <c:title>
          <c:tx>
            <c:rich>
              <a:bodyPr rot="-5400000" vert="horz"/>
              <a:lstStyle/>
              <a:p>
                <a:pPr>
                  <a:defRPr/>
                </a:pPr>
                <a:r>
                  <a:rPr lang="en-US"/>
                  <a:t>Average Annual Growth Rate</a:t>
                </a:r>
              </a:p>
            </c:rich>
          </c:tx>
          <c:layout/>
          <c:overlay val="0"/>
        </c:title>
        <c:numFmt formatCode="0.0%" sourceLinked="1"/>
        <c:majorTickMark val="out"/>
        <c:minorTickMark val="none"/>
        <c:tickLblPos val="nextTo"/>
        <c:spPr>
          <a:ln>
            <a:solidFill>
              <a:schemeClr val="tx1"/>
            </a:solidFill>
          </a:ln>
        </c:spPr>
        <c:crossAx val="-2124798024"/>
        <c:crosses val="autoZero"/>
        <c:crossBetween val="between"/>
        <c:majorUnit val="0.01"/>
      </c:valAx>
      <c:spPr>
        <a:ln>
          <a:solidFill>
            <a:schemeClr val="tx1"/>
          </a:solidFill>
        </a:ln>
      </c:spPr>
    </c:plotArea>
    <c:legend>
      <c:legendPos val="b"/>
      <c:layout>
        <c:manualLayout>
          <c:xMode val="edge"/>
          <c:yMode val="edge"/>
          <c:x val="0.78045658637594"/>
          <c:y val="0.0748616371808609"/>
          <c:w val="0.179952814088957"/>
          <c:h val="0.159091446394944"/>
        </c:manualLayout>
      </c:layout>
      <c:overlay val="0"/>
      <c:spPr>
        <a:solidFill>
          <a:schemeClr val="bg1"/>
        </a:solidFill>
        <a:ln>
          <a:solidFill>
            <a:schemeClr val="tx1"/>
          </a:solidFill>
        </a:ln>
      </c:spPr>
      <c:txPr>
        <a:bodyPr/>
        <a:lstStyle/>
        <a:p>
          <a:pPr>
            <a:defRPr sz="1400"/>
          </a:pPr>
          <a:endParaRPr lang="es-ES"/>
        </a:p>
      </c:txPr>
    </c:legend>
    <c:plotVisOnly val="1"/>
    <c:dispBlanksAs val="gap"/>
    <c:showDLblsOverMax val="0"/>
  </c:chart>
  <c:txPr>
    <a:bodyPr/>
    <a:lstStyle/>
    <a:p>
      <a:pPr>
        <a:defRPr sz="1600" b="1">
          <a:latin typeface="Arial" panose="020B0604020202020204" pitchFamily="34" charset="0"/>
          <a:cs typeface="Arial" panose="020B0604020202020204" pitchFamily="34" charset="0"/>
        </a:defRPr>
      </a:pPr>
      <a:endParaRPr lang="es-E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6085368285793"/>
          <c:y val="0.0391090249743535"/>
          <c:w val="0.847120736565575"/>
          <c:h val="0.838827920796568"/>
        </c:manualLayout>
      </c:layout>
      <c:barChart>
        <c:barDir val="col"/>
        <c:grouping val="clustered"/>
        <c:varyColors val="0"/>
        <c:ser>
          <c:idx val="0"/>
          <c:order val="0"/>
          <c:tx>
            <c:strRef>
              <c:f>Sheet1!$A$2</c:f>
              <c:strCache>
                <c:ptCount val="1"/>
                <c:pt idx="0">
                  <c:v>2009-2012</c:v>
                </c:pt>
              </c:strCache>
            </c:strRef>
          </c:tx>
          <c:invertIfNegative val="0"/>
          <c:cat>
            <c:strRef>
              <c:f>Sheet1!$B$1:$D$1</c:f>
              <c:strCache>
                <c:ptCount val="3"/>
                <c:pt idx="0">
                  <c:v>GDP</c:v>
                </c:pt>
                <c:pt idx="1">
                  <c:v>APC</c:v>
                </c:pt>
                <c:pt idx="2">
                  <c:v>Production</c:v>
                </c:pt>
              </c:strCache>
            </c:strRef>
          </c:cat>
          <c:val>
            <c:numRef>
              <c:f>Sheet1!$B$2:$D$2</c:f>
              <c:numCache>
                <c:formatCode>0.0%</c:formatCode>
                <c:ptCount val="3"/>
                <c:pt idx="0">
                  <c:v>0.0399874429465934</c:v>
                </c:pt>
                <c:pt idx="1">
                  <c:v>0.0502631495266177</c:v>
                </c:pt>
                <c:pt idx="2">
                  <c:v>0.0332937696859666</c:v>
                </c:pt>
              </c:numCache>
            </c:numRef>
          </c:val>
        </c:ser>
        <c:ser>
          <c:idx val="1"/>
          <c:order val="1"/>
          <c:tx>
            <c:strRef>
              <c:f>Sheet1!$A$3</c:f>
              <c:strCache>
                <c:ptCount val="1"/>
                <c:pt idx="0">
                  <c:v>2013-2015</c:v>
                </c:pt>
              </c:strCache>
            </c:strRef>
          </c:tx>
          <c:invertIfNegative val="0"/>
          <c:cat>
            <c:strRef>
              <c:f>Sheet1!$B$1:$D$1</c:f>
              <c:strCache>
                <c:ptCount val="3"/>
                <c:pt idx="0">
                  <c:v>GDP</c:v>
                </c:pt>
                <c:pt idx="1">
                  <c:v>APC</c:v>
                </c:pt>
                <c:pt idx="2">
                  <c:v>Production</c:v>
                </c:pt>
              </c:strCache>
            </c:strRef>
          </c:cat>
          <c:val>
            <c:numRef>
              <c:f>Sheet1!$B$3:$D$3</c:f>
              <c:numCache>
                <c:formatCode>0.0%</c:formatCode>
                <c:ptCount val="3"/>
                <c:pt idx="0">
                  <c:v>0.0442095324841948</c:v>
                </c:pt>
                <c:pt idx="1">
                  <c:v>0.0474557130919438</c:v>
                </c:pt>
                <c:pt idx="2">
                  <c:v>0.0140148038762229</c:v>
                </c:pt>
              </c:numCache>
            </c:numRef>
          </c:val>
        </c:ser>
        <c:dLbls>
          <c:showLegendKey val="0"/>
          <c:showVal val="0"/>
          <c:showCatName val="0"/>
          <c:showSerName val="0"/>
          <c:showPercent val="0"/>
          <c:showBubbleSize val="0"/>
        </c:dLbls>
        <c:gapWidth val="150"/>
        <c:axId val="2146256744"/>
        <c:axId val="-2094311048"/>
      </c:barChart>
      <c:catAx>
        <c:axId val="2146256744"/>
        <c:scaling>
          <c:orientation val="minMax"/>
        </c:scaling>
        <c:delete val="0"/>
        <c:axPos val="b"/>
        <c:numFmt formatCode="General" sourceLinked="0"/>
        <c:majorTickMark val="out"/>
        <c:minorTickMark val="none"/>
        <c:tickLblPos val="nextTo"/>
        <c:spPr>
          <a:ln>
            <a:solidFill>
              <a:schemeClr val="tx1"/>
            </a:solidFill>
          </a:ln>
        </c:spPr>
        <c:crossAx val="-2094311048"/>
        <c:crosses val="autoZero"/>
        <c:auto val="1"/>
        <c:lblAlgn val="ctr"/>
        <c:lblOffset val="100"/>
        <c:noMultiLvlLbl val="0"/>
      </c:catAx>
      <c:valAx>
        <c:axId val="-2094311048"/>
        <c:scaling>
          <c:orientation val="minMax"/>
          <c:max val="0.07"/>
          <c:min val="0.0"/>
        </c:scaling>
        <c:delete val="0"/>
        <c:axPos val="l"/>
        <c:majorGridlines>
          <c:spPr>
            <a:ln w="6350">
              <a:solidFill>
                <a:schemeClr val="bg1">
                  <a:lumMod val="75000"/>
                </a:schemeClr>
              </a:solidFill>
            </a:ln>
          </c:spPr>
        </c:majorGridlines>
        <c:title>
          <c:tx>
            <c:rich>
              <a:bodyPr rot="-5400000" vert="horz"/>
              <a:lstStyle/>
              <a:p>
                <a:pPr>
                  <a:defRPr/>
                </a:pPr>
                <a:r>
                  <a:rPr lang="en-US"/>
                  <a:t>Average Annual Growth Rate</a:t>
                </a:r>
              </a:p>
            </c:rich>
          </c:tx>
          <c:layout/>
          <c:overlay val="0"/>
        </c:title>
        <c:numFmt formatCode="0.0%" sourceLinked="1"/>
        <c:majorTickMark val="out"/>
        <c:minorTickMark val="none"/>
        <c:tickLblPos val="nextTo"/>
        <c:spPr>
          <a:ln>
            <a:solidFill>
              <a:schemeClr val="tx1"/>
            </a:solidFill>
          </a:ln>
        </c:spPr>
        <c:crossAx val="2146256744"/>
        <c:crosses val="autoZero"/>
        <c:crossBetween val="between"/>
        <c:majorUnit val="0.01"/>
      </c:valAx>
      <c:spPr>
        <a:ln>
          <a:solidFill>
            <a:schemeClr val="tx1"/>
          </a:solidFill>
        </a:ln>
      </c:spPr>
    </c:plotArea>
    <c:legend>
      <c:legendPos val="b"/>
      <c:layout>
        <c:manualLayout>
          <c:xMode val="edge"/>
          <c:yMode val="edge"/>
          <c:x val="0.779680805395302"/>
          <c:y val="0.0720556045199663"/>
          <c:w val="0.181096373275996"/>
          <c:h val="0.150673348412261"/>
        </c:manualLayout>
      </c:layout>
      <c:overlay val="0"/>
      <c:spPr>
        <a:solidFill>
          <a:schemeClr val="bg1"/>
        </a:solidFill>
        <a:ln>
          <a:solidFill>
            <a:schemeClr val="tx1"/>
          </a:solidFill>
        </a:ln>
      </c:spPr>
      <c:txPr>
        <a:bodyPr/>
        <a:lstStyle/>
        <a:p>
          <a:pPr>
            <a:defRPr sz="1400"/>
          </a:pPr>
          <a:endParaRPr lang="es-ES"/>
        </a:p>
      </c:txPr>
    </c:legend>
    <c:plotVisOnly val="1"/>
    <c:dispBlanksAs val="gap"/>
    <c:showDLblsOverMax val="0"/>
  </c:chart>
  <c:txPr>
    <a:bodyPr/>
    <a:lstStyle/>
    <a:p>
      <a:pPr>
        <a:defRPr sz="1600" b="1">
          <a:latin typeface="Arial" panose="020B0604020202020204" pitchFamily="34" charset="0"/>
          <a:cs typeface="Arial" panose="020B0604020202020204" pitchFamily="34" charset="0"/>
        </a:defRPr>
      </a:pPr>
      <a:endParaRPr lang="es-E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Containerboard</c:v>
                </c:pt>
              </c:strCache>
            </c:strRef>
          </c:tx>
          <c:cat>
            <c:strRef>
              <c:f>Sheet1!$B$1:$I$1</c:f>
              <c:strCache>
                <c:ptCount val="8"/>
                <c:pt idx="0">
                  <c:v>2008</c:v>
                </c:pt>
                <c:pt idx="1">
                  <c:v>2009</c:v>
                </c:pt>
                <c:pt idx="2">
                  <c:v>2010</c:v>
                </c:pt>
                <c:pt idx="3">
                  <c:v>2011</c:v>
                </c:pt>
                <c:pt idx="4">
                  <c:v>2012</c:v>
                </c:pt>
                <c:pt idx="5">
                  <c:v>2013</c:v>
                </c:pt>
                <c:pt idx="6">
                  <c:v>2014</c:v>
                </c:pt>
                <c:pt idx="7">
                  <c:v>2015</c:v>
                </c:pt>
              </c:strCache>
            </c:strRef>
          </c:cat>
          <c:val>
            <c:numRef>
              <c:f>Sheet1!$B$2:$I$2</c:f>
              <c:numCache>
                <c:formatCode>_(* #,##0_);_(* \(#,##0\);_(* "-"??_);_(@_)</c:formatCode>
                <c:ptCount val="8"/>
                <c:pt idx="0" formatCode="0">
                  <c:v>167.001</c:v>
                </c:pt>
                <c:pt idx="1">
                  <c:v>129.219</c:v>
                </c:pt>
                <c:pt idx="2">
                  <c:v>161.5170000000001</c:v>
                </c:pt>
                <c:pt idx="3">
                  <c:v>127.309</c:v>
                </c:pt>
                <c:pt idx="4">
                  <c:v>175.4580000000003</c:v>
                </c:pt>
                <c:pt idx="5">
                  <c:v>150.7165079365076</c:v>
                </c:pt>
                <c:pt idx="6">
                  <c:v>177.5785522119616</c:v>
                </c:pt>
                <c:pt idx="7">
                  <c:v>191.4688993622411</c:v>
                </c:pt>
              </c:numCache>
            </c:numRef>
          </c:val>
          <c:smooth val="0"/>
        </c:ser>
        <c:ser>
          <c:idx val="1"/>
          <c:order val="1"/>
          <c:tx>
            <c:strRef>
              <c:f>Sheet1!$A$3</c:f>
              <c:strCache>
                <c:ptCount val="1"/>
                <c:pt idx="0">
                  <c:v>Boxboard</c:v>
                </c:pt>
              </c:strCache>
            </c:strRef>
          </c:tx>
          <c:cat>
            <c:strRef>
              <c:f>Sheet1!$B$1:$I$1</c:f>
              <c:strCache>
                <c:ptCount val="8"/>
                <c:pt idx="0">
                  <c:v>2008</c:v>
                </c:pt>
                <c:pt idx="1">
                  <c:v>2009</c:v>
                </c:pt>
                <c:pt idx="2">
                  <c:v>2010</c:v>
                </c:pt>
                <c:pt idx="3">
                  <c:v>2011</c:v>
                </c:pt>
                <c:pt idx="4">
                  <c:v>2012</c:v>
                </c:pt>
                <c:pt idx="5">
                  <c:v>2013</c:v>
                </c:pt>
                <c:pt idx="6">
                  <c:v>2014</c:v>
                </c:pt>
                <c:pt idx="7">
                  <c:v>2015</c:v>
                </c:pt>
              </c:strCache>
            </c:strRef>
          </c:cat>
          <c:val>
            <c:numRef>
              <c:f>Sheet1!$B$3:$I$3</c:f>
              <c:numCache>
                <c:formatCode>_(* #,##0_);_(* \(#,##0\);_(* "-"??_);_(@_)</c:formatCode>
                <c:ptCount val="8"/>
                <c:pt idx="0" formatCode="0">
                  <c:v>-250.419</c:v>
                </c:pt>
                <c:pt idx="1">
                  <c:v>-243.3880000000004</c:v>
                </c:pt>
                <c:pt idx="2">
                  <c:v>-247.5280000000003</c:v>
                </c:pt>
                <c:pt idx="3">
                  <c:v>-233.63</c:v>
                </c:pt>
                <c:pt idx="4">
                  <c:v>-244.268</c:v>
                </c:pt>
                <c:pt idx="5">
                  <c:v>-200.0</c:v>
                </c:pt>
                <c:pt idx="6">
                  <c:v>-178.8858491112045</c:v>
                </c:pt>
                <c:pt idx="7">
                  <c:v>-169.896017720257</c:v>
                </c:pt>
              </c:numCache>
            </c:numRef>
          </c:val>
          <c:smooth val="0"/>
        </c:ser>
        <c:ser>
          <c:idx val="2"/>
          <c:order val="2"/>
          <c:tx>
            <c:strRef>
              <c:f>Sheet1!$A$4</c:f>
              <c:strCache>
                <c:ptCount val="1"/>
                <c:pt idx="0">
                  <c:v>Wrapping </c:v>
                </c:pt>
              </c:strCache>
            </c:strRef>
          </c:tx>
          <c:cat>
            <c:strRef>
              <c:f>Sheet1!$B$1:$I$1</c:f>
              <c:strCache>
                <c:ptCount val="8"/>
                <c:pt idx="0">
                  <c:v>2008</c:v>
                </c:pt>
                <c:pt idx="1">
                  <c:v>2009</c:v>
                </c:pt>
                <c:pt idx="2">
                  <c:v>2010</c:v>
                </c:pt>
                <c:pt idx="3">
                  <c:v>2011</c:v>
                </c:pt>
                <c:pt idx="4">
                  <c:v>2012</c:v>
                </c:pt>
                <c:pt idx="5">
                  <c:v>2013</c:v>
                </c:pt>
                <c:pt idx="6">
                  <c:v>2014</c:v>
                </c:pt>
                <c:pt idx="7">
                  <c:v>2015</c:v>
                </c:pt>
              </c:strCache>
            </c:strRef>
          </c:cat>
          <c:val>
            <c:numRef>
              <c:f>Sheet1!$B$4:$I$4</c:f>
              <c:numCache>
                <c:formatCode>_(* #,##0_);_(* \(#,##0\);_(* "-"??_);_(@_)</c:formatCode>
                <c:ptCount val="8"/>
                <c:pt idx="0" formatCode="0">
                  <c:v>-2.728000000000001</c:v>
                </c:pt>
                <c:pt idx="1">
                  <c:v>-0.865</c:v>
                </c:pt>
                <c:pt idx="2">
                  <c:v>6.274999999999999</c:v>
                </c:pt>
                <c:pt idx="3">
                  <c:v>0.887000000000001</c:v>
                </c:pt>
                <c:pt idx="4">
                  <c:v>-8.779000000000003</c:v>
                </c:pt>
                <c:pt idx="5">
                  <c:v>-16.1</c:v>
                </c:pt>
                <c:pt idx="6">
                  <c:v>-13.7217695941085</c:v>
                </c:pt>
                <c:pt idx="7">
                  <c:v>-13.7180425333159</c:v>
                </c:pt>
              </c:numCache>
            </c:numRef>
          </c:val>
          <c:smooth val="0"/>
        </c:ser>
        <c:ser>
          <c:idx val="3"/>
          <c:order val="3"/>
          <c:tx>
            <c:strRef>
              <c:f>Sheet1!$A$5</c:f>
              <c:strCache>
                <c:ptCount val="1"/>
                <c:pt idx="0">
                  <c:v>Specialty</c:v>
                </c:pt>
              </c:strCache>
            </c:strRef>
          </c:tx>
          <c:cat>
            <c:strRef>
              <c:f>Sheet1!$B$1:$I$1</c:f>
              <c:strCache>
                <c:ptCount val="8"/>
                <c:pt idx="0">
                  <c:v>2008</c:v>
                </c:pt>
                <c:pt idx="1">
                  <c:v>2009</c:v>
                </c:pt>
                <c:pt idx="2">
                  <c:v>2010</c:v>
                </c:pt>
                <c:pt idx="3">
                  <c:v>2011</c:v>
                </c:pt>
                <c:pt idx="4">
                  <c:v>2012</c:v>
                </c:pt>
                <c:pt idx="5">
                  <c:v>2013</c:v>
                </c:pt>
                <c:pt idx="6">
                  <c:v>2014</c:v>
                </c:pt>
                <c:pt idx="7">
                  <c:v>2015</c:v>
                </c:pt>
              </c:strCache>
            </c:strRef>
          </c:cat>
          <c:val>
            <c:numRef>
              <c:f>Sheet1!$B$5:$I$5</c:f>
              <c:numCache>
                <c:formatCode>_(* #,##0_);_(* \(#,##0\);_(* "-"??_);_(@_)</c:formatCode>
                <c:ptCount val="8"/>
                <c:pt idx="0" formatCode="0">
                  <c:v>22.655</c:v>
                </c:pt>
                <c:pt idx="1">
                  <c:v>46.17400000000001</c:v>
                </c:pt>
                <c:pt idx="2">
                  <c:v>55.905</c:v>
                </c:pt>
                <c:pt idx="3">
                  <c:v>52.649</c:v>
                </c:pt>
                <c:pt idx="4">
                  <c:v>61.201</c:v>
                </c:pt>
                <c:pt idx="5">
                  <c:v>63.0</c:v>
                </c:pt>
                <c:pt idx="6">
                  <c:v>68.09033729885269</c:v>
                </c:pt>
                <c:pt idx="7">
                  <c:v>70.7088995053035</c:v>
                </c:pt>
              </c:numCache>
            </c:numRef>
          </c:val>
          <c:smooth val="0"/>
        </c:ser>
        <c:dLbls>
          <c:showLegendKey val="0"/>
          <c:showVal val="0"/>
          <c:showCatName val="0"/>
          <c:showSerName val="0"/>
          <c:showPercent val="0"/>
          <c:showBubbleSize val="0"/>
        </c:dLbls>
        <c:marker val="1"/>
        <c:smooth val="0"/>
        <c:axId val="-2091945208"/>
        <c:axId val="2146273144"/>
      </c:lineChart>
      <c:catAx>
        <c:axId val="-2091945208"/>
        <c:scaling>
          <c:orientation val="minMax"/>
        </c:scaling>
        <c:delete val="0"/>
        <c:axPos val="b"/>
        <c:numFmt formatCode="General" sourceLinked="0"/>
        <c:majorTickMark val="none"/>
        <c:minorTickMark val="none"/>
        <c:tickLblPos val="low"/>
        <c:spPr>
          <a:ln w="31750" cmpd="sng">
            <a:solidFill>
              <a:schemeClr val="accent6">
                <a:lumMod val="75000"/>
              </a:schemeClr>
            </a:solidFill>
          </a:ln>
        </c:spPr>
        <c:crossAx val="2146273144"/>
        <c:crosses val="autoZero"/>
        <c:auto val="1"/>
        <c:lblAlgn val="ctr"/>
        <c:lblOffset val="100"/>
        <c:noMultiLvlLbl val="0"/>
      </c:catAx>
      <c:valAx>
        <c:axId val="2146273144"/>
        <c:scaling>
          <c:orientation val="minMax"/>
        </c:scaling>
        <c:delete val="0"/>
        <c:axPos val="l"/>
        <c:majorGridlines>
          <c:spPr>
            <a:ln w="6350">
              <a:solidFill>
                <a:schemeClr val="bg1">
                  <a:lumMod val="75000"/>
                </a:schemeClr>
              </a:solidFill>
            </a:ln>
          </c:spPr>
        </c:majorGridlines>
        <c:numFmt formatCode="0" sourceLinked="1"/>
        <c:majorTickMark val="none"/>
        <c:minorTickMark val="none"/>
        <c:tickLblPos val="nextTo"/>
        <c:spPr>
          <a:ln w="9525">
            <a:solidFill>
              <a:schemeClr val="tx1"/>
            </a:solidFill>
          </a:ln>
        </c:spPr>
        <c:crossAx val="-2091945208"/>
        <c:crosses val="autoZero"/>
        <c:crossBetween val="between"/>
      </c:valAx>
      <c:spPr>
        <a:ln>
          <a:solidFill>
            <a:schemeClr val="tx1"/>
          </a:solidFill>
        </a:ln>
      </c:spPr>
    </c:plotArea>
    <c:legend>
      <c:legendPos val="b"/>
      <c:layout/>
      <c:overlay val="0"/>
      <c:spPr>
        <a:ln>
          <a:solidFill>
            <a:schemeClr val="tx1"/>
          </a:solidFill>
        </a:ln>
      </c:spPr>
      <c:txPr>
        <a:bodyPr/>
        <a:lstStyle/>
        <a:p>
          <a:pPr>
            <a:defRPr sz="1400"/>
          </a:pPr>
          <a:endParaRPr lang="es-ES"/>
        </a:p>
      </c:txPr>
    </c:legend>
    <c:plotVisOnly val="1"/>
    <c:dispBlanksAs val="gap"/>
    <c:showDLblsOverMax val="0"/>
  </c:chart>
  <c:txPr>
    <a:bodyPr/>
    <a:lstStyle/>
    <a:p>
      <a:pPr>
        <a:defRPr sz="1600" b="1">
          <a:latin typeface="Arial" panose="020B0604020202020204" pitchFamily="34" charset="0"/>
          <a:cs typeface="Arial" panose="020B0604020202020204" pitchFamily="34" charset="0"/>
        </a:defRPr>
      </a:pPr>
      <a:endParaRPr lang="es-E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7261956838728"/>
          <c:y val="0.0919725949405387"/>
          <c:w val="0.875762734519297"/>
          <c:h val="0.773420100964214"/>
        </c:manualLayout>
      </c:layout>
      <c:barChart>
        <c:barDir val="col"/>
        <c:grouping val="clustered"/>
        <c:varyColors val="0"/>
        <c:ser>
          <c:idx val="0"/>
          <c:order val="0"/>
          <c:tx>
            <c:strRef>
              <c:f>Sheet1!$A$2</c:f>
              <c:strCache>
                <c:ptCount val="1"/>
                <c:pt idx="0">
                  <c:v>Global Demand</c:v>
                </c:pt>
              </c:strCache>
            </c:strRef>
          </c:tx>
          <c:spPr>
            <a:ln>
              <a:solidFill>
                <a:schemeClr val="tx1"/>
              </a:solidFill>
            </a:ln>
          </c:spPr>
          <c:invertIfNegative val="0"/>
          <c:cat>
            <c:strRef>
              <c:f>Sheet1!$B$1:$I$1</c:f>
              <c:strCache>
                <c:ptCount val="8"/>
                <c:pt idx="0">
                  <c:v>2009</c:v>
                </c:pt>
                <c:pt idx="1">
                  <c:v>2010</c:v>
                </c:pt>
                <c:pt idx="2">
                  <c:v>2011</c:v>
                </c:pt>
                <c:pt idx="3">
                  <c:v>2012</c:v>
                </c:pt>
                <c:pt idx="4">
                  <c:v>2013</c:v>
                </c:pt>
                <c:pt idx="5">
                  <c:v>2014</c:v>
                </c:pt>
                <c:pt idx="6">
                  <c:v>2015</c:v>
                </c:pt>
                <c:pt idx="7">
                  <c:v>2016</c:v>
                </c:pt>
              </c:strCache>
            </c:strRef>
          </c:cat>
          <c:val>
            <c:numRef>
              <c:f>Sheet1!$B$2:$I$2</c:f>
              <c:numCache>
                <c:formatCode>#,##0.0</c:formatCode>
                <c:ptCount val="8"/>
                <c:pt idx="0">
                  <c:v>-1.622121384463597</c:v>
                </c:pt>
                <c:pt idx="1">
                  <c:v>3.699943513427263</c:v>
                </c:pt>
                <c:pt idx="2">
                  <c:v>0.316169696618637</c:v>
                </c:pt>
                <c:pt idx="3">
                  <c:v>0.932922483831831</c:v>
                </c:pt>
                <c:pt idx="4">
                  <c:v>1.651878719277889</c:v>
                </c:pt>
                <c:pt idx="5">
                  <c:v>1.561553766121251</c:v>
                </c:pt>
                <c:pt idx="6">
                  <c:v>2.06954181429768</c:v>
                </c:pt>
                <c:pt idx="7">
                  <c:v>1.605966776941116</c:v>
                </c:pt>
              </c:numCache>
            </c:numRef>
          </c:val>
        </c:ser>
        <c:ser>
          <c:idx val="1"/>
          <c:order val="1"/>
          <c:tx>
            <c:strRef>
              <c:f>Sheet1!$A$3</c:f>
              <c:strCache>
                <c:ptCount val="1"/>
                <c:pt idx="0">
                  <c:v>Chinese Capacity *</c:v>
                </c:pt>
              </c:strCache>
            </c:strRef>
          </c:tx>
          <c:spPr>
            <a:ln>
              <a:solidFill>
                <a:schemeClr val="tx1"/>
              </a:solidFill>
            </a:ln>
          </c:spPr>
          <c:invertIfNegative val="0"/>
          <c:cat>
            <c:strRef>
              <c:f>Sheet1!$B$1:$I$1</c:f>
              <c:strCache>
                <c:ptCount val="8"/>
                <c:pt idx="0">
                  <c:v>2009</c:v>
                </c:pt>
                <c:pt idx="1">
                  <c:v>2010</c:v>
                </c:pt>
                <c:pt idx="2">
                  <c:v>2011</c:v>
                </c:pt>
                <c:pt idx="3">
                  <c:v>2012</c:v>
                </c:pt>
                <c:pt idx="4">
                  <c:v>2013</c:v>
                </c:pt>
                <c:pt idx="5">
                  <c:v>2014</c:v>
                </c:pt>
                <c:pt idx="6">
                  <c:v>2015</c:v>
                </c:pt>
                <c:pt idx="7">
                  <c:v>2016</c:v>
                </c:pt>
              </c:strCache>
            </c:strRef>
          </c:cat>
          <c:val>
            <c:numRef>
              <c:f>Sheet1!$B$3:$I$3</c:f>
              <c:numCache>
                <c:formatCode>#,##0.0</c:formatCode>
                <c:ptCount val="8"/>
                <c:pt idx="0">
                  <c:v>0.29975</c:v>
                </c:pt>
                <c:pt idx="1">
                  <c:v>1.145354166666704</c:v>
                </c:pt>
                <c:pt idx="2">
                  <c:v>1.3044583333333</c:v>
                </c:pt>
                <c:pt idx="3">
                  <c:v>1.180437499999998</c:v>
                </c:pt>
                <c:pt idx="4">
                  <c:v>2.598937500000004</c:v>
                </c:pt>
                <c:pt idx="5">
                  <c:v>2.9</c:v>
                </c:pt>
                <c:pt idx="6">
                  <c:v>1.33</c:v>
                </c:pt>
                <c:pt idx="7">
                  <c:v>1.33</c:v>
                </c:pt>
              </c:numCache>
            </c:numRef>
          </c:val>
        </c:ser>
        <c:dLbls>
          <c:showLegendKey val="0"/>
          <c:showVal val="0"/>
          <c:showCatName val="0"/>
          <c:showSerName val="0"/>
          <c:showPercent val="0"/>
          <c:showBubbleSize val="0"/>
        </c:dLbls>
        <c:gapWidth val="150"/>
        <c:axId val="2145085720"/>
        <c:axId val="-2090289016"/>
      </c:barChart>
      <c:catAx>
        <c:axId val="2145085720"/>
        <c:scaling>
          <c:orientation val="minMax"/>
        </c:scaling>
        <c:delete val="0"/>
        <c:axPos val="b"/>
        <c:numFmt formatCode="General" sourceLinked="0"/>
        <c:majorTickMark val="out"/>
        <c:minorTickMark val="none"/>
        <c:tickLblPos val="low"/>
        <c:spPr>
          <a:ln>
            <a:solidFill>
              <a:schemeClr val="tx1"/>
            </a:solidFill>
          </a:ln>
        </c:spPr>
        <c:crossAx val="-2090289016"/>
        <c:crosses val="autoZero"/>
        <c:auto val="1"/>
        <c:lblAlgn val="ctr"/>
        <c:lblOffset val="100"/>
        <c:noMultiLvlLbl val="0"/>
      </c:catAx>
      <c:valAx>
        <c:axId val="-2090289016"/>
        <c:scaling>
          <c:orientation val="minMax"/>
        </c:scaling>
        <c:delete val="0"/>
        <c:axPos val="l"/>
        <c:majorGridlines>
          <c:spPr>
            <a:ln w="6350">
              <a:solidFill>
                <a:schemeClr val="bg1">
                  <a:lumMod val="75000"/>
                </a:schemeClr>
              </a:solidFill>
            </a:ln>
          </c:spPr>
        </c:majorGridlines>
        <c:title>
          <c:tx>
            <c:rich>
              <a:bodyPr/>
              <a:lstStyle/>
              <a:p>
                <a:pPr>
                  <a:defRPr sz="1400"/>
                </a:pPr>
                <a:r>
                  <a:rPr lang="en-US" sz="1400" b="1" dirty="0" smtClean="0">
                    <a:effectLst/>
                  </a:rPr>
                  <a:t>Growth, Million Tonnes</a:t>
                </a:r>
                <a:endParaRPr lang="en-US" sz="1400" dirty="0">
                  <a:effectLst/>
                </a:endParaRPr>
              </a:p>
            </c:rich>
          </c:tx>
          <c:layout>
            <c:manualLayout>
              <c:xMode val="edge"/>
              <c:yMode val="edge"/>
              <c:x val="0.0101309905706231"/>
              <c:y val="0.262741420285122"/>
            </c:manualLayout>
          </c:layout>
          <c:overlay val="0"/>
        </c:title>
        <c:numFmt formatCode="#,##0.0" sourceLinked="0"/>
        <c:majorTickMark val="out"/>
        <c:minorTickMark val="none"/>
        <c:tickLblPos val="nextTo"/>
        <c:spPr>
          <a:ln>
            <a:solidFill>
              <a:schemeClr val="tx1"/>
            </a:solidFill>
          </a:ln>
        </c:spPr>
        <c:crossAx val="2145085720"/>
        <c:crosses val="autoZero"/>
        <c:crossBetween val="between"/>
      </c:valAx>
      <c:spPr>
        <a:ln>
          <a:solidFill>
            <a:schemeClr val="tx1"/>
          </a:solidFill>
        </a:ln>
      </c:spPr>
    </c:plotArea>
    <c:legend>
      <c:legendPos val="t"/>
      <c:layout>
        <c:manualLayout>
          <c:xMode val="edge"/>
          <c:yMode val="edge"/>
          <c:x val="0.250047875959951"/>
          <c:y val="0.676518192053607"/>
          <c:w val="0.257620297462818"/>
          <c:h val="0.126522964969355"/>
        </c:manualLayout>
      </c:layout>
      <c:overlay val="1"/>
      <c:spPr>
        <a:solidFill>
          <a:schemeClr val="bg1"/>
        </a:solidFill>
        <a:ln>
          <a:solidFill>
            <a:schemeClr val="tx1"/>
          </a:solidFill>
        </a:ln>
      </c:spPr>
      <c:txPr>
        <a:bodyPr/>
        <a:lstStyle/>
        <a:p>
          <a:pPr>
            <a:defRPr sz="1400"/>
          </a:pPr>
          <a:endParaRPr lang="es-ES"/>
        </a:p>
      </c:txPr>
    </c:legend>
    <c:plotVisOnly val="1"/>
    <c:dispBlanksAs val="gap"/>
    <c:showDLblsOverMax val="0"/>
  </c:chart>
  <c:txPr>
    <a:bodyPr/>
    <a:lstStyle/>
    <a:p>
      <a:pPr>
        <a:defRPr sz="1600" b="1">
          <a:latin typeface="Arial" panose="020B0604020202020204" pitchFamily="34" charset="0"/>
          <a:cs typeface="Arial" panose="020B0604020202020204" pitchFamily="34" charset="0"/>
        </a:defRPr>
      </a:pPr>
      <a:endParaRPr lang="es-ES"/>
    </a:p>
  </c:txPr>
  <c:externalData r:id="rId1">
    <c:autoUpdate val="0"/>
  </c:externalData>
  <c:userShapes r:id="rId2"/>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1715505908474"/>
          <c:y val="0.00599123722586847"/>
          <c:w val="0.517754757082905"/>
          <c:h val="0.970043813870657"/>
        </c:manualLayout>
      </c:layout>
      <c:pieChart>
        <c:varyColors val="1"/>
        <c:ser>
          <c:idx val="0"/>
          <c:order val="0"/>
          <c:tx>
            <c:strRef>
              <c:f>Sheet1!$B$1</c:f>
              <c:strCache>
                <c:ptCount val="1"/>
                <c:pt idx="0">
                  <c:v>2013</c:v>
                </c:pt>
              </c:strCache>
            </c:strRef>
          </c:tx>
          <c:dLbls>
            <c:spPr>
              <a:solidFill>
                <a:schemeClr val="bg1"/>
              </a:solidFill>
            </c:spPr>
            <c:showLegendKey val="0"/>
            <c:showVal val="1"/>
            <c:showCatName val="0"/>
            <c:showSerName val="0"/>
            <c:showPercent val="1"/>
            <c:showBubbleSize val="0"/>
            <c:showLeaderLines val="1"/>
            <c:extLst>
              <c:ext xmlns:c15="http://schemas.microsoft.com/office/drawing/2012/chart" uri="{CE6537A1-D6FC-4f65-9D91-7224C49458BB}">
                <c15:layout/>
              </c:ext>
            </c:extLst>
          </c:dLbls>
          <c:cat>
            <c:strRef>
              <c:f>Sheet1!$A$2:$A$5</c:f>
              <c:strCache>
                <c:ptCount val="4"/>
                <c:pt idx="0">
                  <c:v>Latin America</c:v>
                </c:pt>
                <c:pt idx="1">
                  <c:v>Middle East</c:v>
                </c:pt>
                <c:pt idx="2">
                  <c:v>Africa</c:v>
                </c:pt>
                <c:pt idx="3">
                  <c:v>Oceania</c:v>
                </c:pt>
              </c:strCache>
            </c:strRef>
          </c:cat>
          <c:val>
            <c:numRef>
              <c:f>Sheet1!$B$2:$B$5</c:f>
              <c:numCache>
                <c:formatCode>#,##0.0</c:formatCode>
                <c:ptCount val="4"/>
                <c:pt idx="0">
                  <c:v>2.824715667542708</c:v>
                </c:pt>
                <c:pt idx="1">
                  <c:v>1.144629</c:v>
                </c:pt>
                <c:pt idx="2">
                  <c:v>0.982917999999999</c:v>
                </c:pt>
                <c:pt idx="3">
                  <c:v>0.304343749474347</c:v>
                </c:pt>
              </c:numCache>
            </c:numRef>
          </c:val>
        </c:ser>
        <c:dLbls>
          <c:showLegendKey val="0"/>
          <c:showVal val="0"/>
          <c:showCatName val="0"/>
          <c:showSerName val="0"/>
          <c:showPercent val="0"/>
          <c:showBubbleSize val="0"/>
          <c:showLeaderLines val="1"/>
        </c:dLbls>
        <c:firstSliceAng val="0"/>
      </c:pieChart>
    </c:plotArea>
    <c:legend>
      <c:legendPos val="r"/>
      <c:layout>
        <c:manualLayout>
          <c:xMode val="edge"/>
          <c:yMode val="edge"/>
          <c:x val="0.710385549826239"/>
          <c:y val="0.326530019685039"/>
          <c:w val="0.201008737506922"/>
          <c:h val="0.332575937162773"/>
        </c:manualLayout>
      </c:layout>
      <c:overlay val="0"/>
    </c:legend>
    <c:plotVisOnly val="1"/>
    <c:dispBlanksAs val="zero"/>
    <c:showDLblsOverMax val="0"/>
  </c:chart>
  <c:txPr>
    <a:bodyPr/>
    <a:lstStyle/>
    <a:p>
      <a:pPr>
        <a:defRPr sz="1600" b="1">
          <a:latin typeface="Arial" panose="020B0604020202020204" pitchFamily="34" charset="0"/>
          <a:cs typeface="Arial" panose="020B0604020202020204" pitchFamily="34" charset="0"/>
        </a:defRPr>
      </a:pPr>
      <a:endParaRPr lang="es-E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740213376105765"/>
          <c:y val="0.0436279360071995"/>
          <c:w val="0.902273257509481"/>
          <c:h val="0.837674273452378"/>
        </c:manualLayout>
      </c:layout>
      <c:barChart>
        <c:barDir val="col"/>
        <c:grouping val="stacked"/>
        <c:varyColors val="0"/>
        <c:ser>
          <c:idx val="0"/>
          <c:order val="0"/>
          <c:tx>
            <c:strRef>
              <c:f>Sheet1!$A$2</c:f>
              <c:strCache>
                <c:ptCount val="1"/>
                <c:pt idx="0">
                  <c:v>Argentina</c:v>
                </c:pt>
              </c:strCache>
            </c:strRef>
          </c:tx>
          <c:invertIfNegative val="0"/>
          <c:cat>
            <c:strRef>
              <c:f>Sheet1!$B$1:$M$1</c:f>
              <c:strCache>
                <c:ptCount val="12"/>
                <c:pt idx="0">
                  <c:v>2003 </c:v>
                </c:pt>
                <c:pt idx="1">
                  <c:v>2004 </c:v>
                </c:pt>
                <c:pt idx="2">
                  <c:v>2005 </c:v>
                </c:pt>
                <c:pt idx="3">
                  <c:v>2006 </c:v>
                </c:pt>
                <c:pt idx="4">
                  <c:v>2007 </c:v>
                </c:pt>
                <c:pt idx="5">
                  <c:v>2008 </c:v>
                </c:pt>
                <c:pt idx="6">
                  <c:v>2009 </c:v>
                </c:pt>
                <c:pt idx="7">
                  <c:v>2010 </c:v>
                </c:pt>
                <c:pt idx="8">
                  <c:v>2011 </c:v>
                </c:pt>
                <c:pt idx="9">
                  <c:v>2012 </c:v>
                </c:pt>
                <c:pt idx="10">
                  <c:v>2013</c:v>
                </c:pt>
                <c:pt idx="11">
                  <c:v>2014</c:v>
                </c:pt>
              </c:strCache>
            </c:strRef>
          </c:cat>
          <c:val>
            <c:numRef>
              <c:f>Sheet1!$B$2:$M$2</c:f>
              <c:numCache>
                <c:formatCode>0.00</c:formatCode>
                <c:ptCount val="12"/>
                <c:pt idx="0">
                  <c:v>15.836</c:v>
                </c:pt>
                <c:pt idx="1">
                  <c:v>15.144</c:v>
                </c:pt>
                <c:pt idx="2">
                  <c:v>14.596</c:v>
                </c:pt>
                <c:pt idx="3">
                  <c:v>19.027</c:v>
                </c:pt>
                <c:pt idx="4">
                  <c:v>28.152</c:v>
                </c:pt>
                <c:pt idx="5" formatCode="General">
                  <c:v>30.537</c:v>
                </c:pt>
                <c:pt idx="6" formatCode="General">
                  <c:v>18.61300000000002</c:v>
                </c:pt>
                <c:pt idx="7" formatCode="General">
                  <c:v>33.584</c:v>
                </c:pt>
                <c:pt idx="8" formatCode="General">
                  <c:v>33.541</c:v>
                </c:pt>
                <c:pt idx="9" formatCode="General">
                  <c:v>31.21</c:v>
                </c:pt>
                <c:pt idx="10" formatCode="General">
                  <c:v>20.47299999999997</c:v>
                </c:pt>
                <c:pt idx="11" formatCode="General">
                  <c:v>23.533</c:v>
                </c:pt>
              </c:numCache>
            </c:numRef>
          </c:val>
        </c:ser>
        <c:ser>
          <c:idx val="1"/>
          <c:order val="1"/>
          <c:tx>
            <c:strRef>
              <c:f>Sheet1!$A$3</c:f>
              <c:strCache>
                <c:ptCount val="1"/>
                <c:pt idx="0">
                  <c:v>Other Latin America</c:v>
                </c:pt>
              </c:strCache>
            </c:strRef>
          </c:tx>
          <c:invertIfNegative val="0"/>
          <c:cat>
            <c:strRef>
              <c:f>Sheet1!$B$1:$M$1</c:f>
              <c:strCache>
                <c:ptCount val="12"/>
                <c:pt idx="0">
                  <c:v>2003 </c:v>
                </c:pt>
                <c:pt idx="1">
                  <c:v>2004 </c:v>
                </c:pt>
                <c:pt idx="2">
                  <c:v>2005 </c:v>
                </c:pt>
                <c:pt idx="3">
                  <c:v>2006 </c:v>
                </c:pt>
                <c:pt idx="4">
                  <c:v>2007 </c:v>
                </c:pt>
                <c:pt idx="5">
                  <c:v>2008 </c:v>
                </c:pt>
                <c:pt idx="6">
                  <c:v>2009 </c:v>
                </c:pt>
                <c:pt idx="7">
                  <c:v>2010 </c:v>
                </c:pt>
                <c:pt idx="8">
                  <c:v>2011 </c:v>
                </c:pt>
                <c:pt idx="9">
                  <c:v>2012 </c:v>
                </c:pt>
                <c:pt idx="10">
                  <c:v>2013</c:v>
                </c:pt>
                <c:pt idx="11">
                  <c:v>2014</c:v>
                </c:pt>
              </c:strCache>
            </c:strRef>
          </c:cat>
          <c:val>
            <c:numRef>
              <c:f>Sheet1!$B$3:$M$3</c:f>
              <c:numCache>
                <c:formatCode>0.00</c:formatCode>
                <c:ptCount val="12"/>
                <c:pt idx="0">
                  <c:v>14.883</c:v>
                </c:pt>
                <c:pt idx="1">
                  <c:v>12.592</c:v>
                </c:pt>
                <c:pt idx="2">
                  <c:v>15.654</c:v>
                </c:pt>
                <c:pt idx="3">
                  <c:v>26.057</c:v>
                </c:pt>
                <c:pt idx="4">
                  <c:v>20.848</c:v>
                </c:pt>
                <c:pt idx="5" formatCode="General">
                  <c:v>30.221</c:v>
                </c:pt>
                <c:pt idx="6" formatCode="General">
                  <c:v>31.273</c:v>
                </c:pt>
                <c:pt idx="7" formatCode="General">
                  <c:v>40.07</c:v>
                </c:pt>
                <c:pt idx="8" formatCode="General">
                  <c:v>38.96800000000001</c:v>
                </c:pt>
                <c:pt idx="9" formatCode="General">
                  <c:v>48.197</c:v>
                </c:pt>
                <c:pt idx="10" formatCode="General">
                  <c:v>34.716</c:v>
                </c:pt>
                <c:pt idx="11" formatCode="General">
                  <c:v>28.88899999999999</c:v>
                </c:pt>
              </c:numCache>
            </c:numRef>
          </c:val>
        </c:ser>
        <c:ser>
          <c:idx val="2"/>
          <c:order val="2"/>
          <c:tx>
            <c:strRef>
              <c:f>Sheet1!$A$4</c:f>
              <c:strCache>
                <c:ptCount val="1"/>
                <c:pt idx="0">
                  <c:v>North America</c:v>
                </c:pt>
              </c:strCache>
            </c:strRef>
          </c:tx>
          <c:invertIfNegative val="0"/>
          <c:cat>
            <c:strRef>
              <c:f>Sheet1!$B$1:$M$1</c:f>
              <c:strCache>
                <c:ptCount val="12"/>
                <c:pt idx="0">
                  <c:v>2003 </c:v>
                </c:pt>
                <c:pt idx="1">
                  <c:v>2004 </c:v>
                </c:pt>
                <c:pt idx="2">
                  <c:v>2005 </c:v>
                </c:pt>
                <c:pt idx="3">
                  <c:v>2006 </c:v>
                </c:pt>
                <c:pt idx="4">
                  <c:v>2007 </c:v>
                </c:pt>
                <c:pt idx="5">
                  <c:v>2008 </c:v>
                </c:pt>
                <c:pt idx="6">
                  <c:v>2009 </c:v>
                </c:pt>
                <c:pt idx="7">
                  <c:v>2010 </c:v>
                </c:pt>
                <c:pt idx="8">
                  <c:v>2011 </c:v>
                </c:pt>
                <c:pt idx="9">
                  <c:v>2012 </c:v>
                </c:pt>
                <c:pt idx="10">
                  <c:v>2013</c:v>
                </c:pt>
                <c:pt idx="11">
                  <c:v>2014</c:v>
                </c:pt>
              </c:strCache>
            </c:strRef>
          </c:cat>
          <c:val>
            <c:numRef>
              <c:f>Sheet1!$B$4:$M$4</c:f>
              <c:numCache>
                <c:formatCode>0.00</c:formatCode>
                <c:ptCount val="12"/>
                <c:pt idx="0">
                  <c:v>4.593999999999999</c:v>
                </c:pt>
                <c:pt idx="1">
                  <c:v>4.878</c:v>
                </c:pt>
                <c:pt idx="2">
                  <c:v>4.995</c:v>
                </c:pt>
                <c:pt idx="3">
                  <c:v>0.827000000000001</c:v>
                </c:pt>
                <c:pt idx="4">
                  <c:v>2.113</c:v>
                </c:pt>
                <c:pt idx="5" formatCode="General">
                  <c:v>17.73999999999999</c:v>
                </c:pt>
                <c:pt idx="6" formatCode="General">
                  <c:v>52.399</c:v>
                </c:pt>
                <c:pt idx="7" formatCode="General">
                  <c:v>27.753</c:v>
                </c:pt>
                <c:pt idx="8" formatCode="General">
                  <c:v>29.78899999999997</c:v>
                </c:pt>
                <c:pt idx="9" formatCode="General">
                  <c:v>18.35</c:v>
                </c:pt>
                <c:pt idx="10" formatCode="General">
                  <c:v>17.849</c:v>
                </c:pt>
                <c:pt idx="11" formatCode="General">
                  <c:v>10.083</c:v>
                </c:pt>
              </c:numCache>
            </c:numRef>
          </c:val>
        </c:ser>
        <c:ser>
          <c:idx val="3"/>
          <c:order val="3"/>
          <c:tx>
            <c:strRef>
              <c:f>Sheet1!$A$5</c:f>
              <c:strCache>
                <c:ptCount val="1"/>
                <c:pt idx="0">
                  <c:v>Europe</c:v>
                </c:pt>
              </c:strCache>
            </c:strRef>
          </c:tx>
          <c:invertIfNegative val="0"/>
          <c:cat>
            <c:strRef>
              <c:f>Sheet1!$B$1:$M$1</c:f>
              <c:strCache>
                <c:ptCount val="12"/>
                <c:pt idx="0">
                  <c:v>2003 </c:v>
                </c:pt>
                <c:pt idx="1">
                  <c:v>2004 </c:v>
                </c:pt>
                <c:pt idx="2">
                  <c:v>2005 </c:v>
                </c:pt>
                <c:pt idx="3">
                  <c:v>2006 </c:v>
                </c:pt>
                <c:pt idx="4">
                  <c:v>2007 </c:v>
                </c:pt>
                <c:pt idx="5">
                  <c:v>2008 </c:v>
                </c:pt>
                <c:pt idx="6">
                  <c:v>2009 </c:v>
                </c:pt>
                <c:pt idx="7">
                  <c:v>2010 </c:v>
                </c:pt>
                <c:pt idx="8">
                  <c:v>2011 </c:v>
                </c:pt>
                <c:pt idx="9">
                  <c:v>2012 </c:v>
                </c:pt>
                <c:pt idx="10">
                  <c:v>2013</c:v>
                </c:pt>
                <c:pt idx="11">
                  <c:v>2014</c:v>
                </c:pt>
              </c:strCache>
            </c:strRef>
          </c:cat>
          <c:val>
            <c:numRef>
              <c:f>Sheet1!$B$5:$M$5</c:f>
              <c:numCache>
                <c:formatCode>0.00</c:formatCode>
                <c:ptCount val="12"/>
                <c:pt idx="0">
                  <c:v>14.079</c:v>
                </c:pt>
                <c:pt idx="1">
                  <c:v>16.17299999999999</c:v>
                </c:pt>
                <c:pt idx="2">
                  <c:v>41.898</c:v>
                </c:pt>
                <c:pt idx="3">
                  <c:v>32.572</c:v>
                </c:pt>
                <c:pt idx="4">
                  <c:v>22.599</c:v>
                </c:pt>
                <c:pt idx="5" formatCode="General">
                  <c:v>40.5</c:v>
                </c:pt>
                <c:pt idx="6" formatCode="General">
                  <c:v>51.087</c:v>
                </c:pt>
                <c:pt idx="7" formatCode="General">
                  <c:v>44.901</c:v>
                </c:pt>
                <c:pt idx="8" formatCode="General">
                  <c:v>48.26000000000001</c:v>
                </c:pt>
                <c:pt idx="9" formatCode="General">
                  <c:v>47.19500000000004</c:v>
                </c:pt>
                <c:pt idx="10" formatCode="General">
                  <c:v>23.018</c:v>
                </c:pt>
                <c:pt idx="11" formatCode="General">
                  <c:v>15.763</c:v>
                </c:pt>
              </c:numCache>
            </c:numRef>
          </c:val>
        </c:ser>
        <c:ser>
          <c:idx val="4"/>
          <c:order val="4"/>
          <c:tx>
            <c:strRef>
              <c:f>Sheet1!$A$6</c:f>
              <c:strCache>
                <c:ptCount val="1"/>
                <c:pt idx="0">
                  <c:v>Africa</c:v>
                </c:pt>
              </c:strCache>
            </c:strRef>
          </c:tx>
          <c:invertIfNegative val="0"/>
          <c:cat>
            <c:strRef>
              <c:f>Sheet1!$B$1:$M$1</c:f>
              <c:strCache>
                <c:ptCount val="12"/>
                <c:pt idx="0">
                  <c:v>2003 </c:v>
                </c:pt>
                <c:pt idx="1">
                  <c:v>2004 </c:v>
                </c:pt>
                <c:pt idx="2">
                  <c:v>2005 </c:v>
                </c:pt>
                <c:pt idx="3">
                  <c:v>2006 </c:v>
                </c:pt>
                <c:pt idx="4">
                  <c:v>2007 </c:v>
                </c:pt>
                <c:pt idx="5">
                  <c:v>2008 </c:v>
                </c:pt>
                <c:pt idx="6">
                  <c:v>2009 </c:v>
                </c:pt>
                <c:pt idx="7">
                  <c:v>2010 </c:v>
                </c:pt>
                <c:pt idx="8">
                  <c:v>2011 </c:v>
                </c:pt>
                <c:pt idx="9">
                  <c:v>2012 </c:v>
                </c:pt>
                <c:pt idx="10">
                  <c:v>2013</c:v>
                </c:pt>
                <c:pt idx="11">
                  <c:v>2014</c:v>
                </c:pt>
              </c:strCache>
            </c:strRef>
          </c:cat>
          <c:val>
            <c:numRef>
              <c:f>Sheet1!$B$6:$M$6</c:f>
              <c:numCache>
                <c:formatCode>0.00</c:formatCode>
                <c:ptCount val="12"/>
                <c:pt idx="0">
                  <c:v>12.127</c:v>
                </c:pt>
                <c:pt idx="1">
                  <c:v>6.705</c:v>
                </c:pt>
                <c:pt idx="2">
                  <c:v>12.71</c:v>
                </c:pt>
                <c:pt idx="3">
                  <c:v>4.891</c:v>
                </c:pt>
                <c:pt idx="4">
                  <c:v>5.893999999999997</c:v>
                </c:pt>
                <c:pt idx="5" formatCode="General">
                  <c:v>9.33</c:v>
                </c:pt>
                <c:pt idx="6" formatCode="General">
                  <c:v>16.974</c:v>
                </c:pt>
                <c:pt idx="7" formatCode="General">
                  <c:v>9.379000000000006</c:v>
                </c:pt>
                <c:pt idx="8" formatCode="General">
                  <c:v>14.364</c:v>
                </c:pt>
                <c:pt idx="9" formatCode="General">
                  <c:v>14.811</c:v>
                </c:pt>
                <c:pt idx="10" formatCode="General">
                  <c:v>7.659999999999997</c:v>
                </c:pt>
                <c:pt idx="11" formatCode="General">
                  <c:v>7.947</c:v>
                </c:pt>
              </c:numCache>
            </c:numRef>
          </c:val>
        </c:ser>
        <c:ser>
          <c:idx val="5"/>
          <c:order val="5"/>
          <c:tx>
            <c:strRef>
              <c:f>Sheet1!$A$7</c:f>
              <c:strCache>
                <c:ptCount val="1"/>
                <c:pt idx="0">
                  <c:v>Asia &amp; Oceania</c:v>
                </c:pt>
              </c:strCache>
            </c:strRef>
          </c:tx>
          <c:invertIfNegative val="0"/>
          <c:cat>
            <c:strRef>
              <c:f>Sheet1!$B$1:$M$1</c:f>
              <c:strCache>
                <c:ptCount val="12"/>
                <c:pt idx="0">
                  <c:v>2003 </c:v>
                </c:pt>
                <c:pt idx="1">
                  <c:v>2004 </c:v>
                </c:pt>
                <c:pt idx="2">
                  <c:v>2005 </c:v>
                </c:pt>
                <c:pt idx="3">
                  <c:v>2006 </c:v>
                </c:pt>
                <c:pt idx="4">
                  <c:v>2007 </c:v>
                </c:pt>
                <c:pt idx="5">
                  <c:v>2008 </c:v>
                </c:pt>
                <c:pt idx="6">
                  <c:v>2009 </c:v>
                </c:pt>
                <c:pt idx="7">
                  <c:v>2010 </c:v>
                </c:pt>
                <c:pt idx="8">
                  <c:v>2011 </c:v>
                </c:pt>
                <c:pt idx="9">
                  <c:v>2012 </c:v>
                </c:pt>
                <c:pt idx="10">
                  <c:v>2013</c:v>
                </c:pt>
                <c:pt idx="11">
                  <c:v>2014</c:v>
                </c:pt>
              </c:strCache>
            </c:strRef>
          </c:cat>
          <c:val>
            <c:numRef>
              <c:f>Sheet1!$B$7:$M$7</c:f>
              <c:numCache>
                <c:formatCode>0.00</c:formatCode>
                <c:ptCount val="12"/>
                <c:pt idx="0">
                  <c:v>57.636</c:v>
                </c:pt>
                <c:pt idx="1">
                  <c:v>24.751</c:v>
                </c:pt>
                <c:pt idx="2">
                  <c:v>14.489</c:v>
                </c:pt>
                <c:pt idx="3">
                  <c:v>25.514</c:v>
                </c:pt>
                <c:pt idx="4">
                  <c:v>32.05</c:v>
                </c:pt>
                <c:pt idx="5" formatCode="General">
                  <c:v>24.251</c:v>
                </c:pt>
                <c:pt idx="6" formatCode="General">
                  <c:v>15.226</c:v>
                </c:pt>
                <c:pt idx="7" formatCode="General">
                  <c:v>5.238</c:v>
                </c:pt>
                <c:pt idx="8" formatCode="General">
                  <c:v>6.726</c:v>
                </c:pt>
                <c:pt idx="9" formatCode="General">
                  <c:v>2.156</c:v>
                </c:pt>
                <c:pt idx="10" formatCode="General">
                  <c:v>2.506</c:v>
                </c:pt>
                <c:pt idx="11" formatCode="General">
                  <c:v>0.262</c:v>
                </c:pt>
              </c:numCache>
            </c:numRef>
          </c:val>
        </c:ser>
        <c:ser>
          <c:idx val="6"/>
          <c:order val="6"/>
          <c:tx>
            <c:strRef>
              <c:f>Sheet1!$A$8</c:f>
              <c:strCache>
                <c:ptCount val="1"/>
                <c:pt idx="0">
                  <c:v>Middle East</c:v>
                </c:pt>
              </c:strCache>
            </c:strRef>
          </c:tx>
          <c:invertIfNegative val="0"/>
          <c:cat>
            <c:strRef>
              <c:f>Sheet1!$B$1:$M$1</c:f>
              <c:strCache>
                <c:ptCount val="12"/>
                <c:pt idx="0">
                  <c:v>2003 </c:v>
                </c:pt>
                <c:pt idx="1">
                  <c:v>2004 </c:v>
                </c:pt>
                <c:pt idx="2">
                  <c:v>2005 </c:v>
                </c:pt>
                <c:pt idx="3">
                  <c:v>2006 </c:v>
                </c:pt>
                <c:pt idx="4">
                  <c:v>2007 </c:v>
                </c:pt>
                <c:pt idx="5">
                  <c:v>2008 </c:v>
                </c:pt>
                <c:pt idx="6">
                  <c:v>2009 </c:v>
                </c:pt>
                <c:pt idx="7">
                  <c:v>2010 </c:v>
                </c:pt>
                <c:pt idx="8">
                  <c:v>2011 </c:v>
                </c:pt>
                <c:pt idx="9">
                  <c:v>2012 </c:v>
                </c:pt>
                <c:pt idx="10">
                  <c:v>2013</c:v>
                </c:pt>
                <c:pt idx="11">
                  <c:v>2014</c:v>
                </c:pt>
              </c:strCache>
            </c:strRef>
          </c:cat>
          <c:val>
            <c:numRef>
              <c:f>Sheet1!$B$8:$M$8</c:f>
              <c:numCache>
                <c:formatCode>0.00</c:formatCode>
                <c:ptCount val="12"/>
                <c:pt idx="0">
                  <c:v>6.679</c:v>
                </c:pt>
                <c:pt idx="1">
                  <c:v>4.077</c:v>
                </c:pt>
                <c:pt idx="2">
                  <c:v>7.79</c:v>
                </c:pt>
                <c:pt idx="3">
                  <c:v>3.398</c:v>
                </c:pt>
                <c:pt idx="4">
                  <c:v>7.171</c:v>
                </c:pt>
                <c:pt idx="5" formatCode="General">
                  <c:v>12.244</c:v>
                </c:pt>
                <c:pt idx="6" formatCode="General">
                  <c:v>11.732</c:v>
                </c:pt>
                <c:pt idx="7" formatCode="General">
                  <c:v>4.2</c:v>
                </c:pt>
                <c:pt idx="8" formatCode="General">
                  <c:v>4.438</c:v>
                </c:pt>
                <c:pt idx="9" formatCode="General">
                  <c:v>5.620999999999994</c:v>
                </c:pt>
                <c:pt idx="10" formatCode="General">
                  <c:v>2.245</c:v>
                </c:pt>
                <c:pt idx="11" formatCode="General">
                  <c:v>0.405</c:v>
                </c:pt>
              </c:numCache>
            </c:numRef>
          </c:val>
        </c:ser>
        <c:dLbls>
          <c:showLegendKey val="0"/>
          <c:showVal val="0"/>
          <c:showCatName val="0"/>
          <c:showSerName val="0"/>
          <c:showPercent val="0"/>
          <c:showBubbleSize val="0"/>
        </c:dLbls>
        <c:gapWidth val="150"/>
        <c:overlap val="100"/>
        <c:axId val="-2101270152"/>
        <c:axId val="-2093258280"/>
      </c:barChart>
      <c:catAx>
        <c:axId val="-2101270152"/>
        <c:scaling>
          <c:orientation val="minMax"/>
        </c:scaling>
        <c:delete val="0"/>
        <c:axPos val="b"/>
        <c:numFmt formatCode="General" sourceLinked="0"/>
        <c:majorTickMark val="out"/>
        <c:minorTickMark val="none"/>
        <c:tickLblPos val="nextTo"/>
        <c:spPr>
          <a:ln>
            <a:solidFill>
              <a:prstClr val="black"/>
            </a:solidFill>
          </a:ln>
        </c:spPr>
        <c:crossAx val="-2093258280"/>
        <c:crosses val="autoZero"/>
        <c:auto val="1"/>
        <c:lblAlgn val="ctr"/>
        <c:lblOffset val="100"/>
        <c:noMultiLvlLbl val="0"/>
      </c:catAx>
      <c:valAx>
        <c:axId val="-2093258280"/>
        <c:scaling>
          <c:orientation val="minMax"/>
        </c:scaling>
        <c:delete val="0"/>
        <c:axPos val="l"/>
        <c:majorGridlines>
          <c:spPr>
            <a:ln w="6350">
              <a:solidFill>
                <a:schemeClr val="bg1">
                  <a:lumMod val="75000"/>
                </a:schemeClr>
              </a:solidFill>
            </a:ln>
          </c:spPr>
        </c:majorGridlines>
        <c:numFmt formatCode="0" sourceLinked="0"/>
        <c:majorTickMark val="out"/>
        <c:minorTickMark val="none"/>
        <c:tickLblPos val="nextTo"/>
        <c:spPr>
          <a:ln>
            <a:solidFill>
              <a:schemeClr val="tx1"/>
            </a:solidFill>
          </a:ln>
        </c:spPr>
        <c:crossAx val="-2101270152"/>
        <c:crosses val="autoZero"/>
        <c:crossBetween val="between"/>
      </c:valAx>
      <c:spPr>
        <a:ln>
          <a:solidFill>
            <a:prstClr val="black"/>
          </a:solidFill>
        </a:ln>
      </c:spPr>
    </c:plotArea>
    <c:legend>
      <c:legendPos val="r"/>
      <c:layout>
        <c:manualLayout>
          <c:xMode val="edge"/>
          <c:yMode val="edge"/>
          <c:x val="0.0812328667249927"/>
          <c:y val="0.0583169783264197"/>
          <c:w val="0.250557256731797"/>
          <c:h val="0.388229085104722"/>
        </c:manualLayout>
      </c:layout>
      <c:overlay val="0"/>
      <c:spPr>
        <a:solidFill>
          <a:sysClr val="window" lastClr="FFFFFF"/>
        </a:solidFill>
        <a:ln>
          <a:solidFill>
            <a:prstClr val="black"/>
          </a:solidFill>
        </a:ln>
      </c:spPr>
      <c:txPr>
        <a:bodyPr/>
        <a:lstStyle/>
        <a:p>
          <a:pPr>
            <a:defRPr sz="1400"/>
          </a:pPr>
          <a:endParaRPr lang="es-ES"/>
        </a:p>
      </c:txPr>
    </c:legend>
    <c:plotVisOnly val="1"/>
    <c:dispBlanksAs val="gap"/>
    <c:showDLblsOverMax val="0"/>
  </c:chart>
  <c:txPr>
    <a:bodyPr/>
    <a:lstStyle/>
    <a:p>
      <a:pPr>
        <a:defRPr sz="1600" b="1">
          <a:latin typeface="Arial" pitchFamily="34" charset="0"/>
          <a:cs typeface="Arial" pitchFamily="34" charset="0"/>
        </a:defRPr>
      </a:pPr>
      <a:endParaRPr lang="es-E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0858517685289"/>
          <c:y val="0.0533932287668248"/>
          <c:w val="0.760267216597926"/>
          <c:h val="0.835987446490701"/>
        </c:manualLayout>
      </c:layout>
      <c:barChart>
        <c:barDir val="col"/>
        <c:grouping val="clustered"/>
        <c:varyColors val="0"/>
        <c:ser>
          <c:idx val="1"/>
          <c:order val="0"/>
          <c:tx>
            <c:strRef>
              <c:f>Sheet1!$A$25</c:f>
              <c:strCache>
                <c:ptCount val="1"/>
                <c:pt idx="0">
                  <c:v>Demand</c:v>
                </c:pt>
              </c:strCache>
            </c:strRef>
          </c:tx>
          <c:spPr>
            <a:solidFill>
              <a:schemeClr val="accent1"/>
            </a:solidFill>
            <a:ln w="9525">
              <a:solidFill>
                <a:schemeClr val="tx1"/>
              </a:solidFill>
              <a:prstDash val="solid"/>
            </a:ln>
          </c:spPr>
          <c:invertIfNegative val="0"/>
          <c:cat>
            <c:numRef>
              <c:f>Sheet1!$B$24:$U$24</c:f>
              <c:numCache>
                <c:formatCode>General</c:formatCode>
                <c:ptCount val="14"/>
                <c:pt idx="0">
                  <c:v>3.0</c:v>
                </c:pt>
                <c:pt idx="1">
                  <c:v>4.0</c:v>
                </c:pt>
                <c:pt idx="2">
                  <c:v>5.0</c:v>
                </c:pt>
                <c:pt idx="3">
                  <c:v>6.0</c:v>
                </c:pt>
                <c:pt idx="4">
                  <c:v>7.0</c:v>
                </c:pt>
                <c:pt idx="5">
                  <c:v>8.0</c:v>
                </c:pt>
                <c:pt idx="6">
                  <c:v>9.0</c:v>
                </c:pt>
                <c:pt idx="7">
                  <c:v>10.0</c:v>
                </c:pt>
                <c:pt idx="8">
                  <c:v>11.0</c:v>
                </c:pt>
                <c:pt idx="9">
                  <c:v>12.0</c:v>
                </c:pt>
                <c:pt idx="10">
                  <c:v>13.0</c:v>
                </c:pt>
                <c:pt idx="11">
                  <c:v>14.0</c:v>
                </c:pt>
                <c:pt idx="12">
                  <c:v>15.0</c:v>
                </c:pt>
                <c:pt idx="13">
                  <c:v>16.0</c:v>
                </c:pt>
              </c:numCache>
            </c:numRef>
          </c:cat>
          <c:val>
            <c:numRef>
              <c:f>Sheet1!$B$25:$U$25</c:f>
              <c:numCache>
                <c:formatCode>0.000</c:formatCode>
                <c:ptCount val="14"/>
                <c:pt idx="0">
                  <c:v>0.0996193600000001</c:v>
                </c:pt>
                <c:pt idx="1">
                  <c:v>0.16812336</c:v>
                </c:pt>
                <c:pt idx="2">
                  <c:v>-0.00690150999999924</c:v>
                </c:pt>
                <c:pt idx="3">
                  <c:v>0.114462369999999</c:v>
                </c:pt>
                <c:pt idx="4">
                  <c:v>0.127412850000001</c:v>
                </c:pt>
                <c:pt idx="5">
                  <c:v>0.0123333399999997</c:v>
                </c:pt>
                <c:pt idx="6">
                  <c:v>-0.0651896400000001</c:v>
                </c:pt>
                <c:pt idx="7">
                  <c:v>0.3012918</c:v>
                </c:pt>
                <c:pt idx="8">
                  <c:v>0.0907428800000002</c:v>
                </c:pt>
                <c:pt idx="9">
                  <c:v>0.0845630000000006</c:v>
                </c:pt>
                <c:pt idx="10">
                  <c:v>0.116627667542708</c:v>
                </c:pt>
                <c:pt idx="11">
                  <c:v>0.045034777857402</c:v>
                </c:pt>
                <c:pt idx="12">
                  <c:v>0.144619039230212</c:v>
                </c:pt>
                <c:pt idx="13">
                  <c:v>0.138044622412438</c:v>
                </c:pt>
              </c:numCache>
            </c:numRef>
          </c:val>
        </c:ser>
        <c:ser>
          <c:idx val="0"/>
          <c:order val="1"/>
          <c:tx>
            <c:strRef>
              <c:f>Sheet1!$A$26</c:f>
              <c:strCache>
                <c:ptCount val="1"/>
                <c:pt idx="0">
                  <c:v>Capacity</c:v>
                </c:pt>
              </c:strCache>
            </c:strRef>
          </c:tx>
          <c:spPr>
            <a:solidFill>
              <a:schemeClr val="accent2"/>
            </a:solidFill>
            <a:ln w="9525">
              <a:solidFill>
                <a:schemeClr val="tx1"/>
              </a:solidFill>
              <a:prstDash val="solid"/>
            </a:ln>
          </c:spPr>
          <c:invertIfNegative val="0"/>
          <c:cat>
            <c:numRef>
              <c:f>Sheet1!$B$24:$U$24</c:f>
              <c:numCache>
                <c:formatCode>General</c:formatCode>
                <c:ptCount val="14"/>
                <c:pt idx="0">
                  <c:v>3.0</c:v>
                </c:pt>
                <c:pt idx="1">
                  <c:v>4.0</c:v>
                </c:pt>
                <c:pt idx="2">
                  <c:v>5.0</c:v>
                </c:pt>
                <c:pt idx="3">
                  <c:v>6.0</c:v>
                </c:pt>
                <c:pt idx="4">
                  <c:v>7.0</c:v>
                </c:pt>
                <c:pt idx="5">
                  <c:v>8.0</c:v>
                </c:pt>
                <c:pt idx="6">
                  <c:v>9.0</c:v>
                </c:pt>
                <c:pt idx="7">
                  <c:v>10.0</c:v>
                </c:pt>
                <c:pt idx="8">
                  <c:v>11.0</c:v>
                </c:pt>
                <c:pt idx="9">
                  <c:v>12.0</c:v>
                </c:pt>
                <c:pt idx="10">
                  <c:v>13.0</c:v>
                </c:pt>
                <c:pt idx="11">
                  <c:v>14.0</c:v>
                </c:pt>
                <c:pt idx="12">
                  <c:v>15.0</c:v>
                </c:pt>
                <c:pt idx="13">
                  <c:v>16.0</c:v>
                </c:pt>
              </c:numCache>
            </c:numRef>
          </c:cat>
          <c:val>
            <c:numRef>
              <c:f>Sheet1!$B$26:$U$26</c:f>
              <c:numCache>
                <c:formatCode>0.000</c:formatCode>
                <c:ptCount val="14"/>
                <c:pt idx="0">
                  <c:v>0.0946500000000002</c:v>
                </c:pt>
                <c:pt idx="1">
                  <c:v>0.0595</c:v>
                </c:pt>
                <c:pt idx="2">
                  <c:v>-0.00400252000000001</c:v>
                </c:pt>
                <c:pt idx="3">
                  <c:v>0.1253</c:v>
                </c:pt>
                <c:pt idx="4">
                  <c:v>-0.031</c:v>
                </c:pt>
                <c:pt idx="5">
                  <c:v>0.2215</c:v>
                </c:pt>
                <c:pt idx="6">
                  <c:v>0.114</c:v>
                </c:pt>
                <c:pt idx="7">
                  <c:v>0.14690252</c:v>
                </c:pt>
                <c:pt idx="8">
                  <c:v>0.0503000000000002</c:v>
                </c:pt>
                <c:pt idx="9">
                  <c:v>0.0648400000000002</c:v>
                </c:pt>
                <c:pt idx="10">
                  <c:v>0.01</c:v>
                </c:pt>
                <c:pt idx="11">
                  <c:v>0.0323719999999999</c:v>
                </c:pt>
                <c:pt idx="12">
                  <c:v>0.045</c:v>
                </c:pt>
                <c:pt idx="13">
                  <c:v>0.035</c:v>
                </c:pt>
              </c:numCache>
            </c:numRef>
          </c:val>
        </c:ser>
        <c:dLbls>
          <c:showLegendKey val="0"/>
          <c:showVal val="0"/>
          <c:showCatName val="0"/>
          <c:showSerName val="0"/>
          <c:showPercent val="0"/>
          <c:showBubbleSize val="0"/>
        </c:dLbls>
        <c:gapWidth val="150"/>
        <c:overlap val="-10"/>
        <c:axId val="-2089881464"/>
        <c:axId val="-2095818712"/>
      </c:barChart>
      <c:lineChart>
        <c:grouping val="standard"/>
        <c:varyColors val="0"/>
        <c:ser>
          <c:idx val="2"/>
          <c:order val="2"/>
          <c:tx>
            <c:strRef>
              <c:f>Sheet1!$A$27</c:f>
              <c:strCache>
                <c:ptCount val="1"/>
                <c:pt idx="0">
                  <c:v>Operating Rate</c:v>
                </c:pt>
              </c:strCache>
            </c:strRef>
          </c:tx>
          <c:spPr>
            <a:ln w="31750">
              <a:solidFill>
                <a:schemeClr val="accent3"/>
              </a:solidFill>
            </a:ln>
          </c:spPr>
          <c:marker>
            <c:symbol val="none"/>
          </c:marker>
          <c:cat>
            <c:numRef>
              <c:f>Sheet1!$B$24:$U$24</c:f>
              <c:numCache>
                <c:formatCode>General</c:formatCode>
                <c:ptCount val="14"/>
                <c:pt idx="0">
                  <c:v>3.0</c:v>
                </c:pt>
                <c:pt idx="1">
                  <c:v>4.0</c:v>
                </c:pt>
                <c:pt idx="2">
                  <c:v>5.0</c:v>
                </c:pt>
                <c:pt idx="3">
                  <c:v>6.0</c:v>
                </c:pt>
                <c:pt idx="4">
                  <c:v>7.0</c:v>
                </c:pt>
                <c:pt idx="5">
                  <c:v>8.0</c:v>
                </c:pt>
                <c:pt idx="6">
                  <c:v>9.0</c:v>
                </c:pt>
                <c:pt idx="7">
                  <c:v>10.0</c:v>
                </c:pt>
                <c:pt idx="8">
                  <c:v>11.0</c:v>
                </c:pt>
                <c:pt idx="9">
                  <c:v>12.0</c:v>
                </c:pt>
                <c:pt idx="10">
                  <c:v>13.0</c:v>
                </c:pt>
                <c:pt idx="11">
                  <c:v>14.0</c:v>
                </c:pt>
                <c:pt idx="12">
                  <c:v>15.0</c:v>
                </c:pt>
                <c:pt idx="13">
                  <c:v>16.0</c:v>
                </c:pt>
              </c:numCache>
            </c:numRef>
          </c:cat>
          <c:val>
            <c:numRef>
              <c:f>Sheet1!$B$27:$U$27</c:f>
              <c:numCache>
                <c:formatCode>0.000</c:formatCode>
                <c:ptCount val="14"/>
                <c:pt idx="0">
                  <c:v>0.838380568974772</c:v>
                </c:pt>
                <c:pt idx="1">
                  <c:v>0.859211963589077</c:v>
                </c:pt>
                <c:pt idx="2">
                  <c:v>0.886313908528042</c:v>
                </c:pt>
                <c:pt idx="3">
                  <c:v>0.849510294924133</c:v>
                </c:pt>
                <c:pt idx="4">
                  <c:v>0.930083139809972</c:v>
                </c:pt>
                <c:pt idx="5">
                  <c:v>0.88432628944289</c:v>
                </c:pt>
                <c:pt idx="6">
                  <c:v>0.862647946971353</c:v>
                </c:pt>
                <c:pt idx="7">
                  <c:v>0.864525488938762</c:v>
                </c:pt>
                <c:pt idx="8">
                  <c:v>0.852112355136515</c:v>
                </c:pt>
                <c:pt idx="9">
                  <c:v>0.851043925312411</c:v>
                </c:pt>
                <c:pt idx="10">
                  <c:v>0.842342088256755</c:v>
                </c:pt>
                <c:pt idx="11">
                  <c:v>0.817549770188044</c:v>
                </c:pt>
                <c:pt idx="12">
                  <c:v>0.829453587827134</c:v>
                </c:pt>
                <c:pt idx="13">
                  <c:v>0.86467488621806</c:v>
                </c:pt>
              </c:numCache>
            </c:numRef>
          </c:val>
          <c:smooth val="0"/>
        </c:ser>
        <c:dLbls>
          <c:showLegendKey val="0"/>
          <c:showVal val="0"/>
          <c:showCatName val="0"/>
          <c:showSerName val="0"/>
          <c:showPercent val="0"/>
          <c:showBubbleSize val="0"/>
        </c:dLbls>
        <c:marker val="1"/>
        <c:smooth val="0"/>
        <c:axId val="-2095660424"/>
        <c:axId val="2144671896"/>
      </c:lineChart>
      <c:catAx>
        <c:axId val="-2089881464"/>
        <c:scaling>
          <c:orientation val="minMax"/>
        </c:scaling>
        <c:delete val="0"/>
        <c:axPos val="b"/>
        <c:numFmt formatCode="General" sourceLinked="1"/>
        <c:majorTickMark val="out"/>
        <c:minorTickMark val="none"/>
        <c:tickLblPos val="low"/>
        <c:spPr>
          <a:ln w="9525">
            <a:solidFill>
              <a:schemeClr val="tx1"/>
            </a:solidFill>
            <a:prstDash val="solid"/>
          </a:ln>
        </c:spPr>
        <c:txPr>
          <a:bodyPr rot="0" vert="horz"/>
          <a:lstStyle/>
          <a:p>
            <a:pPr>
              <a:defRPr/>
            </a:pPr>
            <a:endParaRPr lang="es-ES"/>
          </a:p>
        </c:txPr>
        <c:crossAx val="-2095818712"/>
        <c:crosses val="autoZero"/>
        <c:auto val="1"/>
        <c:lblAlgn val="ctr"/>
        <c:lblOffset val="100"/>
        <c:tickLblSkip val="1"/>
        <c:tickMarkSkip val="1"/>
        <c:noMultiLvlLbl val="0"/>
      </c:catAx>
      <c:valAx>
        <c:axId val="-2095818712"/>
        <c:scaling>
          <c:orientation val="minMax"/>
          <c:max val="0.5"/>
          <c:min val="-0.1"/>
        </c:scaling>
        <c:delete val="0"/>
        <c:axPos val="l"/>
        <c:majorGridlines>
          <c:spPr>
            <a:ln w="9525">
              <a:solidFill>
                <a:schemeClr val="bg1">
                  <a:lumMod val="75000"/>
                </a:schemeClr>
              </a:solidFill>
              <a:prstDash val="solid"/>
            </a:ln>
          </c:spPr>
        </c:majorGridlines>
        <c:title>
          <c:tx>
            <c:rich>
              <a:bodyPr/>
              <a:lstStyle/>
              <a:p>
                <a:pPr>
                  <a:defRPr sz="1400"/>
                </a:pPr>
                <a:r>
                  <a:rPr lang="en-US" sz="1400" dirty="0" smtClean="0"/>
                  <a:t>Growth, Million Tonnes</a:t>
                </a:r>
                <a:endParaRPr lang="en-US" sz="1400" dirty="0"/>
              </a:p>
            </c:rich>
          </c:tx>
          <c:layout>
            <c:manualLayout>
              <c:xMode val="edge"/>
              <c:yMode val="edge"/>
              <c:x val="0.00476190476190476"/>
              <c:y val="0.21051704833187"/>
            </c:manualLayout>
          </c:layout>
          <c:overlay val="0"/>
        </c:title>
        <c:numFmt formatCode="0.0" sourceLinked="0"/>
        <c:majorTickMark val="out"/>
        <c:minorTickMark val="none"/>
        <c:tickLblPos val="nextTo"/>
        <c:spPr>
          <a:ln w="9525">
            <a:solidFill>
              <a:schemeClr val="tx1"/>
            </a:solidFill>
            <a:prstDash val="solid"/>
          </a:ln>
        </c:spPr>
        <c:txPr>
          <a:bodyPr rot="0" vert="horz"/>
          <a:lstStyle/>
          <a:p>
            <a:pPr>
              <a:defRPr/>
            </a:pPr>
            <a:endParaRPr lang="es-ES"/>
          </a:p>
        </c:txPr>
        <c:crossAx val="-2089881464"/>
        <c:crosses val="autoZero"/>
        <c:crossBetween val="between"/>
        <c:majorUnit val="0.1"/>
      </c:valAx>
      <c:valAx>
        <c:axId val="2144671896"/>
        <c:scaling>
          <c:orientation val="minMax"/>
          <c:max val="1.0"/>
          <c:min val="0.700000000000001"/>
        </c:scaling>
        <c:delete val="0"/>
        <c:axPos val="r"/>
        <c:title>
          <c:tx>
            <c:rich>
              <a:bodyPr/>
              <a:lstStyle/>
              <a:p>
                <a:pPr>
                  <a:defRPr/>
                </a:pPr>
                <a:r>
                  <a:rPr lang="en-US" dirty="0" smtClean="0"/>
                  <a:t>Operating Rate</a:t>
                </a:r>
                <a:endParaRPr lang="en-US" dirty="0"/>
              </a:p>
            </c:rich>
          </c:tx>
          <c:layout/>
          <c:overlay val="0"/>
        </c:title>
        <c:numFmt formatCode="0%" sourceLinked="0"/>
        <c:majorTickMark val="out"/>
        <c:minorTickMark val="none"/>
        <c:tickLblPos val="nextTo"/>
        <c:spPr>
          <a:ln>
            <a:solidFill>
              <a:schemeClr val="tx1"/>
            </a:solidFill>
          </a:ln>
        </c:spPr>
        <c:crossAx val="-2095660424"/>
        <c:crosses val="max"/>
        <c:crossBetween val="between"/>
        <c:majorUnit val="0.05"/>
      </c:valAx>
      <c:catAx>
        <c:axId val="-2095660424"/>
        <c:scaling>
          <c:orientation val="minMax"/>
        </c:scaling>
        <c:delete val="1"/>
        <c:axPos val="b"/>
        <c:numFmt formatCode="General" sourceLinked="1"/>
        <c:majorTickMark val="out"/>
        <c:minorTickMark val="none"/>
        <c:tickLblPos val="none"/>
        <c:crossAx val="2144671896"/>
        <c:crosses val="autoZero"/>
        <c:auto val="1"/>
        <c:lblAlgn val="ctr"/>
        <c:lblOffset val="100"/>
        <c:noMultiLvlLbl val="0"/>
      </c:catAx>
      <c:spPr>
        <a:noFill/>
        <a:ln w="9525">
          <a:solidFill>
            <a:schemeClr val="tx1"/>
          </a:solidFill>
          <a:prstDash val="solid"/>
        </a:ln>
      </c:spPr>
    </c:plotArea>
    <c:legend>
      <c:legendPos val="r"/>
      <c:layout>
        <c:manualLayout>
          <c:xMode val="edge"/>
          <c:yMode val="edge"/>
          <c:x val="0.132000624921884"/>
          <c:y val="0.0845292021501483"/>
          <c:w val="0.206888888888889"/>
          <c:h val="0.190141748087028"/>
        </c:manualLayout>
      </c:layout>
      <c:overlay val="0"/>
      <c:spPr>
        <a:solidFill>
          <a:prstClr val="white"/>
        </a:solidFill>
        <a:ln w="9525">
          <a:solidFill>
            <a:schemeClr val="tx1"/>
          </a:solidFill>
        </a:ln>
      </c:spPr>
      <c:txPr>
        <a:bodyPr/>
        <a:lstStyle/>
        <a:p>
          <a:pPr>
            <a:defRPr sz="1400"/>
          </a:pPr>
          <a:endParaRPr lang="es-ES"/>
        </a:p>
      </c:txPr>
    </c:legend>
    <c:plotVisOnly val="1"/>
    <c:dispBlanksAs val="gap"/>
    <c:showDLblsOverMax val="0"/>
  </c:chart>
  <c:spPr>
    <a:noFill/>
    <a:ln>
      <a:noFill/>
    </a:ln>
  </c:spPr>
  <c:txPr>
    <a:bodyPr/>
    <a:lstStyle/>
    <a:p>
      <a:pPr>
        <a:defRPr sz="1600" b="1" i="0" u="none" strike="noStrike" baseline="0">
          <a:solidFill>
            <a:schemeClr val="tx1"/>
          </a:solidFill>
          <a:latin typeface="Arial" pitchFamily="34" charset="0"/>
          <a:ea typeface="MS P????"/>
          <a:cs typeface="Arial" pitchFamily="34" charset="0"/>
        </a:defRPr>
      </a:pPr>
      <a:endParaRPr lang="es-ES"/>
    </a:p>
  </c:txPr>
  <c:externalData r:id="rId1">
    <c:autoUpdate val="0"/>
  </c:externalData>
  <c:userShapes r:id="rId2"/>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93072202780208"/>
          <c:y val="0.0488474806380664"/>
          <c:w val="0.866804340429669"/>
          <c:h val="0.796257211765965"/>
        </c:manualLayout>
      </c:layout>
      <c:lineChart>
        <c:grouping val="standard"/>
        <c:varyColors val="0"/>
        <c:ser>
          <c:idx val="0"/>
          <c:order val="0"/>
          <c:tx>
            <c:strRef>
              <c:f>Sheet1!$A$2</c:f>
              <c:strCache>
                <c:ptCount val="1"/>
                <c:pt idx="0">
                  <c:v>Latin America</c:v>
                </c:pt>
              </c:strCache>
            </c:strRef>
          </c:tx>
          <c:spPr>
            <a:ln w="31750"/>
          </c:spPr>
          <c:cat>
            <c:strRef>
              <c:f>Sheet1!$B$1:$R$1</c:f>
              <c:strCache>
                <c:ptCount val="14"/>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strCache>
            </c:strRef>
          </c:cat>
          <c:val>
            <c:numRef>
              <c:f>Sheet1!$B$2:$R$2</c:f>
              <c:numCache>
                <c:formatCode>#,##0</c:formatCode>
                <c:ptCount val="14"/>
                <c:pt idx="0">
                  <c:v>319.3465499999996</c:v>
                </c:pt>
                <c:pt idx="1">
                  <c:v>397.5379099999992</c:v>
                </c:pt>
                <c:pt idx="2">
                  <c:v>342.0804000000005</c:v>
                </c:pt>
                <c:pt idx="3">
                  <c:v>420.7067699999994</c:v>
                </c:pt>
                <c:pt idx="4">
                  <c:v>412.2776200000003</c:v>
                </c:pt>
                <c:pt idx="5">
                  <c:v>320.8319599999994</c:v>
                </c:pt>
                <c:pt idx="6">
                  <c:v>205.7363199999998</c:v>
                </c:pt>
                <c:pt idx="7">
                  <c:v>375.6181199999991</c:v>
                </c:pt>
                <c:pt idx="8">
                  <c:v>454.4729999999992</c:v>
                </c:pt>
                <c:pt idx="9">
                  <c:v>486.5740000000005</c:v>
                </c:pt>
                <c:pt idx="10">
                  <c:v>617.4930000000008</c:v>
                </c:pt>
                <c:pt idx="11">
                  <c:v>701.0263594250445</c:v>
                </c:pt>
                <c:pt idx="12">
                  <c:v>776.7425873060056</c:v>
                </c:pt>
                <c:pt idx="13">
                  <c:v>789.506669376035</c:v>
                </c:pt>
              </c:numCache>
            </c:numRef>
          </c:val>
          <c:smooth val="0"/>
        </c:ser>
        <c:ser>
          <c:idx val="1"/>
          <c:order val="1"/>
          <c:tx>
            <c:strRef>
              <c:f>Sheet1!$A$3</c:f>
              <c:strCache>
                <c:ptCount val="1"/>
                <c:pt idx="0">
                  <c:v>Africa</c:v>
                </c:pt>
              </c:strCache>
            </c:strRef>
          </c:tx>
          <c:spPr>
            <a:ln w="31750"/>
          </c:spPr>
          <c:cat>
            <c:strRef>
              <c:f>Sheet1!$B$1:$R$1</c:f>
              <c:strCache>
                <c:ptCount val="14"/>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strCache>
            </c:strRef>
          </c:cat>
          <c:val>
            <c:numRef>
              <c:f>Sheet1!$B$3:$R$3</c:f>
              <c:numCache>
                <c:formatCode>#,##0</c:formatCode>
                <c:ptCount val="14"/>
                <c:pt idx="0">
                  <c:v>309.9217454956708</c:v>
                </c:pt>
                <c:pt idx="1">
                  <c:v>348.3696163236552</c:v>
                </c:pt>
                <c:pt idx="2">
                  <c:v>363.3280859091853</c:v>
                </c:pt>
                <c:pt idx="3">
                  <c:v>402.7683768544032</c:v>
                </c:pt>
                <c:pt idx="4">
                  <c:v>432.0714698359347</c:v>
                </c:pt>
                <c:pt idx="5">
                  <c:v>481.9520000000003</c:v>
                </c:pt>
                <c:pt idx="6">
                  <c:v>472.7460000000001</c:v>
                </c:pt>
                <c:pt idx="7">
                  <c:v>525.368299999999</c:v>
                </c:pt>
                <c:pt idx="8">
                  <c:v>575.4369999999993</c:v>
                </c:pt>
                <c:pt idx="9">
                  <c:v>634.7630000000001</c:v>
                </c:pt>
                <c:pt idx="10">
                  <c:v>653.2890000000005</c:v>
                </c:pt>
                <c:pt idx="11">
                  <c:v>702.4204479816666</c:v>
                </c:pt>
                <c:pt idx="12">
                  <c:v>765.5355468148095</c:v>
                </c:pt>
                <c:pt idx="13">
                  <c:v>826.9929106367081</c:v>
                </c:pt>
              </c:numCache>
            </c:numRef>
          </c:val>
          <c:smooth val="0"/>
        </c:ser>
        <c:ser>
          <c:idx val="2"/>
          <c:order val="2"/>
          <c:tx>
            <c:strRef>
              <c:f>Sheet1!$A$4</c:f>
              <c:strCache>
                <c:ptCount val="1"/>
                <c:pt idx="0">
                  <c:v>Middle East</c:v>
                </c:pt>
              </c:strCache>
            </c:strRef>
          </c:tx>
          <c:spPr>
            <a:ln w="31750"/>
          </c:spPr>
          <c:cat>
            <c:strRef>
              <c:f>Sheet1!$B$1:$R$1</c:f>
              <c:strCache>
                <c:ptCount val="14"/>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strCache>
            </c:strRef>
          </c:cat>
          <c:val>
            <c:numRef>
              <c:f>Sheet1!$B$4:$R$4</c:f>
              <c:numCache>
                <c:formatCode>#,##0</c:formatCode>
                <c:ptCount val="14"/>
                <c:pt idx="0">
                  <c:v>316.222</c:v>
                </c:pt>
                <c:pt idx="1">
                  <c:v>398.205</c:v>
                </c:pt>
                <c:pt idx="2">
                  <c:v>412.067</c:v>
                </c:pt>
                <c:pt idx="3">
                  <c:v>441.9249999999997</c:v>
                </c:pt>
                <c:pt idx="4">
                  <c:v>401.4389999999995</c:v>
                </c:pt>
                <c:pt idx="5">
                  <c:v>494.2999999999996</c:v>
                </c:pt>
                <c:pt idx="6">
                  <c:v>459.9590000000001</c:v>
                </c:pt>
                <c:pt idx="7">
                  <c:v>516.4879999999995</c:v>
                </c:pt>
                <c:pt idx="8">
                  <c:v>666.3109999999995</c:v>
                </c:pt>
                <c:pt idx="9">
                  <c:v>617.3569999999991</c:v>
                </c:pt>
                <c:pt idx="10">
                  <c:v>748.6290000000001</c:v>
                </c:pt>
                <c:pt idx="11">
                  <c:v>755.8766571735874</c:v>
                </c:pt>
                <c:pt idx="12">
                  <c:v>811.9885178104835</c:v>
                </c:pt>
                <c:pt idx="13">
                  <c:v>866.9459504060894</c:v>
                </c:pt>
              </c:numCache>
            </c:numRef>
          </c:val>
          <c:smooth val="0"/>
        </c:ser>
        <c:ser>
          <c:idx val="3"/>
          <c:order val="3"/>
          <c:tx>
            <c:strRef>
              <c:f>Sheet1!$A$5</c:f>
              <c:strCache>
                <c:ptCount val="1"/>
                <c:pt idx="0">
                  <c:v>Oceania</c:v>
                </c:pt>
              </c:strCache>
            </c:strRef>
          </c:tx>
          <c:spPr>
            <a:ln w="31750"/>
          </c:spPr>
          <c:cat>
            <c:strRef>
              <c:f>Sheet1!$B$1:$R$1</c:f>
              <c:strCache>
                <c:ptCount val="14"/>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strCache>
            </c:strRef>
          </c:cat>
          <c:val>
            <c:numRef>
              <c:f>Sheet1!$B$5:$R$5</c:f>
              <c:numCache>
                <c:formatCode>#,##0</c:formatCode>
                <c:ptCount val="14"/>
                <c:pt idx="0">
                  <c:v>96.00099999999997</c:v>
                </c:pt>
                <c:pt idx="1">
                  <c:v>109.2589790451859</c:v>
                </c:pt>
                <c:pt idx="2">
                  <c:v>60.36380781163954</c:v>
                </c:pt>
                <c:pt idx="3">
                  <c:v>58.0043783022382</c:v>
                </c:pt>
                <c:pt idx="4">
                  <c:v>48.2557275690852</c:v>
                </c:pt>
                <c:pt idx="5">
                  <c:v>50.58661128624656</c:v>
                </c:pt>
                <c:pt idx="6">
                  <c:v>39.900456799138</c:v>
                </c:pt>
                <c:pt idx="7">
                  <c:v>59.55666522116202</c:v>
                </c:pt>
                <c:pt idx="8">
                  <c:v>62.53474947434621</c:v>
                </c:pt>
                <c:pt idx="9">
                  <c:v>56.05474947434623</c:v>
                </c:pt>
                <c:pt idx="10">
                  <c:v>65.3437494743463</c:v>
                </c:pt>
                <c:pt idx="11">
                  <c:v>86.5112055753769</c:v>
                </c:pt>
                <c:pt idx="12">
                  <c:v>95.15813302854008</c:v>
                </c:pt>
                <c:pt idx="13">
                  <c:v>94.10877673982442</c:v>
                </c:pt>
              </c:numCache>
            </c:numRef>
          </c:val>
          <c:smooth val="0"/>
        </c:ser>
        <c:dLbls>
          <c:showLegendKey val="0"/>
          <c:showVal val="0"/>
          <c:showCatName val="0"/>
          <c:showSerName val="0"/>
          <c:showPercent val="0"/>
          <c:showBubbleSize val="0"/>
        </c:dLbls>
        <c:marker val="1"/>
        <c:smooth val="0"/>
        <c:axId val="-2124959752"/>
        <c:axId val="-2093152296"/>
      </c:lineChart>
      <c:catAx>
        <c:axId val="-2124959752"/>
        <c:scaling>
          <c:orientation val="minMax"/>
        </c:scaling>
        <c:delete val="0"/>
        <c:axPos val="b"/>
        <c:numFmt formatCode="General" sourceLinked="0"/>
        <c:majorTickMark val="out"/>
        <c:minorTickMark val="none"/>
        <c:tickLblPos val="nextTo"/>
        <c:spPr>
          <a:ln>
            <a:solidFill>
              <a:prstClr val="black"/>
            </a:solidFill>
          </a:ln>
        </c:spPr>
        <c:crossAx val="-2093152296"/>
        <c:crosses val="autoZero"/>
        <c:auto val="1"/>
        <c:lblAlgn val="ctr"/>
        <c:lblOffset val="100"/>
        <c:noMultiLvlLbl val="0"/>
      </c:catAx>
      <c:valAx>
        <c:axId val="-2093152296"/>
        <c:scaling>
          <c:orientation val="minMax"/>
        </c:scaling>
        <c:delete val="0"/>
        <c:axPos val="l"/>
        <c:majorGridlines>
          <c:spPr>
            <a:ln w="6350">
              <a:solidFill>
                <a:schemeClr val="bg1">
                  <a:lumMod val="75000"/>
                </a:schemeClr>
              </a:solidFill>
            </a:ln>
          </c:spPr>
        </c:majorGridlines>
        <c:numFmt formatCode="#,##0" sourceLinked="1"/>
        <c:majorTickMark val="out"/>
        <c:minorTickMark val="none"/>
        <c:tickLblPos val="nextTo"/>
        <c:spPr>
          <a:ln>
            <a:solidFill>
              <a:prstClr val="black"/>
            </a:solidFill>
          </a:ln>
        </c:spPr>
        <c:crossAx val="-2124959752"/>
        <c:crosses val="autoZero"/>
        <c:crossBetween val="between"/>
      </c:valAx>
      <c:spPr>
        <a:ln>
          <a:solidFill>
            <a:prstClr val="black"/>
          </a:solidFill>
        </a:ln>
      </c:spPr>
    </c:plotArea>
    <c:legend>
      <c:legendPos val="t"/>
      <c:layout>
        <c:manualLayout>
          <c:xMode val="edge"/>
          <c:yMode val="edge"/>
          <c:x val="0.107012248468942"/>
          <c:y val="0.0854129112637379"/>
          <c:w val="0.264370564790513"/>
          <c:h val="0.272781257111151"/>
        </c:manualLayout>
      </c:layout>
      <c:overlay val="0"/>
      <c:spPr>
        <a:solidFill>
          <a:prstClr val="white"/>
        </a:solidFill>
        <a:ln>
          <a:solidFill>
            <a:prstClr val="black"/>
          </a:solidFill>
        </a:ln>
      </c:spPr>
      <c:txPr>
        <a:bodyPr/>
        <a:lstStyle/>
        <a:p>
          <a:pPr>
            <a:defRPr sz="1400"/>
          </a:pPr>
          <a:endParaRPr lang="es-ES"/>
        </a:p>
      </c:txPr>
    </c:legend>
    <c:plotVisOnly val="1"/>
    <c:dispBlanksAs val="gap"/>
    <c:showDLblsOverMax val="0"/>
  </c:chart>
  <c:txPr>
    <a:bodyPr/>
    <a:lstStyle/>
    <a:p>
      <a:pPr>
        <a:defRPr sz="1600" b="1">
          <a:latin typeface="Arial" pitchFamily="34" charset="0"/>
          <a:cs typeface="Arial" pitchFamily="34" charset="0"/>
        </a:defRPr>
      </a:pPr>
      <a:endParaRPr lang="es-ES"/>
    </a:p>
  </c:txPr>
  <c:externalData r:id="rId1">
    <c:autoUpdate val="0"/>
  </c:externalData>
  <c:userShapes r:id="rId2"/>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76990293666122"/>
          <c:y val="0.0463680255062349"/>
          <c:w val="0.818259916802852"/>
          <c:h val="0.843399880110516"/>
        </c:manualLayout>
      </c:layout>
      <c:barChart>
        <c:barDir val="col"/>
        <c:grouping val="clustered"/>
        <c:varyColors val="0"/>
        <c:ser>
          <c:idx val="0"/>
          <c:order val="0"/>
          <c:tx>
            <c:strRef>
              <c:f>Sheet1!$B$1</c:f>
              <c:strCache>
                <c:ptCount val="1"/>
                <c:pt idx="0">
                  <c:v>Volume (L)</c:v>
                </c:pt>
              </c:strCache>
            </c:strRef>
          </c:tx>
          <c:invertIfNegative val="0"/>
          <c:dPt>
            <c:idx val="16"/>
            <c:invertIfNegative val="0"/>
            <c:bubble3D val="0"/>
            <c:spPr>
              <a:solidFill>
                <a:schemeClr val="accent1"/>
              </a:solidFill>
            </c:spPr>
          </c:dPt>
          <c:dPt>
            <c:idx val="17"/>
            <c:invertIfNegative val="0"/>
            <c:bubble3D val="0"/>
            <c:spPr>
              <a:solidFill>
                <a:schemeClr val="accent1"/>
              </a:solidFill>
            </c:spPr>
          </c:dPt>
          <c:dPt>
            <c:idx val="18"/>
            <c:invertIfNegative val="0"/>
            <c:bubble3D val="0"/>
            <c:spPr>
              <a:gradFill>
                <a:gsLst>
                  <a:gs pos="0">
                    <a:srgbClr val="FFC000"/>
                  </a:gs>
                  <a:gs pos="25000">
                    <a:srgbClr val="21D6E0"/>
                  </a:gs>
                  <a:gs pos="75000">
                    <a:srgbClr val="0087E6"/>
                  </a:gs>
                  <a:gs pos="100000">
                    <a:srgbClr val="005CBF"/>
                  </a:gs>
                </a:gsLst>
                <a:lin ang="5400000" scaled="0"/>
              </a:gradFill>
            </c:spPr>
          </c:dPt>
          <c:dPt>
            <c:idx val="19"/>
            <c:invertIfNegative val="0"/>
            <c:bubble3D val="0"/>
            <c:spPr>
              <a:solidFill>
                <a:srgbClr val="FFC000"/>
              </a:solidFill>
              <a:ln>
                <a:noFill/>
              </a:ln>
            </c:spPr>
          </c:dPt>
          <c:dPt>
            <c:idx val="20"/>
            <c:invertIfNegative val="0"/>
            <c:bubble3D val="0"/>
            <c:spPr>
              <a:solidFill>
                <a:srgbClr val="FFC000"/>
              </a:solidFill>
            </c:spPr>
          </c:dPt>
          <c:dPt>
            <c:idx val="21"/>
            <c:invertIfNegative val="0"/>
            <c:bubble3D val="0"/>
            <c:spPr>
              <a:solidFill>
                <a:srgbClr val="FFC000"/>
              </a:solidFill>
            </c:spPr>
          </c:dPt>
          <c:dPt>
            <c:idx val="22"/>
            <c:invertIfNegative val="0"/>
            <c:bubble3D val="0"/>
            <c:spPr>
              <a:solidFill>
                <a:srgbClr val="FFC000"/>
              </a:solidFill>
            </c:spPr>
          </c:dPt>
          <c:dPt>
            <c:idx val="23"/>
            <c:invertIfNegative val="0"/>
            <c:bubble3D val="0"/>
            <c:spPr>
              <a:solidFill>
                <a:srgbClr val="FFC000"/>
              </a:solidFill>
            </c:spPr>
          </c:dPt>
          <c:cat>
            <c:strRef>
              <c:f>Sheet1!$A$2:$A$25</c:f>
              <c:strCache>
                <c:ptCount val="24"/>
                <c:pt idx="0">
                  <c:v>96</c:v>
                </c:pt>
                <c:pt idx="1">
                  <c:v>97</c:v>
                </c:pt>
                <c:pt idx="2">
                  <c:v>98</c:v>
                </c:pt>
                <c:pt idx="3">
                  <c:v>99</c:v>
                </c:pt>
                <c:pt idx="4">
                  <c:v>00</c:v>
                </c:pt>
                <c:pt idx="5">
                  <c:v>01</c:v>
                </c:pt>
                <c:pt idx="6">
                  <c:v>02</c:v>
                </c:pt>
                <c:pt idx="7">
                  <c:v>03</c:v>
                </c:pt>
                <c:pt idx="8">
                  <c:v>04</c:v>
                </c:pt>
                <c:pt idx="9">
                  <c:v>05</c:v>
                </c:pt>
                <c:pt idx="10">
                  <c:v>06</c:v>
                </c:pt>
                <c:pt idx="11">
                  <c:v>07</c:v>
                </c:pt>
                <c:pt idx="12">
                  <c:v>08</c:v>
                </c:pt>
                <c:pt idx="13">
                  <c:v>09</c:v>
                </c:pt>
                <c:pt idx="14">
                  <c:v>10</c:v>
                </c:pt>
                <c:pt idx="15">
                  <c:v>11</c:v>
                </c:pt>
                <c:pt idx="16">
                  <c:v>12</c:v>
                </c:pt>
                <c:pt idx="17">
                  <c:v>13</c:v>
                </c:pt>
                <c:pt idx="18">
                  <c:v>14</c:v>
                </c:pt>
                <c:pt idx="19">
                  <c:v>15</c:v>
                </c:pt>
                <c:pt idx="20">
                  <c:v>16</c:v>
                </c:pt>
                <c:pt idx="21">
                  <c:v>17</c:v>
                </c:pt>
                <c:pt idx="22">
                  <c:v>18</c:v>
                </c:pt>
                <c:pt idx="23">
                  <c:v>19</c:v>
                </c:pt>
              </c:strCache>
            </c:strRef>
          </c:cat>
          <c:val>
            <c:numRef>
              <c:f>Sheet1!$B$2:$B$25</c:f>
              <c:numCache>
                <c:formatCode>General</c:formatCode>
                <c:ptCount val="24"/>
                <c:pt idx="0">
                  <c:v>85.45570799999996</c:v>
                </c:pt>
                <c:pt idx="1">
                  <c:v>92.64441000000002</c:v>
                </c:pt>
                <c:pt idx="2">
                  <c:v>94.10274999999996</c:v>
                </c:pt>
                <c:pt idx="3">
                  <c:v>98.56982</c:v>
                </c:pt>
                <c:pt idx="4">
                  <c:v>103.6689819999999</c:v>
                </c:pt>
                <c:pt idx="5">
                  <c:v>99.282026</c:v>
                </c:pt>
                <c:pt idx="6">
                  <c:v>101.9992920000001</c:v>
                </c:pt>
                <c:pt idx="7">
                  <c:v>105.018552</c:v>
                </c:pt>
                <c:pt idx="8">
                  <c:v>111.706915</c:v>
                </c:pt>
                <c:pt idx="9">
                  <c:v>113.001846</c:v>
                </c:pt>
                <c:pt idx="10">
                  <c:v>117.0946790000002</c:v>
                </c:pt>
                <c:pt idx="11">
                  <c:v>119.065229</c:v>
                </c:pt>
                <c:pt idx="12">
                  <c:v>115.903542</c:v>
                </c:pt>
                <c:pt idx="13">
                  <c:v>104.757196</c:v>
                </c:pt>
                <c:pt idx="14">
                  <c:v>110.60156</c:v>
                </c:pt>
                <c:pt idx="15">
                  <c:v>109.774046</c:v>
                </c:pt>
                <c:pt idx="16">
                  <c:v>107.883279</c:v>
                </c:pt>
                <c:pt idx="17">
                  <c:v>106.562921</c:v>
                </c:pt>
                <c:pt idx="18">
                  <c:v>104.90868</c:v>
                </c:pt>
                <c:pt idx="19">
                  <c:v>104.254028</c:v>
                </c:pt>
                <c:pt idx="20">
                  <c:v>104.1476240000002</c:v>
                </c:pt>
                <c:pt idx="21">
                  <c:v>102.983361</c:v>
                </c:pt>
                <c:pt idx="22">
                  <c:v>102.704395</c:v>
                </c:pt>
                <c:pt idx="23">
                  <c:v>103.098631</c:v>
                </c:pt>
              </c:numCache>
            </c:numRef>
          </c:val>
        </c:ser>
        <c:dLbls>
          <c:showLegendKey val="0"/>
          <c:showVal val="0"/>
          <c:showCatName val="0"/>
          <c:showSerName val="0"/>
          <c:showPercent val="0"/>
          <c:showBubbleSize val="0"/>
        </c:dLbls>
        <c:gapWidth val="150"/>
        <c:axId val="2145465176"/>
        <c:axId val="2145611272"/>
      </c:barChart>
      <c:lineChart>
        <c:grouping val="standard"/>
        <c:varyColors val="0"/>
        <c:ser>
          <c:idx val="1"/>
          <c:order val="1"/>
          <c:tx>
            <c:strRef>
              <c:f>Sheet1!$C$1</c:f>
              <c:strCache>
                <c:ptCount val="1"/>
                <c:pt idx="0">
                  <c:v>Percent Change (R)</c:v>
                </c:pt>
              </c:strCache>
            </c:strRef>
          </c:tx>
          <c:cat>
            <c:strRef>
              <c:f>Sheet1!$A$2:$A$25</c:f>
              <c:strCache>
                <c:ptCount val="24"/>
                <c:pt idx="0">
                  <c:v>96</c:v>
                </c:pt>
                <c:pt idx="1">
                  <c:v>97</c:v>
                </c:pt>
                <c:pt idx="2">
                  <c:v>98</c:v>
                </c:pt>
                <c:pt idx="3">
                  <c:v>99</c:v>
                </c:pt>
                <c:pt idx="4">
                  <c:v>00</c:v>
                </c:pt>
                <c:pt idx="5">
                  <c:v>01</c:v>
                </c:pt>
                <c:pt idx="6">
                  <c:v>02</c:v>
                </c:pt>
                <c:pt idx="7">
                  <c:v>03</c:v>
                </c:pt>
                <c:pt idx="8">
                  <c:v>04</c:v>
                </c:pt>
                <c:pt idx="9">
                  <c:v>05</c:v>
                </c:pt>
                <c:pt idx="10">
                  <c:v>06</c:v>
                </c:pt>
                <c:pt idx="11">
                  <c:v>07</c:v>
                </c:pt>
                <c:pt idx="12">
                  <c:v>08</c:v>
                </c:pt>
                <c:pt idx="13">
                  <c:v>09</c:v>
                </c:pt>
                <c:pt idx="14">
                  <c:v>10</c:v>
                </c:pt>
                <c:pt idx="15">
                  <c:v>11</c:v>
                </c:pt>
                <c:pt idx="16">
                  <c:v>12</c:v>
                </c:pt>
                <c:pt idx="17">
                  <c:v>13</c:v>
                </c:pt>
                <c:pt idx="18">
                  <c:v>14</c:v>
                </c:pt>
                <c:pt idx="19">
                  <c:v>15</c:v>
                </c:pt>
                <c:pt idx="20">
                  <c:v>16</c:v>
                </c:pt>
                <c:pt idx="21">
                  <c:v>17</c:v>
                </c:pt>
                <c:pt idx="22">
                  <c:v>18</c:v>
                </c:pt>
                <c:pt idx="23">
                  <c:v>19</c:v>
                </c:pt>
              </c:strCache>
            </c:strRef>
          </c:cat>
          <c:val>
            <c:numRef>
              <c:f>Sheet1!$C$2:$C$25</c:f>
              <c:numCache>
                <c:formatCode>0%</c:formatCode>
                <c:ptCount val="24"/>
                <c:pt idx="0">
                  <c:v>0.00370176190336063</c:v>
                </c:pt>
                <c:pt idx="1">
                  <c:v>0.0841219640939609</c:v>
                </c:pt>
                <c:pt idx="2">
                  <c:v>0.0157412627486105</c:v>
                </c:pt>
                <c:pt idx="3">
                  <c:v>0.0474701323818912</c:v>
                </c:pt>
                <c:pt idx="4">
                  <c:v>0.0517314731831711</c:v>
                </c:pt>
                <c:pt idx="5">
                  <c:v>-0.042316958412884</c:v>
                </c:pt>
                <c:pt idx="6" formatCode="0.0%">
                  <c:v>0.0273279284027239</c:v>
                </c:pt>
                <c:pt idx="7" formatCode="0.0%">
                  <c:v>0.0296007936996268</c:v>
                </c:pt>
                <c:pt idx="8" formatCode="0.0%">
                  <c:v>0.0636874425768125</c:v>
                </c:pt>
                <c:pt idx="9" formatCode="0.0%">
                  <c:v>0.0115922187986305</c:v>
                </c:pt>
                <c:pt idx="10" formatCode="0.0%">
                  <c:v>0.0362191693753393</c:v>
                </c:pt>
                <c:pt idx="11" formatCode="0.0%">
                  <c:v>0.0168286895427585</c:v>
                </c:pt>
                <c:pt idx="12" formatCode="0.0%">
                  <c:v>-0.0265542428008095</c:v>
                </c:pt>
                <c:pt idx="13" formatCode="0.0%">
                  <c:v>-0.0961691576259161</c:v>
                </c:pt>
                <c:pt idx="14" formatCode="0.0%">
                  <c:v>0.0557896185002889</c:v>
                </c:pt>
                <c:pt idx="15" formatCode="0.0%">
                  <c:v>-0.00748193786778424</c:v>
                </c:pt>
                <c:pt idx="16" formatCode="0.0%">
                  <c:v>-0.0172241715496208</c:v>
                </c:pt>
                <c:pt idx="17" formatCode="0.0%">
                  <c:v>-0.0122387640813183</c:v>
                </c:pt>
                <c:pt idx="18" formatCode="0.0%">
                  <c:v>-0.015523607878579</c:v>
                </c:pt>
                <c:pt idx="19" formatCode="0.0%">
                  <c:v>-0.00624020815055521</c:v>
                </c:pt>
                <c:pt idx="20" formatCode="0.0%">
                  <c:v>-0.00102062243580646</c:v>
                </c:pt>
                <c:pt idx="21" formatCode="0.0%">
                  <c:v>-0.011178968422746</c:v>
                </c:pt>
                <c:pt idx="22" formatCode="0.0%">
                  <c:v>-0.00270884536386403</c:v>
                </c:pt>
                <c:pt idx="23" formatCode="0.0%">
                  <c:v>0.00383855043399072</c:v>
                </c:pt>
              </c:numCache>
            </c:numRef>
          </c:val>
          <c:smooth val="0"/>
        </c:ser>
        <c:dLbls>
          <c:showLegendKey val="0"/>
          <c:showVal val="0"/>
          <c:showCatName val="0"/>
          <c:showSerName val="0"/>
          <c:showPercent val="0"/>
          <c:showBubbleSize val="0"/>
        </c:dLbls>
        <c:marker val="1"/>
        <c:smooth val="0"/>
        <c:axId val="-2092002904"/>
        <c:axId val="2145536984"/>
      </c:lineChart>
      <c:catAx>
        <c:axId val="2145465176"/>
        <c:scaling>
          <c:orientation val="minMax"/>
        </c:scaling>
        <c:delete val="0"/>
        <c:axPos val="b"/>
        <c:numFmt formatCode="General" sourceLinked="1"/>
        <c:majorTickMark val="out"/>
        <c:minorTickMark val="none"/>
        <c:tickLblPos val="nextTo"/>
        <c:spPr>
          <a:ln>
            <a:solidFill>
              <a:prstClr val="black"/>
            </a:solidFill>
          </a:ln>
        </c:spPr>
        <c:crossAx val="2145611272"/>
        <c:crosses val="autoZero"/>
        <c:auto val="1"/>
        <c:lblAlgn val="ctr"/>
        <c:lblOffset val="100"/>
        <c:noMultiLvlLbl val="0"/>
      </c:catAx>
      <c:valAx>
        <c:axId val="2145611272"/>
        <c:scaling>
          <c:orientation val="minMax"/>
          <c:max val="120.0"/>
          <c:min val="80.0"/>
        </c:scaling>
        <c:delete val="0"/>
        <c:axPos val="l"/>
        <c:majorGridlines>
          <c:spPr>
            <a:ln w="6350">
              <a:solidFill>
                <a:schemeClr val="bg1">
                  <a:lumMod val="75000"/>
                </a:schemeClr>
              </a:solidFill>
            </a:ln>
          </c:spPr>
        </c:majorGridlines>
        <c:numFmt formatCode="General" sourceLinked="1"/>
        <c:majorTickMark val="out"/>
        <c:minorTickMark val="none"/>
        <c:tickLblPos val="nextTo"/>
        <c:spPr>
          <a:ln>
            <a:solidFill>
              <a:prstClr val="black"/>
            </a:solidFill>
          </a:ln>
        </c:spPr>
        <c:crossAx val="2145465176"/>
        <c:crosses val="autoZero"/>
        <c:crossBetween val="between"/>
        <c:majorUnit val="10.0"/>
      </c:valAx>
      <c:valAx>
        <c:axId val="2145536984"/>
        <c:scaling>
          <c:orientation val="minMax"/>
          <c:max val="0.12"/>
          <c:min val="-0.12"/>
        </c:scaling>
        <c:delete val="0"/>
        <c:axPos val="r"/>
        <c:numFmt formatCode="0%" sourceLinked="0"/>
        <c:majorTickMark val="out"/>
        <c:minorTickMark val="none"/>
        <c:tickLblPos val="nextTo"/>
        <c:spPr>
          <a:ln>
            <a:solidFill>
              <a:prstClr val="black"/>
            </a:solidFill>
          </a:ln>
        </c:spPr>
        <c:crossAx val="-2092002904"/>
        <c:crosses val="max"/>
        <c:crossBetween val="between"/>
        <c:majorUnit val="0.0600000000000002"/>
      </c:valAx>
      <c:catAx>
        <c:axId val="-2092002904"/>
        <c:scaling>
          <c:orientation val="minMax"/>
        </c:scaling>
        <c:delete val="1"/>
        <c:axPos val="b"/>
        <c:numFmt formatCode="General" sourceLinked="1"/>
        <c:majorTickMark val="out"/>
        <c:minorTickMark val="none"/>
        <c:tickLblPos val="none"/>
        <c:crossAx val="2145536984"/>
        <c:crosses val="autoZero"/>
        <c:auto val="1"/>
        <c:lblAlgn val="ctr"/>
        <c:lblOffset val="100"/>
        <c:noMultiLvlLbl val="0"/>
      </c:catAx>
      <c:spPr>
        <a:ln>
          <a:solidFill>
            <a:prstClr val="black"/>
          </a:solidFill>
        </a:ln>
      </c:spPr>
    </c:plotArea>
    <c:legend>
      <c:legendPos val="r"/>
      <c:layout>
        <c:manualLayout>
          <c:xMode val="edge"/>
          <c:yMode val="edge"/>
          <c:x val="0.145618159758332"/>
          <c:y val="0.0774202107618226"/>
          <c:w val="0.276710246124895"/>
          <c:h val="0.109423360832773"/>
        </c:manualLayout>
      </c:layout>
      <c:overlay val="1"/>
      <c:spPr>
        <a:solidFill>
          <a:schemeClr val="bg1"/>
        </a:solidFill>
        <a:ln>
          <a:solidFill>
            <a:schemeClr val="tx1"/>
          </a:solidFill>
        </a:ln>
      </c:spPr>
      <c:txPr>
        <a:bodyPr/>
        <a:lstStyle/>
        <a:p>
          <a:pPr>
            <a:defRPr sz="1400"/>
          </a:pPr>
          <a:endParaRPr lang="es-ES"/>
        </a:p>
      </c:txPr>
    </c:legend>
    <c:plotVisOnly val="1"/>
    <c:dispBlanksAs val="gap"/>
    <c:showDLblsOverMax val="0"/>
  </c:chart>
  <c:txPr>
    <a:bodyPr/>
    <a:lstStyle/>
    <a:p>
      <a:pPr>
        <a:defRPr sz="1600" b="1">
          <a:latin typeface="Arial" pitchFamily="34" charset="0"/>
          <a:cs typeface="Arial" pitchFamily="34" charset="0"/>
        </a:defRPr>
      </a:pPr>
      <a:endParaRPr lang="es-ES"/>
    </a:p>
  </c:txPr>
  <c:externalData r:id="rId1">
    <c:autoUpdate val="0"/>
  </c:externalData>
  <c:userShapes r:id="rId2"/>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2"/>
          <c:order val="0"/>
          <c:tx>
            <c:strRef>
              <c:f>Sheet1!$C$1</c:f>
              <c:strCache>
                <c:ptCount val="1"/>
                <c:pt idx="0">
                  <c:v>UFS</c:v>
                </c:pt>
              </c:strCache>
            </c:strRef>
          </c:tx>
          <c:cat>
            <c:numRef>
              <c:f>Sheet1!$A$2:$A$22</c:f>
              <c:numCache>
                <c:formatCode>General</c:formatCode>
                <c:ptCount val="21"/>
                <c:pt idx="0">
                  <c:v>99.0</c:v>
                </c:pt>
                <c:pt idx="1">
                  <c:v>0.0</c:v>
                </c:pt>
                <c:pt idx="2">
                  <c:v>1.0</c:v>
                </c:pt>
                <c:pt idx="3">
                  <c:v>2.0</c:v>
                </c:pt>
                <c:pt idx="4">
                  <c:v>3.0</c:v>
                </c:pt>
                <c:pt idx="5">
                  <c:v>4.0</c:v>
                </c:pt>
                <c:pt idx="6">
                  <c:v>5.0</c:v>
                </c:pt>
                <c:pt idx="7">
                  <c:v>6.0</c:v>
                </c:pt>
                <c:pt idx="8">
                  <c:v>7.0</c:v>
                </c:pt>
                <c:pt idx="9">
                  <c:v>8.0</c:v>
                </c:pt>
                <c:pt idx="10">
                  <c:v>9.0</c:v>
                </c:pt>
                <c:pt idx="11">
                  <c:v>10.0</c:v>
                </c:pt>
                <c:pt idx="12">
                  <c:v>11.0</c:v>
                </c:pt>
                <c:pt idx="13">
                  <c:v>12.0</c:v>
                </c:pt>
                <c:pt idx="14">
                  <c:v>13.0</c:v>
                </c:pt>
                <c:pt idx="15">
                  <c:v>14.0</c:v>
                </c:pt>
                <c:pt idx="16">
                  <c:v>15.0</c:v>
                </c:pt>
                <c:pt idx="17">
                  <c:v>16.0</c:v>
                </c:pt>
                <c:pt idx="18">
                  <c:v>17.0</c:v>
                </c:pt>
                <c:pt idx="19">
                  <c:v>18.0</c:v>
                </c:pt>
                <c:pt idx="20">
                  <c:v>19.0</c:v>
                </c:pt>
              </c:numCache>
            </c:numRef>
          </c:cat>
          <c:val>
            <c:numRef>
              <c:f>Sheet1!$C$2:$C$22</c:f>
              <c:numCache>
                <c:formatCode>General</c:formatCode>
                <c:ptCount val="21"/>
                <c:pt idx="0">
                  <c:v>47.53175500000001</c:v>
                </c:pt>
                <c:pt idx="1">
                  <c:v>48.86137100000001</c:v>
                </c:pt>
                <c:pt idx="2">
                  <c:v>47.174287</c:v>
                </c:pt>
                <c:pt idx="3">
                  <c:v>48.2957030000001</c:v>
                </c:pt>
                <c:pt idx="4">
                  <c:v>49.083524</c:v>
                </c:pt>
                <c:pt idx="5">
                  <c:v>51.13526200000001</c:v>
                </c:pt>
                <c:pt idx="6">
                  <c:v>51.610708</c:v>
                </c:pt>
                <c:pt idx="7">
                  <c:v>53.74293900000007</c:v>
                </c:pt>
                <c:pt idx="8">
                  <c:v>54.71851100000006</c:v>
                </c:pt>
                <c:pt idx="9">
                  <c:v>53.381635</c:v>
                </c:pt>
                <c:pt idx="10">
                  <c:v>51.477177</c:v>
                </c:pt>
                <c:pt idx="11">
                  <c:v>53.286186</c:v>
                </c:pt>
                <c:pt idx="12">
                  <c:v>53.72919700000001</c:v>
                </c:pt>
                <c:pt idx="13">
                  <c:v>53.62644200000001</c:v>
                </c:pt>
                <c:pt idx="14">
                  <c:v>53.542949</c:v>
                </c:pt>
                <c:pt idx="15">
                  <c:v>53.30651200000001</c:v>
                </c:pt>
                <c:pt idx="16">
                  <c:v>53.362527</c:v>
                </c:pt>
                <c:pt idx="17">
                  <c:v>53.517616</c:v>
                </c:pt>
                <c:pt idx="18">
                  <c:v>53.24216200000007</c:v>
                </c:pt>
                <c:pt idx="19">
                  <c:v>53.38046699999997</c:v>
                </c:pt>
                <c:pt idx="20">
                  <c:v>53.87915800000001</c:v>
                </c:pt>
              </c:numCache>
            </c:numRef>
          </c:val>
          <c:smooth val="0"/>
        </c:ser>
        <c:ser>
          <c:idx val="3"/>
          <c:order val="1"/>
          <c:tx>
            <c:strRef>
              <c:f>Sheet1!$D$1</c:f>
              <c:strCache>
                <c:ptCount val="1"/>
                <c:pt idx="0">
                  <c:v>CFS</c:v>
                </c:pt>
              </c:strCache>
            </c:strRef>
          </c:tx>
          <c:cat>
            <c:numRef>
              <c:f>Sheet1!$A$2:$A$22</c:f>
              <c:numCache>
                <c:formatCode>General</c:formatCode>
                <c:ptCount val="21"/>
                <c:pt idx="0">
                  <c:v>99.0</c:v>
                </c:pt>
                <c:pt idx="1">
                  <c:v>0.0</c:v>
                </c:pt>
                <c:pt idx="2">
                  <c:v>1.0</c:v>
                </c:pt>
                <c:pt idx="3">
                  <c:v>2.0</c:v>
                </c:pt>
                <c:pt idx="4">
                  <c:v>3.0</c:v>
                </c:pt>
                <c:pt idx="5">
                  <c:v>4.0</c:v>
                </c:pt>
                <c:pt idx="6">
                  <c:v>5.0</c:v>
                </c:pt>
                <c:pt idx="7">
                  <c:v>6.0</c:v>
                </c:pt>
                <c:pt idx="8">
                  <c:v>7.0</c:v>
                </c:pt>
                <c:pt idx="9">
                  <c:v>8.0</c:v>
                </c:pt>
                <c:pt idx="10">
                  <c:v>9.0</c:v>
                </c:pt>
                <c:pt idx="11">
                  <c:v>10.0</c:v>
                </c:pt>
                <c:pt idx="12">
                  <c:v>11.0</c:v>
                </c:pt>
                <c:pt idx="13">
                  <c:v>12.0</c:v>
                </c:pt>
                <c:pt idx="14">
                  <c:v>13.0</c:v>
                </c:pt>
                <c:pt idx="15">
                  <c:v>14.0</c:v>
                </c:pt>
                <c:pt idx="16">
                  <c:v>15.0</c:v>
                </c:pt>
                <c:pt idx="17">
                  <c:v>16.0</c:v>
                </c:pt>
                <c:pt idx="18">
                  <c:v>17.0</c:v>
                </c:pt>
                <c:pt idx="19">
                  <c:v>18.0</c:v>
                </c:pt>
                <c:pt idx="20">
                  <c:v>19.0</c:v>
                </c:pt>
              </c:numCache>
            </c:numRef>
          </c:cat>
          <c:val>
            <c:numRef>
              <c:f>Sheet1!$D$2:$D$22</c:f>
              <c:numCache>
                <c:formatCode>General</c:formatCode>
                <c:ptCount val="21"/>
                <c:pt idx="0">
                  <c:v>23.50538</c:v>
                </c:pt>
                <c:pt idx="1">
                  <c:v>25.37775500000004</c:v>
                </c:pt>
                <c:pt idx="2">
                  <c:v>23.850447</c:v>
                </c:pt>
                <c:pt idx="3">
                  <c:v>24.62263599999999</c:v>
                </c:pt>
                <c:pt idx="4">
                  <c:v>25.31137400000004</c:v>
                </c:pt>
                <c:pt idx="5">
                  <c:v>27.879181</c:v>
                </c:pt>
                <c:pt idx="6">
                  <c:v>28.724949</c:v>
                </c:pt>
                <c:pt idx="7">
                  <c:v>30.12372899999999</c:v>
                </c:pt>
                <c:pt idx="8">
                  <c:v>29.72472299999995</c:v>
                </c:pt>
                <c:pt idx="9">
                  <c:v>28.68523299999994</c:v>
                </c:pt>
                <c:pt idx="10">
                  <c:v>24.61139400000004</c:v>
                </c:pt>
                <c:pt idx="11">
                  <c:v>26.949191</c:v>
                </c:pt>
                <c:pt idx="12">
                  <c:v>26.84187900000003</c:v>
                </c:pt>
                <c:pt idx="13">
                  <c:v>26.570126</c:v>
                </c:pt>
                <c:pt idx="14">
                  <c:v>26.160771</c:v>
                </c:pt>
                <c:pt idx="15">
                  <c:v>25.62772399999999</c:v>
                </c:pt>
                <c:pt idx="16">
                  <c:v>25.42867399999996</c:v>
                </c:pt>
                <c:pt idx="17">
                  <c:v>25.370899</c:v>
                </c:pt>
                <c:pt idx="18">
                  <c:v>25.056763</c:v>
                </c:pt>
                <c:pt idx="19">
                  <c:v>24.96876499999995</c:v>
                </c:pt>
                <c:pt idx="20">
                  <c:v>25.02933899999999</c:v>
                </c:pt>
              </c:numCache>
            </c:numRef>
          </c:val>
          <c:smooth val="0"/>
        </c:ser>
        <c:ser>
          <c:idx val="4"/>
          <c:order val="2"/>
          <c:tx>
            <c:strRef>
              <c:f>Sheet1!$E$1</c:f>
              <c:strCache>
                <c:ptCount val="1"/>
                <c:pt idx="0">
                  <c:v>Cme</c:v>
                </c:pt>
              </c:strCache>
            </c:strRef>
          </c:tx>
          <c:cat>
            <c:numRef>
              <c:f>Sheet1!$A$2:$A$22</c:f>
              <c:numCache>
                <c:formatCode>General</c:formatCode>
                <c:ptCount val="21"/>
                <c:pt idx="0">
                  <c:v>99.0</c:v>
                </c:pt>
                <c:pt idx="1">
                  <c:v>0.0</c:v>
                </c:pt>
                <c:pt idx="2">
                  <c:v>1.0</c:v>
                </c:pt>
                <c:pt idx="3">
                  <c:v>2.0</c:v>
                </c:pt>
                <c:pt idx="4">
                  <c:v>3.0</c:v>
                </c:pt>
                <c:pt idx="5">
                  <c:v>4.0</c:v>
                </c:pt>
                <c:pt idx="6">
                  <c:v>5.0</c:v>
                </c:pt>
                <c:pt idx="7">
                  <c:v>6.0</c:v>
                </c:pt>
                <c:pt idx="8">
                  <c:v>7.0</c:v>
                </c:pt>
                <c:pt idx="9">
                  <c:v>8.0</c:v>
                </c:pt>
                <c:pt idx="10">
                  <c:v>9.0</c:v>
                </c:pt>
                <c:pt idx="11">
                  <c:v>10.0</c:v>
                </c:pt>
                <c:pt idx="12">
                  <c:v>11.0</c:v>
                </c:pt>
                <c:pt idx="13">
                  <c:v>12.0</c:v>
                </c:pt>
                <c:pt idx="14">
                  <c:v>13.0</c:v>
                </c:pt>
                <c:pt idx="15">
                  <c:v>14.0</c:v>
                </c:pt>
                <c:pt idx="16">
                  <c:v>15.0</c:v>
                </c:pt>
                <c:pt idx="17">
                  <c:v>16.0</c:v>
                </c:pt>
                <c:pt idx="18">
                  <c:v>17.0</c:v>
                </c:pt>
                <c:pt idx="19">
                  <c:v>18.0</c:v>
                </c:pt>
                <c:pt idx="20">
                  <c:v>19.0</c:v>
                </c:pt>
              </c:numCache>
            </c:numRef>
          </c:cat>
          <c:val>
            <c:numRef>
              <c:f>Sheet1!$E$2:$E$22</c:f>
              <c:numCache>
                <c:formatCode>General</c:formatCode>
                <c:ptCount val="21"/>
                <c:pt idx="0">
                  <c:v>14.761418</c:v>
                </c:pt>
                <c:pt idx="1">
                  <c:v>15.930755</c:v>
                </c:pt>
                <c:pt idx="2">
                  <c:v>14.935008</c:v>
                </c:pt>
                <c:pt idx="3">
                  <c:v>15.45291900000002</c:v>
                </c:pt>
                <c:pt idx="4">
                  <c:v>16.60042899999999</c:v>
                </c:pt>
                <c:pt idx="5">
                  <c:v>17.83214799999999</c:v>
                </c:pt>
                <c:pt idx="6">
                  <c:v>17.77205499999999</c:v>
                </c:pt>
                <c:pt idx="7">
                  <c:v>18.07978699999999</c:v>
                </c:pt>
                <c:pt idx="8">
                  <c:v>18.933963</c:v>
                </c:pt>
                <c:pt idx="9">
                  <c:v>17.945365</c:v>
                </c:pt>
                <c:pt idx="10">
                  <c:v>14.449238</c:v>
                </c:pt>
                <c:pt idx="11">
                  <c:v>15.696205</c:v>
                </c:pt>
                <c:pt idx="12">
                  <c:v>15.041446</c:v>
                </c:pt>
                <c:pt idx="13">
                  <c:v>14.597953</c:v>
                </c:pt>
                <c:pt idx="14">
                  <c:v>13.767503</c:v>
                </c:pt>
                <c:pt idx="15">
                  <c:v>13.275052</c:v>
                </c:pt>
                <c:pt idx="16">
                  <c:v>13.004393</c:v>
                </c:pt>
                <c:pt idx="17">
                  <c:v>12.80759000000001</c:v>
                </c:pt>
                <c:pt idx="18">
                  <c:v>12.47467</c:v>
                </c:pt>
                <c:pt idx="19">
                  <c:v>12.287943</c:v>
                </c:pt>
                <c:pt idx="20">
                  <c:v>12.204893</c:v>
                </c:pt>
              </c:numCache>
            </c:numRef>
          </c:val>
          <c:smooth val="0"/>
        </c:ser>
        <c:ser>
          <c:idx val="5"/>
          <c:order val="3"/>
          <c:tx>
            <c:strRef>
              <c:f>Sheet1!$F$1</c:f>
              <c:strCache>
                <c:ptCount val="1"/>
                <c:pt idx="0">
                  <c:v>Ume</c:v>
                </c:pt>
              </c:strCache>
            </c:strRef>
          </c:tx>
          <c:cat>
            <c:numRef>
              <c:f>Sheet1!$A$2:$A$22</c:f>
              <c:numCache>
                <c:formatCode>General</c:formatCode>
                <c:ptCount val="21"/>
                <c:pt idx="0">
                  <c:v>99.0</c:v>
                </c:pt>
                <c:pt idx="1">
                  <c:v>0.0</c:v>
                </c:pt>
                <c:pt idx="2">
                  <c:v>1.0</c:v>
                </c:pt>
                <c:pt idx="3">
                  <c:v>2.0</c:v>
                </c:pt>
                <c:pt idx="4">
                  <c:v>3.0</c:v>
                </c:pt>
                <c:pt idx="5">
                  <c:v>4.0</c:v>
                </c:pt>
                <c:pt idx="6">
                  <c:v>5.0</c:v>
                </c:pt>
                <c:pt idx="7">
                  <c:v>6.0</c:v>
                </c:pt>
                <c:pt idx="8">
                  <c:v>7.0</c:v>
                </c:pt>
                <c:pt idx="9">
                  <c:v>8.0</c:v>
                </c:pt>
                <c:pt idx="10">
                  <c:v>9.0</c:v>
                </c:pt>
                <c:pt idx="11">
                  <c:v>10.0</c:v>
                </c:pt>
                <c:pt idx="12">
                  <c:v>11.0</c:v>
                </c:pt>
                <c:pt idx="13">
                  <c:v>12.0</c:v>
                </c:pt>
                <c:pt idx="14">
                  <c:v>13.0</c:v>
                </c:pt>
                <c:pt idx="15">
                  <c:v>14.0</c:v>
                </c:pt>
                <c:pt idx="16">
                  <c:v>15.0</c:v>
                </c:pt>
                <c:pt idx="17">
                  <c:v>16.0</c:v>
                </c:pt>
                <c:pt idx="18">
                  <c:v>17.0</c:v>
                </c:pt>
                <c:pt idx="19">
                  <c:v>18.0</c:v>
                </c:pt>
                <c:pt idx="20">
                  <c:v>19.0</c:v>
                </c:pt>
              </c:numCache>
            </c:numRef>
          </c:cat>
          <c:val>
            <c:numRef>
              <c:f>Sheet1!$F$2:$F$22</c:f>
              <c:numCache>
                <c:formatCode>General</c:formatCode>
                <c:ptCount val="21"/>
                <c:pt idx="0">
                  <c:v>12.752167</c:v>
                </c:pt>
                <c:pt idx="1">
                  <c:v>13.40798600000001</c:v>
                </c:pt>
                <c:pt idx="2">
                  <c:v>13.326269</c:v>
                </c:pt>
                <c:pt idx="3">
                  <c:v>13.628034</c:v>
                </c:pt>
                <c:pt idx="4">
                  <c:v>14.023225</c:v>
                </c:pt>
                <c:pt idx="5">
                  <c:v>14.860324</c:v>
                </c:pt>
                <c:pt idx="6">
                  <c:v>14.89413400000001</c:v>
                </c:pt>
                <c:pt idx="7">
                  <c:v>15.14822399999998</c:v>
                </c:pt>
                <c:pt idx="8">
                  <c:v>15.688032</c:v>
                </c:pt>
                <c:pt idx="9">
                  <c:v>15.891309</c:v>
                </c:pt>
                <c:pt idx="10">
                  <c:v>14.219387</c:v>
                </c:pt>
                <c:pt idx="11">
                  <c:v>14.669978</c:v>
                </c:pt>
                <c:pt idx="12">
                  <c:v>14.161524</c:v>
                </c:pt>
                <c:pt idx="13">
                  <c:v>13.088758</c:v>
                </c:pt>
                <c:pt idx="14">
                  <c:v>13.091698</c:v>
                </c:pt>
                <c:pt idx="15">
                  <c:v>12.699392</c:v>
                </c:pt>
                <c:pt idx="16">
                  <c:v>12.45843400000003</c:v>
                </c:pt>
                <c:pt idx="17">
                  <c:v>12.45151900000001</c:v>
                </c:pt>
                <c:pt idx="18">
                  <c:v>12.209766</c:v>
                </c:pt>
                <c:pt idx="19">
                  <c:v>12.06722</c:v>
                </c:pt>
                <c:pt idx="20">
                  <c:v>11.985241</c:v>
                </c:pt>
              </c:numCache>
            </c:numRef>
          </c:val>
          <c:smooth val="0"/>
        </c:ser>
        <c:dLbls>
          <c:showLegendKey val="0"/>
          <c:showVal val="0"/>
          <c:showCatName val="0"/>
          <c:showSerName val="0"/>
          <c:showPercent val="0"/>
          <c:showBubbleSize val="0"/>
        </c:dLbls>
        <c:marker val="1"/>
        <c:smooth val="0"/>
        <c:axId val="-2087264232"/>
        <c:axId val="2140427576"/>
      </c:lineChart>
      <c:catAx>
        <c:axId val="-2087264232"/>
        <c:scaling>
          <c:orientation val="minMax"/>
        </c:scaling>
        <c:delete val="0"/>
        <c:axPos val="b"/>
        <c:numFmt formatCode="General" sourceLinked="1"/>
        <c:majorTickMark val="out"/>
        <c:minorTickMark val="none"/>
        <c:tickLblPos val="nextTo"/>
        <c:spPr>
          <a:ln>
            <a:solidFill>
              <a:prstClr val="black"/>
            </a:solidFill>
          </a:ln>
        </c:spPr>
        <c:crossAx val="2140427576"/>
        <c:crosses val="autoZero"/>
        <c:auto val="1"/>
        <c:lblAlgn val="ctr"/>
        <c:lblOffset val="100"/>
        <c:noMultiLvlLbl val="0"/>
      </c:catAx>
      <c:valAx>
        <c:axId val="2140427576"/>
        <c:scaling>
          <c:orientation val="minMax"/>
          <c:max val="60.0"/>
          <c:min val="10.0"/>
        </c:scaling>
        <c:delete val="0"/>
        <c:axPos val="l"/>
        <c:majorGridlines>
          <c:spPr>
            <a:ln w="6350">
              <a:solidFill>
                <a:schemeClr val="bg1">
                  <a:lumMod val="75000"/>
                </a:schemeClr>
              </a:solidFill>
            </a:ln>
          </c:spPr>
        </c:majorGridlines>
        <c:numFmt formatCode="General" sourceLinked="1"/>
        <c:majorTickMark val="out"/>
        <c:minorTickMark val="none"/>
        <c:tickLblPos val="nextTo"/>
        <c:spPr>
          <a:ln>
            <a:solidFill>
              <a:prstClr val="black"/>
            </a:solidFill>
          </a:ln>
        </c:spPr>
        <c:crossAx val="-2087264232"/>
        <c:crosses val="autoZero"/>
        <c:crossBetween val="between"/>
        <c:majorUnit val="10.0"/>
      </c:valAx>
      <c:spPr>
        <a:ln>
          <a:solidFill>
            <a:prstClr val="black"/>
          </a:solidFill>
        </a:ln>
      </c:spPr>
    </c:plotArea>
    <c:legend>
      <c:legendPos val="r"/>
      <c:layout>
        <c:manualLayout>
          <c:xMode val="edge"/>
          <c:yMode val="edge"/>
          <c:x val="0.463498365770318"/>
          <c:y val="0.292510409137755"/>
          <c:w val="0.186077105927797"/>
          <c:h val="0.169659764742343"/>
        </c:manualLayout>
      </c:layout>
      <c:overlay val="1"/>
      <c:spPr>
        <a:solidFill>
          <a:schemeClr val="bg1"/>
        </a:solidFill>
        <a:ln>
          <a:solidFill>
            <a:schemeClr val="tx1"/>
          </a:solidFill>
        </a:ln>
      </c:spPr>
      <c:txPr>
        <a:bodyPr/>
        <a:lstStyle/>
        <a:p>
          <a:pPr>
            <a:defRPr sz="1400"/>
          </a:pPr>
          <a:endParaRPr lang="es-ES"/>
        </a:p>
      </c:txPr>
    </c:legend>
    <c:plotVisOnly val="1"/>
    <c:dispBlanksAs val="gap"/>
    <c:showDLblsOverMax val="0"/>
  </c:chart>
  <c:txPr>
    <a:bodyPr/>
    <a:lstStyle/>
    <a:p>
      <a:pPr>
        <a:defRPr sz="1600" b="1">
          <a:latin typeface="Arial" pitchFamily="34" charset="0"/>
          <a:cs typeface="Arial" pitchFamily="34" charset="0"/>
        </a:defRPr>
      </a:pPr>
      <a:endParaRPr lang="es-E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76192140374228"/>
          <c:y val="0.037310643910628"/>
          <c:w val="0.80170801506991"/>
          <c:h val="0.834211066256312"/>
        </c:manualLayout>
      </c:layout>
      <c:lineChart>
        <c:grouping val="standard"/>
        <c:varyColors val="0"/>
        <c:ser>
          <c:idx val="0"/>
          <c:order val="0"/>
          <c:tx>
            <c:strRef>
              <c:f>Sheet1!$B$1</c:f>
              <c:strCache>
                <c:ptCount val="1"/>
                <c:pt idx="0">
                  <c:v>News -0.9% *</c:v>
                </c:pt>
              </c:strCache>
            </c:strRef>
          </c:tx>
          <c:cat>
            <c:numRef>
              <c:f>Sheet1!$A$2:$A$19</c:f>
              <c:numCache>
                <c:formatCode>General</c:formatCode>
                <c:ptCount val="18"/>
                <c:pt idx="0">
                  <c:v>99.0</c:v>
                </c:pt>
                <c:pt idx="1">
                  <c:v>0.0</c:v>
                </c:pt>
                <c:pt idx="2">
                  <c:v>1.0</c:v>
                </c:pt>
                <c:pt idx="3">
                  <c:v>2.0</c:v>
                </c:pt>
                <c:pt idx="4">
                  <c:v>3.0</c:v>
                </c:pt>
                <c:pt idx="5">
                  <c:v>4.0</c:v>
                </c:pt>
                <c:pt idx="6">
                  <c:v>5.0</c:v>
                </c:pt>
                <c:pt idx="7">
                  <c:v>6.0</c:v>
                </c:pt>
                <c:pt idx="8">
                  <c:v>7.0</c:v>
                </c:pt>
                <c:pt idx="9">
                  <c:v>8.0</c:v>
                </c:pt>
                <c:pt idx="10">
                  <c:v>9.0</c:v>
                </c:pt>
                <c:pt idx="11">
                  <c:v>10.0</c:v>
                </c:pt>
                <c:pt idx="12">
                  <c:v>11.0</c:v>
                </c:pt>
                <c:pt idx="13">
                  <c:v>12.0</c:v>
                </c:pt>
                <c:pt idx="14">
                  <c:v>13.0</c:v>
                </c:pt>
                <c:pt idx="15">
                  <c:v>14.0</c:v>
                </c:pt>
                <c:pt idx="16">
                  <c:v>15.0</c:v>
                </c:pt>
                <c:pt idx="17">
                  <c:v>16.0</c:v>
                </c:pt>
              </c:numCache>
            </c:numRef>
          </c:cat>
          <c:val>
            <c:numRef>
              <c:f>Sheet1!$B$2:$B$19</c:f>
              <c:numCache>
                <c:formatCode>General</c:formatCode>
                <c:ptCount val="18"/>
                <c:pt idx="0">
                  <c:v>1.9328</c:v>
                </c:pt>
                <c:pt idx="1">
                  <c:v>2.0264</c:v>
                </c:pt>
                <c:pt idx="2">
                  <c:v>1.9086</c:v>
                </c:pt>
                <c:pt idx="3">
                  <c:v>1.609199999999998</c:v>
                </c:pt>
                <c:pt idx="4">
                  <c:v>1.722699999999998</c:v>
                </c:pt>
                <c:pt idx="5">
                  <c:v>1.829599999999998</c:v>
                </c:pt>
                <c:pt idx="6">
                  <c:v>1.766699999999998</c:v>
                </c:pt>
                <c:pt idx="7">
                  <c:v>1.9707</c:v>
                </c:pt>
                <c:pt idx="8">
                  <c:v>1.9768</c:v>
                </c:pt>
                <c:pt idx="9">
                  <c:v>2.1265</c:v>
                </c:pt>
                <c:pt idx="10">
                  <c:v>1.737199999999998</c:v>
                </c:pt>
                <c:pt idx="11">
                  <c:v>1.865599999999998</c:v>
                </c:pt>
                <c:pt idx="12">
                  <c:v>1.835199999999998</c:v>
                </c:pt>
                <c:pt idx="13">
                  <c:v>1.781199999999998</c:v>
                </c:pt>
                <c:pt idx="14">
                  <c:v>1.6131</c:v>
                </c:pt>
                <c:pt idx="15">
                  <c:v>1.530633</c:v>
                </c:pt>
                <c:pt idx="16">
                  <c:v>1.510753</c:v>
                </c:pt>
                <c:pt idx="17">
                  <c:v>1.504391</c:v>
                </c:pt>
              </c:numCache>
            </c:numRef>
          </c:val>
          <c:smooth val="0"/>
        </c:ser>
        <c:ser>
          <c:idx val="1"/>
          <c:order val="1"/>
          <c:tx>
            <c:strRef>
              <c:f>Sheet1!$C$1</c:f>
              <c:strCache>
                <c:ptCount val="1"/>
                <c:pt idx="0">
                  <c:v>UFS   1.4%</c:v>
                </c:pt>
              </c:strCache>
            </c:strRef>
          </c:tx>
          <c:cat>
            <c:numRef>
              <c:f>Sheet1!$A$2:$A$19</c:f>
              <c:numCache>
                <c:formatCode>General</c:formatCode>
                <c:ptCount val="18"/>
                <c:pt idx="0">
                  <c:v>99.0</c:v>
                </c:pt>
                <c:pt idx="1">
                  <c:v>0.0</c:v>
                </c:pt>
                <c:pt idx="2">
                  <c:v>1.0</c:v>
                </c:pt>
                <c:pt idx="3">
                  <c:v>2.0</c:v>
                </c:pt>
                <c:pt idx="4">
                  <c:v>3.0</c:v>
                </c:pt>
                <c:pt idx="5">
                  <c:v>4.0</c:v>
                </c:pt>
                <c:pt idx="6">
                  <c:v>5.0</c:v>
                </c:pt>
                <c:pt idx="7">
                  <c:v>6.0</c:v>
                </c:pt>
                <c:pt idx="8">
                  <c:v>7.0</c:v>
                </c:pt>
                <c:pt idx="9">
                  <c:v>8.0</c:v>
                </c:pt>
                <c:pt idx="10">
                  <c:v>9.0</c:v>
                </c:pt>
                <c:pt idx="11">
                  <c:v>10.0</c:v>
                </c:pt>
                <c:pt idx="12">
                  <c:v>11.0</c:v>
                </c:pt>
                <c:pt idx="13">
                  <c:v>12.0</c:v>
                </c:pt>
                <c:pt idx="14">
                  <c:v>13.0</c:v>
                </c:pt>
                <c:pt idx="15">
                  <c:v>14.0</c:v>
                </c:pt>
                <c:pt idx="16">
                  <c:v>15.0</c:v>
                </c:pt>
                <c:pt idx="17">
                  <c:v>16.0</c:v>
                </c:pt>
              </c:numCache>
            </c:numRef>
          </c:cat>
          <c:val>
            <c:numRef>
              <c:f>Sheet1!$C$2:$C$19</c:f>
              <c:numCache>
                <c:formatCode>General</c:formatCode>
                <c:ptCount val="18"/>
                <c:pt idx="0">
                  <c:v>2.7337</c:v>
                </c:pt>
                <c:pt idx="1">
                  <c:v>2.8411</c:v>
                </c:pt>
                <c:pt idx="2">
                  <c:v>2.879899999999996</c:v>
                </c:pt>
                <c:pt idx="3">
                  <c:v>2.856899999999995</c:v>
                </c:pt>
                <c:pt idx="4">
                  <c:v>2.8615</c:v>
                </c:pt>
                <c:pt idx="5">
                  <c:v>3.1093</c:v>
                </c:pt>
                <c:pt idx="6">
                  <c:v>3.123300000000003</c:v>
                </c:pt>
                <c:pt idx="7">
                  <c:v>3.379199999999998</c:v>
                </c:pt>
                <c:pt idx="8">
                  <c:v>3.5244</c:v>
                </c:pt>
                <c:pt idx="9">
                  <c:v>3.479499999999997</c:v>
                </c:pt>
                <c:pt idx="10">
                  <c:v>3.5044</c:v>
                </c:pt>
                <c:pt idx="11">
                  <c:v>3.579</c:v>
                </c:pt>
                <c:pt idx="12">
                  <c:v>3.6175</c:v>
                </c:pt>
                <c:pt idx="13">
                  <c:v>3.6257</c:v>
                </c:pt>
                <c:pt idx="14">
                  <c:v>3.627100000000004</c:v>
                </c:pt>
                <c:pt idx="15">
                  <c:v>3.64847</c:v>
                </c:pt>
                <c:pt idx="16">
                  <c:v>3.686555999999998</c:v>
                </c:pt>
                <c:pt idx="17">
                  <c:v>3.750513</c:v>
                </c:pt>
              </c:numCache>
            </c:numRef>
          </c:val>
          <c:smooth val="0"/>
        </c:ser>
        <c:ser>
          <c:idx val="2"/>
          <c:order val="2"/>
          <c:tx>
            <c:strRef>
              <c:f>Sheet1!$D$1</c:f>
              <c:strCache>
                <c:ptCount val="1"/>
                <c:pt idx="0">
                  <c:v>CFS  1.4%</c:v>
                </c:pt>
              </c:strCache>
            </c:strRef>
          </c:tx>
          <c:cat>
            <c:numRef>
              <c:f>Sheet1!$A$2:$A$19</c:f>
              <c:numCache>
                <c:formatCode>General</c:formatCode>
                <c:ptCount val="18"/>
                <c:pt idx="0">
                  <c:v>99.0</c:v>
                </c:pt>
                <c:pt idx="1">
                  <c:v>0.0</c:v>
                </c:pt>
                <c:pt idx="2">
                  <c:v>1.0</c:v>
                </c:pt>
                <c:pt idx="3">
                  <c:v>2.0</c:v>
                </c:pt>
                <c:pt idx="4">
                  <c:v>3.0</c:v>
                </c:pt>
                <c:pt idx="5">
                  <c:v>4.0</c:v>
                </c:pt>
                <c:pt idx="6">
                  <c:v>5.0</c:v>
                </c:pt>
                <c:pt idx="7">
                  <c:v>6.0</c:v>
                </c:pt>
                <c:pt idx="8">
                  <c:v>7.0</c:v>
                </c:pt>
                <c:pt idx="9">
                  <c:v>8.0</c:v>
                </c:pt>
                <c:pt idx="10">
                  <c:v>9.0</c:v>
                </c:pt>
                <c:pt idx="11">
                  <c:v>10.0</c:v>
                </c:pt>
                <c:pt idx="12">
                  <c:v>11.0</c:v>
                </c:pt>
                <c:pt idx="13">
                  <c:v>12.0</c:v>
                </c:pt>
                <c:pt idx="14">
                  <c:v>13.0</c:v>
                </c:pt>
                <c:pt idx="15">
                  <c:v>14.0</c:v>
                </c:pt>
                <c:pt idx="16">
                  <c:v>15.0</c:v>
                </c:pt>
                <c:pt idx="17">
                  <c:v>16.0</c:v>
                </c:pt>
              </c:numCache>
            </c:numRef>
          </c:cat>
          <c:val>
            <c:numRef>
              <c:f>Sheet1!$D$2:$D$19</c:f>
              <c:numCache>
                <c:formatCode>General</c:formatCode>
                <c:ptCount val="18"/>
                <c:pt idx="0">
                  <c:v>0.824</c:v>
                </c:pt>
                <c:pt idx="1">
                  <c:v>0.8795</c:v>
                </c:pt>
                <c:pt idx="2">
                  <c:v>0.870700000000001</c:v>
                </c:pt>
                <c:pt idx="3">
                  <c:v>0.9071</c:v>
                </c:pt>
                <c:pt idx="4">
                  <c:v>0.9505</c:v>
                </c:pt>
                <c:pt idx="5">
                  <c:v>1.0886</c:v>
                </c:pt>
                <c:pt idx="6">
                  <c:v>1.1317</c:v>
                </c:pt>
                <c:pt idx="7">
                  <c:v>1.259899999999998</c:v>
                </c:pt>
                <c:pt idx="8">
                  <c:v>1.264699999999998</c:v>
                </c:pt>
                <c:pt idx="9">
                  <c:v>1.322991</c:v>
                </c:pt>
                <c:pt idx="10">
                  <c:v>1.116718</c:v>
                </c:pt>
                <c:pt idx="11">
                  <c:v>1.407756</c:v>
                </c:pt>
                <c:pt idx="12">
                  <c:v>1.326</c:v>
                </c:pt>
                <c:pt idx="13">
                  <c:v>1.417599999999997</c:v>
                </c:pt>
                <c:pt idx="14">
                  <c:v>1.3181</c:v>
                </c:pt>
                <c:pt idx="15">
                  <c:v>1.302631</c:v>
                </c:pt>
                <c:pt idx="16">
                  <c:v>1.318546</c:v>
                </c:pt>
                <c:pt idx="17">
                  <c:v>1.339094</c:v>
                </c:pt>
              </c:numCache>
            </c:numRef>
          </c:val>
          <c:smooth val="0"/>
        </c:ser>
        <c:ser>
          <c:idx val="3"/>
          <c:order val="3"/>
          <c:tx>
            <c:strRef>
              <c:f>Sheet1!$E$1</c:f>
              <c:strCache>
                <c:ptCount val="1"/>
                <c:pt idx="0">
                  <c:v>Cme  1.6%</c:v>
                </c:pt>
              </c:strCache>
            </c:strRef>
          </c:tx>
          <c:cat>
            <c:numRef>
              <c:f>Sheet1!$A$2:$A$19</c:f>
              <c:numCache>
                <c:formatCode>General</c:formatCode>
                <c:ptCount val="18"/>
                <c:pt idx="0">
                  <c:v>99.0</c:v>
                </c:pt>
                <c:pt idx="1">
                  <c:v>0.0</c:v>
                </c:pt>
                <c:pt idx="2">
                  <c:v>1.0</c:v>
                </c:pt>
                <c:pt idx="3">
                  <c:v>2.0</c:v>
                </c:pt>
                <c:pt idx="4">
                  <c:v>3.0</c:v>
                </c:pt>
                <c:pt idx="5">
                  <c:v>4.0</c:v>
                </c:pt>
                <c:pt idx="6">
                  <c:v>5.0</c:v>
                </c:pt>
                <c:pt idx="7">
                  <c:v>6.0</c:v>
                </c:pt>
                <c:pt idx="8">
                  <c:v>7.0</c:v>
                </c:pt>
                <c:pt idx="9">
                  <c:v>8.0</c:v>
                </c:pt>
                <c:pt idx="10">
                  <c:v>9.0</c:v>
                </c:pt>
                <c:pt idx="11">
                  <c:v>10.0</c:v>
                </c:pt>
                <c:pt idx="12">
                  <c:v>11.0</c:v>
                </c:pt>
                <c:pt idx="13">
                  <c:v>12.0</c:v>
                </c:pt>
                <c:pt idx="14">
                  <c:v>13.0</c:v>
                </c:pt>
                <c:pt idx="15">
                  <c:v>14.0</c:v>
                </c:pt>
                <c:pt idx="16">
                  <c:v>15.0</c:v>
                </c:pt>
                <c:pt idx="17">
                  <c:v>16.0</c:v>
                </c:pt>
              </c:numCache>
            </c:numRef>
          </c:cat>
          <c:val>
            <c:numRef>
              <c:f>Sheet1!$E$2:$E$19</c:f>
              <c:numCache>
                <c:formatCode>General</c:formatCode>
                <c:ptCount val="18"/>
                <c:pt idx="0">
                  <c:v>0.4538</c:v>
                </c:pt>
                <c:pt idx="1">
                  <c:v>0.527700000000001</c:v>
                </c:pt>
                <c:pt idx="2">
                  <c:v>0.514</c:v>
                </c:pt>
                <c:pt idx="3">
                  <c:v>0.4766</c:v>
                </c:pt>
                <c:pt idx="4">
                  <c:v>0.5172</c:v>
                </c:pt>
                <c:pt idx="5">
                  <c:v>0.53</c:v>
                </c:pt>
                <c:pt idx="6">
                  <c:v>0.517600000000001</c:v>
                </c:pt>
                <c:pt idx="7">
                  <c:v>0.5681</c:v>
                </c:pt>
                <c:pt idx="8">
                  <c:v>0.642100000000001</c:v>
                </c:pt>
                <c:pt idx="9">
                  <c:v>0.71451</c:v>
                </c:pt>
                <c:pt idx="10">
                  <c:v>0.584871</c:v>
                </c:pt>
                <c:pt idx="11">
                  <c:v>0.745885000000001</c:v>
                </c:pt>
                <c:pt idx="12">
                  <c:v>0.774200000000001</c:v>
                </c:pt>
                <c:pt idx="13">
                  <c:v>0.8415</c:v>
                </c:pt>
                <c:pt idx="14">
                  <c:v>0.8033</c:v>
                </c:pt>
                <c:pt idx="15">
                  <c:v>0.784903</c:v>
                </c:pt>
                <c:pt idx="16">
                  <c:v>0.795966</c:v>
                </c:pt>
                <c:pt idx="17">
                  <c:v>0.810588</c:v>
                </c:pt>
              </c:numCache>
            </c:numRef>
          </c:val>
          <c:smooth val="0"/>
        </c:ser>
        <c:ser>
          <c:idx val="4"/>
          <c:order val="4"/>
          <c:tx>
            <c:strRef>
              <c:f>Sheet1!$F$1</c:f>
              <c:strCache>
                <c:ptCount val="1"/>
                <c:pt idx="0">
                  <c:v>Ume  1.6%</c:v>
                </c:pt>
              </c:strCache>
            </c:strRef>
          </c:tx>
          <c:cat>
            <c:numRef>
              <c:f>Sheet1!$A$2:$A$19</c:f>
              <c:numCache>
                <c:formatCode>General</c:formatCode>
                <c:ptCount val="18"/>
                <c:pt idx="0">
                  <c:v>99.0</c:v>
                </c:pt>
                <c:pt idx="1">
                  <c:v>0.0</c:v>
                </c:pt>
                <c:pt idx="2">
                  <c:v>1.0</c:v>
                </c:pt>
                <c:pt idx="3">
                  <c:v>2.0</c:v>
                </c:pt>
                <c:pt idx="4">
                  <c:v>3.0</c:v>
                </c:pt>
                <c:pt idx="5">
                  <c:v>4.0</c:v>
                </c:pt>
                <c:pt idx="6">
                  <c:v>5.0</c:v>
                </c:pt>
                <c:pt idx="7">
                  <c:v>6.0</c:v>
                </c:pt>
                <c:pt idx="8">
                  <c:v>7.0</c:v>
                </c:pt>
                <c:pt idx="9">
                  <c:v>8.0</c:v>
                </c:pt>
                <c:pt idx="10">
                  <c:v>9.0</c:v>
                </c:pt>
                <c:pt idx="11">
                  <c:v>10.0</c:v>
                </c:pt>
                <c:pt idx="12">
                  <c:v>11.0</c:v>
                </c:pt>
                <c:pt idx="13">
                  <c:v>12.0</c:v>
                </c:pt>
                <c:pt idx="14">
                  <c:v>13.0</c:v>
                </c:pt>
                <c:pt idx="15">
                  <c:v>14.0</c:v>
                </c:pt>
                <c:pt idx="16">
                  <c:v>15.0</c:v>
                </c:pt>
                <c:pt idx="17">
                  <c:v>16.0</c:v>
                </c:pt>
              </c:numCache>
            </c:numRef>
          </c:cat>
          <c:val>
            <c:numRef>
              <c:f>Sheet1!$F$2:$F$19</c:f>
              <c:numCache>
                <c:formatCode>General</c:formatCode>
                <c:ptCount val="18"/>
                <c:pt idx="0">
                  <c:v>0.2981</c:v>
                </c:pt>
                <c:pt idx="1">
                  <c:v>0.3439</c:v>
                </c:pt>
                <c:pt idx="2">
                  <c:v>0.312300000000001</c:v>
                </c:pt>
                <c:pt idx="3">
                  <c:v>0.2747</c:v>
                </c:pt>
                <c:pt idx="4">
                  <c:v>0.2876</c:v>
                </c:pt>
                <c:pt idx="5">
                  <c:v>0.3245</c:v>
                </c:pt>
                <c:pt idx="6">
                  <c:v>0.2965</c:v>
                </c:pt>
                <c:pt idx="7">
                  <c:v>0.3452</c:v>
                </c:pt>
                <c:pt idx="8">
                  <c:v>0.337800000000001</c:v>
                </c:pt>
                <c:pt idx="9">
                  <c:v>0.3815</c:v>
                </c:pt>
                <c:pt idx="10">
                  <c:v>0.309436</c:v>
                </c:pt>
                <c:pt idx="11">
                  <c:v>0.368383000000001</c:v>
                </c:pt>
                <c:pt idx="12">
                  <c:v>0.320300000000001</c:v>
                </c:pt>
                <c:pt idx="13">
                  <c:v>0.2948</c:v>
                </c:pt>
                <c:pt idx="14">
                  <c:v>0.2914</c:v>
                </c:pt>
                <c:pt idx="15">
                  <c:v>0.289926000000001</c:v>
                </c:pt>
                <c:pt idx="16">
                  <c:v>0.293365</c:v>
                </c:pt>
                <c:pt idx="17">
                  <c:v>0.299388000000001</c:v>
                </c:pt>
              </c:numCache>
            </c:numRef>
          </c:val>
          <c:smooth val="0"/>
        </c:ser>
        <c:dLbls>
          <c:showLegendKey val="0"/>
          <c:showVal val="0"/>
          <c:showCatName val="0"/>
          <c:showSerName val="0"/>
          <c:showPercent val="0"/>
          <c:showBubbleSize val="0"/>
        </c:dLbls>
        <c:marker val="1"/>
        <c:smooth val="0"/>
        <c:axId val="-2088176088"/>
        <c:axId val="-2088035768"/>
      </c:lineChart>
      <c:catAx>
        <c:axId val="-2088176088"/>
        <c:scaling>
          <c:orientation val="minMax"/>
        </c:scaling>
        <c:delete val="0"/>
        <c:axPos val="b"/>
        <c:numFmt formatCode="General" sourceLinked="1"/>
        <c:majorTickMark val="out"/>
        <c:minorTickMark val="none"/>
        <c:tickLblPos val="nextTo"/>
        <c:spPr>
          <a:ln>
            <a:solidFill>
              <a:prstClr val="black"/>
            </a:solidFill>
          </a:ln>
        </c:spPr>
        <c:txPr>
          <a:bodyPr/>
          <a:lstStyle/>
          <a:p>
            <a:pPr>
              <a:defRPr sz="1400"/>
            </a:pPr>
            <a:endParaRPr lang="es-ES"/>
          </a:p>
        </c:txPr>
        <c:crossAx val="-2088035768"/>
        <c:crosses val="autoZero"/>
        <c:auto val="1"/>
        <c:lblAlgn val="ctr"/>
        <c:lblOffset val="100"/>
        <c:tickLblSkip val="2"/>
        <c:noMultiLvlLbl val="0"/>
      </c:catAx>
      <c:valAx>
        <c:axId val="-2088035768"/>
        <c:scaling>
          <c:orientation val="minMax"/>
          <c:max val="4.5"/>
          <c:min val="0.0"/>
        </c:scaling>
        <c:delete val="0"/>
        <c:axPos val="l"/>
        <c:majorGridlines>
          <c:spPr>
            <a:ln w="6350">
              <a:solidFill>
                <a:schemeClr val="bg1">
                  <a:lumMod val="75000"/>
                </a:schemeClr>
              </a:solidFill>
            </a:ln>
          </c:spPr>
        </c:majorGridlines>
        <c:title>
          <c:tx>
            <c:rich>
              <a:bodyPr rot="-5400000" vert="horz"/>
              <a:lstStyle/>
              <a:p>
                <a:pPr>
                  <a:defRPr sz="1400"/>
                </a:pPr>
                <a:r>
                  <a:rPr lang="en-US" sz="1400" dirty="0" smtClean="0"/>
                  <a:t>000 </a:t>
                </a:r>
                <a:r>
                  <a:rPr lang="en-US" sz="1400" dirty="0"/>
                  <a:t>Tonnes</a:t>
                </a:r>
              </a:p>
            </c:rich>
          </c:tx>
          <c:layout/>
          <c:overlay val="0"/>
        </c:title>
        <c:numFmt formatCode="#,##0.0" sourceLinked="0"/>
        <c:majorTickMark val="out"/>
        <c:minorTickMark val="none"/>
        <c:tickLblPos val="nextTo"/>
        <c:spPr>
          <a:ln>
            <a:solidFill>
              <a:prstClr val="black"/>
            </a:solidFill>
          </a:ln>
        </c:spPr>
        <c:txPr>
          <a:bodyPr/>
          <a:lstStyle/>
          <a:p>
            <a:pPr>
              <a:defRPr sz="1400"/>
            </a:pPr>
            <a:endParaRPr lang="es-ES"/>
          </a:p>
        </c:txPr>
        <c:crossAx val="-2088176088"/>
        <c:crosses val="autoZero"/>
        <c:crossBetween val="between"/>
      </c:valAx>
      <c:spPr>
        <a:ln>
          <a:solidFill>
            <a:prstClr val="black"/>
          </a:solidFill>
        </a:ln>
      </c:spPr>
    </c:plotArea>
    <c:legend>
      <c:legendPos val="r"/>
      <c:layout>
        <c:manualLayout>
          <c:xMode val="edge"/>
          <c:yMode val="edge"/>
          <c:x val="0.175689481875844"/>
          <c:y val="0.0526897557856028"/>
          <c:w val="0.25059485193429"/>
          <c:h val="0.239377872816659"/>
        </c:manualLayout>
      </c:layout>
      <c:overlay val="1"/>
      <c:spPr>
        <a:solidFill>
          <a:srgbClr val="DCE6F2"/>
        </a:solidFill>
        <a:ln>
          <a:solidFill>
            <a:schemeClr val="tx1"/>
          </a:solidFill>
        </a:ln>
      </c:spPr>
      <c:txPr>
        <a:bodyPr/>
        <a:lstStyle/>
        <a:p>
          <a:pPr>
            <a:defRPr sz="1050"/>
          </a:pPr>
          <a:endParaRPr lang="es-ES"/>
        </a:p>
      </c:txPr>
    </c:legend>
    <c:plotVisOnly val="1"/>
    <c:dispBlanksAs val="gap"/>
    <c:showDLblsOverMax val="0"/>
  </c:chart>
  <c:spPr>
    <a:solidFill>
      <a:srgbClr val="4F81BD">
        <a:alpha val="20000"/>
      </a:srgbClr>
    </a:solidFill>
    <a:ln>
      <a:noFill/>
    </a:ln>
  </c:spPr>
  <c:txPr>
    <a:bodyPr/>
    <a:lstStyle/>
    <a:p>
      <a:pPr>
        <a:defRPr sz="1600" b="1">
          <a:latin typeface="Arial" panose="020B0604020202020204" pitchFamily="34" charset="0"/>
          <a:cs typeface="Arial" panose="020B0604020202020204" pitchFamily="34" charset="0"/>
        </a:defRPr>
      </a:pPr>
      <a:endParaRPr lang="es-ES"/>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400" baseline="0" dirty="0" smtClean="0"/>
              <a:t>Latin American Net Imports Rise </a:t>
            </a:r>
            <a:endParaRPr lang="en-US" sz="1400" baseline="0" dirty="0"/>
          </a:p>
        </c:rich>
      </c:tx>
      <c:layout>
        <c:manualLayout>
          <c:xMode val="edge"/>
          <c:yMode val="edge"/>
          <c:x val="0.189716296128728"/>
          <c:y val="0.0179447826321634"/>
        </c:manualLayout>
      </c:layout>
      <c:overlay val="0"/>
    </c:title>
    <c:autoTitleDeleted val="0"/>
    <c:plotArea>
      <c:layout>
        <c:manualLayout>
          <c:layoutTarget val="inner"/>
          <c:xMode val="edge"/>
          <c:yMode val="edge"/>
          <c:x val="0.210933448538605"/>
          <c:y val="0.195238839853427"/>
          <c:w val="0.755358392657787"/>
          <c:h val="0.680344012283462"/>
        </c:manualLayout>
      </c:layout>
      <c:lineChart>
        <c:grouping val="standard"/>
        <c:varyColors val="0"/>
        <c:ser>
          <c:idx val="0"/>
          <c:order val="0"/>
          <c:tx>
            <c:strRef>
              <c:f>Sheet1!$B$1</c:f>
              <c:strCache>
                <c:ptCount val="1"/>
                <c:pt idx="0">
                  <c:v>News</c:v>
                </c:pt>
              </c:strCache>
            </c:strRef>
          </c:tx>
          <c:marker>
            <c:symbol val="none"/>
          </c:marker>
          <c:cat>
            <c:numRef>
              <c:f>Sheet1!$A$2:$A$19</c:f>
              <c:numCache>
                <c:formatCode>General</c:formatCode>
                <c:ptCount val="18"/>
                <c:pt idx="0">
                  <c:v>99.0</c:v>
                </c:pt>
                <c:pt idx="1">
                  <c:v>0.0</c:v>
                </c:pt>
                <c:pt idx="2">
                  <c:v>1.0</c:v>
                </c:pt>
                <c:pt idx="3">
                  <c:v>2.0</c:v>
                </c:pt>
                <c:pt idx="4">
                  <c:v>3.0</c:v>
                </c:pt>
                <c:pt idx="5">
                  <c:v>4.0</c:v>
                </c:pt>
                <c:pt idx="6">
                  <c:v>5.0</c:v>
                </c:pt>
                <c:pt idx="7">
                  <c:v>6.0</c:v>
                </c:pt>
                <c:pt idx="8">
                  <c:v>7.0</c:v>
                </c:pt>
                <c:pt idx="9">
                  <c:v>8.0</c:v>
                </c:pt>
                <c:pt idx="10">
                  <c:v>9.0</c:v>
                </c:pt>
                <c:pt idx="11">
                  <c:v>10.0</c:v>
                </c:pt>
                <c:pt idx="12">
                  <c:v>11.0</c:v>
                </c:pt>
                <c:pt idx="13">
                  <c:v>12.0</c:v>
                </c:pt>
                <c:pt idx="14">
                  <c:v>13.0</c:v>
                </c:pt>
                <c:pt idx="15">
                  <c:v>14.0</c:v>
                </c:pt>
                <c:pt idx="16">
                  <c:v>15.0</c:v>
                </c:pt>
                <c:pt idx="17">
                  <c:v>16.0</c:v>
                </c:pt>
              </c:numCache>
            </c:numRef>
          </c:cat>
          <c:val>
            <c:numRef>
              <c:f>Sheet1!$B$2:$B$19</c:f>
              <c:numCache>
                <c:formatCode>General</c:formatCode>
                <c:ptCount val="18"/>
                <c:pt idx="0">
                  <c:v>1049.8</c:v>
                </c:pt>
                <c:pt idx="1">
                  <c:v>1079.4</c:v>
                </c:pt>
                <c:pt idx="2">
                  <c:v>976.6</c:v>
                </c:pt>
                <c:pt idx="3">
                  <c:v>718.2</c:v>
                </c:pt>
                <c:pt idx="4">
                  <c:v>891.7</c:v>
                </c:pt>
                <c:pt idx="5">
                  <c:v>944.6</c:v>
                </c:pt>
                <c:pt idx="6">
                  <c:v>849.7</c:v>
                </c:pt>
                <c:pt idx="7">
                  <c:v>1032.7</c:v>
                </c:pt>
                <c:pt idx="8">
                  <c:v>1098.8</c:v>
                </c:pt>
                <c:pt idx="9">
                  <c:v>1245.5</c:v>
                </c:pt>
                <c:pt idx="10">
                  <c:v>937.2</c:v>
                </c:pt>
                <c:pt idx="11">
                  <c:v>1156.6</c:v>
                </c:pt>
                <c:pt idx="12">
                  <c:v>1013.2</c:v>
                </c:pt>
                <c:pt idx="13">
                  <c:v>1061.2</c:v>
                </c:pt>
                <c:pt idx="14">
                  <c:v>1023.1</c:v>
                </c:pt>
                <c:pt idx="15">
                  <c:v>1020.0</c:v>
                </c:pt>
                <c:pt idx="16">
                  <c:v>950.0</c:v>
                </c:pt>
                <c:pt idx="17">
                  <c:v>913.0</c:v>
                </c:pt>
              </c:numCache>
            </c:numRef>
          </c:val>
          <c:smooth val="0"/>
        </c:ser>
        <c:ser>
          <c:idx val="1"/>
          <c:order val="1"/>
          <c:tx>
            <c:strRef>
              <c:f>Sheet1!$C$1</c:f>
              <c:strCache>
                <c:ptCount val="1"/>
                <c:pt idx="0">
                  <c:v>CFS</c:v>
                </c:pt>
              </c:strCache>
            </c:strRef>
          </c:tx>
          <c:marker>
            <c:symbol val="none"/>
          </c:marker>
          <c:cat>
            <c:numRef>
              <c:f>Sheet1!$A$2:$A$19</c:f>
              <c:numCache>
                <c:formatCode>General</c:formatCode>
                <c:ptCount val="18"/>
                <c:pt idx="0">
                  <c:v>99.0</c:v>
                </c:pt>
                <c:pt idx="1">
                  <c:v>0.0</c:v>
                </c:pt>
                <c:pt idx="2">
                  <c:v>1.0</c:v>
                </c:pt>
                <c:pt idx="3">
                  <c:v>2.0</c:v>
                </c:pt>
                <c:pt idx="4">
                  <c:v>3.0</c:v>
                </c:pt>
                <c:pt idx="5">
                  <c:v>4.0</c:v>
                </c:pt>
                <c:pt idx="6">
                  <c:v>5.0</c:v>
                </c:pt>
                <c:pt idx="7">
                  <c:v>6.0</c:v>
                </c:pt>
                <c:pt idx="8">
                  <c:v>7.0</c:v>
                </c:pt>
                <c:pt idx="9">
                  <c:v>8.0</c:v>
                </c:pt>
                <c:pt idx="10">
                  <c:v>9.0</c:v>
                </c:pt>
                <c:pt idx="11">
                  <c:v>10.0</c:v>
                </c:pt>
                <c:pt idx="12">
                  <c:v>11.0</c:v>
                </c:pt>
                <c:pt idx="13">
                  <c:v>12.0</c:v>
                </c:pt>
                <c:pt idx="14">
                  <c:v>13.0</c:v>
                </c:pt>
                <c:pt idx="15">
                  <c:v>14.0</c:v>
                </c:pt>
                <c:pt idx="16">
                  <c:v>15.0</c:v>
                </c:pt>
                <c:pt idx="17">
                  <c:v>16.0</c:v>
                </c:pt>
              </c:numCache>
            </c:numRef>
          </c:cat>
          <c:val>
            <c:numRef>
              <c:f>Sheet1!$C$2:$C$19</c:f>
              <c:numCache>
                <c:formatCode>General</c:formatCode>
                <c:ptCount val="18"/>
                <c:pt idx="0">
                  <c:v>471.0</c:v>
                </c:pt>
                <c:pt idx="1">
                  <c:v>465.5</c:v>
                </c:pt>
                <c:pt idx="2">
                  <c:v>456.7</c:v>
                </c:pt>
                <c:pt idx="3">
                  <c:v>450.0999999999995</c:v>
                </c:pt>
                <c:pt idx="4">
                  <c:v>482.5</c:v>
                </c:pt>
                <c:pt idx="5">
                  <c:v>565.6</c:v>
                </c:pt>
                <c:pt idx="6">
                  <c:v>605.7</c:v>
                </c:pt>
                <c:pt idx="7">
                  <c:v>719.9</c:v>
                </c:pt>
                <c:pt idx="8">
                  <c:v>812.7</c:v>
                </c:pt>
                <c:pt idx="9">
                  <c:v>898.9909999999999</c:v>
                </c:pt>
                <c:pt idx="10">
                  <c:v>715.718</c:v>
                </c:pt>
                <c:pt idx="11">
                  <c:v>991.756</c:v>
                </c:pt>
                <c:pt idx="12">
                  <c:v>948.0</c:v>
                </c:pt>
                <c:pt idx="13">
                  <c:v>1003.6</c:v>
                </c:pt>
                <c:pt idx="14">
                  <c:v>934.1</c:v>
                </c:pt>
                <c:pt idx="15">
                  <c:v>918.0</c:v>
                </c:pt>
                <c:pt idx="16">
                  <c:v>932.518</c:v>
                </c:pt>
                <c:pt idx="17">
                  <c:v>950.0</c:v>
                </c:pt>
              </c:numCache>
            </c:numRef>
          </c:val>
          <c:smooth val="0"/>
        </c:ser>
        <c:ser>
          <c:idx val="2"/>
          <c:order val="2"/>
          <c:tx>
            <c:strRef>
              <c:f>Sheet1!$D$1</c:f>
              <c:strCache>
                <c:ptCount val="1"/>
                <c:pt idx="0">
                  <c:v>Cme</c:v>
                </c:pt>
              </c:strCache>
            </c:strRef>
          </c:tx>
          <c:marker>
            <c:symbol val="none"/>
          </c:marker>
          <c:cat>
            <c:numRef>
              <c:f>Sheet1!$A$2:$A$19</c:f>
              <c:numCache>
                <c:formatCode>General</c:formatCode>
                <c:ptCount val="18"/>
                <c:pt idx="0">
                  <c:v>99.0</c:v>
                </c:pt>
                <c:pt idx="1">
                  <c:v>0.0</c:v>
                </c:pt>
                <c:pt idx="2">
                  <c:v>1.0</c:v>
                </c:pt>
                <c:pt idx="3">
                  <c:v>2.0</c:v>
                </c:pt>
                <c:pt idx="4">
                  <c:v>3.0</c:v>
                </c:pt>
                <c:pt idx="5">
                  <c:v>4.0</c:v>
                </c:pt>
                <c:pt idx="6">
                  <c:v>5.0</c:v>
                </c:pt>
                <c:pt idx="7">
                  <c:v>6.0</c:v>
                </c:pt>
                <c:pt idx="8">
                  <c:v>7.0</c:v>
                </c:pt>
                <c:pt idx="9">
                  <c:v>8.0</c:v>
                </c:pt>
                <c:pt idx="10">
                  <c:v>9.0</c:v>
                </c:pt>
                <c:pt idx="11">
                  <c:v>10.0</c:v>
                </c:pt>
                <c:pt idx="12">
                  <c:v>11.0</c:v>
                </c:pt>
                <c:pt idx="13">
                  <c:v>12.0</c:v>
                </c:pt>
                <c:pt idx="14">
                  <c:v>13.0</c:v>
                </c:pt>
                <c:pt idx="15">
                  <c:v>14.0</c:v>
                </c:pt>
                <c:pt idx="16">
                  <c:v>15.0</c:v>
                </c:pt>
                <c:pt idx="17">
                  <c:v>16.0</c:v>
                </c:pt>
              </c:numCache>
            </c:numRef>
          </c:cat>
          <c:val>
            <c:numRef>
              <c:f>Sheet1!$D$2:$D$19</c:f>
              <c:numCache>
                <c:formatCode>General</c:formatCode>
                <c:ptCount val="18"/>
                <c:pt idx="0">
                  <c:v>283.8</c:v>
                </c:pt>
                <c:pt idx="1">
                  <c:v>345.7</c:v>
                </c:pt>
                <c:pt idx="2">
                  <c:v>324.0</c:v>
                </c:pt>
                <c:pt idx="3">
                  <c:v>286.6</c:v>
                </c:pt>
                <c:pt idx="4">
                  <c:v>313.2</c:v>
                </c:pt>
                <c:pt idx="5">
                  <c:v>327.0</c:v>
                </c:pt>
                <c:pt idx="6">
                  <c:v>314.6</c:v>
                </c:pt>
                <c:pt idx="7">
                  <c:v>370.1</c:v>
                </c:pt>
                <c:pt idx="8">
                  <c:v>455.0999999999995</c:v>
                </c:pt>
                <c:pt idx="9">
                  <c:v>531.51</c:v>
                </c:pt>
                <c:pt idx="10">
                  <c:v>440.8709999999996</c:v>
                </c:pt>
                <c:pt idx="11">
                  <c:v>593.885</c:v>
                </c:pt>
                <c:pt idx="12">
                  <c:v>616.2</c:v>
                </c:pt>
                <c:pt idx="13">
                  <c:v>675.5</c:v>
                </c:pt>
                <c:pt idx="14">
                  <c:v>639.3</c:v>
                </c:pt>
                <c:pt idx="15">
                  <c:v>621.0</c:v>
                </c:pt>
                <c:pt idx="16">
                  <c:v>631.0</c:v>
                </c:pt>
                <c:pt idx="17">
                  <c:v>646.0</c:v>
                </c:pt>
              </c:numCache>
            </c:numRef>
          </c:val>
          <c:smooth val="0"/>
        </c:ser>
        <c:ser>
          <c:idx val="3"/>
          <c:order val="3"/>
          <c:tx>
            <c:strRef>
              <c:f>Sheet1!$E$1</c:f>
              <c:strCache>
                <c:ptCount val="1"/>
                <c:pt idx="0">
                  <c:v>Ume</c:v>
                </c:pt>
              </c:strCache>
            </c:strRef>
          </c:tx>
          <c:marker>
            <c:symbol val="none"/>
          </c:marker>
          <c:cat>
            <c:numRef>
              <c:f>Sheet1!$A$2:$A$19</c:f>
              <c:numCache>
                <c:formatCode>General</c:formatCode>
                <c:ptCount val="18"/>
                <c:pt idx="0">
                  <c:v>99.0</c:v>
                </c:pt>
                <c:pt idx="1">
                  <c:v>0.0</c:v>
                </c:pt>
                <c:pt idx="2">
                  <c:v>1.0</c:v>
                </c:pt>
                <c:pt idx="3">
                  <c:v>2.0</c:v>
                </c:pt>
                <c:pt idx="4">
                  <c:v>3.0</c:v>
                </c:pt>
                <c:pt idx="5">
                  <c:v>4.0</c:v>
                </c:pt>
                <c:pt idx="6">
                  <c:v>5.0</c:v>
                </c:pt>
                <c:pt idx="7">
                  <c:v>6.0</c:v>
                </c:pt>
                <c:pt idx="8">
                  <c:v>7.0</c:v>
                </c:pt>
                <c:pt idx="9">
                  <c:v>8.0</c:v>
                </c:pt>
                <c:pt idx="10">
                  <c:v>9.0</c:v>
                </c:pt>
                <c:pt idx="11">
                  <c:v>10.0</c:v>
                </c:pt>
                <c:pt idx="12">
                  <c:v>11.0</c:v>
                </c:pt>
                <c:pt idx="13">
                  <c:v>12.0</c:v>
                </c:pt>
                <c:pt idx="14">
                  <c:v>13.0</c:v>
                </c:pt>
                <c:pt idx="15">
                  <c:v>14.0</c:v>
                </c:pt>
                <c:pt idx="16">
                  <c:v>15.0</c:v>
                </c:pt>
                <c:pt idx="17">
                  <c:v>16.0</c:v>
                </c:pt>
              </c:numCache>
            </c:numRef>
          </c:cat>
          <c:val>
            <c:numRef>
              <c:f>Sheet1!$E$2:$E$19</c:f>
              <c:numCache>
                <c:formatCode>General</c:formatCode>
                <c:ptCount val="18"/>
                <c:pt idx="0">
                  <c:v>156.1</c:v>
                </c:pt>
                <c:pt idx="1">
                  <c:v>204.9</c:v>
                </c:pt>
                <c:pt idx="2">
                  <c:v>202.3</c:v>
                </c:pt>
                <c:pt idx="3">
                  <c:v>144.7</c:v>
                </c:pt>
                <c:pt idx="4">
                  <c:v>149.6</c:v>
                </c:pt>
                <c:pt idx="5">
                  <c:v>192.0</c:v>
                </c:pt>
                <c:pt idx="6">
                  <c:v>185.5</c:v>
                </c:pt>
                <c:pt idx="7">
                  <c:v>237.2</c:v>
                </c:pt>
                <c:pt idx="8">
                  <c:v>243.8</c:v>
                </c:pt>
                <c:pt idx="9">
                  <c:v>288.5</c:v>
                </c:pt>
                <c:pt idx="10">
                  <c:v>212.436</c:v>
                </c:pt>
                <c:pt idx="11">
                  <c:v>274.183</c:v>
                </c:pt>
                <c:pt idx="12">
                  <c:v>251.3</c:v>
                </c:pt>
                <c:pt idx="13">
                  <c:v>230.8</c:v>
                </c:pt>
                <c:pt idx="14">
                  <c:v>225.4</c:v>
                </c:pt>
                <c:pt idx="15">
                  <c:v>220.738</c:v>
                </c:pt>
                <c:pt idx="16">
                  <c:v>219.817</c:v>
                </c:pt>
                <c:pt idx="17">
                  <c:v>223.633</c:v>
                </c:pt>
              </c:numCache>
            </c:numRef>
          </c:val>
          <c:smooth val="0"/>
        </c:ser>
        <c:ser>
          <c:idx val="4"/>
          <c:order val="4"/>
          <c:tx>
            <c:strRef>
              <c:f>Sheet1!$F$1</c:f>
              <c:strCache>
                <c:ptCount val="1"/>
                <c:pt idx="0">
                  <c:v>UFS</c:v>
                </c:pt>
              </c:strCache>
            </c:strRef>
          </c:tx>
          <c:marker>
            <c:symbol val="none"/>
          </c:marker>
          <c:cat>
            <c:numRef>
              <c:f>Sheet1!$A$2:$A$19</c:f>
              <c:numCache>
                <c:formatCode>General</c:formatCode>
                <c:ptCount val="18"/>
                <c:pt idx="0">
                  <c:v>99.0</c:v>
                </c:pt>
                <c:pt idx="1">
                  <c:v>0.0</c:v>
                </c:pt>
                <c:pt idx="2">
                  <c:v>1.0</c:v>
                </c:pt>
                <c:pt idx="3">
                  <c:v>2.0</c:v>
                </c:pt>
                <c:pt idx="4">
                  <c:v>3.0</c:v>
                </c:pt>
                <c:pt idx="5">
                  <c:v>4.0</c:v>
                </c:pt>
                <c:pt idx="6">
                  <c:v>5.0</c:v>
                </c:pt>
                <c:pt idx="7">
                  <c:v>6.0</c:v>
                </c:pt>
                <c:pt idx="8">
                  <c:v>7.0</c:v>
                </c:pt>
                <c:pt idx="9">
                  <c:v>8.0</c:v>
                </c:pt>
                <c:pt idx="10">
                  <c:v>9.0</c:v>
                </c:pt>
                <c:pt idx="11">
                  <c:v>10.0</c:v>
                </c:pt>
                <c:pt idx="12">
                  <c:v>11.0</c:v>
                </c:pt>
                <c:pt idx="13">
                  <c:v>12.0</c:v>
                </c:pt>
                <c:pt idx="14">
                  <c:v>13.0</c:v>
                </c:pt>
                <c:pt idx="15">
                  <c:v>14.0</c:v>
                </c:pt>
                <c:pt idx="16">
                  <c:v>15.0</c:v>
                </c:pt>
                <c:pt idx="17">
                  <c:v>16.0</c:v>
                </c:pt>
              </c:numCache>
            </c:numRef>
          </c:cat>
          <c:val>
            <c:numRef>
              <c:f>Sheet1!$F$2:$F$19</c:f>
              <c:numCache>
                <c:formatCode>General</c:formatCode>
                <c:ptCount val="18"/>
                <c:pt idx="0">
                  <c:v>-97.3</c:v>
                </c:pt>
                <c:pt idx="1">
                  <c:v>71.1</c:v>
                </c:pt>
                <c:pt idx="2">
                  <c:v>72.9</c:v>
                </c:pt>
                <c:pt idx="3">
                  <c:v>-66.10000000000001</c:v>
                </c:pt>
                <c:pt idx="4">
                  <c:v>-202.5000000000001</c:v>
                </c:pt>
                <c:pt idx="5">
                  <c:v>-96.70000000000004</c:v>
                </c:pt>
                <c:pt idx="6">
                  <c:v>-138.7</c:v>
                </c:pt>
                <c:pt idx="7">
                  <c:v>-14.80000000000002</c:v>
                </c:pt>
                <c:pt idx="8">
                  <c:v>46.4</c:v>
                </c:pt>
                <c:pt idx="9">
                  <c:v>89.5</c:v>
                </c:pt>
                <c:pt idx="10">
                  <c:v>-24.10000000000003</c:v>
                </c:pt>
                <c:pt idx="11">
                  <c:v>8.199999999999947</c:v>
                </c:pt>
                <c:pt idx="12">
                  <c:v>73.50000000000005</c:v>
                </c:pt>
                <c:pt idx="13">
                  <c:v>218.6999999999999</c:v>
                </c:pt>
                <c:pt idx="14">
                  <c:v>264.0999999999995</c:v>
                </c:pt>
                <c:pt idx="15">
                  <c:v>223.0</c:v>
                </c:pt>
                <c:pt idx="16">
                  <c:v>182.0</c:v>
                </c:pt>
                <c:pt idx="17">
                  <c:v>221.0</c:v>
                </c:pt>
              </c:numCache>
            </c:numRef>
          </c:val>
          <c:smooth val="0"/>
        </c:ser>
        <c:dLbls>
          <c:showLegendKey val="0"/>
          <c:showVal val="0"/>
          <c:showCatName val="0"/>
          <c:showSerName val="0"/>
          <c:showPercent val="0"/>
          <c:showBubbleSize val="0"/>
        </c:dLbls>
        <c:marker val="1"/>
        <c:smooth val="0"/>
        <c:axId val="2047397048"/>
        <c:axId val="2047705560"/>
      </c:lineChart>
      <c:catAx>
        <c:axId val="2047397048"/>
        <c:scaling>
          <c:orientation val="minMax"/>
        </c:scaling>
        <c:delete val="0"/>
        <c:axPos val="b"/>
        <c:numFmt formatCode="General" sourceLinked="1"/>
        <c:majorTickMark val="out"/>
        <c:minorTickMark val="none"/>
        <c:tickLblPos val="nextTo"/>
        <c:spPr>
          <a:ln>
            <a:solidFill>
              <a:prstClr val="black"/>
            </a:solidFill>
          </a:ln>
        </c:spPr>
        <c:txPr>
          <a:bodyPr/>
          <a:lstStyle/>
          <a:p>
            <a:pPr>
              <a:defRPr sz="1200" baseline="0"/>
            </a:pPr>
            <a:endParaRPr lang="es-ES"/>
          </a:p>
        </c:txPr>
        <c:crossAx val="2047705560"/>
        <c:crossesAt val="-1500.0"/>
        <c:auto val="1"/>
        <c:lblAlgn val="ctr"/>
        <c:lblOffset val="100"/>
        <c:tickLblSkip val="2"/>
        <c:noMultiLvlLbl val="0"/>
      </c:catAx>
      <c:valAx>
        <c:axId val="2047705560"/>
        <c:scaling>
          <c:orientation val="minMax"/>
          <c:max val="1300.0"/>
          <c:min val="-300.0"/>
        </c:scaling>
        <c:delete val="0"/>
        <c:axPos val="l"/>
        <c:majorGridlines/>
        <c:title>
          <c:tx>
            <c:rich>
              <a:bodyPr/>
              <a:lstStyle/>
              <a:p>
                <a:pPr>
                  <a:defRPr/>
                </a:pPr>
                <a:r>
                  <a:rPr lang="en-US" sz="1000" baseline="0" dirty="0" smtClean="0"/>
                  <a:t>Thousand Tonnes</a:t>
                </a:r>
                <a:endParaRPr lang="en-US" sz="1000" baseline="0" dirty="0"/>
              </a:p>
            </c:rich>
          </c:tx>
          <c:layout/>
          <c:overlay val="0"/>
        </c:title>
        <c:numFmt formatCode="#,##0" sourceLinked="0"/>
        <c:majorTickMark val="out"/>
        <c:minorTickMark val="none"/>
        <c:tickLblPos val="nextTo"/>
        <c:spPr>
          <a:ln>
            <a:solidFill>
              <a:prstClr val="black"/>
            </a:solidFill>
          </a:ln>
        </c:spPr>
        <c:txPr>
          <a:bodyPr/>
          <a:lstStyle/>
          <a:p>
            <a:pPr>
              <a:defRPr sz="1200" baseline="0"/>
            </a:pPr>
            <a:endParaRPr lang="es-ES"/>
          </a:p>
        </c:txPr>
        <c:crossAx val="2047397048"/>
        <c:crosses val="autoZero"/>
        <c:crossBetween val="between"/>
      </c:valAx>
      <c:spPr>
        <a:ln>
          <a:solidFill>
            <a:prstClr val="black"/>
          </a:solidFill>
        </a:ln>
      </c:spPr>
    </c:plotArea>
    <c:legend>
      <c:legendPos val="r"/>
      <c:layout>
        <c:manualLayout>
          <c:xMode val="edge"/>
          <c:yMode val="edge"/>
          <c:x val="0.209662706077105"/>
          <c:y val="0.167156921896111"/>
          <c:w val="0.152309019086454"/>
          <c:h val="0.326003007376013"/>
        </c:manualLayout>
      </c:layout>
      <c:overlay val="1"/>
      <c:spPr>
        <a:solidFill>
          <a:schemeClr val="bg1"/>
        </a:solidFill>
        <a:ln>
          <a:solidFill>
            <a:schemeClr val="tx1"/>
          </a:solidFill>
        </a:ln>
      </c:spPr>
      <c:txPr>
        <a:bodyPr/>
        <a:lstStyle/>
        <a:p>
          <a:pPr>
            <a:defRPr sz="1100" baseline="0"/>
          </a:pPr>
          <a:endParaRPr lang="es-ES"/>
        </a:p>
      </c:txPr>
    </c:legend>
    <c:plotVisOnly val="1"/>
    <c:dispBlanksAs val="gap"/>
    <c:showDLblsOverMax val="0"/>
  </c:chart>
  <c:txPr>
    <a:bodyPr/>
    <a:lstStyle/>
    <a:p>
      <a:pPr>
        <a:defRPr sz="1600" b="1">
          <a:latin typeface="Arial" pitchFamily="34" charset="0"/>
          <a:cs typeface="Arial" pitchFamily="34" charset="0"/>
        </a:defRPr>
      </a:pPr>
      <a:endParaRPr lang="es-ES"/>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6190161636308"/>
          <c:y val="0.0550771413725569"/>
          <c:w val="0.821711972545752"/>
          <c:h val="0.878204364682841"/>
        </c:manualLayout>
      </c:layout>
      <c:lineChart>
        <c:grouping val="standard"/>
        <c:varyColors val="0"/>
        <c:ser>
          <c:idx val="0"/>
          <c:order val="0"/>
          <c:tx>
            <c:strRef>
              <c:f>Sheet1!$B$1</c:f>
              <c:strCache>
                <c:ptCount val="1"/>
                <c:pt idx="0">
                  <c:v>News 0.8% *</c:v>
                </c:pt>
              </c:strCache>
            </c:strRef>
          </c:tx>
          <c:cat>
            <c:numRef>
              <c:f>Sheet1!$A$2:$A$19</c:f>
              <c:numCache>
                <c:formatCode>General</c:formatCode>
                <c:ptCount val="18"/>
                <c:pt idx="0">
                  <c:v>99.0</c:v>
                </c:pt>
                <c:pt idx="1">
                  <c:v>0.0</c:v>
                </c:pt>
                <c:pt idx="2">
                  <c:v>1.0</c:v>
                </c:pt>
                <c:pt idx="3">
                  <c:v>2.0</c:v>
                </c:pt>
                <c:pt idx="4">
                  <c:v>3.0</c:v>
                </c:pt>
                <c:pt idx="5">
                  <c:v>4.0</c:v>
                </c:pt>
                <c:pt idx="6">
                  <c:v>5.0</c:v>
                </c:pt>
                <c:pt idx="7">
                  <c:v>6.0</c:v>
                </c:pt>
                <c:pt idx="8">
                  <c:v>7.0</c:v>
                </c:pt>
                <c:pt idx="9">
                  <c:v>8.0</c:v>
                </c:pt>
                <c:pt idx="10">
                  <c:v>9.0</c:v>
                </c:pt>
                <c:pt idx="11">
                  <c:v>10.0</c:v>
                </c:pt>
                <c:pt idx="12">
                  <c:v>11.0</c:v>
                </c:pt>
                <c:pt idx="13">
                  <c:v>12.0</c:v>
                </c:pt>
                <c:pt idx="14">
                  <c:v>13.0</c:v>
                </c:pt>
                <c:pt idx="15">
                  <c:v>14.0</c:v>
                </c:pt>
                <c:pt idx="16">
                  <c:v>15.0</c:v>
                </c:pt>
                <c:pt idx="17">
                  <c:v>16.0</c:v>
                </c:pt>
              </c:numCache>
            </c:numRef>
          </c:cat>
          <c:val>
            <c:numRef>
              <c:f>Sheet1!$B$2:$B$19</c:f>
              <c:numCache>
                <c:formatCode>General</c:formatCode>
                <c:ptCount val="18"/>
                <c:pt idx="0">
                  <c:v>389.0</c:v>
                </c:pt>
                <c:pt idx="1">
                  <c:v>404.0</c:v>
                </c:pt>
                <c:pt idx="2">
                  <c:v>408.0</c:v>
                </c:pt>
                <c:pt idx="3">
                  <c:v>390.7</c:v>
                </c:pt>
                <c:pt idx="4">
                  <c:v>402.8</c:v>
                </c:pt>
                <c:pt idx="5">
                  <c:v>421.4</c:v>
                </c:pt>
                <c:pt idx="6">
                  <c:v>399.8</c:v>
                </c:pt>
                <c:pt idx="7">
                  <c:v>424.9</c:v>
                </c:pt>
                <c:pt idx="8">
                  <c:v>423.8</c:v>
                </c:pt>
                <c:pt idx="9">
                  <c:v>423.9</c:v>
                </c:pt>
                <c:pt idx="10">
                  <c:v>385.8</c:v>
                </c:pt>
                <c:pt idx="11">
                  <c:v>389.8</c:v>
                </c:pt>
                <c:pt idx="12">
                  <c:v>411.8</c:v>
                </c:pt>
                <c:pt idx="13">
                  <c:v>382.9</c:v>
                </c:pt>
                <c:pt idx="14">
                  <c:v>342.9</c:v>
                </c:pt>
                <c:pt idx="15">
                  <c:v>343.603</c:v>
                </c:pt>
                <c:pt idx="16">
                  <c:v>347.3039999999997</c:v>
                </c:pt>
                <c:pt idx="17">
                  <c:v>349.052</c:v>
                </c:pt>
              </c:numCache>
            </c:numRef>
          </c:val>
          <c:smooth val="0"/>
        </c:ser>
        <c:ser>
          <c:idx val="1"/>
          <c:order val="1"/>
          <c:tx>
            <c:strRef>
              <c:f>Sheet1!$C$1</c:f>
              <c:strCache>
                <c:ptCount val="1"/>
                <c:pt idx="0">
                  <c:v>UFS   2.2%</c:v>
                </c:pt>
              </c:strCache>
            </c:strRef>
          </c:tx>
          <c:cat>
            <c:numRef>
              <c:f>Sheet1!$A$2:$A$19</c:f>
              <c:numCache>
                <c:formatCode>General</c:formatCode>
                <c:ptCount val="18"/>
                <c:pt idx="0">
                  <c:v>99.0</c:v>
                </c:pt>
                <c:pt idx="1">
                  <c:v>0.0</c:v>
                </c:pt>
                <c:pt idx="2">
                  <c:v>1.0</c:v>
                </c:pt>
                <c:pt idx="3">
                  <c:v>2.0</c:v>
                </c:pt>
                <c:pt idx="4">
                  <c:v>3.0</c:v>
                </c:pt>
                <c:pt idx="5">
                  <c:v>4.0</c:v>
                </c:pt>
                <c:pt idx="6">
                  <c:v>5.0</c:v>
                </c:pt>
                <c:pt idx="7">
                  <c:v>6.0</c:v>
                </c:pt>
                <c:pt idx="8">
                  <c:v>7.0</c:v>
                </c:pt>
                <c:pt idx="9">
                  <c:v>8.0</c:v>
                </c:pt>
                <c:pt idx="10">
                  <c:v>9.0</c:v>
                </c:pt>
                <c:pt idx="11">
                  <c:v>10.0</c:v>
                </c:pt>
                <c:pt idx="12">
                  <c:v>11.0</c:v>
                </c:pt>
                <c:pt idx="13">
                  <c:v>12.0</c:v>
                </c:pt>
                <c:pt idx="14">
                  <c:v>13.0</c:v>
                </c:pt>
                <c:pt idx="15">
                  <c:v>14.0</c:v>
                </c:pt>
                <c:pt idx="16">
                  <c:v>15.0</c:v>
                </c:pt>
                <c:pt idx="17">
                  <c:v>16.0</c:v>
                </c:pt>
              </c:numCache>
            </c:numRef>
          </c:cat>
          <c:val>
            <c:numRef>
              <c:f>Sheet1!$C$2:$C$19</c:f>
              <c:numCache>
                <c:formatCode>General</c:formatCode>
                <c:ptCount val="18"/>
                <c:pt idx="0">
                  <c:v>777.8</c:v>
                </c:pt>
                <c:pt idx="1">
                  <c:v>808.4</c:v>
                </c:pt>
                <c:pt idx="2">
                  <c:v>791.6</c:v>
                </c:pt>
                <c:pt idx="3">
                  <c:v>811.8</c:v>
                </c:pt>
                <c:pt idx="4">
                  <c:v>830.7</c:v>
                </c:pt>
                <c:pt idx="5">
                  <c:v>840.0</c:v>
                </c:pt>
                <c:pt idx="6">
                  <c:v>889.9</c:v>
                </c:pt>
                <c:pt idx="7">
                  <c:v>918.3</c:v>
                </c:pt>
                <c:pt idx="8">
                  <c:v>925.9</c:v>
                </c:pt>
                <c:pt idx="9">
                  <c:v>921.9</c:v>
                </c:pt>
                <c:pt idx="10">
                  <c:v>913.5</c:v>
                </c:pt>
                <c:pt idx="11">
                  <c:v>910.4</c:v>
                </c:pt>
                <c:pt idx="12">
                  <c:v>861.3</c:v>
                </c:pt>
                <c:pt idx="13">
                  <c:v>916.4</c:v>
                </c:pt>
                <c:pt idx="14">
                  <c:v>871.8</c:v>
                </c:pt>
                <c:pt idx="15">
                  <c:v>869.8769999999994</c:v>
                </c:pt>
                <c:pt idx="16">
                  <c:v>889.942999999999</c:v>
                </c:pt>
                <c:pt idx="17">
                  <c:v>908.254</c:v>
                </c:pt>
              </c:numCache>
            </c:numRef>
          </c:val>
          <c:smooth val="0"/>
        </c:ser>
        <c:ser>
          <c:idx val="2"/>
          <c:order val="2"/>
          <c:tx>
            <c:strRef>
              <c:f>Sheet1!$D$1</c:f>
              <c:strCache>
                <c:ptCount val="1"/>
                <c:pt idx="0">
                  <c:v>CFS  3.4%</c:v>
                </c:pt>
              </c:strCache>
            </c:strRef>
          </c:tx>
          <c:cat>
            <c:numRef>
              <c:f>Sheet1!$A$2:$A$19</c:f>
              <c:numCache>
                <c:formatCode>General</c:formatCode>
                <c:ptCount val="18"/>
                <c:pt idx="0">
                  <c:v>99.0</c:v>
                </c:pt>
                <c:pt idx="1">
                  <c:v>0.0</c:v>
                </c:pt>
                <c:pt idx="2">
                  <c:v>1.0</c:v>
                </c:pt>
                <c:pt idx="3">
                  <c:v>2.0</c:v>
                </c:pt>
                <c:pt idx="4">
                  <c:v>3.0</c:v>
                </c:pt>
                <c:pt idx="5">
                  <c:v>4.0</c:v>
                </c:pt>
                <c:pt idx="6">
                  <c:v>5.0</c:v>
                </c:pt>
                <c:pt idx="7">
                  <c:v>6.0</c:v>
                </c:pt>
                <c:pt idx="8">
                  <c:v>7.0</c:v>
                </c:pt>
                <c:pt idx="9">
                  <c:v>8.0</c:v>
                </c:pt>
                <c:pt idx="10">
                  <c:v>9.0</c:v>
                </c:pt>
                <c:pt idx="11">
                  <c:v>10.0</c:v>
                </c:pt>
                <c:pt idx="12">
                  <c:v>11.0</c:v>
                </c:pt>
                <c:pt idx="13">
                  <c:v>12.0</c:v>
                </c:pt>
                <c:pt idx="14">
                  <c:v>13.0</c:v>
                </c:pt>
                <c:pt idx="15">
                  <c:v>14.0</c:v>
                </c:pt>
                <c:pt idx="16">
                  <c:v>15.0</c:v>
                </c:pt>
                <c:pt idx="17">
                  <c:v>16.0</c:v>
                </c:pt>
              </c:numCache>
            </c:numRef>
          </c:cat>
          <c:val>
            <c:numRef>
              <c:f>Sheet1!$D$2:$D$19</c:f>
              <c:numCache>
                <c:formatCode>General</c:formatCode>
                <c:ptCount val="18"/>
                <c:pt idx="0">
                  <c:v>182.8</c:v>
                </c:pt>
                <c:pt idx="1">
                  <c:v>194.7</c:v>
                </c:pt>
                <c:pt idx="2">
                  <c:v>215.5</c:v>
                </c:pt>
                <c:pt idx="3">
                  <c:v>239.2</c:v>
                </c:pt>
                <c:pt idx="4">
                  <c:v>231.7</c:v>
                </c:pt>
                <c:pt idx="5">
                  <c:v>235.0</c:v>
                </c:pt>
                <c:pt idx="6">
                  <c:v>244.9</c:v>
                </c:pt>
                <c:pt idx="7">
                  <c:v>260.6</c:v>
                </c:pt>
                <c:pt idx="8">
                  <c:v>268.1</c:v>
                </c:pt>
                <c:pt idx="9">
                  <c:v>258.7</c:v>
                </c:pt>
                <c:pt idx="10">
                  <c:v>205.4</c:v>
                </c:pt>
                <c:pt idx="11">
                  <c:v>263.3</c:v>
                </c:pt>
                <c:pt idx="12">
                  <c:v>253.4</c:v>
                </c:pt>
                <c:pt idx="13">
                  <c:v>274.2</c:v>
                </c:pt>
                <c:pt idx="14">
                  <c:v>291.1</c:v>
                </c:pt>
                <c:pt idx="15">
                  <c:v>299.858</c:v>
                </c:pt>
                <c:pt idx="16">
                  <c:v>312.8419999999999</c:v>
                </c:pt>
                <c:pt idx="17">
                  <c:v>320.7159999999995</c:v>
                </c:pt>
              </c:numCache>
            </c:numRef>
          </c:val>
          <c:smooth val="0"/>
        </c:ser>
        <c:ser>
          <c:idx val="3"/>
          <c:order val="3"/>
          <c:tx>
            <c:strRef>
              <c:f>Sheet1!$E$1</c:f>
              <c:strCache>
                <c:ptCount val="1"/>
                <c:pt idx="0">
                  <c:v>Cme  3.9%</c:v>
                </c:pt>
              </c:strCache>
            </c:strRef>
          </c:tx>
          <c:cat>
            <c:numRef>
              <c:f>Sheet1!$A$2:$A$19</c:f>
              <c:numCache>
                <c:formatCode>General</c:formatCode>
                <c:ptCount val="18"/>
                <c:pt idx="0">
                  <c:v>99.0</c:v>
                </c:pt>
                <c:pt idx="1">
                  <c:v>0.0</c:v>
                </c:pt>
                <c:pt idx="2">
                  <c:v>1.0</c:v>
                </c:pt>
                <c:pt idx="3">
                  <c:v>2.0</c:v>
                </c:pt>
                <c:pt idx="4">
                  <c:v>3.0</c:v>
                </c:pt>
                <c:pt idx="5">
                  <c:v>4.0</c:v>
                </c:pt>
                <c:pt idx="6">
                  <c:v>5.0</c:v>
                </c:pt>
                <c:pt idx="7">
                  <c:v>6.0</c:v>
                </c:pt>
                <c:pt idx="8">
                  <c:v>7.0</c:v>
                </c:pt>
                <c:pt idx="9">
                  <c:v>8.0</c:v>
                </c:pt>
                <c:pt idx="10">
                  <c:v>9.0</c:v>
                </c:pt>
                <c:pt idx="11">
                  <c:v>10.0</c:v>
                </c:pt>
                <c:pt idx="12">
                  <c:v>11.0</c:v>
                </c:pt>
                <c:pt idx="13">
                  <c:v>12.0</c:v>
                </c:pt>
                <c:pt idx="14">
                  <c:v>13.0</c:v>
                </c:pt>
                <c:pt idx="15">
                  <c:v>14.0</c:v>
                </c:pt>
                <c:pt idx="16">
                  <c:v>15.0</c:v>
                </c:pt>
                <c:pt idx="17">
                  <c:v>16.0</c:v>
                </c:pt>
              </c:numCache>
            </c:numRef>
          </c:cat>
          <c:val>
            <c:numRef>
              <c:f>Sheet1!$E$2:$E$19</c:f>
              <c:numCache>
                <c:formatCode>General</c:formatCode>
                <c:ptCount val="18"/>
                <c:pt idx="0">
                  <c:v>111.0</c:v>
                </c:pt>
                <c:pt idx="1">
                  <c:v>143.0</c:v>
                </c:pt>
                <c:pt idx="2">
                  <c:v>162.0</c:v>
                </c:pt>
                <c:pt idx="3">
                  <c:v>165.0</c:v>
                </c:pt>
                <c:pt idx="4">
                  <c:v>188.0</c:v>
                </c:pt>
                <c:pt idx="5">
                  <c:v>163.0</c:v>
                </c:pt>
                <c:pt idx="6">
                  <c:v>130.9</c:v>
                </c:pt>
                <c:pt idx="7">
                  <c:v>141.4</c:v>
                </c:pt>
                <c:pt idx="8">
                  <c:v>152.4</c:v>
                </c:pt>
                <c:pt idx="9">
                  <c:v>142.4</c:v>
                </c:pt>
                <c:pt idx="10">
                  <c:v>117.0</c:v>
                </c:pt>
                <c:pt idx="11">
                  <c:v>132.0</c:v>
                </c:pt>
                <c:pt idx="12">
                  <c:v>142.4</c:v>
                </c:pt>
                <c:pt idx="13">
                  <c:v>157.4</c:v>
                </c:pt>
                <c:pt idx="14">
                  <c:v>157.4</c:v>
                </c:pt>
                <c:pt idx="15">
                  <c:v>158.893</c:v>
                </c:pt>
                <c:pt idx="16">
                  <c:v>165.47</c:v>
                </c:pt>
                <c:pt idx="17">
                  <c:v>171.532</c:v>
                </c:pt>
              </c:numCache>
            </c:numRef>
          </c:val>
          <c:smooth val="0"/>
        </c:ser>
        <c:ser>
          <c:idx val="4"/>
          <c:order val="4"/>
          <c:tx>
            <c:strRef>
              <c:f>Sheet1!$F$1</c:f>
              <c:strCache>
                <c:ptCount val="1"/>
                <c:pt idx="0">
                  <c:v>Ume  4.7%</c:v>
                </c:pt>
              </c:strCache>
            </c:strRef>
          </c:tx>
          <c:cat>
            <c:numRef>
              <c:f>Sheet1!$A$2:$A$19</c:f>
              <c:numCache>
                <c:formatCode>General</c:formatCode>
                <c:ptCount val="18"/>
                <c:pt idx="0">
                  <c:v>99.0</c:v>
                </c:pt>
                <c:pt idx="1">
                  <c:v>0.0</c:v>
                </c:pt>
                <c:pt idx="2">
                  <c:v>1.0</c:v>
                </c:pt>
                <c:pt idx="3">
                  <c:v>2.0</c:v>
                </c:pt>
                <c:pt idx="4">
                  <c:v>3.0</c:v>
                </c:pt>
                <c:pt idx="5">
                  <c:v>4.0</c:v>
                </c:pt>
                <c:pt idx="6">
                  <c:v>5.0</c:v>
                </c:pt>
                <c:pt idx="7">
                  <c:v>6.0</c:v>
                </c:pt>
                <c:pt idx="8">
                  <c:v>7.0</c:v>
                </c:pt>
                <c:pt idx="9">
                  <c:v>8.0</c:v>
                </c:pt>
                <c:pt idx="10">
                  <c:v>9.0</c:v>
                </c:pt>
                <c:pt idx="11">
                  <c:v>10.0</c:v>
                </c:pt>
                <c:pt idx="12">
                  <c:v>11.0</c:v>
                </c:pt>
                <c:pt idx="13">
                  <c:v>12.0</c:v>
                </c:pt>
                <c:pt idx="14">
                  <c:v>13.0</c:v>
                </c:pt>
                <c:pt idx="15">
                  <c:v>14.0</c:v>
                </c:pt>
                <c:pt idx="16">
                  <c:v>15.0</c:v>
                </c:pt>
                <c:pt idx="17">
                  <c:v>16.0</c:v>
                </c:pt>
              </c:numCache>
            </c:numRef>
          </c:cat>
          <c:val>
            <c:numRef>
              <c:f>Sheet1!$F$2:$F$19</c:f>
              <c:numCache>
                <c:formatCode>General</c:formatCode>
                <c:ptCount val="18"/>
                <c:pt idx="0">
                  <c:v>25.0</c:v>
                </c:pt>
                <c:pt idx="1">
                  <c:v>40.0</c:v>
                </c:pt>
                <c:pt idx="2">
                  <c:v>52.0</c:v>
                </c:pt>
                <c:pt idx="3">
                  <c:v>47.8</c:v>
                </c:pt>
                <c:pt idx="4">
                  <c:v>44.7</c:v>
                </c:pt>
                <c:pt idx="5">
                  <c:v>39.9</c:v>
                </c:pt>
                <c:pt idx="6">
                  <c:v>44.7</c:v>
                </c:pt>
                <c:pt idx="7">
                  <c:v>65.6</c:v>
                </c:pt>
                <c:pt idx="8">
                  <c:v>46.8</c:v>
                </c:pt>
                <c:pt idx="9">
                  <c:v>53.0</c:v>
                </c:pt>
                <c:pt idx="10">
                  <c:v>37.5</c:v>
                </c:pt>
                <c:pt idx="11">
                  <c:v>52.3</c:v>
                </c:pt>
                <c:pt idx="12">
                  <c:v>52.9</c:v>
                </c:pt>
                <c:pt idx="13">
                  <c:v>45.5</c:v>
                </c:pt>
                <c:pt idx="14">
                  <c:v>49.1</c:v>
                </c:pt>
                <c:pt idx="15">
                  <c:v>50.76200000000005</c:v>
                </c:pt>
                <c:pt idx="16">
                  <c:v>53.309</c:v>
                </c:pt>
                <c:pt idx="17">
                  <c:v>55.624</c:v>
                </c:pt>
              </c:numCache>
            </c:numRef>
          </c:val>
          <c:smooth val="0"/>
        </c:ser>
        <c:dLbls>
          <c:showLegendKey val="0"/>
          <c:showVal val="0"/>
          <c:showCatName val="0"/>
          <c:showSerName val="0"/>
          <c:showPercent val="0"/>
          <c:showBubbleSize val="0"/>
        </c:dLbls>
        <c:marker val="1"/>
        <c:smooth val="0"/>
        <c:axId val="-2094079272"/>
        <c:axId val="-2094075992"/>
      </c:lineChart>
      <c:catAx>
        <c:axId val="-2094079272"/>
        <c:scaling>
          <c:orientation val="minMax"/>
        </c:scaling>
        <c:delete val="0"/>
        <c:axPos val="b"/>
        <c:numFmt formatCode="General" sourceLinked="1"/>
        <c:majorTickMark val="out"/>
        <c:minorTickMark val="none"/>
        <c:tickLblPos val="nextTo"/>
        <c:spPr>
          <a:ln>
            <a:solidFill>
              <a:prstClr val="black"/>
            </a:solidFill>
          </a:ln>
        </c:spPr>
        <c:txPr>
          <a:bodyPr/>
          <a:lstStyle/>
          <a:p>
            <a:pPr>
              <a:defRPr sz="1400"/>
            </a:pPr>
            <a:endParaRPr lang="es-ES"/>
          </a:p>
        </c:txPr>
        <c:crossAx val="-2094075992"/>
        <c:crosses val="autoZero"/>
        <c:auto val="1"/>
        <c:lblAlgn val="ctr"/>
        <c:lblOffset val="100"/>
        <c:tickLblSkip val="2"/>
        <c:noMultiLvlLbl val="0"/>
      </c:catAx>
      <c:valAx>
        <c:axId val="-2094075992"/>
        <c:scaling>
          <c:orientation val="minMax"/>
          <c:max val="1000.0"/>
          <c:min val="0.0"/>
        </c:scaling>
        <c:delete val="0"/>
        <c:axPos val="l"/>
        <c:majorGridlines>
          <c:spPr>
            <a:ln w="6350">
              <a:solidFill>
                <a:schemeClr val="bg1">
                  <a:lumMod val="75000"/>
                </a:schemeClr>
              </a:solidFill>
            </a:ln>
          </c:spPr>
        </c:majorGridlines>
        <c:title>
          <c:tx>
            <c:rich>
              <a:bodyPr rot="-5400000" vert="horz"/>
              <a:lstStyle/>
              <a:p>
                <a:pPr>
                  <a:defRPr sz="1400"/>
                </a:pPr>
                <a:r>
                  <a:rPr lang="en-US" sz="1400" dirty="0" smtClean="0"/>
                  <a:t>000 </a:t>
                </a:r>
                <a:r>
                  <a:rPr lang="en-US" sz="1400" dirty="0"/>
                  <a:t>Tonnes</a:t>
                </a:r>
              </a:p>
            </c:rich>
          </c:tx>
          <c:layout/>
          <c:overlay val="0"/>
        </c:title>
        <c:numFmt formatCode="#,##0" sourceLinked="0"/>
        <c:majorTickMark val="out"/>
        <c:minorTickMark val="none"/>
        <c:tickLblPos val="nextTo"/>
        <c:spPr>
          <a:ln>
            <a:solidFill>
              <a:prstClr val="black"/>
            </a:solidFill>
          </a:ln>
        </c:spPr>
        <c:txPr>
          <a:bodyPr/>
          <a:lstStyle/>
          <a:p>
            <a:pPr>
              <a:defRPr sz="1400"/>
            </a:pPr>
            <a:endParaRPr lang="es-ES"/>
          </a:p>
        </c:txPr>
        <c:crossAx val="-2094079272"/>
        <c:crosses val="autoZero"/>
        <c:crossBetween val="between"/>
      </c:valAx>
      <c:spPr>
        <a:ln>
          <a:solidFill>
            <a:prstClr val="black"/>
          </a:solidFill>
        </a:ln>
      </c:spPr>
    </c:plotArea>
    <c:legend>
      <c:legendPos val="r"/>
      <c:layout>
        <c:manualLayout>
          <c:xMode val="edge"/>
          <c:yMode val="edge"/>
          <c:x val="0.448243402484153"/>
          <c:y val="0.220202446140933"/>
          <c:w val="0.25059485193429"/>
          <c:h val="0.239377872816659"/>
        </c:manualLayout>
      </c:layout>
      <c:overlay val="1"/>
      <c:spPr>
        <a:solidFill>
          <a:srgbClr val="DCE6F2"/>
        </a:solidFill>
        <a:ln>
          <a:solidFill>
            <a:schemeClr val="tx1"/>
          </a:solidFill>
        </a:ln>
      </c:spPr>
      <c:txPr>
        <a:bodyPr/>
        <a:lstStyle/>
        <a:p>
          <a:pPr>
            <a:defRPr sz="1050"/>
          </a:pPr>
          <a:endParaRPr lang="es-ES"/>
        </a:p>
      </c:txPr>
    </c:legend>
    <c:plotVisOnly val="1"/>
    <c:dispBlanksAs val="gap"/>
    <c:showDLblsOverMax val="0"/>
  </c:chart>
  <c:spPr>
    <a:solidFill>
      <a:srgbClr val="4F81BD">
        <a:alpha val="20000"/>
      </a:srgbClr>
    </a:solidFill>
    <a:ln>
      <a:noFill/>
    </a:ln>
  </c:spPr>
  <c:txPr>
    <a:bodyPr/>
    <a:lstStyle/>
    <a:p>
      <a:pPr>
        <a:defRPr sz="1600" b="1">
          <a:latin typeface="Arial" panose="020B0604020202020204" pitchFamily="34" charset="0"/>
          <a:cs typeface="Arial" panose="020B0604020202020204" pitchFamily="34" charset="0"/>
        </a:defRPr>
      </a:pPr>
      <a:endParaRPr lang="es-ES"/>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7309216064973"/>
          <c:y val="0.0424382716049387"/>
          <c:w val="0.872208603641531"/>
          <c:h val="0.653670895304759"/>
        </c:manualLayout>
      </c:layout>
      <c:barChart>
        <c:barDir val="col"/>
        <c:grouping val="stacked"/>
        <c:varyColors val="0"/>
        <c:ser>
          <c:idx val="0"/>
          <c:order val="0"/>
          <c:tx>
            <c:strRef>
              <c:f>'Fig 8'!$B$34:$B$35</c:f>
              <c:strCache>
                <c:ptCount val="1"/>
                <c:pt idx="0">
                  <c:v>Mill Cash Costs</c:v>
                </c:pt>
              </c:strCache>
            </c:strRef>
          </c:tx>
          <c:invertIfNegative val="0"/>
          <c:cat>
            <c:strRef>
              <c:f>'Fig 8'!$A$36:$A$45</c:f>
              <c:strCache>
                <c:ptCount val="10"/>
                <c:pt idx="0">
                  <c:v>Thailand</c:v>
                </c:pt>
                <c:pt idx="1">
                  <c:v>Brazil</c:v>
                </c:pt>
                <c:pt idx="2">
                  <c:v>US South</c:v>
                </c:pt>
                <c:pt idx="3">
                  <c:v>Central and Eastern Europe</c:v>
                </c:pt>
                <c:pt idx="4">
                  <c:v>Indonesia</c:v>
                </c:pt>
                <c:pt idx="5">
                  <c:v>Nordic</c:v>
                </c:pt>
                <c:pt idx="6">
                  <c:v>Japan</c:v>
                </c:pt>
                <c:pt idx="7">
                  <c:v>China</c:v>
                </c:pt>
                <c:pt idx="8">
                  <c:v>Western Europe</c:v>
                </c:pt>
                <c:pt idx="9">
                  <c:v>Mexico</c:v>
                </c:pt>
              </c:strCache>
            </c:strRef>
          </c:cat>
          <c:val>
            <c:numRef>
              <c:f>'Fig 8'!$B$36:$B$45</c:f>
              <c:numCache>
                <c:formatCode>_("$"* #,##0_);_("$"* \(#,##0\);_("$"* "-"??_);_(@_)</c:formatCode>
                <c:ptCount val="10"/>
                <c:pt idx="0">
                  <c:v>579.0</c:v>
                </c:pt>
                <c:pt idx="1">
                  <c:v>579.7663117546848</c:v>
                </c:pt>
                <c:pt idx="2">
                  <c:v>631.674112041993</c:v>
                </c:pt>
                <c:pt idx="3">
                  <c:v>636.5459710739026</c:v>
                </c:pt>
                <c:pt idx="4">
                  <c:v>642.0</c:v>
                </c:pt>
                <c:pt idx="5">
                  <c:v>722.5173449770908</c:v>
                </c:pt>
                <c:pt idx="6">
                  <c:v>789.0</c:v>
                </c:pt>
                <c:pt idx="7">
                  <c:v>813.0</c:v>
                </c:pt>
                <c:pt idx="8">
                  <c:v>842.6610095698265</c:v>
                </c:pt>
                <c:pt idx="9">
                  <c:v>855.8427272727273</c:v>
                </c:pt>
              </c:numCache>
            </c:numRef>
          </c:val>
        </c:ser>
        <c:ser>
          <c:idx val="1"/>
          <c:order val="1"/>
          <c:tx>
            <c:strRef>
              <c:f>'Fig 8'!$C$34:$C$35</c:f>
              <c:strCache>
                <c:ptCount val="1"/>
                <c:pt idx="0">
                  <c:v>SG&amp;A</c:v>
                </c:pt>
              </c:strCache>
            </c:strRef>
          </c:tx>
          <c:invertIfNegative val="0"/>
          <c:cat>
            <c:strRef>
              <c:f>'Fig 8'!$A$36:$A$45</c:f>
              <c:strCache>
                <c:ptCount val="10"/>
                <c:pt idx="0">
                  <c:v>Thailand</c:v>
                </c:pt>
                <c:pt idx="1">
                  <c:v>Brazil</c:v>
                </c:pt>
                <c:pt idx="2">
                  <c:v>US South</c:v>
                </c:pt>
                <c:pt idx="3">
                  <c:v>Central and Eastern Europe</c:v>
                </c:pt>
                <c:pt idx="4">
                  <c:v>Indonesia</c:v>
                </c:pt>
                <c:pt idx="5">
                  <c:v>Nordic</c:v>
                </c:pt>
                <c:pt idx="6">
                  <c:v>Japan</c:v>
                </c:pt>
                <c:pt idx="7">
                  <c:v>China</c:v>
                </c:pt>
                <c:pt idx="8">
                  <c:v>Western Europe</c:v>
                </c:pt>
                <c:pt idx="9">
                  <c:v>Mexico</c:v>
                </c:pt>
              </c:strCache>
            </c:strRef>
          </c:cat>
          <c:val>
            <c:numRef>
              <c:f>'Fig 8'!$C$36:$C$45</c:f>
              <c:numCache>
                <c:formatCode>_("$"* #,##0_);_("$"* \(#,##0\);_("$"* "-"??_);_(@_)</c:formatCode>
                <c:ptCount val="10"/>
                <c:pt idx="0">
                  <c:v>105.0</c:v>
                </c:pt>
                <c:pt idx="1">
                  <c:v>87.0449744463377</c:v>
                </c:pt>
                <c:pt idx="2">
                  <c:v>57.64937034934685</c:v>
                </c:pt>
                <c:pt idx="3">
                  <c:v>78.83470287539936</c:v>
                </c:pt>
                <c:pt idx="4">
                  <c:v>106.0</c:v>
                </c:pt>
                <c:pt idx="5">
                  <c:v>63.92723076923075</c:v>
                </c:pt>
                <c:pt idx="6">
                  <c:v>115.0</c:v>
                </c:pt>
                <c:pt idx="7">
                  <c:v>99.0</c:v>
                </c:pt>
                <c:pt idx="8">
                  <c:v>66.70404347826112</c:v>
                </c:pt>
                <c:pt idx="9">
                  <c:v>107.7</c:v>
                </c:pt>
              </c:numCache>
            </c:numRef>
          </c:val>
        </c:ser>
        <c:ser>
          <c:idx val="2"/>
          <c:order val="2"/>
          <c:tx>
            <c:strRef>
              <c:f>'Fig 8'!$D$34:$D$35</c:f>
              <c:strCache>
                <c:ptCount val="1"/>
                <c:pt idx="0">
                  <c:v>Capital Costs</c:v>
                </c:pt>
              </c:strCache>
            </c:strRef>
          </c:tx>
          <c:invertIfNegative val="0"/>
          <c:cat>
            <c:strRef>
              <c:f>'Fig 8'!$A$36:$A$45</c:f>
              <c:strCache>
                <c:ptCount val="10"/>
                <c:pt idx="0">
                  <c:v>Thailand</c:v>
                </c:pt>
                <c:pt idx="1">
                  <c:v>Brazil</c:v>
                </c:pt>
                <c:pt idx="2">
                  <c:v>US South</c:v>
                </c:pt>
                <c:pt idx="3">
                  <c:v>Central and Eastern Europe</c:v>
                </c:pt>
                <c:pt idx="4">
                  <c:v>Indonesia</c:v>
                </c:pt>
                <c:pt idx="5">
                  <c:v>Nordic</c:v>
                </c:pt>
                <c:pt idx="6">
                  <c:v>Japan</c:v>
                </c:pt>
                <c:pt idx="7">
                  <c:v>China</c:v>
                </c:pt>
                <c:pt idx="8">
                  <c:v>Western Europe</c:v>
                </c:pt>
                <c:pt idx="9">
                  <c:v>Mexico</c:v>
                </c:pt>
              </c:strCache>
            </c:strRef>
          </c:cat>
          <c:val>
            <c:numRef>
              <c:f>'Fig 8'!$D$36:$D$45</c:f>
              <c:numCache>
                <c:formatCode>_("$"* #,##0_);_("$"* \(#,##0\);_("$"* "-"??_);_(@_)</c:formatCode>
                <c:ptCount val="10"/>
                <c:pt idx="0">
                  <c:v>101.0</c:v>
                </c:pt>
                <c:pt idx="1">
                  <c:v>89.0</c:v>
                </c:pt>
                <c:pt idx="2">
                  <c:v>76.76591181396584</c:v>
                </c:pt>
                <c:pt idx="3">
                  <c:v>77.36500690216336</c:v>
                </c:pt>
                <c:pt idx="4">
                  <c:v>60.0</c:v>
                </c:pt>
                <c:pt idx="5">
                  <c:v>44.13371781538462</c:v>
                </c:pt>
                <c:pt idx="6">
                  <c:v>39.0</c:v>
                </c:pt>
                <c:pt idx="7">
                  <c:v>114.0</c:v>
                </c:pt>
                <c:pt idx="8">
                  <c:v>83.1481037896232</c:v>
                </c:pt>
                <c:pt idx="9">
                  <c:v>46.0</c:v>
                </c:pt>
              </c:numCache>
            </c:numRef>
          </c:val>
        </c:ser>
        <c:ser>
          <c:idx val="3"/>
          <c:order val="3"/>
          <c:tx>
            <c:strRef>
              <c:f>'Fig 8'!$E$34:$E$35</c:f>
              <c:strCache>
                <c:ptCount val="1"/>
                <c:pt idx="0">
                  <c:v>Delivery to Natural Market</c:v>
                </c:pt>
              </c:strCache>
            </c:strRef>
          </c:tx>
          <c:invertIfNegative val="0"/>
          <c:cat>
            <c:strRef>
              <c:f>'Fig 8'!$A$36:$A$45</c:f>
              <c:strCache>
                <c:ptCount val="10"/>
                <c:pt idx="0">
                  <c:v>Thailand</c:v>
                </c:pt>
                <c:pt idx="1">
                  <c:v>Brazil</c:v>
                </c:pt>
                <c:pt idx="2">
                  <c:v>US South</c:v>
                </c:pt>
                <c:pt idx="3">
                  <c:v>Central and Eastern Europe</c:v>
                </c:pt>
                <c:pt idx="4">
                  <c:v>Indonesia</c:v>
                </c:pt>
                <c:pt idx="5">
                  <c:v>Nordic</c:v>
                </c:pt>
                <c:pt idx="6">
                  <c:v>Japan</c:v>
                </c:pt>
                <c:pt idx="7">
                  <c:v>China</c:v>
                </c:pt>
                <c:pt idx="8">
                  <c:v>Western Europe</c:v>
                </c:pt>
                <c:pt idx="9">
                  <c:v>Mexico</c:v>
                </c:pt>
              </c:strCache>
            </c:strRef>
          </c:cat>
          <c:val>
            <c:numRef>
              <c:f>'Fig 8'!$E$36:$E$45</c:f>
              <c:numCache>
                <c:formatCode>_("$"* #,##0_);_("$"* \(#,##0\);_("$"* "-"??_);_(@_)</c:formatCode>
                <c:ptCount val="10"/>
                <c:pt idx="0">
                  <c:v>70.0</c:v>
                </c:pt>
                <c:pt idx="1">
                  <c:v>71.0</c:v>
                </c:pt>
                <c:pt idx="2">
                  <c:v>50.30311234254212</c:v>
                </c:pt>
                <c:pt idx="3">
                  <c:v>67.19895595189408</c:v>
                </c:pt>
                <c:pt idx="4">
                  <c:v>62.0</c:v>
                </c:pt>
                <c:pt idx="5">
                  <c:v>69.26878743682629</c:v>
                </c:pt>
                <c:pt idx="6">
                  <c:v>62.0</c:v>
                </c:pt>
                <c:pt idx="7">
                  <c:v>32.0</c:v>
                </c:pt>
                <c:pt idx="8">
                  <c:v>47.58228041419747</c:v>
                </c:pt>
                <c:pt idx="9">
                  <c:v>27.0</c:v>
                </c:pt>
              </c:numCache>
            </c:numRef>
          </c:val>
        </c:ser>
        <c:dLbls>
          <c:showLegendKey val="0"/>
          <c:showVal val="0"/>
          <c:showCatName val="0"/>
          <c:showSerName val="0"/>
          <c:showPercent val="0"/>
          <c:showBubbleSize val="0"/>
        </c:dLbls>
        <c:gapWidth val="150"/>
        <c:overlap val="100"/>
        <c:axId val="-2094031016"/>
        <c:axId val="-2094027624"/>
      </c:barChart>
      <c:catAx>
        <c:axId val="-2094031016"/>
        <c:scaling>
          <c:orientation val="minMax"/>
        </c:scaling>
        <c:delete val="0"/>
        <c:axPos val="b"/>
        <c:numFmt formatCode="General" sourceLinked="0"/>
        <c:majorTickMark val="out"/>
        <c:minorTickMark val="none"/>
        <c:tickLblPos val="nextTo"/>
        <c:spPr>
          <a:ln>
            <a:solidFill>
              <a:schemeClr val="tx1"/>
            </a:solidFill>
          </a:ln>
        </c:spPr>
        <c:txPr>
          <a:bodyPr rot="-5400000" vert="horz"/>
          <a:lstStyle/>
          <a:p>
            <a:pPr>
              <a:defRPr sz="1400" baseline="0"/>
            </a:pPr>
            <a:endParaRPr lang="es-ES"/>
          </a:p>
        </c:txPr>
        <c:crossAx val="-2094027624"/>
        <c:crosses val="autoZero"/>
        <c:auto val="1"/>
        <c:lblAlgn val="ctr"/>
        <c:lblOffset val="100"/>
        <c:noMultiLvlLbl val="0"/>
      </c:catAx>
      <c:valAx>
        <c:axId val="-2094027624"/>
        <c:scaling>
          <c:orientation val="minMax"/>
          <c:max val="1200.0"/>
          <c:min val="0.0"/>
        </c:scaling>
        <c:delete val="0"/>
        <c:axPos val="l"/>
        <c:majorGridlines>
          <c:spPr>
            <a:ln w="6350">
              <a:solidFill>
                <a:schemeClr val="bg1">
                  <a:lumMod val="75000"/>
                </a:schemeClr>
              </a:solidFill>
            </a:ln>
          </c:spPr>
        </c:majorGridlines>
        <c:numFmt formatCode="_(&quot;$&quot;* #,##0_);_(&quot;$&quot;* \(#,##0\);_(&quot;$&quot;* &quot;-&quot;??_);_(@_)" sourceLinked="1"/>
        <c:majorTickMark val="out"/>
        <c:minorTickMark val="none"/>
        <c:tickLblPos val="nextTo"/>
        <c:spPr>
          <a:ln>
            <a:solidFill>
              <a:schemeClr val="tx1"/>
            </a:solidFill>
          </a:ln>
        </c:spPr>
        <c:txPr>
          <a:bodyPr/>
          <a:lstStyle/>
          <a:p>
            <a:pPr>
              <a:defRPr sz="1400" baseline="0"/>
            </a:pPr>
            <a:endParaRPr lang="es-ES"/>
          </a:p>
        </c:txPr>
        <c:crossAx val="-2094031016"/>
        <c:crosses val="autoZero"/>
        <c:crossBetween val="between"/>
        <c:majorUnit val="200.0"/>
      </c:valAx>
      <c:spPr>
        <a:ln>
          <a:solidFill>
            <a:schemeClr val="tx1"/>
          </a:solidFill>
        </a:ln>
      </c:spPr>
    </c:plotArea>
    <c:legend>
      <c:legendPos val="b"/>
      <c:layout>
        <c:manualLayout>
          <c:xMode val="edge"/>
          <c:yMode val="edge"/>
          <c:x val="0.125995807127883"/>
          <c:y val="0.0549786745406824"/>
          <c:w val="0.850209643605877"/>
          <c:h val="0.0538176217556144"/>
        </c:manualLayout>
      </c:layout>
      <c:overlay val="0"/>
      <c:spPr>
        <a:solidFill>
          <a:schemeClr val="bg1"/>
        </a:solidFill>
        <a:ln>
          <a:solidFill>
            <a:schemeClr val="tx1"/>
          </a:solidFill>
        </a:ln>
      </c:spPr>
      <c:txPr>
        <a:bodyPr/>
        <a:lstStyle/>
        <a:p>
          <a:pPr>
            <a:defRPr sz="1200" baseline="0"/>
          </a:pPr>
          <a:endParaRPr lang="es-ES"/>
        </a:p>
      </c:txPr>
    </c:legend>
    <c:plotVisOnly val="1"/>
    <c:dispBlanksAs val="gap"/>
    <c:showDLblsOverMax val="0"/>
  </c:chart>
  <c:spPr>
    <a:ln>
      <a:noFill/>
    </a:ln>
  </c:spPr>
  <c:txPr>
    <a:bodyPr/>
    <a:lstStyle/>
    <a:p>
      <a:pPr>
        <a:defRPr sz="900" b="1">
          <a:latin typeface="Arial" panose="020B0604020202020204" pitchFamily="34" charset="0"/>
          <a:cs typeface="Arial" panose="020B0604020202020204" pitchFamily="34" charset="0"/>
        </a:defRPr>
      </a:pPr>
      <a:endParaRPr lang="es-ES"/>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50800"/>
          </c:spPr>
          <c:marker>
            <c:symbol val="none"/>
          </c:marker>
          <c:cat>
            <c:numRef>
              <c:f>Sheet1!$A$2:$A$18</c:f>
              <c:numCache>
                <c:formatCode>#,##0</c:formatCode>
                <c:ptCount val="17"/>
                <c:pt idx="0">
                  <c:v>2000.0</c:v>
                </c:pt>
                <c:pt idx="1">
                  <c:v>2001.0</c:v>
                </c:pt>
                <c:pt idx="2">
                  <c:v>2002.0</c:v>
                </c:pt>
                <c:pt idx="3">
                  <c:v>2003.0</c:v>
                </c:pt>
                <c:pt idx="4">
                  <c:v>2004.0</c:v>
                </c:pt>
                <c:pt idx="5">
                  <c:v>2005.0</c:v>
                </c:pt>
                <c:pt idx="6">
                  <c:v>2006.0</c:v>
                </c:pt>
                <c:pt idx="7">
                  <c:v>2007.0</c:v>
                </c:pt>
                <c:pt idx="8">
                  <c:v>2008.0</c:v>
                </c:pt>
                <c:pt idx="9">
                  <c:v>2009.0</c:v>
                </c:pt>
                <c:pt idx="10">
                  <c:v>2010.0</c:v>
                </c:pt>
                <c:pt idx="11">
                  <c:v>2011.0</c:v>
                </c:pt>
                <c:pt idx="12">
                  <c:v>2012.0</c:v>
                </c:pt>
                <c:pt idx="13">
                  <c:v>2013.0</c:v>
                </c:pt>
                <c:pt idx="14">
                  <c:v>2014.0</c:v>
                </c:pt>
                <c:pt idx="15">
                  <c:v>2015.0</c:v>
                </c:pt>
                <c:pt idx="16">
                  <c:v>2016.0</c:v>
                </c:pt>
              </c:numCache>
            </c:numRef>
          </c:cat>
          <c:val>
            <c:numRef>
              <c:f>Sheet1!$B$2:$B$18</c:f>
              <c:numCache>
                <c:formatCode>#,##0</c:formatCode>
                <c:ptCount val="17"/>
                <c:pt idx="0">
                  <c:v>13863.11094488311</c:v>
                </c:pt>
                <c:pt idx="1">
                  <c:v>13932.73319283231</c:v>
                </c:pt>
                <c:pt idx="2">
                  <c:v>14169.49638357083</c:v>
                </c:pt>
                <c:pt idx="3">
                  <c:v>14747.86270516972</c:v>
                </c:pt>
                <c:pt idx="4">
                  <c:v>15937.03130081004</c:v>
                </c:pt>
                <c:pt idx="5">
                  <c:v>16353.44162631003</c:v>
                </c:pt>
                <c:pt idx="6">
                  <c:v>16712.15754920467</c:v>
                </c:pt>
                <c:pt idx="7">
                  <c:v>17093.7774230324</c:v>
                </c:pt>
                <c:pt idx="8">
                  <c:v>16771.59964316292</c:v>
                </c:pt>
                <c:pt idx="9">
                  <c:v>16018.53857574021</c:v>
                </c:pt>
                <c:pt idx="10">
                  <c:v>16456.81487232414</c:v>
                </c:pt>
                <c:pt idx="11">
                  <c:v>16657.90174374152</c:v>
                </c:pt>
                <c:pt idx="12">
                  <c:v>17043.10957316558</c:v>
                </c:pt>
                <c:pt idx="13">
                  <c:v>16970.51098171374</c:v>
                </c:pt>
                <c:pt idx="14">
                  <c:v>17113.33826767694</c:v>
                </c:pt>
                <c:pt idx="15">
                  <c:v>17383.4228992225</c:v>
                </c:pt>
                <c:pt idx="16">
                  <c:v>17624.33854960809</c:v>
                </c:pt>
              </c:numCache>
            </c:numRef>
          </c:val>
          <c:smooth val="0"/>
        </c:ser>
        <c:dLbls>
          <c:showLegendKey val="0"/>
          <c:showVal val="0"/>
          <c:showCatName val="0"/>
          <c:showSerName val="0"/>
          <c:showPercent val="0"/>
          <c:showBubbleSize val="0"/>
        </c:dLbls>
        <c:marker val="1"/>
        <c:smooth val="0"/>
        <c:axId val="-2086956296"/>
        <c:axId val="-2086889992"/>
      </c:lineChart>
      <c:catAx>
        <c:axId val="-2086956296"/>
        <c:scaling>
          <c:orientation val="minMax"/>
        </c:scaling>
        <c:delete val="0"/>
        <c:axPos val="b"/>
        <c:numFmt formatCode="0" sourceLinked="0"/>
        <c:majorTickMark val="out"/>
        <c:minorTickMark val="none"/>
        <c:tickLblPos val="nextTo"/>
        <c:spPr>
          <a:ln>
            <a:solidFill>
              <a:prstClr val="black"/>
            </a:solidFill>
          </a:ln>
        </c:spPr>
        <c:txPr>
          <a:bodyPr/>
          <a:lstStyle/>
          <a:p>
            <a:pPr>
              <a:defRPr sz="1600" b="1" i="0" baseline="0">
                <a:latin typeface="Arial" pitchFamily="34" charset="0"/>
              </a:defRPr>
            </a:pPr>
            <a:endParaRPr lang="es-ES"/>
          </a:p>
        </c:txPr>
        <c:crossAx val="-2086889992"/>
        <c:crosses val="autoZero"/>
        <c:auto val="1"/>
        <c:lblAlgn val="ctr"/>
        <c:lblOffset val="100"/>
        <c:noMultiLvlLbl val="0"/>
      </c:catAx>
      <c:valAx>
        <c:axId val="-2086889992"/>
        <c:scaling>
          <c:orientation val="minMax"/>
          <c:max val="19000.0"/>
          <c:min val="13000.0"/>
        </c:scaling>
        <c:delete val="0"/>
        <c:axPos val="l"/>
        <c:majorGridlines>
          <c:spPr>
            <a:ln w="6350">
              <a:solidFill>
                <a:schemeClr val="bg1">
                  <a:lumMod val="75000"/>
                </a:schemeClr>
              </a:solidFill>
            </a:ln>
          </c:spPr>
        </c:majorGridlines>
        <c:numFmt formatCode="#,##0" sourceLinked="1"/>
        <c:majorTickMark val="out"/>
        <c:minorTickMark val="none"/>
        <c:tickLblPos val="nextTo"/>
        <c:spPr>
          <a:ln>
            <a:solidFill>
              <a:prstClr val="black"/>
            </a:solidFill>
          </a:ln>
        </c:spPr>
        <c:txPr>
          <a:bodyPr/>
          <a:lstStyle/>
          <a:p>
            <a:pPr>
              <a:defRPr sz="1600" b="1" i="0" baseline="0">
                <a:latin typeface="Arial" pitchFamily="34" charset="0"/>
              </a:defRPr>
            </a:pPr>
            <a:endParaRPr lang="es-ES"/>
          </a:p>
        </c:txPr>
        <c:crossAx val="-2086956296"/>
        <c:crosses val="autoZero"/>
        <c:crossBetween val="between"/>
      </c:valAx>
      <c:spPr>
        <a:ln>
          <a:solidFill>
            <a:prstClr val="black"/>
          </a:solidFill>
        </a:ln>
      </c:spPr>
    </c:plotArea>
    <c:plotVisOnly val="1"/>
    <c:dispBlanksAs val="gap"/>
    <c:showDLblsOverMax val="0"/>
  </c:chart>
  <c:txPr>
    <a:bodyPr/>
    <a:lstStyle/>
    <a:p>
      <a:pPr>
        <a:defRPr sz="1800"/>
      </a:pPr>
      <a:endParaRPr lang="es-ES"/>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marker>
            <c:symbol val="none"/>
          </c:marker>
          <c:cat>
            <c:numRef>
              <c:f>'F1'!$A$35:$Q$35</c:f>
              <c:numCache>
                <c:formatCode>#,##0</c:formatCode>
                <c:ptCount val="17"/>
                <c:pt idx="0">
                  <c:v>2000.0</c:v>
                </c:pt>
                <c:pt idx="1">
                  <c:v>2001.0</c:v>
                </c:pt>
                <c:pt idx="2">
                  <c:v>2002.0</c:v>
                </c:pt>
                <c:pt idx="3">
                  <c:v>2003.0</c:v>
                </c:pt>
                <c:pt idx="4">
                  <c:v>2004.0</c:v>
                </c:pt>
                <c:pt idx="5">
                  <c:v>2005.0</c:v>
                </c:pt>
                <c:pt idx="6">
                  <c:v>2006.0</c:v>
                </c:pt>
                <c:pt idx="7">
                  <c:v>2007.0</c:v>
                </c:pt>
                <c:pt idx="8">
                  <c:v>2008.0</c:v>
                </c:pt>
                <c:pt idx="9">
                  <c:v>2009.0</c:v>
                </c:pt>
                <c:pt idx="10">
                  <c:v>2010.0</c:v>
                </c:pt>
                <c:pt idx="11">
                  <c:v>2011.0</c:v>
                </c:pt>
                <c:pt idx="12">
                  <c:v>2012.0</c:v>
                </c:pt>
                <c:pt idx="13">
                  <c:v>2013.0</c:v>
                </c:pt>
                <c:pt idx="14">
                  <c:v>2014.0</c:v>
                </c:pt>
                <c:pt idx="15">
                  <c:v>2015.0</c:v>
                </c:pt>
                <c:pt idx="16">
                  <c:v>2016.0</c:v>
                </c:pt>
              </c:numCache>
            </c:numRef>
          </c:cat>
          <c:val>
            <c:numRef>
              <c:f>'F1'!$A$37:$Q$37</c:f>
              <c:numCache>
                <c:formatCode>#,##0</c:formatCode>
                <c:ptCount val="17"/>
                <c:pt idx="0">
                  <c:v>5360.488977592301</c:v>
                </c:pt>
                <c:pt idx="1">
                  <c:v>5300.69218905925</c:v>
                </c:pt>
                <c:pt idx="2">
                  <c:v>5224.764383924517</c:v>
                </c:pt>
                <c:pt idx="3">
                  <c:v>5247.252969336842</c:v>
                </c:pt>
                <c:pt idx="4">
                  <c:v>5475.052105869552</c:v>
                </c:pt>
                <c:pt idx="5">
                  <c:v>5370.320474462496</c:v>
                </c:pt>
                <c:pt idx="6">
                  <c:v>5450.389333121655</c:v>
                </c:pt>
                <c:pt idx="7">
                  <c:v>5381.347596480087</c:v>
                </c:pt>
                <c:pt idx="8">
                  <c:v>5129.075249206204</c:v>
                </c:pt>
                <c:pt idx="9">
                  <c:v>4647.293867368227</c:v>
                </c:pt>
                <c:pt idx="10">
                  <c:v>4525.149729656176</c:v>
                </c:pt>
                <c:pt idx="11">
                  <c:v>4381.376823006443</c:v>
                </c:pt>
                <c:pt idx="12">
                  <c:v>4193.108363603375</c:v>
                </c:pt>
                <c:pt idx="13">
                  <c:v>4121.885348673683</c:v>
                </c:pt>
                <c:pt idx="14">
                  <c:v>4016.368982695645</c:v>
                </c:pt>
                <c:pt idx="15">
                  <c:v>3918.001110222835</c:v>
                </c:pt>
                <c:pt idx="16">
                  <c:v>3836.938399788233</c:v>
                </c:pt>
              </c:numCache>
            </c:numRef>
          </c:val>
          <c:smooth val="0"/>
        </c:ser>
        <c:dLbls>
          <c:showLegendKey val="0"/>
          <c:showVal val="0"/>
          <c:showCatName val="0"/>
          <c:showSerName val="0"/>
          <c:showPercent val="0"/>
          <c:showBubbleSize val="0"/>
        </c:dLbls>
        <c:marker val="1"/>
        <c:smooth val="0"/>
        <c:axId val="-2123948632"/>
        <c:axId val="-2105251704"/>
      </c:lineChart>
      <c:catAx>
        <c:axId val="-2123948632"/>
        <c:scaling>
          <c:orientation val="minMax"/>
        </c:scaling>
        <c:delete val="0"/>
        <c:axPos val="b"/>
        <c:numFmt formatCode="0" sourceLinked="0"/>
        <c:majorTickMark val="out"/>
        <c:minorTickMark val="none"/>
        <c:tickLblPos val="nextTo"/>
        <c:spPr>
          <a:ln>
            <a:solidFill>
              <a:schemeClr val="tx1"/>
            </a:solidFill>
          </a:ln>
        </c:spPr>
        <c:crossAx val="-2105251704"/>
        <c:crosses val="autoZero"/>
        <c:auto val="1"/>
        <c:lblAlgn val="ctr"/>
        <c:lblOffset val="100"/>
        <c:noMultiLvlLbl val="0"/>
      </c:catAx>
      <c:valAx>
        <c:axId val="-2105251704"/>
        <c:scaling>
          <c:orientation val="minMax"/>
          <c:min val="3000.0"/>
        </c:scaling>
        <c:delete val="0"/>
        <c:axPos val="l"/>
        <c:majorGridlines>
          <c:spPr>
            <a:ln w="6350">
              <a:solidFill>
                <a:schemeClr val="bg1">
                  <a:lumMod val="75000"/>
                </a:schemeClr>
              </a:solidFill>
            </a:ln>
          </c:spPr>
        </c:majorGridlines>
        <c:numFmt formatCode="#,##0" sourceLinked="1"/>
        <c:majorTickMark val="out"/>
        <c:minorTickMark val="none"/>
        <c:tickLblPos val="nextTo"/>
        <c:spPr>
          <a:ln>
            <a:solidFill>
              <a:schemeClr val="tx1"/>
            </a:solidFill>
          </a:ln>
        </c:spPr>
        <c:crossAx val="-2123948632"/>
        <c:crosses val="autoZero"/>
        <c:crossBetween val="between"/>
      </c:valAx>
      <c:spPr>
        <a:ln>
          <a:solidFill>
            <a:schemeClr val="tx1"/>
          </a:solidFill>
        </a:ln>
      </c:spPr>
    </c:plotArea>
    <c:plotVisOnly val="1"/>
    <c:dispBlanksAs val="gap"/>
    <c:showDLblsOverMax val="0"/>
  </c:chart>
  <c:spPr>
    <a:ln>
      <a:noFill/>
    </a:ln>
  </c:spPr>
  <c:txPr>
    <a:bodyPr/>
    <a:lstStyle/>
    <a:p>
      <a:pPr>
        <a:defRPr sz="900" b="1">
          <a:latin typeface="Arial" panose="020B0604020202020204" pitchFamily="34" charset="0"/>
          <a:cs typeface="Arial" panose="020B0604020202020204" pitchFamily="34" charset="0"/>
        </a:defRPr>
      </a:pPr>
      <a:endParaRPr lang="es-ES"/>
    </a:p>
  </c:txPr>
  <c:externalData r:id="rId1">
    <c:autoUpdate val="0"/>
  </c:externalData>
  <c:userShapes r:id="rId2"/>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963316495815381"/>
          <c:y val="0.0424382716049386"/>
          <c:w val="0.874842354611335"/>
          <c:h val="0.831302857976087"/>
        </c:manualLayout>
      </c:layout>
      <c:lineChart>
        <c:grouping val="standard"/>
        <c:varyColors val="0"/>
        <c:ser>
          <c:idx val="0"/>
          <c:order val="0"/>
          <c:marker>
            <c:symbol val="none"/>
          </c:marker>
          <c:cat>
            <c:numRef>
              <c:f>'F1'!$A$35:$Q$35</c:f>
              <c:numCache>
                <c:formatCode>#,##0</c:formatCode>
                <c:ptCount val="17"/>
                <c:pt idx="0">
                  <c:v>2000.0</c:v>
                </c:pt>
                <c:pt idx="1">
                  <c:v>2001.0</c:v>
                </c:pt>
                <c:pt idx="2">
                  <c:v>2002.0</c:v>
                </c:pt>
                <c:pt idx="3">
                  <c:v>2003.0</c:v>
                </c:pt>
                <c:pt idx="4">
                  <c:v>2004.0</c:v>
                </c:pt>
                <c:pt idx="5">
                  <c:v>2005.0</c:v>
                </c:pt>
                <c:pt idx="6">
                  <c:v>2006.0</c:v>
                </c:pt>
                <c:pt idx="7">
                  <c:v>2007.0</c:v>
                </c:pt>
                <c:pt idx="8">
                  <c:v>2008.0</c:v>
                </c:pt>
                <c:pt idx="9">
                  <c:v>2009.0</c:v>
                </c:pt>
                <c:pt idx="10">
                  <c:v>2010.0</c:v>
                </c:pt>
                <c:pt idx="11">
                  <c:v>2011.0</c:v>
                </c:pt>
                <c:pt idx="12">
                  <c:v>2012.0</c:v>
                </c:pt>
                <c:pt idx="13">
                  <c:v>2013.0</c:v>
                </c:pt>
                <c:pt idx="14">
                  <c:v>2014.0</c:v>
                </c:pt>
                <c:pt idx="15">
                  <c:v>2015.0</c:v>
                </c:pt>
                <c:pt idx="16">
                  <c:v>2016.0</c:v>
                </c:pt>
              </c:numCache>
            </c:numRef>
          </c:cat>
          <c:val>
            <c:numRef>
              <c:f>'F1'!$A$37:$Q$37</c:f>
              <c:numCache>
                <c:formatCode>#,##0</c:formatCode>
                <c:ptCount val="17"/>
                <c:pt idx="0">
                  <c:v>870.068413860169</c:v>
                </c:pt>
                <c:pt idx="1">
                  <c:v>899.700015538159</c:v>
                </c:pt>
                <c:pt idx="2">
                  <c:v>929.0704947984157</c:v>
                </c:pt>
                <c:pt idx="3">
                  <c:v>937.5896682463037</c:v>
                </c:pt>
                <c:pt idx="4">
                  <c:v>1021.995164593798</c:v>
                </c:pt>
                <c:pt idx="5">
                  <c:v>1078.119594807118</c:v>
                </c:pt>
                <c:pt idx="6">
                  <c:v>1193.436446158361</c:v>
                </c:pt>
                <c:pt idx="7">
                  <c:v>1222.85813817802</c:v>
                </c:pt>
                <c:pt idx="8">
                  <c:v>1231.380039321176</c:v>
                </c:pt>
                <c:pt idx="9">
                  <c:v>1213.219589536971</c:v>
                </c:pt>
                <c:pt idx="10">
                  <c:v>1269.31177849396</c:v>
                </c:pt>
                <c:pt idx="11">
                  <c:v>1333.848425480601</c:v>
                </c:pt>
                <c:pt idx="12">
                  <c:v>1407.979787635368</c:v>
                </c:pt>
                <c:pt idx="13">
                  <c:v>1419.873</c:v>
                </c:pt>
                <c:pt idx="14">
                  <c:v>1458.346837884872</c:v>
                </c:pt>
                <c:pt idx="15">
                  <c:v>1506.404672821398</c:v>
                </c:pt>
                <c:pt idx="16">
                  <c:v>1548.812612095012</c:v>
                </c:pt>
              </c:numCache>
            </c:numRef>
          </c:val>
          <c:smooth val="0"/>
        </c:ser>
        <c:dLbls>
          <c:showLegendKey val="0"/>
          <c:showVal val="0"/>
          <c:showCatName val="0"/>
          <c:showSerName val="0"/>
          <c:showPercent val="0"/>
          <c:showBubbleSize val="0"/>
        </c:dLbls>
        <c:marker val="1"/>
        <c:smooth val="0"/>
        <c:axId val="-2105188760"/>
        <c:axId val="-2105170216"/>
      </c:lineChart>
      <c:catAx>
        <c:axId val="-2105188760"/>
        <c:scaling>
          <c:orientation val="minMax"/>
        </c:scaling>
        <c:delete val="0"/>
        <c:axPos val="b"/>
        <c:numFmt formatCode="0" sourceLinked="0"/>
        <c:majorTickMark val="out"/>
        <c:minorTickMark val="none"/>
        <c:tickLblPos val="nextTo"/>
        <c:spPr>
          <a:ln>
            <a:solidFill>
              <a:schemeClr val="tx1"/>
            </a:solidFill>
          </a:ln>
        </c:spPr>
        <c:txPr>
          <a:bodyPr rot="-2880000" anchor="t" anchorCtr="0"/>
          <a:lstStyle/>
          <a:p>
            <a:pPr>
              <a:defRPr/>
            </a:pPr>
            <a:endParaRPr lang="es-ES"/>
          </a:p>
        </c:txPr>
        <c:crossAx val="-2105170216"/>
        <c:crosses val="autoZero"/>
        <c:auto val="1"/>
        <c:lblAlgn val="ctr"/>
        <c:lblOffset val="100"/>
        <c:noMultiLvlLbl val="0"/>
      </c:catAx>
      <c:valAx>
        <c:axId val="-2105170216"/>
        <c:scaling>
          <c:orientation val="minMax"/>
          <c:min val="700.0"/>
        </c:scaling>
        <c:delete val="0"/>
        <c:axPos val="l"/>
        <c:majorGridlines>
          <c:spPr>
            <a:ln w="6350">
              <a:solidFill>
                <a:schemeClr val="bg1">
                  <a:lumMod val="75000"/>
                </a:schemeClr>
              </a:solidFill>
            </a:ln>
          </c:spPr>
        </c:majorGridlines>
        <c:numFmt formatCode="#,##0" sourceLinked="1"/>
        <c:majorTickMark val="out"/>
        <c:minorTickMark val="none"/>
        <c:tickLblPos val="nextTo"/>
        <c:spPr>
          <a:ln>
            <a:solidFill>
              <a:schemeClr val="tx1"/>
            </a:solidFill>
          </a:ln>
        </c:spPr>
        <c:crossAx val="-2105188760"/>
        <c:crosses val="autoZero"/>
        <c:crossBetween val="between"/>
      </c:valAx>
      <c:spPr>
        <a:ln>
          <a:solidFill>
            <a:schemeClr val="tx1"/>
          </a:solidFill>
        </a:ln>
      </c:spPr>
    </c:plotArea>
    <c:plotVisOnly val="1"/>
    <c:dispBlanksAs val="gap"/>
    <c:showDLblsOverMax val="0"/>
  </c:chart>
  <c:spPr>
    <a:ln>
      <a:noFill/>
    </a:ln>
  </c:spPr>
  <c:txPr>
    <a:bodyPr/>
    <a:lstStyle/>
    <a:p>
      <a:pPr>
        <a:defRPr sz="900" b="1">
          <a:latin typeface="Arial" panose="020B0604020202020204" pitchFamily="34" charset="0"/>
          <a:cs typeface="Arial" panose="020B0604020202020204" pitchFamily="34" charset="0"/>
        </a:defRPr>
      </a:pPr>
      <a:endParaRPr lang="es-ES"/>
    </a:p>
  </c:txPr>
  <c:externalData r:id="rId1">
    <c:autoUpdate val="0"/>
  </c:externalData>
  <c:userShapes r:id="rId2"/>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629965829742981"/>
          <c:y val="0.0381105743424584"/>
          <c:w val="0.922852473629478"/>
          <c:h val="0.819761962121886"/>
        </c:manualLayout>
      </c:layout>
      <c:barChart>
        <c:barDir val="col"/>
        <c:grouping val="clustered"/>
        <c:varyColors val="0"/>
        <c:ser>
          <c:idx val="0"/>
          <c:order val="0"/>
          <c:tx>
            <c:strRef>
              <c:f>Sheet1!$B$1</c:f>
              <c:strCache>
                <c:ptCount val="1"/>
                <c:pt idx="0">
                  <c:v>2000</c:v>
                </c:pt>
              </c:strCache>
            </c:strRef>
          </c:tx>
          <c:invertIfNegative val="0"/>
          <c:cat>
            <c:strRef>
              <c:f>Sheet1!$A$2:$A$8</c:f>
              <c:strCache>
                <c:ptCount val="7"/>
                <c:pt idx="0">
                  <c:v>Europe</c:v>
                </c:pt>
                <c:pt idx="1">
                  <c:v>North America</c:v>
                </c:pt>
                <c:pt idx="2">
                  <c:v>Asia/Far East</c:v>
                </c:pt>
                <c:pt idx="3">
                  <c:v>Oceania</c:v>
                </c:pt>
                <c:pt idx="4">
                  <c:v>Middle East</c:v>
                </c:pt>
                <c:pt idx="5">
                  <c:v>Africa</c:v>
                </c:pt>
                <c:pt idx="6">
                  <c:v>Latin America</c:v>
                </c:pt>
              </c:strCache>
            </c:strRef>
          </c:cat>
          <c:val>
            <c:numRef>
              <c:f>Sheet1!$B$2:$B$8</c:f>
              <c:numCache>
                <c:formatCode>General</c:formatCode>
                <c:ptCount val="7"/>
                <c:pt idx="0">
                  <c:v>5.119156618737496</c:v>
                </c:pt>
                <c:pt idx="1">
                  <c:v>17.12928225776673</c:v>
                </c:pt>
                <c:pt idx="2">
                  <c:v>0.802151302274453</c:v>
                </c:pt>
                <c:pt idx="3">
                  <c:v>7.675736317102396</c:v>
                </c:pt>
                <c:pt idx="4">
                  <c:v>1.261485309458016</c:v>
                </c:pt>
                <c:pt idx="5">
                  <c:v>0.377338137251909</c:v>
                </c:pt>
                <c:pt idx="6">
                  <c:v>1.704726253972812</c:v>
                </c:pt>
              </c:numCache>
            </c:numRef>
          </c:val>
        </c:ser>
        <c:ser>
          <c:idx val="1"/>
          <c:order val="1"/>
          <c:tx>
            <c:strRef>
              <c:f>Sheet1!$C$1</c:f>
              <c:strCache>
                <c:ptCount val="1"/>
                <c:pt idx="0">
                  <c:v>2013</c:v>
                </c:pt>
              </c:strCache>
            </c:strRef>
          </c:tx>
          <c:invertIfNegative val="0"/>
          <c:cat>
            <c:strRef>
              <c:f>Sheet1!$A$2:$A$8</c:f>
              <c:strCache>
                <c:ptCount val="7"/>
                <c:pt idx="0">
                  <c:v>Europe</c:v>
                </c:pt>
                <c:pt idx="1">
                  <c:v>North America</c:v>
                </c:pt>
                <c:pt idx="2">
                  <c:v>Asia/Far East</c:v>
                </c:pt>
                <c:pt idx="3">
                  <c:v>Oceania</c:v>
                </c:pt>
                <c:pt idx="4">
                  <c:v>Middle East</c:v>
                </c:pt>
                <c:pt idx="5">
                  <c:v>Africa</c:v>
                </c:pt>
                <c:pt idx="6">
                  <c:v>Latin America</c:v>
                </c:pt>
              </c:strCache>
            </c:strRef>
          </c:cat>
          <c:val>
            <c:numRef>
              <c:f>Sheet1!$C$2:$C$8</c:f>
              <c:numCache>
                <c:formatCode>General</c:formatCode>
                <c:ptCount val="7"/>
                <c:pt idx="0">
                  <c:v>5.305198784136447</c:v>
                </c:pt>
                <c:pt idx="1">
                  <c:v>11.69113595698292</c:v>
                </c:pt>
                <c:pt idx="2">
                  <c:v>1.432937205721381</c:v>
                </c:pt>
                <c:pt idx="3">
                  <c:v>6.372570903847077</c:v>
                </c:pt>
                <c:pt idx="4">
                  <c:v>2.0640833781849</c:v>
                </c:pt>
                <c:pt idx="5">
                  <c:v>0.575222716275348</c:v>
                </c:pt>
                <c:pt idx="6">
                  <c:v>2.353337496792878</c:v>
                </c:pt>
              </c:numCache>
            </c:numRef>
          </c:val>
        </c:ser>
        <c:ser>
          <c:idx val="2"/>
          <c:order val="2"/>
          <c:tx>
            <c:strRef>
              <c:f>Sheet1!$D$1</c:f>
              <c:strCache>
                <c:ptCount val="1"/>
                <c:pt idx="0">
                  <c:v>2023</c:v>
                </c:pt>
              </c:strCache>
            </c:strRef>
          </c:tx>
          <c:invertIfNegative val="0"/>
          <c:cat>
            <c:strRef>
              <c:f>Sheet1!$A$2:$A$8</c:f>
              <c:strCache>
                <c:ptCount val="7"/>
                <c:pt idx="0">
                  <c:v>Europe</c:v>
                </c:pt>
                <c:pt idx="1">
                  <c:v>North America</c:v>
                </c:pt>
                <c:pt idx="2">
                  <c:v>Asia/Far East</c:v>
                </c:pt>
                <c:pt idx="3">
                  <c:v>Oceania</c:v>
                </c:pt>
                <c:pt idx="4">
                  <c:v>Middle East</c:v>
                </c:pt>
                <c:pt idx="5">
                  <c:v>Africa</c:v>
                </c:pt>
                <c:pt idx="6">
                  <c:v>Latin America</c:v>
                </c:pt>
              </c:strCache>
            </c:strRef>
          </c:cat>
          <c:val>
            <c:numRef>
              <c:f>Sheet1!$D$2:$D$8</c:f>
              <c:numCache>
                <c:formatCode>General</c:formatCode>
                <c:ptCount val="7"/>
                <c:pt idx="0">
                  <c:v>4.791609630835002</c:v>
                </c:pt>
                <c:pt idx="1">
                  <c:v>9.065635514065077</c:v>
                </c:pt>
                <c:pt idx="2">
                  <c:v>1.688830476148468</c:v>
                </c:pt>
                <c:pt idx="3">
                  <c:v>5.200528985868327</c:v>
                </c:pt>
                <c:pt idx="4">
                  <c:v>2.477289617596534</c:v>
                </c:pt>
                <c:pt idx="5">
                  <c:v>0.689629561068599</c:v>
                </c:pt>
                <c:pt idx="6">
                  <c:v>2.76478706848147</c:v>
                </c:pt>
              </c:numCache>
            </c:numRef>
          </c:val>
        </c:ser>
        <c:dLbls>
          <c:showLegendKey val="0"/>
          <c:showVal val="0"/>
          <c:showCatName val="0"/>
          <c:showSerName val="0"/>
          <c:showPercent val="0"/>
          <c:showBubbleSize val="0"/>
        </c:dLbls>
        <c:gapWidth val="150"/>
        <c:axId val="-2105117688"/>
        <c:axId val="-2105114392"/>
      </c:barChart>
      <c:catAx>
        <c:axId val="-2105117688"/>
        <c:scaling>
          <c:orientation val="minMax"/>
        </c:scaling>
        <c:delete val="0"/>
        <c:axPos val="b"/>
        <c:numFmt formatCode="General" sourceLinked="0"/>
        <c:majorTickMark val="out"/>
        <c:minorTickMark val="none"/>
        <c:tickLblPos val="nextTo"/>
        <c:spPr>
          <a:ln>
            <a:solidFill>
              <a:schemeClr val="tx1"/>
            </a:solidFill>
          </a:ln>
        </c:spPr>
        <c:crossAx val="-2105114392"/>
        <c:crosses val="autoZero"/>
        <c:auto val="1"/>
        <c:lblAlgn val="ctr"/>
        <c:lblOffset val="100"/>
        <c:noMultiLvlLbl val="0"/>
      </c:catAx>
      <c:valAx>
        <c:axId val="-2105114392"/>
        <c:scaling>
          <c:orientation val="minMax"/>
        </c:scaling>
        <c:delete val="0"/>
        <c:axPos val="l"/>
        <c:majorGridlines>
          <c:spPr>
            <a:ln w="6350">
              <a:solidFill>
                <a:schemeClr val="bg1">
                  <a:lumMod val="75000"/>
                </a:schemeClr>
              </a:solidFill>
            </a:ln>
          </c:spPr>
        </c:majorGridlines>
        <c:numFmt formatCode="#,##0" sourceLinked="0"/>
        <c:majorTickMark val="out"/>
        <c:minorTickMark val="none"/>
        <c:tickLblPos val="nextTo"/>
        <c:spPr>
          <a:ln>
            <a:solidFill>
              <a:schemeClr val="tx1"/>
            </a:solidFill>
          </a:ln>
        </c:spPr>
        <c:crossAx val="-2105117688"/>
        <c:crosses val="autoZero"/>
        <c:crossBetween val="between"/>
      </c:valAx>
      <c:spPr>
        <a:ln>
          <a:solidFill>
            <a:schemeClr val="tx1"/>
          </a:solidFill>
        </a:ln>
      </c:spPr>
    </c:plotArea>
    <c:legend>
      <c:legendPos val="r"/>
      <c:layout>
        <c:manualLayout>
          <c:xMode val="edge"/>
          <c:yMode val="edge"/>
          <c:x val="0.850192641014213"/>
          <c:y val="0.0987124538181692"/>
          <c:w val="0.0805284009310158"/>
          <c:h val="0.172976022924671"/>
        </c:manualLayout>
      </c:layout>
      <c:overlay val="1"/>
      <c:spPr>
        <a:solidFill>
          <a:schemeClr val="bg1"/>
        </a:solidFill>
        <a:ln>
          <a:solidFill>
            <a:schemeClr val="tx1"/>
          </a:solidFill>
        </a:ln>
      </c:spPr>
      <c:txPr>
        <a:bodyPr/>
        <a:lstStyle/>
        <a:p>
          <a:pPr>
            <a:defRPr sz="1400"/>
          </a:pPr>
          <a:endParaRPr lang="es-ES"/>
        </a:p>
      </c:txPr>
    </c:legend>
    <c:plotVisOnly val="1"/>
    <c:dispBlanksAs val="gap"/>
    <c:showDLblsOverMax val="0"/>
  </c:chart>
  <c:txPr>
    <a:bodyPr/>
    <a:lstStyle/>
    <a:p>
      <a:pPr>
        <a:defRPr sz="1600" b="1">
          <a:latin typeface="Arial" panose="020B0604020202020204" pitchFamily="34" charset="0"/>
          <a:cs typeface="Arial" panose="020B0604020202020204" pitchFamily="34" charset="0"/>
        </a:defRPr>
      </a:pPr>
      <a:endParaRPr lang="es-ES"/>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6408532659833"/>
          <c:y val="0.0491620318127211"/>
          <c:w val="0.881012850987964"/>
          <c:h val="0.782603876769083"/>
        </c:manualLayout>
      </c:layout>
      <c:barChart>
        <c:barDir val="col"/>
        <c:grouping val="clustered"/>
        <c:varyColors val="0"/>
        <c:ser>
          <c:idx val="0"/>
          <c:order val="0"/>
          <c:tx>
            <c:strRef>
              <c:f>Sheet1!$B$1</c:f>
              <c:strCache>
                <c:ptCount val="1"/>
                <c:pt idx="0">
                  <c:v>Capacity Growth</c:v>
                </c:pt>
              </c:strCache>
            </c:strRef>
          </c:tx>
          <c:invertIfNegative val="0"/>
          <c:cat>
            <c:strRef>
              <c:f>Sheet1!$A$2:$A$6</c:f>
              <c:strCache>
                <c:ptCount val="5"/>
                <c:pt idx="0">
                  <c:v>Europe</c:v>
                </c:pt>
                <c:pt idx="1">
                  <c:v>N. America</c:v>
                </c:pt>
                <c:pt idx="2">
                  <c:v>Asia, ME, OCE, Afr</c:v>
                </c:pt>
                <c:pt idx="3">
                  <c:v>Latin America</c:v>
                </c:pt>
                <c:pt idx="4">
                  <c:v>Global</c:v>
                </c:pt>
              </c:strCache>
            </c:strRef>
          </c:cat>
          <c:val>
            <c:numRef>
              <c:f>Sheet1!$B$2:$B$6</c:f>
              <c:numCache>
                <c:formatCode>0</c:formatCode>
                <c:ptCount val="5"/>
                <c:pt idx="0">
                  <c:v>-604.0</c:v>
                </c:pt>
                <c:pt idx="1">
                  <c:v>-731.0</c:v>
                </c:pt>
                <c:pt idx="2">
                  <c:v>4626.0</c:v>
                </c:pt>
                <c:pt idx="3">
                  <c:v>140.0</c:v>
                </c:pt>
                <c:pt idx="4">
                  <c:v>3431.0</c:v>
                </c:pt>
              </c:numCache>
            </c:numRef>
          </c:val>
        </c:ser>
        <c:ser>
          <c:idx val="1"/>
          <c:order val="1"/>
          <c:tx>
            <c:strRef>
              <c:f>Sheet1!$C$1</c:f>
              <c:strCache>
                <c:ptCount val="1"/>
                <c:pt idx="0">
                  <c:v>Demand Growth</c:v>
                </c:pt>
              </c:strCache>
            </c:strRef>
          </c:tx>
          <c:invertIfNegative val="0"/>
          <c:cat>
            <c:strRef>
              <c:f>Sheet1!$A$2:$A$6</c:f>
              <c:strCache>
                <c:ptCount val="5"/>
                <c:pt idx="0">
                  <c:v>Europe</c:v>
                </c:pt>
                <c:pt idx="1">
                  <c:v>N. America</c:v>
                </c:pt>
                <c:pt idx="2">
                  <c:v>Asia, ME, OCE, Afr</c:v>
                </c:pt>
                <c:pt idx="3">
                  <c:v>Latin America</c:v>
                </c:pt>
                <c:pt idx="4">
                  <c:v>Global</c:v>
                </c:pt>
              </c:strCache>
            </c:strRef>
          </c:cat>
          <c:val>
            <c:numRef>
              <c:f>Sheet1!$C$2:$C$6</c:f>
              <c:numCache>
                <c:formatCode>General</c:formatCode>
                <c:ptCount val="5"/>
                <c:pt idx="0">
                  <c:v>-1002.0</c:v>
                </c:pt>
                <c:pt idx="1">
                  <c:v>-1009.0</c:v>
                </c:pt>
                <c:pt idx="2">
                  <c:v>2248.0</c:v>
                </c:pt>
                <c:pt idx="3">
                  <c:v>48.0</c:v>
                </c:pt>
                <c:pt idx="4">
                  <c:v>285.0</c:v>
                </c:pt>
              </c:numCache>
            </c:numRef>
          </c:val>
        </c:ser>
        <c:dLbls>
          <c:showLegendKey val="0"/>
          <c:showVal val="0"/>
          <c:showCatName val="0"/>
          <c:showSerName val="0"/>
          <c:showPercent val="0"/>
          <c:showBubbleSize val="0"/>
        </c:dLbls>
        <c:gapWidth val="150"/>
        <c:axId val="-2094186440"/>
        <c:axId val="-2094183256"/>
      </c:barChart>
      <c:catAx>
        <c:axId val="-2094186440"/>
        <c:scaling>
          <c:orientation val="minMax"/>
        </c:scaling>
        <c:delete val="0"/>
        <c:axPos val="b"/>
        <c:numFmt formatCode="General" sourceLinked="0"/>
        <c:majorTickMark val="out"/>
        <c:minorTickMark val="none"/>
        <c:tickLblPos val="low"/>
        <c:spPr>
          <a:ln>
            <a:solidFill>
              <a:prstClr val="black"/>
            </a:solidFill>
          </a:ln>
        </c:spPr>
        <c:crossAx val="-2094183256"/>
        <c:crosses val="autoZero"/>
        <c:auto val="1"/>
        <c:lblAlgn val="ctr"/>
        <c:lblOffset val="100"/>
        <c:noMultiLvlLbl val="0"/>
      </c:catAx>
      <c:valAx>
        <c:axId val="-2094183256"/>
        <c:scaling>
          <c:orientation val="minMax"/>
          <c:min val="-1000.0"/>
        </c:scaling>
        <c:delete val="0"/>
        <c:axPos val="l"/>
        <c:majorGridlines>
          <c:spPr>
            <a:ln w="6350">
              <a:solidFill>
                <a:schemeClr val="bg1">
                  <a:lumMod val="75000"/>
                </a:schemeClr>
              </a:solidFill>
            </a:ln>
          </c:spPr>
        </c:majorGridlines>
        <c:numFmt formatCode="#,##0" sourceLinked="0"/>
        <c:majorTickMark val="out"/>
        <c:minorTickMark val="none"/>
        <c:tickLblPos val="nextTo"/>
        <c:spPr>
          <a:ln>
            <a:solidFill>
              <a:prstClr val="black"/>
            </a:solidFill>
          </a:ln>
        </c:spPr>
        <c:crossAx val="-2094186440"/>
        <c:crosses val="autoZero"/>
        <c:crossBetween val="between"/>
      </c:valAx>
      <c:spPr>
        <a:ln>
          <a:solidFill>
            <a:prstClr val="black"/>
          </a:solidFill>
        </a:ln>
      </c:spPr>
    </c:plotArea>
    <c:legend>
      <c:legendPos val="l"/>
      <c:layout>
        <c:manualLayout>
          <c:xMode val="edge"/>
          <c:yMode val="edge"/>
          <c:x val="0.132075471698113"/>
          <c:y val="0.0775071239442773"/>
          <c:w val="0.231450502649433"/>
          <c:h val="0.146852893388326"/>
        </c:manualLayout>
      </c:layout>
      <c:overlay val="1"/>
      <c:spPr>
        <a:solidFill>
          <a:prstClr val="white"/>
        </a:solidFill>
        <a:ln>
          <a:solidFill>
            <a:schemeClr val="tx1"/>
          </a:solidFill>
        </a:ln>
      </c:spPr>
      <c:txPr>
        <a:bodyPr/>
        <a:lstStyle/>
        <a:p>
          <a:pPr>
            <a:defRPr sz="1400"/>
          </a:pPr>
          <a:endParaRPr lang="es-ES"/>
        </a:p>
      </c:txPr>
    </c:legend>
    <c:plotVisOnly val="1"/>
    <c:dispBlanksAs val="gap"/>
    <c:showDLblsOverMax val="0"/>
  </c:chart>
  <c:txPr>
    <a:bodyPr/>
    <a:lstStyle/>
    <a:p>
      <a:pPr>
        <a:defRPr sz="1600" b="1">
          <a:latin typeface="Arial" pitchFamily="34" charset="0"/>
          <a:cs typeface="Arial" pitchFamily="34" charset="0"/>
        </a:defRPr>
      </a:pPr>
      <a:endParaRPr lang="es-ES"/>
    </a:p>
  </c:tx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Sheet1!$B$1</c:f>
              <c:strCache>
                <c:ptCount val="1"/>
                <c:pt idx="0">
                  <c:v>Brazil</c:v>
                </c:pt>
              </c:strCache>
            </c:strRef>
          </c:tx>
          <c:spPr>
            <a:ln w="50800"/>
          </c:spPr>
          <c:marker>
            <c:symbol val="none"/>
          </c:marker>
          <c:cat>
            <c:numRef>
              <c:f>Sheet1!$A$2:$A$19</c:f>
              <c:numCache>
                <c:formatCode>General</c:formatCode>
                <c:ptCount val="18"/>
                <c:pt idx="0">
                  <c:v>1999.0</c:v>
                </c:pt>
                <c:pt idx="1">
                  <c:v>2000.0</c:v>
                </c:pt>
                <c:pt idx="2">
                  <c:v>2001.0</c:v>
                </c:pt>
                <c:pt idx="3">
                  <c:v>2002.0</c:v>
                </c:pt>
                <c:pt idx="4">
                  <c:v>2003.0</c:v>
                </c:pt>
                <c:pt idx="5">
                  <c:v>2004.0</c:v>
                </c:pt>
                <c:pt idx="6">
                  <c:v>2005.0</c:v>
                </c:pt>
                <c:pt idx="7">
                  <c:v>2006.0</c:v>
                </c:pt>
                <c:pt idx="8">
                  <c:v>2007.0</c:v>
                </c:pt>
                <c:pt idx="9">
                  <c:v>2008.0</c:v>
                </c:pt>
                <c:pt idx="10">
                  <c:v>2009.0</c:v>
                </c:pt>
                <c:pt idx="11">
                  <c:v>2010.0</c:v>
                </c:pt>
                <c:pt idx="12">
                  <c:v>2011.0</c:v>
                </c:pt>
                <c:pt idx="13">
                  <c:v>2012.0</c:v>
                </c:pt>
                <c:pt idx="14">
                  <c:v>2013.0</c:v>
                </c:pt>
                <c:pt idx="15">
                  <c:v>2014.0</c:v>
                </c:pt>
                <c:pt idx="16">
                  <c:v>2015.0</c:v>
                </c:pt>
                <c:pt idx="17">
                  <c:v>2016.0</c:v>
                </c:pt>
              </c:numCache>
            </c:numRef>
          </c:cat>
          <c:val>
            <c:numRef>
              <c:f>Sheet1!$B$2:$B$19</c:f>
              <c:numCache>
                <c:formatCode>0</c:formatCode>
                <c:ptCount val="18"/>
                <c:pt idx="0">
                  <c:v>640.0</c:v>
                </c:pt>
                <c:pt idx="1">
                  <c:v>548.0</c:v>
                </c:pt>
                <c:pt idx="2">
                  <c:v>522.0</c:v>
                </c:pt>
                <c:pt idx="3">
                  <c:v>539.0</c:v>
                </c:pt>
                <c:pt idx="4">
                  <c:v>674.0</c:v>
                </c:pt>
                <c:pt idx="5">
                  <c:v>642.0</c:v>
                </c:pt>
                <c:pt idx="6">
                  <c:v>768.0</c:v>
                </c:pt>
                <c:pt idx="7">
                  <c:v>691.0</c:v>
                </c:pt>
                <c:pt idx="8">
                  <c:v>742.0</c:v>
                </c:pt>
                <c:pt idx="9">
                  <c:v>730.0</c:v>
                </c:pt>
                <c:pt idx="10">
                  <c:v>841.0</c:v>
                </c:pt>
                <c:pt idx="11">
                  <c:v>916.0</c:v>
                </c:pt>
                <c:pt idx="12">
                  <c:v>871.0</c:v>
                </c:pt>
                <c:pt idx="13">
                  <c:v>847.0</c:v>
                </c:pt>
                <c:pt idx="14">
                  <c:v>816.0</c:v>
                </c:pt>
                <c:pt idx="15">
                  <c:v>813.0</c:v>
                </c:pt>
                <c:pt idx="16">
                  <c:v>844.0</c:v>
                </c:pt>
                <c:pt idx="17">
                  <c:v>834.0</c:v>
                </c:pt>
              </c:numCache>
            </c:numRef>
          </c:val>
          <c:smooth val="0"/>
        </c:ser>
        <c:ser>
          <c:idx val="1"/>
          <c:order val="1"/>
          <c:tx>
            <c:strRef>
              <c:f>Sheet1!$C$1</c:f>
              <c:strCache>
                <c:ptCount val="1"/>
                <c:pt idx="0">
                  <c:v>Indonesia</c:v>
                </c:pt>
              </c:strCache>
            </c:strRef>
          </c:tx>
          <c:spPr>
            <a:ln w="50800"/>
          </c:spPr>
          <c:marker>
            <c:symbol val="none"/>
          </c:marker>
          <c:cat>
            <c:numRef>
              <c:f>Sheet1!$A$2:$A$19</c:f>
              <c:numCache>
                <c:formatCode>General</c:formatCode>
                <c:ptCount val="18"/>
                <c:pt idx="0">
                  <c:v>1999.0</c:v>
                </c:pt>
                <c:pt idx="1">
                  <c:v>2000.0</c:v>
                </c:pt>
                <c:pt idx="2">
                  <c:v>2001.0</c:v>
                </c:pt>
                <c:pt idx="3">
                  <c:v>2002.0</c:v>
                </c:pt>
                <c:pt idx="4">
                  <c:v>2003.0</c:v>
                </c:pt>
                <c:pt idx="5">
                  <c:v>2004.0</c:v>
                </c:pt>
                <c:pt idx="6">
                  <c:v>2005.0</c:v>
                </c:pt>
                <c:pt idx="7">
                  <c:v>2006.0</c:v>
                </c:pt>
                <c:pt idx="8">
                  <c:v>2007.0</c:v>
                </c:pt>
                <c:pt idx="9">
                  <c:v>2008.0</c:v>
                </c:pt>
                <c:pt idx="10">
                  <c:v>2009.0</c:v>
                </c:pt>
                <c:pt idx="11">
                  <c:v>2010.0</c:v>
                </c:pt>
                <c:pt idx="12">
                  <c:v>2011.0</c:v>
                </c:pt>
                <c:pt idx="13">
                  <c:v>2012.0</c:v>
                </c:pt>
                <c:pt idx="14">
                  <c:v>2013.0</c:v>
                </c:pt>
                <c:pt idx="15">
                  <c:v>2014.0</c:v>
                </c:pt>
                <c:pt idx="16">
                  <c:v>2015.0</c:v>
                </c:pt>
                <c:pt idx="17">
                  <c:v>2016.0</c:v>
                </c:pt>
              </c:numCache>
            </c:numRef>
          </c:cat>
          <c:val>
            <c:numRef>
              <c:f>Sheet1!$C$2:$C$19</c:f>
              <c:numCache>
                <c:formatCode>0</c:formatCode>
                <c:ptCount val="18"/>
                <c:pt idx="0">
                  <c:v>1685.477</c:v>
                </c:pt>
                <c:pt idx="1">
                  <c:v>1479.267</c:v>
                </c:pt>
                <c:pt idx="2">
                  <c:v>1538.918</c:v>
                </c:pt>
                <c:pt idx="3">
                  <c:v>1702.059</c:v>
                </c:pt>
                <c:pt idx="4">
                  <c:v>1623.394</c:v>
                </c:pt>
                <c:pt idx="5">
                  <c:v>1687.302</c:v>
                </c:pt>
                <c:pt idx="6">
                  <c:v>1629.676</c:v>
                </c:pt>
                <c:pt idx="7">
                  <c:v>1772.8</c:v>
                </c:pt>
                <c:pt idx="8">
                  <c:v>2096.0</c:v>
                </c:pt>
                <c:pt idx="9">
                  <c:v>2071.336</c:v>
                </c:pt>
                <c:pt idx="10">
                  <c:v>2170.598</c:v>
                </c:pt>
                <c:pt idx="11">
                  <c:v>2307.772</c:v>
                </c:pt>
                <c:pt idx="12">
                  <c:v>2302.203</c:v>
                </c:pt>
                <c:pt idx="13">
                  <c:v>2389.224</c:v>
                </c:pt>
                <c:pt idx="14">
                  <c:v>2298.471000000006</c:v>
                </c:pt>
                <c:pt idx="15">
                  <c:v>2506.0</c:v>
                </c:pt>
                <c:pt idx="16">
                  <c:v>2579.0</c:v>
                </c:pt>
                <c:pt idx="17">
                  <c:v>2678.0</c:v>
                </c:pt>
              </c:numCache>
            </c:numRef>
          </c:val>
          <c:smooth val="0"/>
        </c:ser>
        <c:ser>
          <c:idx val="2"/>
          <c:order val="2"/>
          <c:tx>
            <c:strRef>
              <c:f>Sheet1!$D$1</c:f>
              <c:strCache>
                <c:ptCount val="1"/>
                <c:pt idx="0">
                  <c:v>China</c:v>
                </c:pt>
              </c:strCache>
            </c:strRef>
          </c:tx>
          <c:spPr>
            <a:ln w="50800"/>
          </c:spPr>
          <c:marker>
            <c:symbol val="none"/>
          </c:marker>
          <c:cat>
            <c:numRef>
              <c:f>Sheet1!$A$2:$A$19</c:f>
              <c:numCache>
                <c:formatCode>General</c:formatCode>
                <c:ptCount val="18"/>
                <c:pt idx="0">
                  <c:v>1999.0</c:v>
                </c:pt>
                <c:pt idx="1">
                  <c:v>2000.0</c:v>
                </c:pt>
                <c:pt idx="2">
                  <c:v>2001.0</c:v>
                </c:pt>
                <c:pt idx="3">
                  <c:v>2002.0</c:v>
                </c:pt>
                <c:pt idx="4">
                  <c:v>2003.0</c:v>
                </c:pt>
                <c:pt idx="5">
                  <c:v>2004.0</c:v>
                </c:pt>
                <c:pt idx="6">
                  <c:v>2005.0</c:v>
                </c:pt>
                <c:pt idx="7">
                  <c:v>2006.0</c:v>
                </c:pt>
                <c:pt idx="8">
                  <c:v>2007.0</c:v>
                </c:pt>
                <c:pt idx="9">
                  <c:v>2008.0</c:v>
                </c:pt>
                <c:pt idx="10">
                  <c:v>2009.0</c:v>
                </c:pt>
                <c:pt idx="11">
                  <c:v>2010.0</c:v>
                </c:pt>
                <c:pt idx="12">
                  <c:v>2011.0</c:v>
                </c:pt>
                <c:pt idx="13">
                  <c:v>2012.0</c:v>
                </c:pt>
                <c:pt idx="14">
                  <c:v>2013.0</c:v>
                </c:pt>
                <c:pt idx="15">
                  <c:v>2014.0</c:v>
                </c:pt>
                <c:pt idx="16">
                  <c:v>2015.0</c:v>
                </c:pt>
                <c:pt idx="17">
                  <c:v>2016.0</c:v>
                </c:pt>
              </c:numCache>
            </c:numRef>
          </c:cat>
          <c:val>
            <c:numRef>
              <c:f>Sheet1!$D$2:$D$19</c:f>
              <c:numCache>
                <c:formatCode>0</c:formatCode>
                <c:ptCount val="18"/>
                <c:pt idx="0">
                  <c:v>-284.346</c:v>
                </c:pt>
                <c:pt idx="1">
                  <c:v>126.187</c:v>
                </c:pt>
                <c:pt idx="2">
                  <c:v>83.07</c:v>
                </c:pt>
                <c:pt idx="3">
                  <c:v>-100.224</c:v>
                </c:pt>
                <c:pt idx="4">
                  <c:v>-43.22800000000011</c:v>
                </c:pt>
                <c:pt idx="5">
                  <c:v>-174.206</c:v>
                </c:pt>
                <c:pt idx="6">
                  <c:v>-13.034</c:v>
                </c:pt>
                <c:pt idx="7">
                  <c:v>235.2</c:v>
                </c:pt>
                <c:pt idx="8">
                  <c:v>158.0</c:v>
                </c:pt>
                <c:pt idx="9">
                  <c:v>211.573</c:v>
                </c:pt>
                <c:pt idx="10">
                  <c:v>220.673</c:v>
                </c:pt>
                <c:pt idx="11">
                  <c:v>425.143</c:v>
                </c:pt>
                <c:pt idx="12">
                  <c:v>570.3</c:v>
                </c:pt>
                <c:pt idx="13">
                  <c:v>776.0</c:v>
                </c:pt>
                <c:pt idx="14">
                  <c:v>1079.035</c:v>
                </c:pt>
                <c:pt idx="15">
                  <c:v>1032.0</c:v>
                </c:pt>
                <c:pt idx="16">
                  <c:v>1097.0</c:v>
                </c:pt>
                <c:pt idx="17">
                  <c:v>1128.0</c:v>
                </c:pt>
              </c:numCache>
            </c:numRef>
          </c:val>
          <c:smooth val="0"/>
        </c:ser>
        <c:dLbls>
          <c:showLegendKey val="0"/>
          <c:showVal val="0"/>
          <c:showCatName val="0"/>
          <c:showSerName val="0"/>
          <c:showPercent val="0"/>
          <c:showBubbleSize val="0"/>
        </c:dLbls>
        <c:marker val="1"/>
        <c:smooth val="0"/>
        <c:axId val="-2094212120"/>
        <c:axId val="-2094208840"/>
      </c:lineChart>
      <c:catAx>
        <c:axId val="-2094212120"/>
        <c:scaling>
          <c:orientation val="minMax"/>
        </c:scaling>
        <c:delete val="0"/>
        <c:axPos val="b"/>
        <c:numFmt formatCode="General" sourceLinked="1"/>
        <c:majorTickMark val="out"/>
        <c:minorTickMark val="none"/>
        <c:tickLblPos val="nextTo"/>
        <c:spPr>
          <a:ln>
            <a:solidFill>
              <a:schemeClr val="tx1"/>
            </a:solidFill>
          </a:ln>
        </c:spPr>
        <c:txPr>
          <a:bodyPr rot="0" vert="horz"/>
          <a:lstStyle/>
          <a:p>
            <a:pPr>
              <a:defRPr/>
            </a:pPr>
            <a:endParaRPr lang="es-ES"/>
          </a:p>
        </c:txPr>
        <c:crossAx val="-2094208840"/>
        <c:crosses val="autoZero"/>
        <c:auto val="1"/>
        <c:lblAlgn val="ctr"/>
        <c:lblOffset val="100"/>
        <c:noMultiLvlLbl val="0"/>
      </c:catAx>
      <c:valAx>
        <c:axId val="-2094208840"/>
        <c:scaling>
          <c:orientation val="minMax"/>
        </c:scaling>
        <c:delete val="0"/>
        <c:axPos val="l"/>
        <c:majorGridlines>
          <c:spPr>
            <a:ln w="6350">
              <a:solidFill>
                <a:schemeClr val="bg1">
                  <a:lumMod val="75000"/>
                </a:schemeClr>
              </a:solidFill>
            </a:ln>
          </c:spPr>
        </c:majorGridlines>
        <c:title>
          <c:tx>
            <c:rich>
              <a:bodyPr rot="-5400000" vert="horz"/>
              <a:lstStyle/>
              <a:p>
                <a:pPr>
                  <a:defRPr sz="1400"/>
                </a:pPr>
                <a:r>
                  <a:rPr lang="en-US" sz="1400" dirty="0"/>
                  <a:t>Thousand </a:t>
                </a:r>
                <a:r>
                  <a:rPr lang="en-US" sz="1400" dirty="0" smtClean="0"/>
                  <a:t>Tonnes of Net Exports</a:t>
                </a:r>
                <a:endParaRPr lang="en-US" sz="1400" dirty="0"/>
              </a:p>
            </c:rich>
          </c:tx>
          <c:layout/>
          <c:overlay val="0"/>
        </c:title>
        <c:numFmt formatCode="#,##0" sourceLinked="0"/>
        <c:majorTickMark val="out"/>
        <c:minorTickMark val="none"/>
        <c:tickLblPos val="nextTo"/>
        <c:spPr>
          <a:ln>
            <a:solidFill>
              <a:schemeClr val="tx1"/>
            </a:solidFill>
          </a:ln>
        </c:spPr>
        <c:crossAx val="-2094212120"/>
        <c:crosses val="autoZero"/>
        <c:crossBetween val="between"/>
      </c:valAx>
      <c:spPr>
        <a:ln>
          <a:solidFill>
            <a:schemeClr val="tx1"/>
          </a:solidFill>
        </a:ln>
      </c:spPr>
    </c:plotArea>
    <c:legend>
      <c:legendPos val="r"/>
      <c:layout>
        <c:manualLayout>
          <c:xMode val="edge"/>
          <c:yMode val="edge"/>
          <c:x val="0.154112593564694"/>
          <c:y val="0.0829315219766489"/>
          <c:w val="0.180763949645183"/>
          <c:h val="0.191555476701864"/>
        </c:manualLayout>
      </c:layout>
      <c:overlay val="1"/>
      <c:spPr>
        <a:solidFill>
          <a:schemeClr val="bg1"/>
        </a:solidFill>
        <a:ln>
          <a:solidFill>
            <a:prstClr val="black"/>
          </a:solidFill>
        </a:ln>
      </c:spPr>
      <c:txPr>
        <a:bodyPr/>
        <a:lstStyle/>
        <a:p>
          <a:pPr>
            <a:defRPr sz="1400"/>
          </a:pPr>
          <a:endParaRPr lang="es-ES"/>
        </a:p>
      </c:txPr>
    </c:legend>
    <c:plotVisOnly val="1"/>
    <c:dispBlanksAs val="gap"/>
    <c:showDLblsOverMax val="0"/>
  </c:chart>
  <c:txPr>
    <a:bodyPr/>
    <a:lstStyle/>
    <a:p>
      <a:pPr>
        <a:defRPr sz="1600" b="1">
          <a:latin typeface="Arial" panose="020B0604020202020204" pitchFamily="34" charset="0"/>
          <a:cs typeface="Arial" panose="020B0604020202020204" pitchFamily="34" charset="0"/>
        </a:defRPr>
      </a:pPr>
      <a:endParaRPr lang="es-ES"/>
    </a:p>
  </c:tx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697840835933"/>
          <c:y val="0.058294345223479"/>
          <c:w val="0.865289580547714"/>
          <c:h val="0.849373079924261"/>
        </c:manualLayout>
      </c:layout>
      <c:barChart>
        <c:barDir val="col"/>
        <c:grouping val="clustered"/>
        <c:varyColors val="0"/>
        <c:ser>
          <c:idx val="0"/>
          <c:order val="0"/>
          <c:tx>
            <c:strRef>
              <c:f>Sheet1!$B$1</c:f>
              <c:strCache>
                <c:ptCount val="1"/>
                <c:pt idx="0">
                  <c:v>Capacity Growth </c:v>
                </c:pt>
              </c:strCache>
            </c:strRef>
          </c:tx>
          <c:invertIfNegative val="0"/>
          <c:cat>
            <c:strRef>
              <c:f>Sheet1!$A$2:$A$6</c:f>
              <c:strCache>
                <c:ptCount val="5"/>
                <c:pt idx="0">
                  <c:v>Europe</c:v>
                </c:pt>
                <c:pt idx="1">
                  <c:v>N. America</c:v>
                </c:pt>
                <c:pt idx="2">
                  <c:v>Asia, ME, OCE, AFR</c:v>
                </c:pt>
                <c:pt idx="3">
                  <c:v>Latin America</c:v>
                </c:pt>
                <c:pt idx="4">
                  <c:v>Global</c:v>
                </c:pt>
              </c:strCache>
            </c:strRef>
          </c:cat>
          <c:val>
            <c:numRef>
              <c:f>Sheet1!$B$2:$B$6</c:f>
              <c:numCache>
                <c:formatCode>0</c:formatCode>
                <c:ptCount val="5"/>
                <c:pt idx="0">
                  <c:v>-694.8333333333336</c:v>
                </c:pt>
                <c:pt idx="1">
                  <c:v>-270.1666666666671</c:v>
                </c:pt>
                <c:pt idx="2">
                  <c:v>1018.333333333333</c:v>
                </c:pt>
                <c:pt idx="3">
                  <c:v>78.75</c:v>
                </c:pt>
                <c:pt idx="4">
                  <c:v>132.0833333333336</c:v>
                </c:pt>
              </c:numCache>
            </c:numRef>
          </c:val>
        </c:ser>
        <c:ser>
          <c:idx val="1"/>
          <c:order val="1"/>
          <c:tx>
            <c:strRef>
              <c:f>Sheet1!$C$1</c:f>
              <c:strCache>
                <c:ptCount val="1"/>
                <c:pt idx="0">
                  <c:v>Demand Growth</c:v>
                </c:pt>
              </c:strCache>
            </c:strRef>
          </c:tx>
          <c:invertIfNegative val="0"/>
          <c:cat>
            <c:strRef>
              <c:f>Sheet1!$A$2:$A$6</c:f>
              <c:strCache>
                <c:ptCount val="5"/>
                <c:pt idx="0">
                  <c:v>Europe</c:v>
                </c:pt>
                <c:pt idx="1">
                  <c:v>N. America</c:v>
                </c:pt>
                <c:pt idx="2">
                  <c:v>Asia, ME, OCE, AFR</c:v>
                </c:pt>
                <c:pt idx="3">
                  <c:v>Latin America</c:v>
                </c:pt>
                <c:pt idx="4">
                  <c:v>Global</c:v>
                </c:pt>
              </c:strCache>
            </c:strRef>
          </c:cat>
          <c:val>
            <c:numRef>
              <c:f>Sheet1!$C$2:$C$6</c:f>
              <c:numCache>
                <c:formatCode>General</c:formatCode>
                <c:ptCount val="5"/>
                <c:pt idx="0">
                  <c:v>-182.0</c:v>
                </c:pt>
                <c:pt idx="1">
                  <c:v>-478.0</c:v>
                </c:pt>
                <c:pt idx="2">
                  <c:v>769.0</c:v>
                </c:pt>
                <c:pt idx="3">
                  <c:v>102.0</c:v>
                </c:pt>
                <c:pt idx="4">
                  <c:v>211.0</c:v>
                </c:pt>
              </c:numCache>
            </c:numRef>
          </c:val>
        </c:ser>
        <c:dLbls>
          <c:showLegendKey val="0"/>
          <c:showVal val="0"/>
          <c:showCatName val="0"/>
          <c:showSerName val="0"/>
          <c:showPercent val="0"/>
          <c:showBubbleSize val="0"/>
        </c:dLbls>
        <c:gapWidth val="150"/>
        <c:axId val="2145598840"/>
        <c:axId val="2118174856"/>
      </c:barChart>
      <c:catAx>
        <c:axId val="2145598840"/>
        <c:scaling>
          <c:orientation val="minMax"/>
        </c:scaling>
        <c:delete val="0"/>
        <c:axPos val="b"/>
        <c:numFmt formatCode="General" sourceLinked="0"/>
        <c:majorTickMark val="out"/>
        <c:minorTickMark val="none"/>
        <c:tickLblPos val="low"/>
        <c:spPr>
          <a:ln>
            <a:solidFill>
              <a:prstClr val="black"/>
            </a:solidFill>
          </a:ln>
        </c:spPr>
        <c:crossAx val="2118174856"/>
        <c:crosses val="autoZero"/>
        <c:auto val="1"/>
        <c:lblAlgn val="ctr"/>
        <c:lblOffset val="100"/>
        <c:noMultiLvlLbl val="0"/>
      </c:catAx>
      <c:valAx>
        <c:axId val="2118174856"/>
        <c:scaling>
          <c:orientation val="minMax"/>
          <c:max val="5000.0"/>
          <c:min val="-1000.0"/>
        </c:scaling>
        <c:delete val="0"/>
        <c:axPos val="l"/>
        <c:majorGridlines>
          <c:spPr>
            <a:ln w="6350">
              <a:solidFill>
                <a:schemeClr val="bg1">
                  <a:lumMod val="75000"/>
                </a:schemeClr>
              </a:solidFill>
            </a:ln>
          </c:spPr>
        </c:majorGridlines>
        <c:numFmt formatCode="#,##0" sourceLinked="0"/>
        <c:majorTickMark val="out"/>
        <c:minorTickMark val="none"/>
        <c:tickLblPos val="nextTo"/>
        <c:spPr>
          <a:ln>
            <a:solidFill>
              <a:prstClr val="black"/>
            </a:solidFill>
          </a:ln>
        </c:spPr>
        <c:crossAx val="2145598840"/>
        <c:crosses val="autoZero"/>
        <c:crossBetween val="between"/>
      </c:valAx>
      <c:spPr>
        <a:ln>
          <a:solidFill>
            <a:prstClr val="black"/>
          </a:solidFill>
        </a:ln>
      </c:spPr>
    </c:plotArea>
    <c:legend>
      <c:legendPos val="l"/>
      <c:layout>
        <c:manualLayout>
          <c:xMode val="edge"/>
          <c:yMode val="edge"/>
          <c:x val="0.132075471698113"/>
          <c:y val="0.0744121712379645"/>
          <c:w val="0.273903332838112"/>
          <c:h val="0.218034709238966"/>
        </c:manualLayout>
      </c:layout>
      <c:overlay val="1"/>
      <c:spPr>
        <a:solidFill>
          <a:prstClr val="white"/>
        </a:solidFill>
        <a:ln>
          <a:solidFill>
            <a:schemeClr val="tx1"/>
          </a:solidFill>
        </a:ln>
      </c:spPr>
      <c:txPr>
        <a:bodyPr/>
        <a:lstStyle/>
        <a:p>
          <a:pPr>
            <a:defRPr sz="1400"/>
          </a:pPr>
          <a:endParaRPr lang="es-ES"/>
        </a:p>
      </c:txPr>
    </c:legend>
    <c:plotVisOnly val="1"/>
    <c:dispBlanksAs val="gap"/>
    <c:showDLblsOverMax val="0"/>
  </c:chart>
  <c:txPr>
    <a:bodyPr/>
    <a:lstStyle/>
    <a:p>
      <a:pPr>
        <a:defRPr sz="1600" b="1">
          <a:latin typeface="Arial" pitchFamily="34" charset="0"/>
          <a:cs typeface="Arial" pitchFamily="34" charset="0"/>
        </a:defRPr>
      </a:pPr>
      <a:endParaRPr lang="es-ES"/>
    </a:p>
  </c:tx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2"/>
          <c:order val="0"/>
          <c:tx>
            <c:strRef>
              <c:f>Sheet1!$B$1</c:f>
              <c:strCache>
                <c:ptCount val="1"/>
                <c:pt idx="0">
                  <c:v>N. America</c:v>
                </c:pt>
              </c:strCache>
            </c:strRef>
          </c:tx>
          <c:spPr>
            <a:ln>
              <a:solidFill>
                <a:schemeClr val="accent1"/>
              </a:solidFill>
            </a:ln>
          </c:spPr>
          <c:marker>
            <c:symbol val="none"/>
          </c:marker>
          <c:cat>
            <c:numRef>
              <c:f>Sheet1!$A$2:$A$10</c:f>
              <c:numCache>
                <c:formatCode>General</c:formatCode>
                <c:ptCount val="9"/>
                <c:pt idx="0">
                  <c:v>2008.0</c:v>
                </c:pt>
                <c:pt idx="1">
                  <c:v>2009.0</c:v>
                </c:pt>
                <c:pt idx="2">
                  <c:v>2010.0</c:v>
                </c:pt>
                <c:pt idx="3">
                  <c:v>2011.0</c:v>
                </c:pt>
                <c:pt idx="4">
                  <c:v>2012.0</c:v>
                </c:pt>
                <c:pt idx="5">
                  <c:v>2013.0</c:v>
                </c:pt>
                <c:pt idx="6">
                  <c:v>2014.0</c:v>
                </c:pt>
                <c:pt idx="7">
                  <c:v>2015.0</c:v>
                </c:pt>
                <c:pt idx="8">
                  <c:v>2016.0</c:v>
                </c:pt>
              </c:numCache>
            </c:numRef>
          </c:cat>
          <c:val>
            <c:numRef>
              <c:f>Sheet1!$B$2:$B$10</c:f>
              <c:numCache>
                <c:formatCode>0%</c:formatCode>
                <c:ptCount val="9"/>
                <c:pt idx="0">
                  <c:v>0.91</c:v>
                </c:pt>
                <c:pt idx="1">
                  <c:v>0.857000000000001</c:v>
                </c:pt>
                <c:pt idx="2">
                  <c:v>0.9</c:v>
                </c:pt>
                <c:pt idx="3">
                  <c:v>0.89</c:v>
                </c:pt>
                <c:pt idx="4">
                  <c:v>0.883</c:v>
                </c:pt>
                <c:pt idx="5" formatCode="0.0%">
                  <c:v>0.904</c:v>
                </c:pt>
                <c:pt idx="6" formatCode="0.0%">
                  <c:v>0.913</c:v>
                </c:pt>
                <c:pt idx="7" formatCode="0.0%">
                  <c:v>0.912</c:v>
                </c:pt>
                <c:pt idx="8" formatCode="0.0%">
                  <c:v>0.915</c:v>
                </c:pt>
              </c:numCache>
            </c:numRef>
          </c:val>
          <c:smooth val="0"/>
        </c:ser>
        <c:ser>
          <c:idx val="3"/>
          <c:order val="1"/>
          <c:tx>
            <c:strRef>
              <c:f>Sheet1!$C$1</c:f>
              <c:strCache>
                <c:ptCount val="1"/>
                <c:pt idx="0">
                  <c:v>W. Europe</c:v>
                </c:pt>
              </c:strCache>
            </c:strRef>
          </c:tx>
          <c:spPr>
            <a:ln>
              <a:solidFill>
                <a:schemeClr val="accent2"/>
              </a:solidFill>
            </a:ln>
          </c:spPr>
          <c:marker>
            <c:symbol val="none"/>
          </c:marker>
          <c:cat>
            <c:numRef>
              <c:f>Sheet1!$A$2:$A$10</c:f>
              <c:numCache>
                <c:formatCode>General</c:formatCode>
                <c:ptCount val="9"/>
                <c:pt idx="0">
                  <c:v>2008.0</c:v>
                </c:pt>
                <c:pt idx="1">
                  <c:v>2009.0</c:v>
                </c:pt>
                <c:pt idx="2">
                  <c:v>2010.0</c:v>
                </c:pt>
                <c:pt idx="3">
                  <c:v>2011.0</c:v>
                </c:pt>
                <c:pt idx="4">
                  <c:v>2012.0</c:v>
                </c:pt>
                <c:pt idx="5">
                  <c:v>2013.0</c:v>
                </c:pt>
                <c:pt idx="6">
                  <c:v>2014.0</c:v>
                </c:pt>
                <c:pt idx="7">
                  <c:v>2015.0</c:v>
                </c:pt>
                <c:pt idx="8">
                  <c:v>2016.0</c:v>
                </c:pt>
              </c:numCache>
            </c:numRef>
          </c:cat>
          <c:val>
            <c:numRef>
              <c:f>Sheet1!$C$2:$C$10</c:f>
              <c:numCache>
                <c:formatCode>0%</c:formatCode>
                <c:ptCount val="9"/>
                <c:pt idx="0">
                  <c:v>0.868349318525999</c:v>
                </c:pt>
                <c:pt idx="1">
                  <c:v>0.839285714285715</c:v>
                </c:pt>
                <c:pt idx="2">
                  <c:v>0.890184951660362</c:v>
                </c:pt>
                <c:pt idx="3">
                  <c:v>0.870853841215495</c:v>
                </c:pt>
                <c:pt idx="4">
                  <c:v>0.886950687688696</c:v>
                </c:pt>
                <c:pt idx="5" formatCode="0.0%">
                  <c:v>0.863626049466758</c:v>
                </c:pt>
                <c:pt idx="6" formatCode="0.0%">
                  <c:v>0.886</c:v>
                </c:pt>
                <c:pt idx="7" formatCode="0.0%">
                  <c:v>0.894</c:v>
                </c:pt>
                <c:pt idx="8" formatCode="0.0%">
                  <c:v>0.917</c:v>
                </c:pt>
              </c:numCache>
            </c:numRef>
          </c:val>
          <c:smooth val="0"/>
        </c:ser>
        <c:ser>
          <c:idx val="4"/>
          <c:order val="2"/>
          <c:tx>
            <c:strRef>
              <c:f>Sheet1!$D$1</c:f>
              <c:strCache>
                <c:ptCount val="1"/>
                <c:pt idx="0">
                  <c:v>Asia</c:v>
                </c:pt>
              </c:strCache>
            </c:strRef>
          </c:tx>
          <c:spPr>
            <a:ln>
              <a:solidFill>
                <a:schemeClr val="accent3"/>
              </a:solidFill>
            </a:ln>
          </c:spPr>
          <c:marker>
            <c:symbol val="none"/>
          </c:marker>
          <c:cat>
            <c:numRef>
              <c:f>Sheet1!$A$2:$A$10</c:f>
              <c:numCache>
                <c:formatCode>General</c:formatCode>
                <c:ptCount val="9"/>
                <c:pt idx="0">
                  <c:v>2008.0</c:v>
                </c:pt>
                <c:pt idx="1">
                  <c:v>2009.0</c:v>
                </c:pt>
                <c:pt idx="2">
                  <c:v>2010.0</c:v>
                </c:pt>
                <c:pt idx="3">
                  <c:v>2011.0</c:v>
                </c:pt>
                <c:pt idx="4">
                  <c:v>2012.0</c:v>
                </c:pt>
                <c:pt idx="5">
                  <c:v>2013.0</c:v>
                </c:pt>
                <c:pt idx="6">
                  <c:v>2014.0</c:v>
                </c:pt>
                <c:pt idx="7">
                  <c:v>2015.0</c:v>
                </c:pt>
                <c:pt idx="8">
                  <c:v>2016.0</c:v>
                </c:pt>
              </c:numCache>
            </c:numRef>
          </c:cat>
          <c:val>
            <c:numRef>
              <c:f>Sheet1!$D$2:$D$10</c:f>
              <c:numCache>
                <c:formatCode>0%</c:formatCode>
                <c:ptCount val="9"/>
                <c:pt idx="0">
                  <c:v>0.93941871598583</c:v>
                </c:pt>
                <c:pt idx="1">
                  <c:v>0.89621122049024</c:v>
                </c:pt>
                <c:pt idx="2">
                  <c:v>0.898208005057515</c:v>
                </c:pt>
                <c:pt idx="3">
                  <c:v>0.882449826956655</c:v>
                </c:pt>
                <c:pt idx="4">
                  <c:v>0.870000000000001</c:v>
                </c:pt>
                <c:pt idx="5" formatCode="0.0%">
                  <c:v>0.862000000000001</c:v>
                </c:pt>
                <c:pt idx="6" formatCode="0.0%">
                  <c:v>0.864000000000001</c:v>
                </c:pt>
                <c:pt idx="7" formatCode="0.0%">
                  <c:v>0.871000000000001</c:v>
                </c:pt>
                <c:pt idx="8" formatCode="0.0%">
                  <c:v>0.88</c:v>
                </c:pt>
              </c:numCache>
            </c:numRef>
          </c:val>
          <c:smooth val="0"/>
        </c:ser>
        <c:ser>
          <c:idx val="5"/>
          <c:order val="3"/>
          <c:tx>
            <c:strRef>
              <c:f>Sheet1!$E$1</c:f>
              <c:strCache>
                <c:ptCount val="1"/>
                <c:pt idx="0">
                  <c:v>Brazil</c:v>
                </c:pt>
              </c:strCache>
            </c:strRef>
          </c:tx>
          <c:spPr>
            <a:ln>
              <a:solidFill>
                <a:schemeClr val="accent4"/>
              </a:solidFill>
            </a:ln>
          </c:spPr>
          <c:marker>
            <c:symbol val="none"/>
          </c:marker>
          <c:cat>
            <c:numRef>
              <c:f>Sheet1!$A$2:$A$10</c:f>
              <c:numCache>
                <c:formatCode>General</c:formatCode>
                <c:ptCount val="9"/>
                <c:pt idx="0">
                  <c:v>2008.0</c:v>
                </c:pt>
                <c:pt idx="1">
                  <c:v>2009.0</c:v>
                </c:pt>
                <c:pt idx="2">
                  <c:v>2010.0</c:v>
                </c:pt>
                <c:pt idx="3">
                  <c:v>2011.0</c:v>
                </c:pt>
                <c:pt idx="4">
                  <c:v>2012.0</c:v>
                </c:pt>
                <c:pt idx="5">
                  <c:v>2013.0</c:v>
                </c:pt>
                <c:pt idx="6">
                  <c:v>2014.0</c:v>
                </c:pt>
                <c:pt idx="7">
                  <c:v>2015.0</c:v>
                </c:pt>
                <c:pt idx="8">
                  <c:v>2016.0</c:v>
                </c:pt>
              </c:numCache>
            </c:numRef>
          </c:cat>
          <c:val>
            <c:numRef>
              <c:f>Sheet1!$E$2:$E$10</c:f>
              <c:numCache>
                <c:formatCode>0%</c:formatCode>
                <c:ptCount val="9"/>
                <c:pt idx="0">
                  <c:v>0.957102001906578</c:v>
                </c:pt>
                <c:pt idx="1">
                  <c:v>0.946631671041121</c:v>
                </c:pt>
                <c:pt idx="2">
                  <c:v>0.947704081632653</c:v>
                </c:pt>
                <c:pt idx="3">
                  <c:v>0.952725724020444</c:v>
                </c:pt>
                <c:pt idx="4">
                  <c:v>0.93310165073849</c:v>
                </c:pt>
                <c:pt idx="5" formatCode="0.0%">
                  <c:v>0.945661700262927</c:v>
                </c:pt>
                <c:pt idx="6" formatCode="0.0%">
                  <c:v>0.915</c:v>
                </c:pt>
                <c:pt idx="7" formatCode="0.0%">
                  <c:v>0.927</c:v>
                </c:pt>
                <c:pt idx="8" formatCode="0.0%">
                  <c:v>0.941</c:v>
                </c:pt>
              </c:numCache>
            </c:numRef>
          </c:val>
          <c:smooth val="0"/>
        </c:ser>
        <c:dLbls>
          <c:showLegendKey val="0"/>
          <c:showVal val="0"/>
          <c:showCatName val="0"/>
          <c:showSerName val="0"/>
          <c:showPercent val="0"/>
          <c:showBubbleSize val="0"/>
        </c:dLbls>
        <c:marker val="1"/>
        <c:smooth val="0"/>
        <c:axId val="-2124309928"/>
        <c:axId val="-2123743208"/>
      </c:lineChart>
      <c:catAx>
        <c:axId val="-2124309928"/>
        <c:scaling>
          <c:orientation val="minMax"/>
        </c:scaling>
        <c:delete val="0"/>
        <c:axPos val="b"/>
        <c:numFmt formatCode="General" sourceLinked="1"/>
        <c:majorTickMark val="out"/>
        <c:minorTickMark val="none"/>
        <c:tickLblPos val="nextTo"/>
        <c:spPr>
          <a:ln>
            <a:solidFill>
              <a:prstClr val="black"/>
            </a:solidFill>
          </a:ln>
        </c:spPr>
        <c:crossAx val="-2123743208"/>
        <c:crosses val="autoZero"/>
        <c:auto val="1"/>
        <c:lblAlgn val="ctr"/>
        <c:lblOffset val="100"/>
        <c:noMultiLvlLbl val="0"/>
      </c:catAx>
      <c:valAx>
        <c:axId val="-2123743208"/>
        <c:scaling>
          <c:orientation val="minMax"/>
          <c:max val="1.0"/>
          <c:min val="0.830000000000001"/>
        </c:scaling>
        <c:delete val="0"/>
        <c:axPos val="l"/>
        <c:majorGridlines>
          <c:spPr>
            <a:ln w="6350">
              <a:solidFill>
                <a:schemeClr val="bg1">
                  <a:lumMod val="75000"/>
                </a:schemeClr>
              </a:solidFill>
            </a:ln>
          </c:spPr>
        </c:majorGridlines>
        <c:numFmt formatCode="0%" sourceLinked="1"/>
        <c:majorTickMark val="out"/>
        <c:minorTickMark val="none"/>
        <c:tickLblPos val="nextTo"/>
        <c:spPr>
          <a:ln>
            <a:solidFill>
              <a:prstClr val="black"/>
            </a:solidFill>
          </a:ln>
        </c:spPr>
        <c:txPr>
          <a:bodyPr/>
          <a:lstStyle/>
          <a:p>
            <a:pPr>
              <a:defRPr sz="1400"/>
            </a:pPr>
            <a:endParaRPr lang="es-ES"/>
          </a:p>
        </c:txPr>
        <c:crossAx val="-2124309928"/>
        <c:crosses val="autoZero"/>
        <c:crossBetween val="between"/>
        <c:majorUnit val="0.01"/>
      </c:valAx>
      <c:spPr>
        <a:ln>
          <a:solidFill>
            <a:prstClr val="black"/>
          </a:solidFill>
        </a:ln>
      </c:spPr>
    </c:plotArea>
    <c:legend>
      <c:legendPos val="r"/>
      <c:layout>
        <c:manualLayout>
          <c:xMode val="edge"/>
          <c:yMode val="edge"/>
          <c:x val="0.209952830188679"/>
          <c:y val="0.0644634445844319"/>
          <c:w val="0.21005509334918"/>
          <c:h val="0.201886746859209"/>
        </c:manualLayout>
      </c:layout>
      <c:overlay val="1"/>
      <c:spPr>
        <a:solidFill>
          <a:prstClr val="white"/>
        </a:solidFill>
        <a:ln>
          <a:solidFill>
            <a:schemeClr val="tx1"/>
          </a:solidFill>
        </a:ln>
      </c:spPr>
      <c:txPr>
        <a:bodyPr/>
        <a:lstStyle/>
        <a:p>
          <a:pPr>
            <a:defRPr sz="1400"/>
          </a:pPr>
          <a:endParaRPr lang="es-ES"/>
        </a:p>
      </c:txPr>
    </c:legend>
    <c:plotVisOnly val="1"/>
    <c:dispBlanksAs val="gap"/>
    <c:showDLblsOverMax val="0"/>
  </c:chart>
  <c:txPr>
    <a:bodyPr/>
    <a:lstStyle/>
    <a:p>
      <a:pPr>
        <a:defRPr sz="1600" b="1">
          <a:latin typeface="Arial" pitchFamily="34" charset="0"/>
          <a:cs typeface="Arial" pitchFamily="34" charset="0"/>
        </a:defRPr>
      </a:pPr>
      <a:endParaRPr lang="es-ES"/>
    </a:p>
  </c:txPr>
  <c:externalData r:id="rId1">
    <c:autoUpdate val="0"/>
  </c:externalData>
</c:chartSpace>
</file>

<file path=ppt/drawings/_rels/vmlDrawing1.vml.rels><?xml version="1.0" encoding="UTF-8" standalone="yes"?>
<Relationships xmlns="http://schemas.openxmlformats.org/package/2006/relationships"><Relationship Id="rId11" Type="http://schemas.openxmlformats.org/officeDocument/2006/relationships/image" Target="../media/image17.emf"/><Relationship Id="rId12" Type="http://schemas.openxmlformats.org/officeDocument/2006/relationships/image" Target="../media/image18.emf"/><Relationship Id="rId13" Type="http://schemas.openxmlformats.org/officeDocument/2006/relationships/image" Target="../media/image19.emf"/><Relationship Id="rId14" Type="http://schemas.openxmlformats.org/officeDocument/2006/relationships/image" Target="../media/image20.emf"/><Relationship Id="rId15" Type="http://schemas.openxmlformats.org/officeDocument/2006/relationships/image" Target="../media/image21.emf"/><Relationship Id="rId16" Type="http://schemas.openxmlformats.org/officeDocument/2006/relationships/image" Target="../media/image22.emf"/><Relationship Id="rId17" Type="http://schemas.openxmlformats.org/officeDocument/2006/relationships/image" Target="../media/image23.emf"/><Relationship Id="rId18" Type="http://schemas.openxmlformats.org/officeDocument/2006/relationships/image" Target="../media/image24.emf"/><Relationship Id="rId19" Type="http://schemas.openxmlformats.org/officeDocument/2006/relationships/image" Target="../media/image25.emf"/><Relationship Id="rId1" Type="http://schemas.openxmlformats.org/officeDocument/2006/relationships/image" Target="../media/image7.emf"/><Relationship Id="rId2" Type="http://schemas.openxmlformats.org/officeDocument/2006/relationships/image" Target="../media/image8.emf"/><Relationship Id="rId3" Type="http://schemas.openxmlformats.org/officeDocument/2006/relationships/image" Target="../media/image9.emf"/><Relationship Id="rId4" Type="http://schemas.openxmlformats.org/officeDocument/2006/relationships/image" Target="../media/image10.emf"/><Relationship Id="rId5" Type="http://schemas.openxmlformats.org/officeDocument/2006/relationships/image" Target="../media/image11.emf"/><Relationship Id="rId6" Type="http://schemas.openxmlformats.org/officeDocument/2006/relationships/image" Target="../media/image12.emf"/><Relationship Id="rId7" Type="http://schemas.openxmlformats.org/officeDocument/2006/relationships/image" Target="../media/image13.emf"/><Relationship Id="rId8" Type="http://schemas.openxmlformats.org/officeDocument/2006/relationships/image" Target="../media/image14.emf"/><Relationship Id="rId9" Type="http://schemas.openxmlformats.org/officeDocument/2006/relationships/image" Target="../media/image15.emf"/><Relationship Id="rId10" Type="http://schemas.openxmlformats.org/officeDocument/2006/relationships/image" Target="../media/image16.emf"/></Relationships>
</file>

<file path=ppt/drawings/drawing1.xml><?xml version="1.0" encoding="utf-8"?>
<c:userShapes xmlns:c="http://schemas.openxmlformats.org/drawingml/2006/chart">
  <cdr:relSizeAnchor xmlns:cdr="http://schemas.openxmlformats.org/drawingml/2006/chartDrawing">
    <cdr:from>
      <cdr:x>0.08601</cdr:x>
      <cdr:y>0.40166</cdr:y>
    </cdr:from>
    <cdr:to>
      <cdr:x>0.98335</cdr:x>
      <cdr:y>0.40446</cdr:y>
    </cdr:to>
    <cdr:sp macro="" textlink="">
      <cdr:nvSpPr>
        <cdr:cNvPr id="3" name="Straight Connector 2"/>
        <cdr:cNvSpPr/>
      </cdr:nvSpPr>
      <cdr:spPr>
        <a:xfrm xmlns:a="http://schemas.openxmlformats.org/drawingml/2006/main" flipV="1">
          <a:off x="708400" y="1817915"/>
          <a:ext cx="7390940" cy="12662"/>
        </a:xfrm>
        <a:prstGeom xmlns:a="http://schemas.openxmlformats.org/drawingml/2006/main" prst="line">
          <a:avLst/>
        </a:prstGeom>
        <a:ln xmlns:a="http://schemas.openxmlformats.org/drawingml/2006/main" w="22225">
          <a:solidFill>
            <a:srgbClr val="7030A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0.51947</cdr:x>
      <cdr:y>0.4003</cdr:y>
    </cdr:from>
    <cdr:to>
      <cdr:x>0.80282</cdr:x>
      <cdr:y>0.4787</cdr:y>
    </cdr:to>
    <cdr:sp macro="" textlink="">
      <cdr:nvSpPr>
        <cdr:cNvPr id="4" name="TextBox 3"/>
        <cdr:cNvSpPr txBox="1"/>
      </cdr:nvSpPr>
      <cdr:spPr>
        <a:xfrm xmlns:a="http://schemas.openxmlformats.org/drawingml/2006/main">
          <a:off x="4278596" y="1811741"/>
          <a:ext cx="2333767" cy="354841"/>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b="1" dirty="0" smtClean="0">
              <a:solidFill>
                <a:srgbClr val="7030A0"/>
              </a:solidFill>
              <a:latin typeface="Arial" panose="020B0604020202020204" pitchFamily="34" charset="0"/>
              <a:cs typeface="Arial" panose="020B0604020202020204" pitchFamily="34" charset="0"/>
            </a:rPr>
            <a:t>9.3% World Average</a:t>
          </a:r>
          <a:endParaRPr lang="en-US" sz="1600" b="1" dirty="0">
            <a:solidFill>
              <a:srgbClr val="7030A0"/>
            </a:solidFill>
            <a:latin typeface="Arial" panose="020B0604020202020204" pitchFamily="34" charset="0"/>
            <a:cs typeface="Arial" panose="020B0604020202020204"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0.2499</cdr:x>
      <cdr:y>0.09304</cdr:y>
    </cdr:from>
    <cdr:to>
      <cdr:x>0.9601</cdr:x>
      <cdr:y>0.72041</cdr:y>
    </cdr:to>
    <cdr:sp macro="" textlink="">
      <cdr:nvSpPr>
        <cdr:cNvPr id="4" name="Straight Connector 3"/>
        <cdr:cNvSpPr/>
      </cdr:nvSpPr>
      <cdr:spPr>
        <a:xfrm xmlns:a="http://schemas.openxmlformats.org/drawingml/2006/main" flipV="1">
          <a:off x="1752683" y="421103"/>
          <a:ext cx="4981074" cy="2839454"/>
        </a:xfrm>
        <a:prstGeom xmlns:a="http://schemas.openxmlformats.org/drawingml/2006/main" prst="line">
          <a:avLst/>
        </a:prstGeom>
        <a:ln xmlns:a="http://schemas.openxmlformats.org/drawingml/2006/main" w="1905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drawings/drawing3.xml><?xml version="1.0" encoding="utf-8"?>
<c:userShapes xmlns:c="http://schemas.openxmlformats.org/drawingml/2006/chart">
  <cdr:relSizeAnchor xmlns:cdr="http://schemas.openxmlformats.org/drawingml/2006/chartDrawing">
    <cdr:from>
      <cdr:x>0.65797</cdr:x>
      <cdr:y>0.09596</cdr:y>
    </cdr:from>
    <cdr:to>
      <cdr:x>0.98425</cdr:x>
      <cdr:y>0.86077</cdr:y>
    </cdr:to>
    <cdr:sp macro="" textlink="">
      <cdr:nvSpPr>
        <cdr:cNvPr id="2" name="Rectangle 1"/>
        <cdr:cNvSpPr/>
      </cdr:nvSpPr>
      <cdr:spPr>
        <a:xfrm xmlns:a="http://schemas.openxmlformats.org/drawingml/2006/main">
          <a:off x="5414791" y="433741"/>
          <a:ext cx="2685194" cy="3456958"/>
        </a:xfrm>
        <a:prstGeom xmlns:a="http://schemas.openxmlformats.org/drawingml/2006/main" prst="rect">
          <a:avLst/>
        </a:prstGeom>
        <a:solidFill xmlns:a="http://schemas.openxmlformats.org/drawingml/2006/main">
          <a:schemeClr val="accent6">
            <a:lumMod val="40000"/>
            <a:lumOff val="60000"/>
            <a:alpha val="25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drawings/drawing4.xml><?xml version="1.0" encoding="utf-8"?>
<c:userShapes xmlns:c="http://schemas.openxmlformats.org/drawingml/2006/chart">
  <cdr:relSizeAnchor xmlns:cdr="http://schemas.openxmlformats.org/drawingml/2006/chartDrawing">
    <cdr:from>
      <cdr:x>0.70722</cdr:x>
      <cdr:y>0.05779</cdr:y>
    </cdr:from>
    <cdr:to>
      <cdr:x>0.70755</cdr:x>
      <cdr:y>0.89373</cdr:y>
    </cdr:to>
    <cdr:sp macro="" textlink="">
      <cdr:nvSpPr>
        <cdr:cNvPr id="1025" name="Line 1"/>
        <cdr:cNvSpPr>
          <a:spLocks xmlns:a="http://schemas.openxmlformats.org/drawingml/2006/main" noChangeShapeType="1"/>
        </cdr:cNvSpPr>
      </cdr:nvSpPr>
      <cdr:spPr bwMode="auto">
        <a:xfrm xmlns:a="http://schemas.openxmlformats.org/drawingml/2006/main" flipV="1">
          <a:off x="5658477" y="248780"/>
          <a:ext cx="2640" cy="3598571"/>
        </a:xfrm>
        <a:prstGeom xmlns:a="http://schemas.openxmlformats.org/drawingml/2006/main" prst="line">
          <a:avLst/>
        </a:prstGeom>
        <a:noFill xmlns:a="http://schemas.openxmlformats.org/drawingml/2006/main"/>
        <a:ln xmlns:a="http://schemas.openxmlformats.org/drawingml/2006/main" w="9525">
          <a:solidFill>
            <a:srgbClr val="000000"/>
          </a:solidFill>
          <a:round/>
          <a:headEnd/>
          <a:tailEnd/>
        </a:ln>
      </cdr:spPr>
    </cdr:sp>
  </cdr:relSizeAnchor>
</c:userShapes>
</file>

<file path=ppt/drawings/drawing5.xml><?xml version="1.0" encoding="utf-8"?>
<c:userShapes xmlns:c="http://schemas.openxmlformats.org/drawingml/2006/chart">
  <cdr:relSizeAnchor xmlns:cdr="http://schemas.openxmlformats.org/drawingml/2006/chartDrawing">
    <cdr:from>
      <cdr:x>0.8262</cdr:x>
      <cdr:y>0.04493</cdr:y>
    </cdr:from>
    <cdr:to>
      <cdr:x>0.8262</cdr:x>
      <cdr:y>0.90132</cdr:y>
    </cdr:to>
    <cdr:sp macro="" textlink="">
      <cdr:nvSpPr>
        <cdr:cNvPr id="3" name="Straight Connector 2"/>
        <cdr:cNvSpPr/>
      </cdr:nvSpPr>
      <cdr:spPr>
        <a:xfrm xmlns:a="http://schemas.openxmlformats.org/drawingml/2006/main" flipH="1" flipV="1">
          <a:off x="6799281" y="193713"/>
          <a:ext cx="0" cy="3691907"/>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dirty="0"/>
        </a:p>
      </cdr:txBody>
    </cdr:sp>
  </cdr:relSizeAnchor>
</c:userShapes>
</file>

<file path=ppt/drawings/drawing6.xml><?xml version="1.0" encoding="utf-8"?>
<c:userShapes xmlns:c="http://schemas.openxmlformats.org/drawingml/2006/chart">
  <cdr:relSizeAnchor xmlns:cdr="http://schemas.openxmlformats.org/drawingml/2006/chartDrawing">
    <cdr:from>
      <cdr:x>0.78328</cdr:x>
      <cdr:y>0.16505</cdr:y>
    </cdr:from>
    <cdr:to>
      <cdr:x>0.85059</cdr:x>
      <cdr:y>0.36105</cdr:y>
    </cdr:to>
    <cdr:sp macro="" textlink="">
      <cdr:nvSpPr>
        <cdr:cNvPr id="2" name="Rectangle 1"/>
        <cdr:cNvSpPr/>
      </cdr:nvSpPr>
      <cdr:spPr>
        <a:xfrm xmlns:a="http://schemas.openxmlformats.org/drawingml/2006/main">
          <a:off x="6326749" y="777559"/>
          <a:ext cx="543676" cy="923357"/>
        </a:xfrm>
        <a:prstGeom xmlns:a="http://schemas.openxmlformats.org/drawingml/2006/main" prst="rect">
          <a:avLst/>
        </a:prstGeom>
        <a:noFill xmlns:a="http://schemas.openxmlformats.org/drawingml/2006/main"/>
      </cdr:spPr>
      <cdr:txBody>
        <a:bodyPr xmlns:a="http://schemas.openxmlformats.org/drawingml/2006/main" wrap="none" lIns="91440" tIns="45720" rIns="91440" bIns="45720">
          <a:spAutoFit/>
        </a:bodyPr>
        <a:lstStyle xmlns:a="http://schemas.openxmlformats.org/drawingml/2006/main"/>
        <a:p xmlns:a="http://schemas.openxmlformats.org/drawingml/2006/main">
          <a:pPr algn="ctr"/>
          <a:r>
            <a:rPr lang="en-US" sz="5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a:t>
          </a:r>
          <a:endParaRPr lang="en-US" sz="5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cdr:txBody>
    </cdr:sp>
  </cdr:relSizeAnchor>
</c:userShapes>
</file>

<file path=ppt/drawings/drawing7.xml><?xml version="1.0" encoding="utf-8"?>
<c:userShapes xmlns:c="http://schemas.openxmlformats.org/drawingml/2006/chart">
  <cdr:relSizeAnchor xmlns:cdr="http://schemas.openxmlformats.org/drawingml/2006/chartDrawing">
    <cdr:from>
      <cdr:x>0.86658</cdr:x>
      <cdr:y>0.04271</cdr:y>
    </cdr:from>
    <cdr:to>
      <cdr:x>0.97814</cdr:x>
      <cdr:y>0.93592</cdr:y>
    </cdr:to>
    <cdr:sp macro="" textlink="">
      <cdr:nvSpPr>
        <cdr:cNvPr id="2" name="Rectangle 1"/>
        <cdr:cNvSpPr/>
      </cdr:nvSpPr>
      <cdr:spPr>
        <a:xfrm xmlns:a="http://schemas.openxmlformats.org/drawingml/2006/main">
          <a:off x="6999514" y="205034"/>
          <a:ext cx="901118" cy="4287944"/>
        </a:xfrm>
        <a:prstGeom xmlns:a="http://schemas.openxmlformats.org/drawingml/2006/main" prst="rect">
          <a:avLst/>
        </a:prstGeom>
        <a:solidFill xmlns:a="http://schemas.openxmlformats.org/drawingml/2006/main">
          <a:schemeClr val="accent1">
            <a:alpha val="14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drawings/drawing8.xml><?xml version="1.0" encoding="utf-8"?>
<c:userShapes xmlns:c="http://schemas.openxmlformats.org/drawingml/2006/chart">
  <cdr:relSizeAnchor xmlns:cdr="http://schemas.openxmlformats.org/drawingml/2006/chartDrawing">
    <cdr:from>
      <cdr:x>0.83827</cdr:x>
      <cdr:y>0.04044</cdr:y>
    </cdr:from>
    <cdr:to>
      <cdr:x>0.97385</cdr:x>
      <cdr:y>0.87554</cdr:y>
    </cdr:to>
    <cdr:sp macro="" textlink="">
      <cdr:nvSpPr>
        <cdr:cNvPr id="2" name="Rectangle 1"/>
        <cdr:cNvSpPr/>
      </cdr:nvSpPr>
      <cdr:spPr>
        <a:xfrm xmlns:a="http://schemas.openxmlformats.org/drawingml/2006/main">
          <a:off x="6770914" y="194148"/>
          <a:ext cx="1095030" cy="4008981"/>
        </a:xfrm>
        <a:prstGeom xmlns:a="http://schemas.openxmlformats.org/drawingml/2006/main" prst="rect">
          <a:avLst/>
        </a:prstGeom>
        <a:solidFill xmlns:a="http://schemas.openxmlformats.org/drawingml/2006/main">
          <a:schemeClr val="accent1">
            <a:alpha val="14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1624" y="9066214"/>
            <a:ext cx="6961717" cy="212725"/>
          </a:xfrm>
          <a:prstGeom prst="rect">
            <a:avLst/>
          </a:prstGeom>
          <a:noFill/>
          <a:ln w="12700">
            <a:noFill/>
            <a:miter lim="800000"/>
            <a:headEnd/>
            <a:tailEnd/>
          </a:ln>
          <a:effectLst/>
        </p:spPr>
        <p:txBody>
          <a:bodyPr lIns="90488" tIns="44450" rIns="90488" bIns="44450">
            <a:spAutoFit/>
          </a:bodyPr>
          <a:lstStyle/>
          <a:p>
            <a:pPr algn="ctr" eaLnBrk="0" hangingPunct="0">
              <a:lnSpc>
                <a:spcPct val="90000"/>
              </a:lnSpc>
              <a:defRPr/>
            </a:pPr>
            <a:r>
              <a:rPr lang="en-US" sz="900" b="1" dirty="0">
                <a:latin typeface="Bodoni BoldCondensed" pitchFamily="18" charset="0"/>
                <a:ea typeface="ＭＳ Ｐゴシック" charset="-128"/>
              </a:rPr>
              <a:t>RISI</a:t>
            </a:r>
          </a:p>
        </p:txBody>
      </p:sp>
    </p:spTree>
    <p:extLst>
      <p:ext uri="{BB962C8B-B14F-4D97-AF65-F5344CB8AC3E}">
        <p14:creationId xmlns:p14="http://schemas.microsoft.com/office/powerpoint/2010/main" val="15332511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34720" y="4416426"/>
            <a:ext cx="5140960" cy="4183063"/>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noProof="0" smtClean="0"/>
              <a:t>Body Text</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6563" name="Rectangle 3"/>
          <p:cNvSpPr>
            <a:spLocks noGrp="1" noRot="1" noChangeAspect="1" noChangeArrowheads="1" noTextEdit="1"/>
          </p:cNvSpPr>
          <p:nvPr>
            <p:ph type="sldImg" idx="2"/>
          </p:nvPr>
        </p:nvSpPr>
        <p:spPr bwMode="auto">
          <a:xfrm>
            <a:off x="419100" y="703263"/>
            <a:ext cx="6173788" cy="3473450"/>
          </a:xfrm>
          <a:prstGeom prst="rect">
            <a:avLst/>
          </a:prstGeom>
          <a:noFill/>
          <a:ln w="12700">
            <a:solidFill>
              <a:schemeClr val="tx1"/>
            </a:solidFill>
            <a:miter lim="800000"/>
            <a:headEnd/>
            <a:tailEnd/>
          </a:ln>
        </p:spPr>
      </p:sp>
    </p:spTree>
    <p:extLst>
      <p:ext uri="{BB962C8B-B14F-4D97-AF65-F5344CB8AC3E}">
        <p14:creationId xmlns:p14="http://schemas.microsoft.com/office/powerpoint/2010/main" val="2865990035"/>
      </p:ext>
    </p:extLst>
  </p:cSld>
  <p:clrMap bg1="lt1" tx1="dk1" bg2="lt2" tx2="dk2" accent1="accent1" accent2="accent2" accent3="accent3" accent4="accent4" accent5="accent5" accent6="accent6" hlink="hlink" folHlink="folHlink"/>
  <p:notesStyle>
    <a:lvl1pPr algn="l" rtl="0" eaLnBrk="0" fontAlgn="base" hangingPunct="0">
      <a:lnSpc>
        <a:spcPct val="90000"/>
      </a:lnSpc>
      <a:spcBef>
        <a:spcPct val="40000"/>
      </a:spcBef>
      <a:spcAft>
        <a:spcPct val="0"/>
      </a:spcAft>
      <a:defRPr sz="1200" kern="1200">
        <a:solidFill>
          <a:schemeClr val="tx1"/>
        </a:solidFill>
        <a:latin typeface="Arial" charset="0"/>
        <a:ea typeface="ＭＳ Ｐゴシック"/>
        <a:cs typeface="ＭＳ Ｐゴシック"/>
      </a:defRPr>
    </a:lvl1pPr>
    <a:lvl2pPr marL="457200" algn="l" rtl="0" eaLnBrk="0" fontAlgn="base" hangingPunct="0">
      <a:lnSpc>
        <a:spcPct val="90000"/>
      </a:lnSpc>
      <a:spcBef>
        <a:spcPct val="40000"/>
      </a:spcBef>
      <a:spcAft>
        <a:spcPct val="0"/>
      </a:spcAft>
      <a:defRPr sz="1200" kern="1200">
        <a:solidFill>
          <a:schemeClr val="tx1"/>
        </a:solidFill>
        <a:latin typeface="Arial" charset="0"/>
        <a:ea typeface="ＭＳ Ｐゴシック"/>
        <a:cs typeface="ＭＳ Ｐゴシック"/>
      </a:defRPr>
    </a:lvl2pPr>
    <a:lvl3pPr marL="914400" algn="l" rtl="0" eaLnBrk="0" fontAlgn="base" hangingPunct="0">
      <a:lnSpc>
        <a:spcPct val="90000"/>
      </a:lnSpc>
      <a:spcBef>
        <a:spcPct val="40000"/>
      </a:spcBef>
      <a:spcAft>
        <a:spcPct val="0"/>
      </a:spcAft>
      <a:defRPr sz="1200" kern="1200">
        <a:solidFill>
          <a:schemeClr val="tx1"/>
        </a:solidFill>
        <a:latin typeface="Arial" charset="0"/>
        <a:ea typeface="ＭＳ Ｐゴシック"/>
        <a:cs typeface="ＭＳ Ｐゴシック"/>
      </a:defRPr>
    </a:lvl3pPr>
    <a:lvl4pPr marL="1371600" algn="l" rtl="0" eaLnBrk="0" fontAlgn="base" hangingPunct="0">
      <a:lnSpc>
        <a:spcPct val="90000"/>
      </a:lnSpc>
      <a:spcBef>
        <a:spcPct val="40000"/>
      </a:spcBef>
      <a:spcAft>
        <a:spcPct val="0"/>
      </a:spcAft>
      <a:defRPr sz="1200" kern="1200">
        <a:solidFill>
          <a:schemeClr val="tx1"/>
        </a:solidFill>
        <a:latin typeface="Arial" charset="0"/>
        <a:ea typeface="ＭＳ Ｐゴシック"/>
        <a:cs typeface="ＭＳ Ｐゴシック"/>
      </a:defRPr>
    </a:lvl4pPr>
    <a:lvl5pPr marL="1828800" algn="l" rtl="0" eaLnBrk="0" fontAlgn="base" hangingPunct="0">
      <a:lnSpc>
        <a:spcPct val="90000"/>
      </a:lnSpc>
      <a:spcBef>
        <a:spcPct val="40000"/>
      </a:spcBef>
      <a:spcAft>
        <a:spcPct val="0"/>
      </a:spcAft>
      <a:defRPr sz="1200" kern="1200">
        <a:solidFill>
          <a:schemeClr val="tx1"/>
        </a:solidFill>
        <a:latin typeface="Arial" charset="0"/>
        <a:ea typeface="ＭＳ Ｐゴシック"/>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xfrm>
            <a:off x="419100" y="703263"/>
            <a:ext cx="6173788" cy="3473450"/>
          </a:xfrm>
          <a:ln/>
        </p:spPr>
      </p:sp>
      <p:sp>
        <p:nvSpPr>
          <p:cNvPr id="16387" name="Notes Placeholder 2"/>
          <p:cNvSpPr>
            <a:spLocks noGrp="1"/>
          </p:cNvSpPr>
          <p:nvPr>
            <p:ph type="body" idx="1"/>
          </p:nvPr>
        </p:nvSpPr>
        <p:spPr>
          <a:noFill/>
          <a:ln w="9525"/>
        </p:spPr>
        <p:txBody>
          <a:bodyPr/>
          <a:lstStyle/>
          <a:p>
            <a:pPr eaLnBrk="1" hangingPunct="1"/>
            <a:endParaRPr lang="en-US" dirty="0" smtClean="0">
              <a:latin typeface="Arial" pitchFamily="34" charset="0"/>
            </a:endParaRPr>
          </a:p>
        </p:txBody>
      </p:sp>
      <p:sp>
        <p:nvSpPr>
          <p:cNvPr id="16388" name="Slide Number Placeholder 3"/>
          <p:cNvSpPr>
            <a:spLocks noGrp="1"/>
          </p:cNvSpPr>
          <p:nvPr>
            <p:ph type="sldNum" sz="quarter" idx="4294967295"/>
          </p:nvPr>
        </p:nvSpPr>
        <p:spPr bwMode="auto">
          <a:xfrm>
            <a:off x="3970734" y="8830659"/>
            <a:ext cx="3038145" cy="464205"/>
          </a:xfrm>
          <a:prstGeom prst="rect">
            <a:avLst/>
          </a:prstGeom>
          <a:noFill/>
          <a:ln>
            <a:miter lim="800000"/>
            <a:headEnd/>
            <a:tailEnd/>
          </a:ln>
        </p:spPr>
        <p:txBody>
          <a:bodyPr lIns="92960" tIns="46480" rIns="92960" bIns="46480"/>
          <a:lstStyle/>
          <a:p>
            <a:fld id="{20B25710-03CB-4F8E-9587-28ED13E6C765}" type="slidenum">
              <a:rPr lang="en-US" sz="2300" smtClean="0">
                <a:solidFill>
                  <a:srgbClr val="000000"/>
                </a:solidFill>
                <a:latin typeface="Arial" pitchFamily="34" charset="0"/>
                <a:ea typeface="ＭＳ Ｐゴシック" pitchFamily="34" charset="-128"/>
              </a:rPr>
              <a:pPr/>
              <a:t>1</a:t>
            </a:fld>
            <a:endParaRPr lang="en-US" sz="2300" dirty="0" smtClean="0">
              <a:solidFill>
                <a:srgbClr val="000000"/>
              </a:solidFill>
              <a:latin typeface="Arial" pitchFamily="34" charset="0"/>
              <a:ea typeface="ＭＳ Ｐゴシック" pitchFamily="34" charset="-128"/>
            </a:endParaRPr>
          </a:p>
        </p:txBody>
      </p:sp>
    </p:spTree>
    <p:extLst>
      <p:ext uri="{BB962C8B-B14F-4D97-AF65-F5344CB8AC3E}">
        <p14:creationId xmlns:p14="http://schemas.microsoft.com/office/powerpoint/2010/main" val="3977003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703263"/>
            <a:ext cx="6173788" cy="347345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22211591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703263"/>
            <a:ext cx="6173788" cy="347345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4093636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703263"/>
            <a:ext cx="6173788" cy="347345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1735884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703263"/>
            <a:ext cx="6173788" cy="347345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30255327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xfrm>
            <a:off x="419100" y="703263"/>
            <a:ext cx="6173788" cy="3473450"/>
          </a:xfrm>
          <a:ln/>
        </p:spPr>
      </p:sp>
      <p:sp>
        <p:nvSpPr>
          <p:cNvPr id="73731" name="Rectangle 3"/>
          <p:cNvSpPr>
            <a:spLocks noGrp="1" noChangeArrowheads="1"/>
          </p:cNvSpPr>
          <p:nvPr>
            <p:ph type="body" idx="1"/>
          </p:nvPr>
        </p:nvSpPr>
        <p:spPr>
          <a:noFill/>
          <a:ln w="9525"/>
        </p:spPr>
        <p:txBody>
          <a:bodyPr lIns="91440" tIns="45720" rIns="91440" bIns="45720"/>
          <a:lstStyle/>
          <a:p>
            <a:pPr eaLnBrk="1" hangingPunct="1"/>
            <a:endParaRPr lang="en-US" dirty="0" smtClean="0">
              <a:ea typeface="ＭＳ Ｐゴシック" pitchFamily="48" charset="-128"/>
            </a:endParaRPr>
          </a:p>
        </p:txBody>
      </p:sp>
    </p:spTree>
    <p:extLst>
      <p:ext uri="{BB962C8B-B14F-4D97-AF65-F5344CB8AC3E}">
        <p14:creationId xmlns:p14="http://schemas.microsoft.com/office/powerpoint/2010/main" val="1794606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703263"/>
            <a:ext cx="6173788" cy="347345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13485110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703263"/>
            <a:ext cx="6173788" cy="347345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27159856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703263"/>
            <a:ext cx="6173788" cy="347345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7539389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703263"/>
            <a:ext cx="6173788" cy="347345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1082898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703263"/>
            <a:ext cx="6173788" cy="347345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30389313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xfrm>
            <a:off x="419100" y="703263"/>
            <a:ext cx="6173788" cy="3473450"/>
          </a:xfrm>
          <a:ln/>
        </p:spPr>
      </p:sp>
      <p:sp>
        <p:nvSpPr>
          <p:cNvPr id="108547" name="Notes Placeholder 2"/>
          <p:cNvSpPr>
            <a:spLocks noGrp="1"/>
          </p:cNvSpPr>
          <p:nvPr>
            <p:ph type="body" idx="1"/>
          </p:nvPr>
        </p:nvSpPr>
        <p:spPr>
          <a:noFill/>
          <a:ln w="9525"/>
        </p:spPr>
        <p:txBody>
          <a:bodyPr/>
          <a:lstStyle/>
          <a:p>
            <a:endParaRPr lang="en-US" dirty="0" smtClean="0">
              <a:ea typeface="ＭＳ Ｐゴシック" pitchFamily="48" charset="-128"/>
            </a:endParaRPr>
          </a:p>
        </p:txBody>
      </p:sp>
    </p:spTree>
    <p:extLst>
      <p:ext uri="{BB962C8B-B14F-4D97-AF65-F5344CB8AC3E}">
        <p14:creationId xmlns:p14="http://schemas.microsoft.com/office/powerpoint/2010/main" val="26024323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xfrm>
            <a:off x="419100" y="703263"/>
            <a:ext cx="6173788" cy="3473450"/>
          </a:xfrm>
          <a:ln/>
        </p:spPr>
      </p:sp>
      <p:sp>
        <p:nvSpPr>
          <p:cNvPr id="107523" name="Notes Placeholder 2"/>
          <p:cNvSpPr>
            <a:spLocks noGrp="1"/>
          </p:cNvSpPr>
          <p:nvPr>
            <p:ph type="body" idx="1"/>
          </p:nvPr>
        </p:nvSpPr>
        <p:spPr>
          <a:noFill/>
          <a:ln w="9525"/>
        </p:spPr>
        <p:txBody>
          <a:bodyPr/>
          <a:lstStyle/>
          <a:p>
            <a:endParaRPr lang="en-US" dirty="0" smtClean="0">
              <a:ea typeface="ＭＳ Ｐゴシック" pitchFamily="48" charset="-128"/>
            </a:endParaRPr>
          </a:p>
        </p:txBody>
      </p:sp>
    </p:spTree>
    <p:extLst>
      <p:ext uri="{BB962C8B-B14F-4D97-AF65-F5344CB8AC3E}">
        <p14:creationId xmlns:p14="http://schemas.microsoft.com/office/powerpoint/2010/main" val="6836551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703263"/>
            <a:ext cx="6173788" cy="3473450"/>
          </a:xfrm>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703263"/>
            <a:ext cx="6173788" cy="3473450"/>
          </a:xfrm>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703263"/>
            <a:ext cx="6173788" cy="3473450"/>
          </a:xfrm>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703263"/>
            <a:ext cx="6173788" cy="3473450"/>
          </a:xfrm>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703263"/>
            <a:ext cx="6173788" cy="3473450"/>
          </a:xfrm>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703263"/>
            <a:ext cx="6173788" cy="3473450"/>
          </a:xfrm>
        </p:spPr>
      </p:sp>
      <p:sp>
        <p:nvSpPr>
          <p:cNvPr id="3" name="Notes Placeholder 2"/>
          <p:cNvSpPr>
            <a:spLocks noGrp="1"/>
          </p:cNvSpPr>
          <p:nvPr>
            <p:ph type="body" idx="1"/>
          </p:nvPr>
        </p:nvSpPr>
        <p:spPr/>
        <p:txBody>
          <a:bodyPr>
            <a:normAutofit/>
          </a:bodyPr>
          <a:lstStyle/>
          <a:p>
            <a:endParaRPr lang="en-US" dirty="0" smtClean="0"/>
          </a:p>
          <a:p>
            <a:endParaRPr lang="en-US" dirty="0" smtClean="0"/>
          </a:p>
          <a:p>
            <a:endParaRPr lang="en-US" dirty="0" smtClean="0"/>
          </a:p>
          <a:p>
            <a:r>
              <a:rPr lang="en-US" dirty="0" err="1" smtClean="0"/>
              <a:t>Especialidades</a:t>
            </a:r>
            <a:r>
              <a:rPr lang="en-US" dirty="0" smtClean="0"/>
              <a:t> – </a:t>
            </a:r>
            <a:r>
              <a:rPr lang="en-US" dirty="0" err="1" smtClean="0"/>
              <a:t>como</a:t>
            </a:r>
            <a:r>
              <a:rPr lang="en-US" dirty="0" smtClean="0"/>
              <a:t> </a:t>
            </a:r>
            <a:r>
              <a:rPr lang="en-US" dirty="0" err="1" smtClean="0"/>
              <a:t>kraft</a:t>
            </a:r>
            <a:r>
              <a:rPr lang="en-US" dirty="0" smtClean="0"/>
              <a:t> </a:t>
            </a:r>
            <a:r>
              <a:rPr lang="en-US" dirty="0" err="1" smtClean="0"/>
              <a:t>para</a:t>
            </a:r>
            <a:r>
              <a:rPr lang="en-US" dirty="0" smtClean="0"/>
              <a:t> </a:t>
            </a:r>
            <a:r>
              <a:rPr lang="en-US" dirty="0" err="1" smtClean="0"/>
              <a:t>produccion</a:t>
            </a:r>
            <a:r>
              <a:rPr lang="en-US" dirty="0" smtClean="0"/>
              <a:t> de </a:t>
            </a:r>
            <a:r>
              <a:rPr lang="en-US" dirty="0" err="1" smtClean="0"/>
              <a:t>laminados</a:t>
            </a:r>
            <a:r>
              <a:rPr lang="en-US" dirty="0" smtClean="0"/>
              <a:t>, </a:t>
            </a:r>
            <a:r>
              <a:rPr lang="en-US" dirty="0" err="1" smtClean="0"/>
              <a:t>algunos</a:t>
            </a:r>
            <a:r>
              <a:rPr lang="en-US" dirty="0" smtClean="0"/>
              <a:t> </a:t>
            </a:r>
            <a:r>
              <a:rPr lang="en-US" dirty="0" err="1" smtClean="0"/>
              <a:t>tipos</a:t>
            </a:r>
            <a:r>
              <a:rPr lang="en-US" dirty="0" smtClean="0"/>
              <a:t> de </a:t>
            </a:r>
            <a:r>
              <a:rPr lang="en-US" dirty="0" err="1" smtClean="0"/>
              <a:t>cartocillos</a:t>
            </a:r>
            <a:r>
              <a:rPr lang="en-US" dirty="0" smtClean="0"/>
              <a:t> </a:t>
            </a:r>
            <a:r>
              <a:rPr lang="en-US" dirty="0" err="1" smtClean="0"/>
              <a:t>solidos</a:t>
            </a:r>
            <a:r>
              <a:rPr lang="en-US" dirty="0" smtClean="0"/>
              <a:t> </a:t>
            </a:r>
            <a:r>
              <a:rPr lang="en-US" dirty="0" err="1" smtClean="0"/>
              <a:t>blancos</a:t>
            </a:r>
            <a:r>
              <a:rPr lang="en-US" dirty="0" smtClean="0"/>
              <a:t>, </a:t>
            </a:r>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703263"/>
            <a:ext cx="6173788" cy="3473450"/>
          </a:xfrm>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703263"/>
            <a:ext cx="6173788" cy="3473450"/>
          </a:xfrm>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703263"/>
            <a:ext cx="6173788" cy="3473450"/>
          </a:xfrm>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703263"/>
            <a:ext cx="6173788" cy="3473450"/>
          </a:xfrm>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xfrm>
            <a:off x="419100" y="703263"/>
            <a:ext cx="6173788" cy="3473450"/>
          </a:xfrm>
          <a:ln/>
        </p:spPr>
      </p:sp>
      <p:sp>
        <p:nvSpPr>
          <p:cNvPr id="82947" name="Rectangle 3"/>
          <p:cNvSpPr>
            <a:spLocks noGrp="1" noChangeArrowheads="1"/>
          </p:cNvSpPr>
          <p:nvPr>
            <p:ph type="body" idx="1"/>
          </p:nvPr>
        </p:nvSpPr>
        <p:spPr>
          <a:noFill/>
          <a:ln w="9525"/>
        </p:spPr>
        <p:txBody>
          <a:bodyPr/>
          <a:lstStyle/>
          <a:p>
            <a:pPr marL="0" marR="0" lvl="0" indent="0" algn="l" defTabSz="914400" rtl="0" eaLnBrk="0" fontAlgn="base" latinLnBrk="0" hangingPunct="0">
              <a:lnSpc>
                <a:spcPct val="90000"/>
              </a:lnSpc>
              <a:spcBef>
                <a:spcPct val="40000"/>
              </a:spcBef>
              <a:spcAft>
                <a:spcPct val="0"/>
              </a:spcAft>
              <a:buClrTx/>
              <a:buSzTx/>
              <a:buFont typeface="Wingdings" pitchFamily="2" charset="2"/>
              <a:buNone/>
              <a:tabLst/>
              <a:defRPr/>
            </a:pPr>
            <a:endParaRPr kumimoji="0" lang="en-US" sz="1200" b="0" i="0" u="none" strike="noStrike" kern="1200" cap="none" spc="0" normalizeH="0" baseline="0" noProof="0" dirty="0" smtClean="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4985355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txBox="1">
            <a:spLocks noGrp="1" noChangeArrowheads="1"/>
          </p:cNvSpPr>
          <p:nvPr/>
        </p:nvSpPr>
        <p:spPr bwMode="auto">
          <a:xfrm>
            <a:off x="3972560" y="8831264"/>
            <a:ext cx="3037840" cy="465137"/>
          </a:xfrm>
          <a:prstGeom prst="rect">
            <a:avLst/>
          </a:prstGeom>
          <a:noFill/>
          <a:ln w="9525">
            <a:noFill/>
            <a:miter lim="800000"/>
            <a:headEnd/>
            <a:tailEnd/>
          </a:ln>
        </p:spPr>
        <p:txBody>
          <a:bodyPr lIns="92290" tIns="46144" rIns="92290" bIns="46144" anchor="b"/>
          <a:lstStyle/>
          <a:p>
            <a:pPr algn="r">
              <a:lnSpc>
                <a:spcPct val="100000"/>
              </a:lnSpc>
            </a:pPr>
            <a:fld id="{A948DC17-E803-49DB-AFB8-B4038BC6C826}" type="slidenum">
              <a:rPr lang="zh-CN" altLang="en-US" sz="1200"/>
              <a:pPr algn="r">
                <a:lnSpc>
                  <a:spcPct val="100000"/>
                </a:lnSpc>
              </a:pPr>
              <a:t>33</a:t>
            </a:fld>
            <a:endParaRPr lang="en-US" altLang="zh-CN" sz="1200" dirty="0"/>
          </a:p>
        </p:txBody>
      </p:sp>
      <p:sp>
        <p:nvSpPr>
          <p:cNvPr id="51203" name="Rectangle 2"/>
          <p:cNvSpPr>
            <a:spLocks noGrp="1" noRot="1" noChangeAspect="1" noChangeArrowheads="1" noTextEdit="1"/>
          </p:cNvSpPr>
          <p:nvPr>
            <p:ph type="sldImg"/>
          </p:nvPr>
        </p:nvSpPr>
        <p:spPr>
          <a:xfrm>
            <a:off x="423863" y="704850"/>
            <a:ext cx="6169025" cy="3470275"/>
          </a:xfrm>
          <a:ln/>
        </p:spPr>
      </p:sp>
      <p:sp>
        <p:nvSpPr>
          <p:cNvPr id="51204" name="Rectangle 3"/>
          <p:cNvSpPr>
            <a:spLocks noGrp="1" noChangeArrowheads="1"/>
          </p:cNvSpPr>
          <p:nvPr>
            <p:ph type="body" idx="1"/>
          </p:nvPr>
        </p:nvSpPr>
        <p:spPr>
          <a:noFill/>
          <a:ln/>
        </p:spPr>
        <p:txBody>
          <a:bodyPr/>
          <a:lstStyle/>
          <a:p>
            <a:pPr eaLnBrk="1" hangingPunct="1"/>
            <a:endParaRPr lang="en-US" altLang="zh-CN" dirty="0" smtClean="0">
              <a:latin typeface="Arial" charset="0"/>
              <a:ea typeface="ＭＳ Ｐゴシック" pitchFamily="-108" charset="-128"/>
            </a:endParaRPr>
          </a:p>
        </p:txBody>
      </p:sp>
    </p:spTree>
    <p:extLst>
      <p:ext uri="{BB962C8B-B14F-4D97-AF65-F5344CB8AC3E}">
        <p14:creationId xmlns:p14="http://schemas.microsoft.com/office/powerpoint/2010/main" val="32013642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a:xfrm>
            <a:off x="3970938" y="8829967"/>
            <a:ext cx="3037840" cy="464820"/>
          </a:xfrm>
          <a:prstGeom prst="rect">
            <a:avLst/>
          </a:prstGeom>
        </p:spPr>
        <p:txBody>
          <a:bodyPr lIns="93177" tIns="46589" rIns="93177" bIns="46589"/>
          <a:lstStyle/>
          <a:p>
            <a:fld id="{7F983041-76E6-4B10-AA9D-41DC36E2E6EB}" type="slidenum">
              <a:rPr lang="en-US" smtClean="0"/>
              <a:pPr/>
              <a:t>35</a:t>
            </a:fld>
            <a:endParaRPr lang="en-US" dirty="0"/>
          </a:p>
        </p:txBody>
      </p:sp>
    </p:spTree>
    <p:extLst>
      <p:ext uri="{BB962C8B-B14F-4D97-AF65-F5344CB8AC3E}">
        <p14:creationId xmlns:p14="http://schemas.microsoft.com/office/powerpoint/2010/main" val="35010465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419100" y="703263"/>
            <a:ext cx="6176963" cy="3475037"/>
          </a:xfrm>
          <a:ln w="12699" cap="flat"/>
        </p:spPr>
      </p:sp>
      <p:sp>
        <p:nvSpPr>
          <p:cNvPr id="27651" name="Rectangle 3"/>
          <p:cNvSpPr>
            <a:spLocks noGrp="1" noChangeArrowheads="1"/>
          </p:cNvSpPr>
          <p:nvPr>
            <p:ph type="body" idx="1"/>
          </p:nvPr>
        </p:nvSpPr>
        <p:spPr>
          <a:xfrm>
            <a:off x="929643" y="4385947"/>
            <a:ext cx="5130802" cy="4498975"/>
          </a:xfrm>
          <a:noFill/>
          <a:ln w="9525"/>
        </p:spPr>
        <p:txBody>
          <a:bodyPr lIns="91011" tIns="46277" rIns="91011" bIns="46277"/>
          <a:lstStyle/>
          <a:p>
            <a:pPr lvl="1">
              <a:buFontTx/>
              <a:buChar char="•"/>
            </a:pPr>
            <a:endParaRPr lang="en-US" sz="1400" dirty="0" smtClean="0">
              <a:latin typeface="+mn-lt"/>
            </a:endParaRPr>
          </a:p>
        </p:txBody>
      </p:sp>
    </p:spTree>
    <p:extLst>
      <p:ext uri="{BB962C8B-B14F-4D97-AF65-F5344CB8AC3E}">
        <p14:creationId xmlns:p14="http://schemas.microsoft.com/office/powerpoint/2010/main" val="3764926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419100" y="701675"/>
            <a:ext cx="6176963" cy="3475038"/>
          </a:xfrm>
          <a:ln w="12699" cap="flat"/>
        </p:spPr>
      </p:sp>
      <p:sp>
        <p:nvSpPr>
          <p:cNvPr id="27651" name="Rectangle 3"/>
          <p:cNvSpPr>
            <a:spLocks noGrp="1" noChangeArrowheads="1"/>
          </p:cNvSpPr>
          <p:nvPr>
            <p:ph type="body" idx="1"/>
          </p:nvPr>
        </p:nvSpPr>
        <p:spPr>
          <a:xfrm>
            <a:off x="929640" y="4385947"/>
            <a:ext cx="5130800" cy="4498975"/>
          </a:xfrm>
          <a:noFill/>
          <a:ln w="9525"/>
        </p:spPr>
        <p:txBody>
          <a:bodyPr lIns="91763" tIns="46660" rIns="91763" bIns="46660"/>
          <a:lstStyle/>
          <a:p>
            <a:pPr lvl="1">
              <a:buFontTx/>
              <a:buChar char="•"/>
            </a:pPr>
            <a:endParaRPr lang="en-US" sz="1400" dirty="0" smtClean="0">
              <a:latin typeface="+mn-lt"/>
            </a:endParaRPr>
          </a:p>
        </p:txBody>
      </p:sp>
    </p:spTree>
    <p:extLst>
      <p:ext uri="{BB962C8B-B14F-4D97-AF65-F5344CB8AC3E}">
        <p14:creationId xmlns:p14="http://schemas.microsoft.com/office/powerpoint/2010/main" val="38138861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xfrm>
            <a:off x="419100" y="703263"/>
            <a:ext cx="6173788" cy="3473450"/>
          </a:xfrm>
          <a:solidFill>
            <a:srgbClr val="FFFFFF"/>
          </a:solidFill>
          <a:ln/>
        </p:spPr>
      </p:sp>
      <p:sp>
        <p:nvSpPr>
          <p:cNvPr id="95235" name="Rectangle 3"/>
          <p:cNvSpPr>
            <a:spLocks noGrp="1" noChangeArrowheads="1"/>
          </p:cNvSpPr>
          <p:nvPr>
            <p:ph type="body" idx="1"/>
          </p:nvPr>
        </p:nvSpPr>
        <p:spPr>
          <a:solidFill>
            <a:srgbClr val="FFFFFF"/>
          </a:solidFill>
          <a:ln>
            <a:solidFill>
              <a:srgbClr val="000000"/>
            </a:solidFill>
          </a:ln>
        </p:spPr>
        <p:txBody>
          <a:bodyPr/>
          <a:lstStyle/>
          <a:p>
            <a:endParaRPr lang="en-US" smtClean="0">
              <a:latin typeface="Arial" pitchFamily="34" charset="0"/>
            </a:endParaRPr>
          </a:p>
        </p:txBody>
      </p:sp>
    </p:spTree>
    <p:extLst>
      <p:ext uri="{BB962C8B-B14F-4D97-AF65-F5344CB8AC3E}">
        <p14:creationId xmlns:p14="http://schemas.microsoft.com/office/powerpoint/2010/main" val="38279948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ChangeArrowheads="1" noTextEdit="1"/>
          </p:cNvSpPr>
          <p:nvPr>
            <p:ph type="sldImg"/>
          </p:nvPr>
        </p:nvSpPr>
        <p:spPr>
          <a:xfrm>
            <a:off x="419100" y="703263"/>
            <a:ext cx="6173788" cy="3473450"/>
          </a:xfrm>
          <a:ln/>
        </p:spPr>
      </p:sp>
      <p:sp>
        <p:nvSpPr>
          <p:cNvPr id="7171" name="Rectangle 3"/>
          <p:cNvSpPr>
            <a:spLocks noGrp="1" noChangeArrowheads="1"/>
          </p:cNvSpPr>
          <p:nvPr>
            <p:ph type="body" idx="1"/>
          </p:nvPr>
        </p:nvSpPr>
        <p:spPr>
          <a:noFill/>
          <a:ln w="9525"/>
        </p:spPr>
        <p:txBody>
          <a:bodyPr/>
          <a:lstStyle/>
          <a:p>
            <a:r>
              <a:rPr lang="en-US" altLang="en-US" smtClean="0">
                <a:latin typeface="Arial" pitchFamily="34" charset="0"/>
              </a:rPr>
              <a:t>Not done</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703263"/>
            <a:ext cx="6173788" cy="3473450"/>
          </a:xfrm>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b="1"/>
            </a:lvl1pPr>
            <a:lvl2pPr>
              <a:defRPr sz="2200" b="1"/>
            </a:lvl2pPr>
            <a:lvl3pPr>
              <a:defRPr sz="2000" b="1"/>
            </a:lvl3pPr>
            <a:lvl4pPr>
              <a:defRPr b="1"/>
            </a:lvl4pPr>
            <a:lvl5pPr>
              <a:defRPr b="1"/>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a:xfrm>
            <a:off x="0" y="4869666"/>
            <a:ext cx="2133600" cy="273844"/>
          </a:xfrm>
          <a:prstGeom prst="rect">
            <a:avLst/>
          </a:prstGeom>
        </p:spPr>
        <p:txBody>
          <a:bodyPr/>
          <a:lstStyle>
            <a:lvl1pPr>
              <a:defRPr/>
            </a:lvl1pPr>
          </a:lstStyle>
          <a:p>
            <a:pPr>
              <a:defRPr/>
            </a:pPr>
            <a:fld id="{8236D4D0-3122-4BC2-9BAB-E0CB0031A91C}" type="slidenum">
              <a:rPr lang="en-US">
                <a:solidFill>
                  <a:prstClr val="white"/>
                </a:solidFill>
              </a:rPr>
              <a:pPr>
                <a:defRPr/>
              </a:pPr>
              <a:t>‹Nr.›</a:t>
            </a:fld>
            <a:endParaRPr lang="en-US" dirty="0">
              <a:solidFill>
                <a:prstClr val="white"/>
              </a:solidFill>
            </a:endParaRPr>
          </a:p>
        </p:txBody>
      </p:sp>
      <p:sp>
        <p:nvSpPr>
          <p:cNvPr id="5" name="Footer Placeholder 4"/>
          <p:cNvSpPr>
            <a:spLocks noGrp="1"/>
          </p:cNvSpPr>
          <p:nvPr>
            <p:ph type="ftr" sz="quarter" idx="11"/>
          </p:nvPr>
        </p:nvSpPr>
        <p:spPr>
          <a:xfrm>
            <a:off x="2971800" y="4867851"/>
            <a:ext cx="2895600" cy="273844"/>
          </a:xfrm>
          <a:prstGeom prst="rect">
            <a:avLst/>
          </a:prstGeom>
        </p:spPr>
        <p:txBody>
          <a:bodyPr/>
          <a:lstStyle>
            <a:lvl1pPr>
              <a:defRPr sz="800">
                <a:solidFill>
                  <a:schemeClr val="bg1"/>
                </a:solidFill>
              </a:defRPr>
            </a:lvl1pPr>
          </a:lstStyle>
          <a:p>
            <a:pPr>
              <a:defRPr/>
            </a:pPr>
            <a:r>
              <a:rPr lang="en-US" dirty="0" smtClean="0">
                <a:latin typeface="Arial" pitchFamily="34" charset="0"/>
                <a:ea typeface="ＭＳ Ｐゴシック" pitchFamily="34" charset="-128"/>
              </a:rPr>
              <a:t>© Copyright 2015 RISI, Inc. | Proprietary Information</a:t>
            </a:r>
            <a:endParaRPr lang="en-US" dirty="0">
              <a:latin typeface="Arial" pitchFamily="34" charset="0"/>
              <a:ea typeface="ＭＳ Ｐゴシック" pitchFamily="34" charset="-128"/>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xfrm>
            <a:off x="0" y="4869666"/>
            <a:ext cx="2133600" cy="273844"/>
          </a:xfrm>
          <a:prstGeom prst="rect">
            <a:avLst/>
          </a:prstGeom>
        </p:spPr>
        <p:txBody>
          <a:bodyPr/>
          <a:lstStyle>
            <a:lvl1pPr>
              <a:defRPr/>
            </a:lvl1pPr>
          </a:lstStyle>
          <a:p>
            <a:pPr>
              <a:defRPr/>
            </a:pPr>
            <a:fld id="{EF5E52B4-C2DE-4DC9-A839-B30843AF750C}" type="slidenum">
              <a:rPr lang="en-US">
                <a:solidFill>
                  <a:prstClr val="white"/>
                </a:solidFill>
              </a:rPr>
              <a:pPr>
                <a:defRPr/>
              </a:pPr>
              <a:t>‹Nr.›</a:t>
            </a:fld>
            <a:endParaRPr lang="en-US" dirty="0">
              <a:solidFill>
                <a:prstClr val="white"/>
              </a:solidFill>
            </a:endParaRPr>
          </a:p>
        </p:txBody>
      </p:sp>
      <p:sp>
        <p:nvSpPr>
          <p:cNvPr id="3" name="Footer Placeholder 4"/>
          <p:cNvSpPr>
            <a:spLocks noGrp="1"/>
          </p:cNvSpPr>
          <p:nvPr>
            <p:ph type="ftr" sz="quarter" idx="11"/>
          </p:nvPr>
        </p:nvSpPr>
        <p:spPr>
          <a:xfrm>
            <a:off x="2971800" y="4867851"/>
            <a:ext cx="2895600" cy="273844"/>
          </a:xfrm>
          <a:prstGeom prst="rect">
            <a:avLst/>
          </a:prstGeom>
        </p:spPr>
        <p:txBody>
          <a:bodyPr/>
          <a:lstStyle>
            <a:lvl1pPr>
              <a:defRPr sz="800">
                <a:solidFill>
                  <a:schemeClr val="bg1"/>
                </a:solidFill>
              </a:defRPr>
            </a:lvl1pPr>
          </a:lstStyle>
          <a:p>
            <a:pPr>
              <a:defRPr/>
            </a:pPr>
            <a:r>
              <a:rPr lang="en-US" dirty="0" smtClean="0">
                <a:latin typeface="Arial" pitchFamily="34" charset="0"/>
                <a:ea typeface="ＭＳ Ｐゴシック" pitchFamily="34" charset="-128"/>
              </a:rPr>
              <a:t>© Copyright 2015 RISI, Inc. | Proprietary Information</a:t>
            </a:r>
            <a:endParaRPr lang="en-US" dirty="0">
              <a:latin typeface="Arial" pitchFamily="34" charset="0"/>
              <a:ea typeface="ＭＳ Ｐゴシック" pitchFamily="34" charset="-128"/>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3" y="1200155"/>
            <a:ext cx="4044462" cy="3394472"/>
          </a:xfrm>
          <a:prstGeom prst="rect">
            <a:avLst/>
          </a:prstGeom>
        </p:spPr>
        <p:txBody>
          <a:bodyPr/>
          <a:lstStyle>
            <a:lvl1pPr>
              <a:defRPr sz="2400" b="1"/>
            </a:lvl1pPr>
            <a:lvl2pPr>
              <a:defRPr sz="2200" b="1"/>
            </a:lvl2pPr>
            <a:lvl3pPr>
              <a:defRPr sz="1800" b="1">
                <a:latin typeface="Arial" pitchFamily="34" charset="0"/>
                <a:cs typeface="Arial" pitchFamily="34" charset="0"/>
              </a:defRPr>
            </a:lvl3pPr>
            <a:lvl4pPr>
              <a:defRPr sz="1600" b="1">
                <a:latin typeface="Arial" pitchFamily="34" charset="0"/>
                <a:cs typeface="Arial" pitchFamily="34" charset="0"/>
              </a:defRPr>
            </a:lvl4pPr>
            <a:lvl5pPr>
              <a:defRPr sz="1400" b="1">
                <a:latin typeface="Arial" pitchFamily="34" charset="0"/>
                <a:cs typeface="Arial"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2338" y="1200155"/>
            <a:ext cx="4044462" cy="3394472"/>
          </a:xfrm>
          <a:prstGeom prst="rect">
            <a:avLst/>
          </a:prstGeom>
        </p:spPr>
        <p:txBody>
          <a:bodyPr/>
          <a:lstStyle>
            <a:lvl1pPr>
              <a:defRPr sz="2400" b="1"/>
            </a:lvl1pPr>
            <a:lvl2pPr>
              <a:defRPr sz="2200" b="1"/>
            </a:lvl2pPr>
            <a:lvl3pPr>
              <a:defRPr sz="1800" b="1">
                <a:latin typeface="Arial" pitchFamily="34" charset="0"/>
                <a:cs typeface="Arial" pitchFamily="34" charset="0"/>
              </a:defRPr>
            </a:lvl3pPr>
            <a:lvl4pPr>
              <a:defRPr sz="1600" b="1">
                <a:latin typeface="Arial" pitchFamily="34" charset="0"/>
                <a:cs typeface="Arial" pitchFamily="34" charset="0"/>
              </a:defRPr>
            </a:lvl4pPr>
            <a:lvl5pPr>
              <a:defRPr sz="1600" b="1">
                <a:latin typeface="Arial" pitchFamily="34" charset="0"/>
                <a:cs typeface="Arial"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11"/>
          </p:nvPr>
        </p:nvSpPr>
        <p:spPr>
          <a:xfrm>
            <a:off x="3124200" y="4888302"/>
            <a:ext cx="2895600" cy="273844"/>
          </a:xfrm>
          <a:prstGeom prst="rect">
            <a:avLst/>
          </a:prstGeom>
        </p:spPr>
        <p:txBody>
          <a:bodyPr/>
          <a:lstStyle/>
          <a:p>
            <a:r>
              <a:rPr lang="en-US" dirty="0" smtClean="0"/>
              <a:t>© Copyright 2015 RISI, Inc. | Proprietary Information</a:t>
            </a:r>
            <a:endParaRPr lang="en-US" dirty="0"/>
          </a:p>
        </p:txBody>
      </p:sp>
      <p:sp>
        <p:nvSpPr>
          <p:cNvPr id="7" name="Slide Number Placeholder 6"/>
          <p:cNvSpPr>
            <a:spLocks noGrp="1"/>
          </p:cNvSpPr>
          <p:nvPr>
            <p:ph type="sldNum" sz="quarter" idx="12"/>
          </p:nvPr>
        </p:nvSpPr>
        <p:spPr>
          <a:xfrm>
            <a:off x="0" y="4869666"/>
            <a:ext cx="2133600" cy="273844"/>
          </a:xfrm>
          <a:prstGeom prst="rect">
            <a:avLst/>
          </a:prstGeom>
        </p:spPr>
        <p:txBody>
          <a:bodyPr/>
          <a:lstStyle/>
          <a:p>
            <a:fld id="{5459D7A9-DADA-4875-AB80-9A518005DED0}" type="slidenum">
              <a:rPr lang="en-US" smtClean="0"/>
              <a:pPr/>
              <a:t>‹Nr.›</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RISI title with text box">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ormAutofit/>
          </a:bodyPr>
          <a:lstStyle/>
          <a:p>
            <a:pPr algn="l"/>
            <a:r>
              <a:rPr lang="en-US" sz="3200" b="1" smtClean="0">
                <a:solidFill>
                  <a:schemeClr val="accent1">
                    <a:lumMod val="75000"/>
                  </a:schemeClr>
                </a:solidFill>
                <a:latin typeface="Arial" pitchFamily="34" charset="0"/>
                <a:cs typeface="Arial" pitchFamily="34" charset="0"/>
              </a:rPr>
              <a:t>Click to edit Master title style</a:t>
            </a:r>
            <a:endParaRPr lang="en-US" sz="3200" b="1" dirty="0">
              <a:solidFill>
                <a:schemeClr val="accent1">
                  <a:lumMod val="75000"/>
                </a:schemeClr>
              </a:solidFill>
              <a:latin typeface="Arial" pitchFamily="34" charset="0"/>
              <a:cs typeface="Arial" pitchFamily="34" charset="0"/>
            </a:endParaRPr>
          </a:p>
        </p:txBody>
      </p:sp>
      <p:sp>
        <p:nvSpPr>
          <p:cNvPr id="3" name="Content Placeholder 3"/>
          <p:cNvSpPr>
            <a:spLocks noGrp="1" noChangeArrowheads="1"/>
          </p:cNvSpPr>
          <p:nvPr>
            <p:ph idx="1"/>
          </p:nvPr>
        </p:nvSpPr>
        <p:spPr bwMode="auto">
          <a:xfrm>
            <a:off x="365000" y="1200155"/>
            <a:ext cx="8321801" cy="3394472"/>
          </a:xfrm>
          <a:prstGeom prst="rect">
            <a:avLst/>
          </a:prstGeom>
          <a:noFill/>
          <a:ln w="9525">
            <a:noFill/>
            <a:miter lim="800000"/>
            <a:headEnd/>
            <a:tailEnd/>
          </a:ln>
        </p:spPr>
        <p:txBody>
          <a:bodyPr/>
          <a:lstStyle/>
          <a:p>
            <a:pPr marL="342900" lvl="0" indent="-342900" eaLnBrk="1" hangingPunct="1">
              <a:spcBef>
                <a:spcPct val="10000"/>
              </a:spcBef>
              <a:buSzPct val="80000"/>
              <a:buFont typeface="Webdings" pitchFamily="18" charset="2"/>
              <a:buChar char="4"/>
            </a:pPr>
            <a:r>
              <a:rPr lang="en-US" sz="2800" b="1" dirty="0" smtClean="0"/>
              <a:t>Click to edit Master text styles</a:t>
            </a:r>
          </a:p>
        </p:txBody>
      </p:sp>
      <p:sp>
        <p:nvSpPr>
          <p:cNvPr id="4" name="Footer Placeholder 4"/>
          <p:cNvSpPr>
            <a:spLocks noGrp="1"/>
          </p:cNvSpPr>
          <p:nvPr>
            <p:ph type="ftr" sz="quarter" idx="11"/>
          </p:nvPr>
        </p:nvSpPr>
        <p:spPr>
          <a:xfrm>
            <a:off x="2971800" y="4867851"/>
            <a:ext cx="2895600" cy="273844"/>
          </a:xfrm>
          <a:prstGeom prst="rect">
            <a:avLst/>
          </a:prstGeom>
        </p:spPr>
        <p:txBody>
          <a:bodyPr/>
          <a:lstStyle>
            <a:lvl1pPr>
              <a:defRPr sz="800">
                <a:solidFill>
                  <a:schemeClr val="bg1"/>
                </a:solidFill>
              </a:defRPr>
            </a:lvl1pPr>
          </a:lstStyle>
          <a:p>
            <a:pPr>
              <a:defRPr/>
            </a:pPr>
            <a:r>
              <a:rPr lang="en-US" dirty="0" smtClean="0">
                <a:latin typeface="Arial" pitchFamily="34" charset="0"/>
                <a:ea typeface="ＭＳ Ｐゴシック" pitchFamily="34" charset="-128"/>
              </a:rPr>
              <a:t>© Copyright 2015 RISI, Inc. | Proprietary Information</a:t>
            </a:r>
            <a:endParaRPr lang="en-US" dirty="0">
              <a:latin typeface="Arial" pitchFamily="34" charset="0"/>
              <a:ea typeface="ＭＳ Ｐゴシック" pitchFamily="34" charset="-128"/>
            </a:endParaRPr>
          </a:p>
        </p:txBody>
      </p:sp>
      <p:sp>
        <p:nvSpPr>
          <p:cNvPr id="5" name="Slide Number Placeholder 5"/>
          <p:cNvSpPr>
            <a:spLocks noGrp="1"/>
          </p:cNvSpPr>
          <p:nvPr>
            <p:ph type="sldNum" sz="quarter" idx="12"/>
          </p:nvPr>
        </p:nvSpPr>
        <p:spPr>
          <a:xfrm>
            <a:off x="0" y="4869666"/>
            <a:ext cx="2133600" cy="273844"/>
          </a:xfrm>
          <a:prstGeom prst="rect">
            <a:avLst/>
          </a:prstGeom>
        </p:spPr>
        <p:txBody>
          <a:bodyPr/>
          <a:lstStyle>
            <a:lvl1pPr>
              <a:defRPr/>
            </a:lvl1pPr>
          </a:lstStyle>
          <a:p>
            <a:pPr>
              <a:defRPr/>
            </a:pPr>
            <a:fld id="{8236D4D0-3122-4BC2-9BAB-E0CB0031A91C}" type="slidenum">
              <a:rPr lang="en-US">
                <a:solidFill>
                  <a:prstClr val="white"/>
                </a:solidFill>
              </a:rPr>
              <a:pPr>
                <a:defRPr/>
              </a:pPr>
              <a:t>‹Nr.›</a:t>
            </a:fld>
            <a:endParaRPr lang="en-US" dirty="0">
              <a:solidFill>
                <a:prstClr val="white"/>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457200" y="4767264"/>
            <a:ext cx="2133600" cy="273844"/>
          </a:xfrm>
          <a:prstGeom prst="rect">
            <a:avLst/>
          </a:prstGeom>
        </p:spPr>
        <p:txBody>
          <a:bodyPr/>
          <a:lstStyle/>
          <a:p>
            <a:endParaRPr lang="en-US" dirty="0"/>
          </a:p>
        </p:txBody>
      </p:sp>
      <p:sp>
        <p:nvSpPr>
          <p:cNvPr id="5" name="Footer Placeholder 4"/>
          <p:cNvSpPr>
            <a:spLocks noGrp="1"/>
          </p:cNvSpPr>
          <p:nvPr>
            <p:ph type="ftr" sz="quarter" idx="11"/>
          </p:nvPr>
        </p:nvSpPr>
        <p:spPr/>
        <p:txBody>
          <a:bodyPr/>
          <a:lstStyle/>
          <a:p>
            <a:r>
              <a:rPr lang="en-US" dirty="0" smtClean="0"/>
              <a:t>© Copyright 2015 RISI, Inc. | Proprietary Information</a:t>
            </a:r>
            <a:endParaRPr lang="en-US" dirty="0"/>
          </a:p>
        </p:txBody>
      </p:sp>
      <p:sp>
        <p:nvSpPr>
          <p:cNvPr id="6" name="Slide Number Placeholder 5"/>
          <p:cNvSpPr>
            <a:spLocks noGrp="1"/>
          </p:cNvSpPr>
          <p:nvPr>
            <p:ph type="sldNum" sz="quarter" idx="12"/>
          </p:nvPr>
        </p:nvSpPr>
        <p:spPr/>
        <p:txBody>
          <a:bodyPr/>
          <a:lstStyle/>
          <a:p>
            <a:fld id="{45A3B8D7-AA8A-40F3-A4EF-88A1816D4CC4}" type="slidenum">
              <a:rPr lang="en-US" smtClean="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Content with Caption">
    <p:spTree>
      <p:nvGrpSpPr>
        <p:cNvPr id="1" name=""/>
        <p:cNvGrpSpPr/>
        <p:nvPr/>
      </p:nvGrpSpPr>
      <p:grpSpPr>
        <a:xfrm>
          <a:off x="0" y="0"/>
          <a:ext cx="0" cy="0"/>
          <a:chOff x="0" y="0"/>
          <a:chExt cx="0" cy="0"/>
        </a:xfrm>
      </p:grpSpPr>
      <p:sp>
        <p:nvSpPr>
          <p:cNvPr id="3" name="Slide Number Placeholder 5"/>
          <p:cNvSpPr>
            <a:spLocks noGrp="1"/>
          </p:cNvSpPr>
          <p:nvPr>
            <p:ph type="sldNum" sz="quarter" idx="4"/>
          </p:nvPr>
        </p:nvSpPr>
        <p:spPr>
          <a:xfrm>
            <a:off x="0" y="4869743"/>
            <a:ext cx="2133600" cy="273844"/>
          </a:xfrm>
          <a:prstGeom prst="rect">
            <a:avLst/>
          </a:prstGeom>
        </p:spPr>
        <p:txBody>
          <a:bodyPr vert="horz" lIns="91440" tIns="45720" rIns="91440" bIns="45720" rtlCol="0" anchor="ctr"/>
          <a:lstStyle>
            <a:lvl1pPr algn="l">
              <a:defRPr sz="1200">
                <a:solidFill>
                  <a:schemeClr val="bg1"/>
                </a:solidFill>
              </a:defRPr>
            </a:lvl1pPr>
          </a:lstStyle>
          <a:p>
            <a:pPr>
              <a:defRPr/>
            </a:pPr>
            <a:fld id="{6B1B782B-3F25-42A2-98FC-585EFB679607}" type="slidenum">
              <a:rPr lang="en-US" smtClean="0">
                <a:solidFill>
                  <a:prstClr val="white"/>
                </a:solidFill>
              </a:rPr>
              <a:pPr>
                <a:defRPr/>
              </a:pPr>
              <a:t>‹Nr.›</a:t>
            </a:fld>
            <a:endParaRPr lang="en-US">
              <a:solidFill>
                <a:prstClr val="white"/>
              </a:solidFill>
            </a:endParaRPr>
          </a:p>
        </p:txBody>
      </p:sp>
      <p:sp>
        <p:nvSpPr>
          <p:cNvPr id="4" name="Footer Placeholder 4"/>
          <p:cNvSpPr>
            <a:spLocks noGrp="1"/>
          </p:cNvSpPr>
          <p:nvPr>
            <p:ph type="ftr" sz="quarter" idx="11"/>
          </p:nvPr>
        </p:nvSpPr>
        <p:spPr>
          <a:xfrm>
            <a:off x="3124200" y="4934291"/>
            <a:ext cx="2895600" cy="171451"/>
          </a:xfrm>
          <a:prstGeom prst="rect">
            <a:avLst/>
          </a:prstGeom>
        </p:spPr>
        <p:txBody>
          <a:bodyPr/>
          <a:lstStyle>
            <a:lvl1pPr algn="ctr">
              <a:defRPr sz="800" b="1">
                <a:solidFill>
                  <a:schemeClr val="bg1"/>
                </a:solidFill>
              </a:defRPr>
            </a:lvl1pPr>
          </a:lstStyle>
          <a:p>
            <a:r>
              <a:rPr lang="en-US" smtClean="0"/>
              <a:t>© Copyright 2015 RISI, Inc. All rights reserved.</a:t>
            </a:r>
            <a:endParaRPr lang="en-US"/>
          </a:p>
        </p:txBody>
      </p:sp>
      <p:sp>
        <p:nvSpPr>
          <p:cNvPr id="5" name="Title 4"/>
          <p:cNvSpPr>
            <a:spLocks noGrp="1"/>
          </p:cNvSpPr>
          <p:nvPr>
            <p:ph type="title" hasCustomPrompt="1"/>
          </p:nvPr>
        </p:nvSpPr>
        <p:spPr/>
        <p:txBody>
          <a:bodyPr/>
          <a:lstStyle>
            <a:lvl1pPr>
              <a:defRPr/>
            </a:lvl1pPr>
          </a:lstStyle>
          <a:p>
            <a:r>
              <a:rPr lang="en-US" dirty="0" smtClean="0"/>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342900"/>
            <a:ext cx="8229600" cy="6858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165860"/>
            <a:ext cx="8229600" cy="3600450"/>
          </a:xfrm>
        </p:spPr>
        <p:txBody>
          <a:bodyPr/>
          <a:lstStyle/>
          <a:p>
            <a:pPr lvl="0"/>
            <a:endParaRPr lang="en-US" noProof="0" smtClean="0"/>
          </a:p>
        </p:txBody>
      </p:sp>
      <p:sp>
        <p:nvSpPr>
          <p:cNvPr id="4" name="Footer Placeholder 2"/>
          <p:cNvSpPr>
            <a:spLocks noGrp="1"/>
          </p:cNvSpPr>
          <p:nvPr>
            <p:ph type="ftr" sz="quarter" idx="11"/>
          </p:nvPr>
        </p:nvSpPr>
        <p:spPr>
          <a:xfrm>
            <a:off x="3124200" y="4869671"/>
            <a:ext cx="2895600" cy="276614"/>
          </a:xfrm>
          <a:prstGeom prst="rect">
            <a:avLst/>
          </a:prstGeom>
        </p:spPr>
        <p:txBody>
          <a:bodyPr/>
          <a:lstStyle/>
          <a:p>
            <a:r>
              <a:rPr lang="en-US" smtClean="0"/>
              <a:t>© Copyright 2015 RISI, Inc. All rights reserved.</a:t>
            </a:r>
            <a:endParaRPr lang="en-US"/>
          </a:p>
        </p:txBody>
      </p:sp>
      <p:sp>
        <p:nvSpPr>
          <p:cNvPr id="5" name="Slide Number Placeholder 3"/>
          <p:cNvSpPr>
            <a:spLocks noGrp="1"/>
          </p:cNvSpPr>
          <p:nvPr>
            <p:ph type="sldNum" sz="quarter" idx="12"/>
          </p:nvPr>
        </p:nvSpPr>
        <p:spPr>
          <a:xfrm>
            <a:off x="0" y="4869671"/>
            <a:ext cx="2133600" cy="273844"/>
          </a:xfrm>
        </p:spPr>
        <p:txBody>
          <a:bodyPr/>
          <a:lstStyle/>
          <a:p>
            <a:fld id="{45A3B8D7-AA8A-40F3-A4EF-88A1816D4CC4}"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3124200" y="4880312"/>
            <a:ext cx="2895600" cy="273844"/>
          </a:xfrm>
          <a:prstGeom prst="rect">
            <a:avLst/>
          </a:prstGeom>
        </p:spPr>
        <p:txBody>
          <a:bodyPr/>
          <a:lstStyle/>
          <a:p>
            <a:r>
              <a:rPr lang="en-US" dirty="0" smtClean="0"/>
              <a:t>© Copyright 2015 RISI, Inc. | Proprietary Information</a:t>
            </a:r>
            <a:endParaRPr lang="en-US" dirty="0"/>
          </a:p>
        </p:txBody>
      </p:sp>
      <p:sp>
        <p:nvSpPr>
          <p:cNvPr id="4" name="Slide Number Placeholder 3"/>
          <p:cNvSpPr>
            <a:spLocks noGrp="1"/>
          </p:cNvSpPr>
          <p:nvPr>
            <p:ph type="sldNum" sz="quarter" idx="12"/>
          </p:nvPr>
        </p:nvSpPr>
        <p:spPr/>
        <p:txBody>
          <a:bodyPr/>
          <a:lstStyle/>
          <a:p>
            <a:fld id="{45A3B8D7-AA8A-40F3-A4EF-88A1816D4CC4}" type="slidenum">
              <a:rPr lang="en-US" smtClean="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0"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0"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05979"/>
            <a:ext cx="8229600"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a:t>
            </a:r>
            <a:r>
              <a:rPr lang="en-US" smtClean="0"/>
              <a:t>title style</a:t>
            </a:r>
            <a:endParaRPr lang="en-US" dirty="0" smtClean="0"/>
          </a:p>
        </p:txBody>
      </p:sp>
      <p:sp>
        <p:nvSpPr>
          <p:cNvPr id="1027" name="Text Placeholder 2"/>
          <p:cNvSpPr>
            <a:spLocks noGrp="1"/>
          </p:cNvSpPr>
          <p:nvPr>
            <p:ph type="body" idx="1"/>
          </p:nvPr>
        </p:nvSpPr>
        <p:spPr bwMode="auto">
          <a:xfrm>
            <a:off x="457200" y="1200155"/>
            <a:ext cx="8229600" cy="33944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2" name="Footer Placeholder 1"/>
          <p:cNvSpPr>
            <a:spLocks noGrp="1"/>
          </p:cNvSpPr>
          <p:nvPr>
            <p:ph type="ftr" sz="quarter" idx="3"/>
          </p:nvPr>
        </p:nvSpPr>
        <p:spPr>
          <a:xfrm>
            <a:off x="3028950" y="4945830"/>
            <a:ext cx="3086100" cy="151756"/>
          </a:xfrm>
          <a:prstGeom prst="rect">
            <a:avLst/>
          </a:prstGeom>
        </p:spPr>
        <p:txBody>
          <a:bodyPr vert="horz" lIns="91440" tIns="45720" rIns="91440" bIns="45720" rtlCol="0" anchor="ctr"/>
          <a:lstStyle>
            <a:lvl1pPr algn="ctr">
              <a:defRPr sz="800">
                <a:solidFill>
                  <a:schemeClr val="bg1"/>
                </a:solidFill>
              </a:defRPr>
            </a:lvl1pPr>
          </a:lstStyle>
          <a:p>
            <a:r>
              <a:rPr lang="en-US" dirty="0" smtClean="0"/>
              <a:t>© Copyright 2015 RISI, Inc. | Proprietary Information</a:t>
            </a:r>
            <a:endParaRPr lang="en-US" dirty="0"/>
          </a:p>
        </p:txBody>
      </p:sp>
      <p:sp>
        <p:nvSpPr>
          <p:cNvPr id="3" name="Slide Number Placeholder 2"/>
          <p:cNvSpPr>
            <a:spLocks noGrp="1"/>
          </p:cNvSpPr>
          <p:nvPr>
            <p:ph type="sldNum" sz="quarter" idx="4"/>
          </p:nvPr>
        </p:nvSpPr>
        <p:spPr>
          <a:xfrm>
            <a:off x="0" y="4868592"/>
            <a:ext cx="2057400" cy="273844"/>
          </a:xfrm>
          <a:prstGeom prst="rect">
            <a:avLst/>
          </a:prstGeom>
        </p:spPr>
        <p:txBody>
          <a:bodyPr vert="horz" lIns="91440" tIns="45720" rIns="91440" bIns="45720" rtlCol="0" anchor="ctr"/>
          <a:lstStyle>
            <a:lvl1pPr algn="l">
              <a:defRPr sz="1200" b="1">
                <a:solidFill>
                  <a:schemeClr val="bg1"/>
                </a:solidFill>
              </a:defRPr>
            </a:lvl1pPr>
          </a:lstStyle>
          <a:p>
            <a:fld id="{A2C0679B-0033-4B9D-8811-0A542C6EDC83}" type="slidenum">
              <a:rPr lang="en-US" smtClean="0"/>
              <a:pPr/>
              <a:t>‹Nr.›</a:t>
            </a:fld>
            <a:endParaRPr lang="en-US" dirty="0"/>
          </a:p>
        </p:txBody>
      </p:sp>
    </p:spTree>
  </p:cSld>
  <p:clrMap bg1="lt1" tx1="dk1" bg2="lt2" tx2="dk2" accent1="accent1" accent2="accent2" accent3="accent3" accent4="accent4" accent5="accent5" accent6="accent6" hlink="hlink" folHlink="folHlink"/>
  <p:sldLayoutIdLst>
    <p:sldLayoutId id="2147485101" r:id="rId1"/>
    <p:sldLayoutId id="2147485108" r:id="rId2"/>
    <p:sldLayoutId id="2147485110" r:id="rId3"/>
    <p:sldLayoutId id="2147485111" r:id="rId4"/>
    <p:sldLayoutId id="2147485112" r:id="rId5"/>
    <p:sldLayoutId id="2147485113" r:id="rId6"/>
    <p:sldLayoutId id="2147485114" r:id="rId7"/>
    <p:sldLayoutId id="2147485115" r:id="rId8"/>
  </p:sldLayoutIdLst>
  <p:hf hdr="0" dt="0"/>
  <p:txStyles>
    <p:titleStyle>
      <a:lvl1pPr algn="l" rtl="0" eaLnBrk="0" fontAlgn="base" hangingPunct="0">
        <a:spcBef>
          <a:spcPct val="0"/>
        </a:spcBef>
        <a:spcAft>
          <a:spcPct val="0"/>
        </a:spcAft>
        <a:defRPr sz="3600" b="1" kern="1200">
          <a:solidFill>
            <a:schemeClr val="tx2"/>
          </a:solidFill>
          <a:latin typeface="Arial" pitchFamily="34" charset="0"/>
          <a:ea typeface="+mj-ea"/>
          <a:cs typeface="Arial" pitchFamily="34" charset="0"/>
        </a:defRPr>
      </a:lvl1pPr>
      <a:lvl2pPr algn="l" rtl="0" eaLnBrk="0" fontAlgn="base" hangingPunct="0">
        <a:spcBef>
          <a:spcPct val="0"/>
        </a:spcBef>
        <a:spcAft>
          <a:spcPct val="0"/>
        </a:spcAft>
        <a:defRPr sz="3200" b="1">
          <a:solidFill>
            <a:schemeClr val="tx2"/>
          </a:solidFill>
          <a:latin typeface="Arial" pitchFamily="34" charset="0"/>
          <a:cs typeface="Arial" pitchFamily="34" charset="0"/>
        </a:defRPr>
      </a:lvl2pPr>
      <a:lvl3pPr algn="l" rtl="0" eaLnBrk="0" fontAlgn="base" hangingPunct="0">
        <a:spcBef>
          <a:spcPct val="0"/>
        </a:spcBef>
        <a:spcAft>
          <a:spcPct val="0"/>
        </a:spcAft>
        <a:defRPr sz="3200" b="1">
          <a:solidFill>
            <a:schemeClr val="tx2"/>
          </a:solidFill>
          <a:latin typeface="Arial" pitchFamily="34" charset="0"/>
          <a:cs typeface="Arial" pitchFamily="34" charset="0"/>
        </a:defRPr>
      </a:lvl3pPr>
      <a:lvl4pPr algn="l" rtl="0" eaLnBrk="0" fontAlgn="base" hangingPunct="0">
        <a:spcBef>
          <a:spcPct val="0"/>
        </a:spcBef>
        <a:spcAft>
          <a:spcPct val="0"/>
        </a:spcAft>
        <a:defRPr sz="3200" b="1">
          <a:solidFill>
            <a:schemeClr val="tx2"/>
          </a:solidFill>
          <a:latin typeface="Arial" pitchFamily="34" charset="0"/>
          <a:cs typeface="Arial" pitchFamily="34" charset="0"/>
        </a:defRPr>
      </a:lvl4pPr>
      <a:lvl5pPr algn="l" rtl="0" eaLnBrk="0" fontAlgn="base" hangingPunct="0">
        <a:spcBef>
          <a:spcPct val="0"/>
        </a:spcBef>
        <a:spcAft>
          <a:spcPct val="0"/>
        </a:spcAft>
        <a:defRPr sz="3200" b="1">
          <a:solidFill>
            <a:schemeClr val="tx2"/>
          </a:solidFill>
          <a:latin typeface="Arial" pitchFamily="34" charset="0"/>
          <a:cs typeface="Arial" pitchFamily="34" charset="0"/>
        </a:defRPr>
      </a:lvl5pPr>
      <a:lvl6pPr marL="457200" algn="l" rtl="0" fontAlgn="base">
        <a:spcBef>
          <a:spcPct val="0"/>
        </a:spcBef>
        <a:spcAft>
          <a:spcPct val="0"/>
        </a:spcAft>
        <a:defRPr sz="3200" b="1">
          <a:solidFill>
            <a:schemeClr val="tx2"/>
          </a:solidFill>
          <a:latin typeface="Arial" pitchFamily="34" charset="0"/>
          <a:cs typeface="Arial" pitchFamily="34" charset="0"/>
        </a:defRPr>
      </a:lvl6pPr>
      <a:lvl7pPr marL="914400" algn="l" rtl="0" fontAlgn="base">
        <a:spcBef>
          <a:spcPct val="0"/>
        </a:spcBef>
        <a:spcAft>
          <a:spcPct val="0"/>
        </a:spcAft>
        <a:defRPr sz="3200" b="1">
          <a:solidFill>
            <a:schemeClr val="tx2"/>
          </a:solidFill>
          <a:latin typeface="Arial" pitchFamily="34" charset="0"/>
          <a:cs typeface="Arial" pitchFamily="34" charset="0"/>
        </a:defRPr>
      </a:lvl7pPr>
      <a:lvl8pPr marL="1371600" algn="l" rtl="0" fontAlgn="base">
        <a:spcBef>
          <a:spcPct val="0"/>
        </a:spcBef>
        <a:spcAft>
          <a:spcPct val="0"/>
        </a:spcAft>
        <a:defRPr sz="3200" b="1">
          <a:solidFill>
            <a:schemeClr val="tx2"/>
          </a:solidFill>
          <a:latin typeface="Arial" pitchFamily="34" charset="0"/>
          <a:cs typeface="Arial" pitchFamily="34" charset="0"/>
        </a:defRPr>
      </a:lvl8pPr>
      <a:lvl9pPr marL="1828800" algn="l" rtl="0" fontAlgn="base">
        <a:spcBef>
          <a:spcPct val="0"/>
        </a:spcBef>
        <a:spcAft>
          <a:spcPct val="0"/>
        </a:spcAft>
        <a:defRPr sz="3200" b="1">
          <a:solidFill>
            <a:schemeClr val="tx2"/>
          </a:solidFill>
          <a:latin typeface="Arial" pitchFamily="34" charset="0"/>
          <a:cs typeface="Arial" pitchFamily="34" charset="0"/>
        </a:defRPr>
      </a:lvl9pPr>
    </p:titleStyle>
    <p:bodyStyle>
      <a:lvl1pPr marL="342900" indent="-342900" algn="l" rtl="0" eaLnBrk="0" fontAlgn="base" hangingPunct="0">
        <a:spcBef>
          <a:spcPct val="20000"/>
        </a:spcBef>
        <a:spcAft>
          <a:spcPct val="0"/>
        </a:spcAft>
        <a:buFont typeface="Arial" pitchFamily="34" charset="0"/>
        <a:buChar char="•"/>
        <a:defRPr sz="2400" b="1" kern="12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Arial" pitchFamily="34" charset="0"/>
        <a:buChar char="–"/>
        <a:defRPr sz="2200" b="1" kern="1200">
          <a:solidFill>
            <a:schemeClr val="tx1"/>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Arial" pitchFamily="34" charset="0"/>
        <a:buChar char="•"/>
        <a:defRPr sz="1800" b="1"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pitchFamily="34" charset="0"/>
        <a:buChar char="–"/>
        <a:defRPr sz="1600" b="1" kern="1200">
          <a:solidFill>
            <a:schemeClr val="tx1"/>
          </a:solidFill>
          <a:latin typeface="+mn-lt"/>
          <a:ea typeface="+mn-ea"/>
          <a:cs typeface="Arial" pitchFamily="34" charset="0"/>
        </a:defRPr>
      </a:lvl4pPr>
      <a:lvl5pPr marL="2057400" indent="-228600" algn="l" rtl="0" eaLnBrk="0" fontAlgn="base" hangingPunct="0">
        <a:spcBef>
          <a:spcPct val="20000"/>
        </a:spcBef>
        <a:spcAft>
          <a:spcPct val="0"/>
        </a:spcAft>
        <a:buFont typeface="Arial" pitchFamily="34" charset="0"/>
        <a:buChar char="»"/>
        <a:defRPr sz="1400" b="1"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4.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5.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chart" Target="../charts/char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chart" Target="../charts/char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chart" Target="../charts/char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chart" Target="../charts/char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chart" Target="../charts/char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chart" Target="../charts/char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chart" Target="../charts/char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chart" Target="../charts/char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chart" Target="../charts/char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chart" Target="../charts/char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chart" Target="../charts/char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chart" Target="../charts/chart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chart" Target="../charts/chart1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1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1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chart" Target="../charts/chart2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2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chart" Target="../charts/chart2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chart" Target="../charts/chart2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3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3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3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3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3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35.xml"/></Relationships>
</file>

<file path=ppt/slides/_rels/slide53.xml.rels><?xml version="1.0" encoding="UTF-8" standalone="yes"?>
<Relationships xmlns="http://schemas.openxmlformats.org/package/2006/relationships"><Relationship Id="rId20" Type="http://schemas.openxmlformats.org/officeDocument/2006/relationships/image" Target="../media/image14.emf"/><Relationship Id="rId21" Type="http://schemas.openxmlformats.org/officeDocument/2006/relationships/oleObject" Target="file:///C:\Users\jmaine\Desktop\presentations\Outlook%20Briefing%20Charts%20RISI.xls!Slide%204!R2C18" TargetMode="External"/><Relationship Id="rId22" Type="http://schemas.openxmlformats.org/officeDocument/2006/relationships/image" Target="../media/image15.emf"/><Relationship Id="rId23" Type="http://schemas.openxmlformats.org/officeDocument/2006/relationships/oleObject" Target="file:///C:\Users\jmaine\Desktop\presentations\Outlook%20Briefing%20Charts%20RISI.xls!Slide%204!R3C19" TargetMode="External"/><Relationship Id="rId24" Type="http://schemas.openxmlformats.org/officeDocument/2006/relationships/image" Target="../media/image16.emf"/><Relationship Id="rId25" Type="http://schemas.openxmlformats.org/officeDocument/2006/relationships/oleObject" Target="file:///C:\Users\jmaine\Desktop\presentations\Outlook%20Briefing%20Charts%20RISI.xls!Slide%204!R3C18" TargetMode="External"/><Relationship Id="rId26" Type="http://schemas.openxmlformats.org/officeDocument/2006/relationships/image" Target="../media/image17.emf"/><Relationship Id="rId27" Type="http://schemas.openxmlformats.org/officeDocument/2006/relationships/oleObject" Target="file:///C:\Users\jmaine\Desktop\presentations\Outlook%20Briefing%20Charts%20RISI.xls!Slide%204!R4C19" TargetMode="External"/><Relationship Id="rId28" Type="http://schemas.openxmlformats.org/officeDocument/2006/relationships/image" Target="../media/image18.emf"/><Relationship Id="rId29" Type="http://schemas.openxmlformats.org/officeDocument/2006/relationships/oleObject" Target="file:///C:\Users\jmaine\Desktop\presentations\Outlook%20Briefing%20Charts%20RISI.xls!Slide%204!R4C18" TargetMode="External"/><Relationship Id="rId1" Type="http://schemas.openxmlformats.org/officeDocument/2006/relationships/vmlDrawing" Target="../drawings/vmlDrawing1.vml"/><Relationship Id="rId2" Type="http://schemas.openxmlformats.org/officeDocument/2006/relationships/slideLayout" Target="../slideLayouts/slideLayout7.xml"/><Relationship Id="rId3" Type="http://schemas.openxmlformats.org/officeDocument/2006/relationships/notesSlide" Target="../notesSlides/notesSlide30.xml"/><Relationship Id="rId4" Type="http://schemas.openxmlformats.org/officeDocument/2006/relationships/image" Target="../media/image26.jpeg"/><Relationship Id="rId5" Type="http://schemas.openxmlformats.org/officeDocument/2006/relationships/oleObject" Target="file:///C:\Users\jmaine\Desktop\presentations\Outlook%20Briefing%20Charts%20RISI.xls!Slide%204!%5bOutlook%20Briefing%20Charts%20RISI.xls%5dSlide%204%20Chart%202" TargetMode="External"/><Relationship Id="rId30" Type="http://schemas.openxmlformats.org/officeDocument/2006/relationships/image" Target="../media/image19.emf"/><Relationship Id="rId31" Type="http://schemas.openxmlformats.org/officeDocument/2006/relationships/oleObject" Target="file:///C:\Users\jmaine\Desktop\presentations\Outlook%20Briefing%20Charts%20RISI.xls!Slide%204!R5C19" TargetMode="External"/><Relationship Id="rId32" Type="http://schemas.openxmlformats.org/officeDocument/2006/relationships/image" Target="../media/image20.emf"/><Relationship Id="rId9" Type="http://schemas.openxmlformats.org/officeDocument/2006/relationships/oleObject" Target="file:///C:\Users\jmaine\Desktop\presentations\Outlook%20Briefing%20Charts%20RISI.xls!Slide%204!R3C20" TargetMode="External"/><Relationship Id="rId6" Type="http://schemas.openxmlformats.org/officeDocument/2006/relationships/image" Target="../media/image7.emf"/><Relationship Id="rId7" Type="http://schemas.openxmlformats.org/officeDocument/2006/relationships/oleObject" Target="file:///C:\Users\jmaine\Desktop\presentations\Outlook%20Briefing%20Charts%20RISI.xls!Slide%204!R2C20" TargetMode="External"/><Relationship Id="rId8" Type="http://schemas.openxmlformats.org/officeDocument/2006/relationships/image" Target="../media/image8.emf"/><Relationship Id="rId33" Type="http://schemas.openxmlformats.org/officeDocument/2006/relationships/oleObject" Target="file:///C:\Users\jmaine\Desktop\presentations\Outlook%20Briefing%20Charts%20RISI.xls!Slide%204!R5C18" TargetMode="External"/><Relationship Id="rId34" Type="http://schemas.openxmlformats.org/officeDocument/2006/relationships/image" Target="../media/image21.emf"/><Relationship Id="rId35" Type="http://schemas.openxmlformats.org/officeDocument/2006/relationships/oleObject" Target="file:///C:\Users\jmaine\Desktop\presentations\Outlook%20Briefing%20Charts%20RISI.xls!Slide%204!R7C17" TargetMode="External"/><Relationship Id="rId36" Type="http://schemas.openxmlformats.org/officeDocument/2006/relationships/image" Target="../media/image22.emf"/><Relationship Id="rId10" Type="http://schemas.openxmlformats.org/officeDocument/2006/relationships/image" Target="../media/image9.emf"/><Relationship Id="rId11" Type="http://schemas.openxmlformats.org/officeDocument/2006/relationships/oleObject" Target="file:///C:\Users\jmaine\Desktop\presentations\Outlook%20Briefing%20Charts%20RISI.xls!Slide%204!R3C17" TargetMode="External"/><Relationship Id="rId12" Type="http://schemas.openxmlformats.org/officeDocument/2006/relationships/image" Target="../media/image10.emf"/><Relationship Id="rId13" Type="http://schemas.openxmlformats.org/officeDocument/2006/relationships/oleObject" Target="file:///C:\Users\jmaine\Desktop\presentations\Outlook%20Briefing%20Charts%20RISI.xls!Slide%204!R4C17" TargetMode="External"/><Relationship Id="rId14" Type="http://schemas.openxmlformats.org/officeDocument/2006/relationships/image" Target="../media/image11.emf"/><Relationship Id="rId15" Type="http://schemas.openxmlformats.org/officeDocument/2006/relationships/oleObject" Target="file:///C:\Users\jmaine\Desktop\presentations\Outlook%20Briefing%20Charts%20RISI.xls!Slide%204!R5C17" TargetMode="External"/><Relationship Id="rId16" Type="http://schemas.openxmlformats.org/officeDocument/2006/relationships/image" Target="../media/image12.emf"/><Relationship Id="rId17" Type="http://schemas.openxmlformats.org/officeDocument/2006/relationships/oleObject" Target="file:///C:\Users\jmaine\Desktop\presentations\Outlook%20Briefing%20Charts%20RISI.xls!Slide%204!R6C17" TargetMode="External"/><Relationship Id="rId18" Type="http://schemas.openxmlformats.org/officeDocument/2006/relationships/image" Target="../media/image13.emf"/><Relationship Id="rId19" Type="http://schemas.openxmlformats.org/officeDocument/2006/relationships/oleObject" Target="file:///C:\Users\jmaine\Desktop\presentations\Outlook%20Briefing%20Charts%20RISI.xls!Slide%204!R2C19" TargetMode="External"/><Relationship Id="rId37" Type="http://schemas.openxmlformats.org/officeDocument/2006/relationships/oleObject" Target="file:///C:\Users\jmaine\Desktop\presentations\Outlook%20Briefing%20Charts%20RISI.xls!Slide%204!R6C19" TargetMode="External"/><Relationship Id="rId38" Type="http://schemas.openxmlformats.org/officeDocument/2006/relationships/image" Target="../media/image23.emf"/><Relationship Id="rId39" Type="http://schemas.openxmlformats.org/officeDocument/2006/relationships/oleObject" Target="file:///C:\Users\jmaine\Desktop\presentations\Outlook%20Briefing%20Charts%20RISI.xls!Slide%204!R6C18" TargetMode="External"/><Relationship Id="rId40" Type="http://schemas.openxmlformats.org/officeDocument/2006/relationships/image" Target="../media/image24.emf"/><Relationship Id="rId41" Type="http://schemas.openxmlformats.org/officeDocument/2006/relationships/oleObject" Target="file:///C:\Users\jmaine\Desktop\presentations\Outlook%20Briefing%20Charts%20RISI.xls!Slide%204!R2C17" TargetMode="External"/><Relationship Id="rId42" Type="http://schemas.openxmlformats.org/officeDocument/2006/relationships/image" Target="../media/image25.em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hyperlink" Target="mailto:mfaleiros@risi.com"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 Id="rId3"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3" descr="main_bg.jpg"/>
          <p:cNvPicPr>
            <a:picLocks noChangeAspect="1"/>
          </p:cNvPicPr>
          <p:nvPr/>
        </p:nvPicPr>
        <p:blipFill>
          <a:blip r:embed="rId3" cstate="print"/>
          <a:srcRect/>
          <a:stretch>
            <a:fillRect/>
          </a:stretch>
        </p:blipFill>
        <p:spPr bwMode="auto">
          <a:xfrm>
            <a:off x="0" y="2382"/>
            <a:ext cx="9144000" cy="5141119"/>
          </a:xfrm>
          <a:prstGeom prst="rect">
            <a:avLst/>
          </a:prstGeom>
          <a:noFill/>
          <a:ln w="9525">
            <a:noFill/>
            <a:miter lim="800000"/>
            <a:headEnd/>
            <a:tailEnd/>
          </a:ln>
        </p:spPr>
      </p:pic>
      <p:sp>
        <p:nvSpPr>
          <p:cNvPr id="13315" name="Rectangle 17"/>
          <p:cNvSpPr>
            <a:spLocks noChangeArrowheads="1"/>
          </p:cNvSpPr>
          <p:nvPr/>
        </p:nvSpPr>
        <p:spPr bwMode="auto">
          <a:xfrm>
            <a:off x="190500" y="562874"/>
            <a:ext cx="8191500" cy="982347"/>
          </a:xfrm>
          <a:prstGeom prst="rect">
            <a:avLst/>
          </a:prstGeom>
          <a:noFill/>
          <a:ln w="9525">
            <a:noFill/>
            <a:miter lim="800000"/>
            <a:headEnd/>
            <a:tailEnd/>
          </a:ln>
        </p:spPr>
        <p:txBody>
          <a:bodyPr wrap="square" anchor="ctr" anchorCtr="0">
            <a:noAutofit/>
          </a:bodyPr>
          <a:lstStyle/>
          <a:p>
            <a:pPr algn="r"/>
            <a:r>
              <a:rPr lang="en-US" sz="3200" b="1" dirty="0" smtClean="0">
                <a:solidFill>
                  <a:schemeClr val="tx2"/>
                </a:solidFill>
                <a:latin typeface="Arial" pitchFamily="34" charset="0"/>
                <a:cs typeface="Arial" pitchFamily="34" charset="0"/>
              </a:rPr>
              <a:t>La </a:t>
            </a:r>
            <a:r>
              <a:rPr lang="en-US" sz="3200" b="1" dirty="0" err="1" smtClean="0">
                <a:solidFill>
                  <a:schemeClr val="tx2"/>
                </a:solidFill>
                <a:latin typeface="Arial" pitchFamily="34" charset="0"/>
                <a:cs typeface="Arial" pitchFamily="34" charset="0"/>
              </a:rPr>
              <a:t>industria</a:t>
            </a:r>
            <a:r>
              <a:rPr lang="en-US" sz="3200" b="1" dirty="0" smtClean="0">
                <a:solidFill>
                  <a:schemeClr val="tx2"/>
                </a:solidFill>
                <a:latin typeface="Arial" pitchFamily="34" charset="0"/>
                <a:cs typeface="Arial" pitchFamily="34" charset="0"/>
              </a:rPr>
              <a:t> del </a:t>
            </a:r>
            <a:r>
              <a:rPr lang="en-US" sz="3200" b="1" dirty="0" err="1" smtClean="0">
                <a:solidFill>
                  <a:schemeClr val="tx2"/>
                </a:solidFill>
                <a:latin typeface="Arial" pitchFamily="34" charset="0"/>
                <a:cs typeface="Arial" pitchFamily="34" charset="0"/>
              </a:rPr>
              <a:t>papel</a:t>
            </a:r>
            <a:r>
              <a:rPr lang="en-US" sz="3200" b="1" dirty="0" smtClean="0">
                <a:solidFill>
                  <a:schemeClr val="tx2"/>
                </a:solidFill>
                <a:latin typeface="Arial" pitchFamily="34" charset="0"/>
                <a:cs typeface="Arial" pitchFamily="34" charset="0"/>
              </a:rPr>
              <a:t> y </a:t>
            </a:r>
            <a:r>
              <a:rPr lang="en-US" sz="3200" b="1" dirty="0" err="1" smtClean="0">
                <a:solidFill>
                  <a:schemeClr val="tx2"/>
                </a:solidFill>
                <a:latin typeface="Arial" pitchFamily="34" charset="0"/>
                <a:cs typeface="Arial" pitchFamily="34" charset="0"/>
              </a:rPr>
              <a:t>celulosa</a:t>
            </a:r>
            <a:r>
              <a:rPr lang="en-US" sz="3200" b="1" dirty="0" smtClean="0">
                <a:solidFill>
                  <a:schemeClr val="tx2"/>
                </a:solidFill>
                <a:latin typeface="Arial" pitchFamily="34" charset="0"/>
                <a:cs typeface="Arial" pitchFamily="34" charset="0"/>
              </a:rPr>
              <a:t> </a:t>
            </a:r>
            <a:r>
              <a:rPr lang="en-US" sz="3200" b="1" dirty="0" err="1" smtClean="0">
                <a:solidFill>
                  <a:schemeClr val="tx2"/>
                </a:solidFill>
                <a:latin typeface="Arial" pitchFamily="34" charset="0"/>
                <a:cs typeface="Arial" pitchFamily="34" charset="0"/>
              </a:rPr>
              <a:t>latinoamericana</a:t>
            </a:r>
            <a:r>
              <a:rPr lang="en-US" sz="3200" b="1" dirty="0" smtClean="0">
                <a:solidFill>
                  <a:schemeClr val="tx2"/>
                </a:solidFill>
                <a:latin typeface="Arial" pitchFamily="34" charset="0"/>
                <a:cs typeface="Arial" pitchFamily="34" charset="0"/>
              </a:rPr>
              <a:t>: </a:t>
            </a:r>
            <a:r>
              <a:rPr lang="en-US" sz="3200" b="1" dirty="0" err="1" smtClean="0">
                <a:solidFill>
                  <a:schemeClr val="tx2"/>
                </a:solidFill>
                <a:latin typeface="Arial" pitchFamily="34" charset="0"/>
                <a:cs typeface="Arial" pitchFamily="34" charset="0"/>
              </a:rPr>
              <a:t>entorno</a:t>
            </a:r>
            <a:r>
              <a:rPr lang="en-US" sz="3200" b="1" dirty="0" smtClean="0">
                <a:solidFill>
                  <a:schemeClr val="tx2"/>
                </a:solidFill>
                <a:latin typeface="Arial" pitchFamily="34" charset="0"/>
                <a:cs typeface="Arial" pitchFamily="34" charset="0"/>
              </a:rPr>
              <a:t> </a:t>
            </a:r>
            <a:r>
              <a:rPr lang="en-US" sz="3200" b="1" dirty="0" err="1" smtClean="0">
                <a:solidFill>
                  <a:schemeClr val="tx2"/>
                </a:solidFill>
                <a:latin typeface="Arial" pitchFamily="34" charset="0"/>
                <a:cs typeface="Arial" pitchFamily="34" charset="0"/>
              </a:rPr>
              <a:t>empresarial</a:t>
            </a:r>
            <a:endParaRPr lang="en-US" sz="3200" b="1" dirty="0" smtClean="0">
              <a:solidFill>
                <a:schemeClr val="tx2"/>
              </a:solidFill>
              <a:latin typeface="Arial" pitchFamily="34" charset="0"/>
              <a:cs typeface="Arial" pitchFamily="34" charset="0"/>
            </a:endParaRPr>
          </a:p>
        </p:txBody>
      </p:sp>
      <p:sp>
        <p:nvSpPr>
          <p:cNvPr id="13316" name="Rectangle 7"/>
          <p:cNvSpPr>
            <a:spLocks noChangeArrowheads="1"/>
          </p:cNvSpPr>
          <p:nvPr/>
        </p:nvSpPr>
        <p:spPr bwMode="auto">
          <a:xfrm>
            <a:off x="550984" y="1640696"/>
            <a:ext cx="7831016" cy="1200328"/>
          </a:xfrm>
          <a:prstGeom prst="rect">
            <a:avLst/>
          </a:prstGeom>
          <a:noFill/>
          <a:ln w="9525">
            <a:noFill/>
            <a:miter lim="800000"/>
            <a:headEnd/>
            <a:tailEnd/>
          </a:ln>
        </p:spPr>
        <p:txBody>
          <a:bodyPr wrap="square">
            <a:spAutoFit/>
          </a:bodyPr>
          <a:lstStyle/>
          <a:p>
            <a:pPr algn="r"/>
            <a:r>
              <a:rPr lang="en-US" altLang="zh-CN" sz="2400" b="1" dirty="0" smtClean="0">
                <a:solidFill>
                  <a:schemeClr val="tx2"/>
                </a:solidFill>
                <a:latin typeface="Arial" pitchFamily="34" charset="0"/>
                <a:cs typeface="Arial" pitchFamily="34" charset="0"/>
              </a:rPr>
              <a:t>Marina Faleiros, Senior News Editor</a:t>
            </a:r>
          </a:p>
          <a:p>
            <a:pPr algn="r"/>
            <a:r>
              <a:rPr lang="en-US" altLang="zh-CN" sz="2400" b="1" dirty="0" smtClean="0">
                <a:solidFill>
                  <a:schemeClr val="tx2"/>
                </a:solidFill>
                <a:latin typeface="Arial" pitchFamily="34" charset="0"/>
                <a:cs typeface="Arial" pitchFamily="34" charset="0"/>
              </a:rPr>
              <a:t>Mayo 2015</a:t>
            </a:r>
          </a:p>
          <a:p>
            <a:pPr algn="r"/>
            <a:r>
              <a:rPr lang="en-US" altLang="zh-CN" sz="2400" b="1" dirty="0" smtClean="0">
                <a:solidFill>
                  <a:schemeClr val="tx2"/>
                </a:solidFill>
                <a:latin typeface="Arial" pitchFamily="34" charset="0"/>
                <a:cs typeface="Arial" pitchFamily="34" charset="0"/>
              </a:rPr>
              <a:t>mfaleiros@risi.com</a:t>
            </a:r>
          </a:p>
        </p:txBody>
      </p:sp>
      <p:pic>
        <p:nvPicPr>
          <p:cNvPr id="13317" name="Picture 4" descr="forest.jpg"/>
          <p:cNvPicPr>
            <a:picLocks noChangeAspect="1"/>
          </p:cNvPicPr>
          <p:nvPr/>
        </p:nvPicPr>
        <p:blipFill>
          <a:blip r:embed="rId4" cstate="print"/>
          <a:srcRect l="4651" t="3101" r="11629" b="11971"/>
          <a:stretch>
            <a:fillRect/>
          </a:stretch>
        </p:blipFill>
        <p:spPr bwMode="auto">
          <a:xfrm>
            <a:off x="5638800" y="2949178"/>
            <a:ext cx="2743200" cy="1565672"/>
          </a:xfrm>
          <a:prstGeom prst="rect">
            <a:avLst/>
          </a:prstGeom>
          <a:noFill/>
          <a:ln w="9525">
            <a:noFill/>
            <a:miter lim="800000"/>
            <a:headEnd/>
            <a:tailEnd/>
          </a:ln>
        </p:spPr>
      </p:pic>
      <p:sp>
        <p:nvSpPr>
          <p:cNvPr id="2" name="Slide Number Placeholder 1"/>
          <p:cNvSpPr>
            <a:spLocks noGrp="1"/>
          </p:cNvSpPr>
          <p:nvPr>
            <p:ph type="sldNum" sz="quarter" idx="10"/>
          </p:nvPr>
        </p:nvSpPr>
        <p:spPr/>
        <p:txBody>
          <a:bodyPr/>
          <a:lstStyle/>
          <a:p>
            <a:pPr>
              <a:defRPr/>
            </a:pPr>
            <a:fld id="{EF5E52B4-C2DE-4DC9-A839-B30843AF750C}" type="slidenum">
              <a:rPr lang="en-US" smtClean="0">
                <a:solidFill>
                  <a:prstClr val="white"/>
                </a:solidFill>
              </a:rPr>
              <a:pPr>
                <a:defRPr/>
              </a:pPr>
              <a:t>1</a:t>
            </a:fld>
            <a:endParaRPr lang="en-US" dirty="0">
              <a:solidFill>
                <a:prstClr val="white"/>
              </a:solidFill>
            </a:endParaRPr>
          </a:p>
        </p:txBody>
      </p:sp>
      <p:sp>
        <p:nvSpPr>
          <p:cNvPr id="3" name="Footer Placeholder 2"/>
          <p:cNvSpPr>
            <a:spLocks noGrp="1"/>
          </p:cNvSpPr>
          <p:nvPr>
            <p:ph type="ftr" sz="quarter" idx="11"/>
          </p:nvPr>
        </p:nvSpPr>
        <p:spPr/>
        <p:txBody>
          <a:bodyPr/>
          <a:lstStyle/>
          <a:p>
            <a:pPr>
              <a:defRPr/>
            </a:pPr>
            <a:r>
              <a:rPr lang="en-US" dirty="0" smtClean="0">
                <a:latin typeface="Arial" pitchFamily="34" charset="0"/>
                <a:ea typeface="ＭＳ Ｐゴシック" pitchFamily="34" charset="-128"/>
              </a:rPr>
              <a:t>© Copyright 2015 RISI, Inc. | Proprietary Information</a:t>
            </a:r>
            <a:endParaRPr lang="en-US" dirty="0">
              <a:latin typeface="Arial" pitchFamily="34" charset="0"/>
              <a:ea typeface="ＭＳ Ｐゴシック" pitchFamily="34" charset="-128"/>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92370" y="90512"/>
            <a:ext cx="7703363" cy="646875"/>
          </a:xfrm>
        </p:spPr>
        <p:txBody>
          <a:bodyPr>
            <a:normAutofit/>
          </a:bodyPr>
          <a:lstStyle/>
          <a:p>
            <a:pPr algn="l" eaLnBrk="1" hangingPunct="1"/>
            <a:r>
              <a:rPr lang="en-US" b="1" dirty="0" smtClean="0">
                <a:solidFill>
                  <a:schemeClr val="accent1">
                    <a:lumMod val="75000"/>
                  </a:schemeClr>
                </a:solidFill>
                <a:cs typeface="Tahoma" pitchFamily="34" charset="0"/>
              </a:rPr>
              <a:t> </a:t>
            </a:r>
            <a:r>
              <a:rPr lang="en-US" b="1" dirty="0" err="1" smtClean="0">
                <a:solidFill>
                  <a:schemeClr val="accent1">
                    <a:lumMod val="75000"/>
                  </a:schemeClr>
                </a:solidFill>
                <a:cs typeface="Tahoma" pitchFamily="34" charset="0"/>
              </a:rPr>
              <a:t>Resumen</a:t>
            </a:r>
            <a:r>
              <a:rPr lang="en-US" b="1" dirty="0" smtClean="0">
                <a:solidFill>
                  <a:schemeClr val="accent1">
                    <a:lumMod val="75000"/>
                  </a:schemeClr>
                </a:solidFill>
                <a:cs typeface="Tahoma" pitchFamily="34" charset="0"/>
              </a:rPr>
              <a:t> del CV</a:t>
            </a:r>
          </a:p>
        </p:txBody>
      </p:sp>
      <p:sp>
        <p:nvSpPr>
          <p:cNvPr id="4099" name="Rectangle 3"/>
          <p:cNvSpPr>
            <a:spLocks noGrp="1" noChangeArrowheads="1"/>
          </p:cNvSpPr>
          <p:nvPr>
            <p:ph idx="1"/>
          </p:nvPr>
        </p:nvSpPr>
        <p:spPr>
          <a:xfrm>
            <a:off x="492370" y="726889"/>
            <a:ext cx="8217877" cy="4070211"/>
          </a:xfrm>
        </p:spPr>
        <p:txBody>
          <a:bodyPr>
            <a:noAutofit/>
          </a:bodyPr>
          <a:lstStyle/>
          <a:p>
            <a:r>
              <a:rPr lang="es-MX" sz="1700" dirty="0" smtClean="0"/>
              <a:t>Gerencia informaciones del sector de celulosa, papeles gráficos y cartón en América Latina para la consultoría americana RISI,  la mayor proveedora de informaciones para la industria de base forestal en el mundo. </a:t>
            </a:r>
          </a:p>
          <a:p>
            <a:r>
              <a:rPr lang="es-MX" sz="1700" dirty="0" smtClean="0"/>
              <a:t>Ubicada en la oficina de San Pablo, trabaja con reportes y análisis sobre la macroeconomía de la región y los principales movimientos de la industria de celulosa y papel. </a:t>
            </a:r>
          </a:p>
          <a:p>
            <a:r>
              <a:rPr lang="es-MX" sz="1700" dirty="0" smtClean="0"/>
              <a:t>Ya visitó profesionalmente todos los principales complexos industriales del sector en los países del continente y anteriormente trabajó en la Asociación Brasileña Técnica de Celulose y Papel (ABTCP). </a:t>
            </a:r>
          </a:p>
          <a:p>
            <a:r>
              <a:rPr lang="es-MX" sz="1700" dirty="0" smtClean="0"/>
              <a:t>Graduada en periodismo por la universidad </a:t>
            </a:r>
            <a:r>
              <a:rPr lang="es-MX" sz="1700" dirty="0" err="1" smtClean="0"/>
              <a:t>Cásper</a:t>
            </a:r>
            <a:r>
              <a:rPr lang="es-MX" sz="1700" dirty="0" smtClean="0"/>
              <a:t> Líbero y actualmente cursa MBA en Finanzas y Economía</a:t>
            </a:r>
          </a:p>
          <a:p>
            <a:r>
              <a:rPr lang="es-MX" sz="1700" dirty="0" smtClean="0"/>
              <a:t>Ya reportó sobre la economía brasileña en dos de los mayores periódicos del Brasil, O Estado de S. Paulo y </a:t>
            </a:r>
            <a:r>
              <a:rPr lang="es-MX" sz="1700" dirty="0" err="1" smtClean="0"/>
              <a:t>Folha</a:t>
            </a:r>
            <a:r>
              <a:rPr lang="es-MX" sz="1700" dirty="0" smtClean="0"/>
              <a:t> de S. Paulo.</a:t>
            </a:r>
            <a:endParaRPr lang="en-US" sz="1700" dirty="0" smtClean="0"/>
          </a:p>
        </p:txBody>
      </p:sp>
      <p:sp>
        <p:nvSpPr>
          <p:cNvPr id="2" name="Footer Placeholder 1"/>
          <p:cNvSpPr>
            <a:spLocks noGrp="1"/>
          </p:cNvSpPr>
          <p:nvPr>
            <p:ph type="ftr" sz="quarter" idx="11"/>
          </p:nvPr>
        </p:nvSpPr>
        <p:spPr/>
        <p:txBody>
          <a:bodyPr/>
          <a:lstStyle/>
          <a:p>
            <a:pPr>
              <a:defRPr/>
            </a:pPr>
            <a:r>
              <a:rPr lang="en-US" dirty="0" smtClean="0">
                <a:latin typeface="Arial" pitchFamily="34" charset="0"/>
                <a:ea typeface="ＭＳ Ｐゴシック" pitchFamily="34" charset="-128"/>
              </a:rPr>
              <a:t>© Copyright 2015 RISI, Inc. | Proprietary Information</a:t>
            </a:r>
            <a:endParaRPr lang="en-US" dirty="0">
              <a:latin typeface="Arial" pitchFamily="34" charset="0"/>
              <a:ea typeface="ＭＳ Ｐゴシック" pitchFamily="34" charset="-128"/>
            </a:endParaRPr>
          </a:p>
        </p:txBody>
      </p:sp>
      <p:sp>
        <p:nvSpPr>
          <p:cNvPr id="3" name="Slide Number Placeholder 2"/>
          <p:cNvSpPr>
            <a:spLocks noGrp="1"/>
          </p:cNvSpPr>
          <p:nvPr>
            <p:ph type="sldNum" sz="quarter" idx="12"/>
          </p:nvPr>
        </p:nvSpPr>
        <p:spPr/>
        <p:txBody>
          <a:bodyPr/>
          <a:lstStyle/>
          <a:p>
            <a:pPr>
              <a:defRPr/>
            </a:pPr>
            <a:fld id="{8236D4D0-3122-4BC2-9BAB-E0CB0031A91C}" type="slidenum">
              <a:rPr lang="en-US" smtClean="0">
                <a:solidFill>
                  <a:prstClr val="white"/>
                </a:solidFill>
              </a:rPr>
              <a:pPr>
                <a:defRPr/>
              </a:pPr>
              <a:t>2</a:t>
            </a:fld>
            <a:endParaRPr lang="en-US" dirty="0">
              <a:solidFill>
                <a:prstClr val="white"/>
              </a:solidFill>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05979"/>
            <a:ext cx="8229600" cy="646875"/>
          </a:xfrm>
        </p:spPr>
        <p:txBody>
          <a:bodyPr/>
          <a:lstStyle/>
          <a:p>
            <a:r>
              <a:rPr lang="en-US" dirty="0" smtClean="0"/>
              <a:t>Notes and Abbreviations</a:t>
            </a:r>
            <a:endParaRPr lang="en-US" dirty="0"/>
          </a:p>
        </p:txBody>
      </p:sp>
      <p:sp>
        <p:nvSpPr>
          <p:cNvPr id="3" name="Content Placeholder 2"/>
          <p:cNvSpPr>
            <a:spLocks noGrp="1"/>
          </p:cNvSpPr>
          <p:nvPr>
            <p:ph idx="1"/>
          </p:nvPr>
        </p:nvSpPr>
        <p:spPr>
          <a:xfrm>
            <a:off x="457200" y="852853"/>
            <a:ext cx="8362950" cy="4014998"/>
          </a:xfrm>
        </p:spPr>
        <p:txBody>
          <a:bodyPr/>
          <a:lstStyle/>
          <a:p>
            <a:r>
              <a:rPr lang="en-US" sz="1700" dirty="0" smtClean="0"/>
              <a:t>Dollar figures are per tonne unless noted</a:t>
            </a:r>
          </a:p>
          <a:p>
            <a:r>
              <a:rPr lang="en-US" sz="1700" dirty="0" smtClean="0"/>
              <a:t>BSK = Bleached Softwood Kraft Pulp (“long” fiber)</a:t>
            </a:r>
          </a:p>
          <a:p>
            <a:pPr lvl="1"/>
            <a:r>
              <a:rPr lang="en-US" sz="1700" dirty="0" smtClean="0"/>
              <a:t>NBSK (northern), SBSK (southern), radiata</a:t>
            </a:r>
          </a:p>
          <a:p>
            <a:r>
              <a:rPr lang="en-US" sz="1700" dirty="0" smtClean="0"/>
              <a:t>BHK = Bleached Hardwood Kraft Pulp (“short” fiber)</a:t>
            </a:r>
          </a:p>
          <a:p>
            <a:pPr lvl="1"/>
            <a:r>
              <a:rPr lang="en-US" sz="1700" dirty="0" smtClean="0"/>
              <a:t>BEK (eucalyptus), NBHK (northern mixed, maple, aspen), acacia, mixed tropical hardwoods</a:t>
            </a:r>
          </a:p>
          <a:p>
            <a:r>
              <a:rPr lang="en-US" sz="1700" dirty="0" smtClean="0"/>
              <a:t>DP = Dissolving Pulp, </a:t>
            </a:r>
            <a:r>
              <a:rPr lang="en-US" sz="1700" dirty="0"/>
              <a:t>p</a:t>
            </a:r>
            <a:r>
              <a:rPr lang="en-US" sz="1700" dirty="0" smtClean="0"/>
              <a:t>rimarily textile grade (viscose)</a:t>
            </a:r>
          </a:p>
          <a:p>
            <a:r>
              <a:rPr lang="en-US" sz="1700" dirty="0" smtClean="0"/>
              <a:t>P&amp;W = Printing &amp; Writing Paper</a:t>
            </a:r>
          </a:p>
          <a:p>
            <a:pPr lvl="1"/>
            <a:r>
              <a:rPr lang="en-US" sz="1700" dirty="0" smtClean="0"/>
              <a:t>Coated and uncoated; woodfree and mechanical</a:t>
            </a:r>
          </a:p>
          <a:p>
            <a:r>
              <a:rPr lang="en-US" sz="1700" dirty="0" smtClean="0"/>
              <a:t>AVC = Average Variable Cost of Production</a:t>
            </a:r>
          </a:p>
          <a:p>
            <a:pPr lvl="1"/>
            <a:r>
              <a:rPr lang="en-US" sz="1700" dirty="0" smtClean="0"/>
              <a:t>Also called Delivered Cash Cost—no depreciation, interest, corporate overhead or selling costs</a:t>
            </a:r>
          </a:p>
          <a:p>
            <a:r>
              <a:rPr lang="en-US" sz="1700" dirty="0" smtClean="0"/>
              <a:t>TPY = Tonnes per Year</a:t>
            </a:r>
            <a:endParaRPr lang="en-US" sz="1700" dirty="0"/>
          </a:p>
        </p:txBody>
      </p:sp>
      <p:sp>
        <p:nvSpPr>
          <p:cNvPr id="6" name="Slide Number Placeholder 5"/>
          <p:cNvSpPr>
            <a:spLocks noGrp="1"/>
          </p:cNvSpPr>
          <p:nvPr>
            <p:ph type="sldNum" sz="quarter" idx="12"/>
          </p:nvPr>
        </p:nvSpPr>
        <p:spPr/>
        <p:txBody>
          <a:bodyPr/>
          <a:lstStyle/>
          <a:p>
            <a:fld id="{5459D7A9-DADA-4875-AB80-9A518005DED0}" type="slidenum">
              <a:rPr lang="en-US" smtClean="0"/>
              <a:pPr/>
              <a:t>3</a:t>
            </a:fld>
            <a:endParaRPr lang="en-US" dirty="0"/>
          </a:p>
        </p:txBody>
      </p:sp>
      <p:sp>
        <p:nvSpPr>
          <p:cNvPr id="5" name="Footer Placeholder 4"/>
          <p:cNvSpPr>
            <a:spLocks noGrp="1"/>
          </p:cNvSpPr>
          <p:nvPr>
            <p:ph type="ftr" sz="quarter" idx="11"/>
          </p:nvPr>
        </p:nvSpPr>
        <p:spPr/>
        <p:txBody>
          <a:bodyPr/>
          <a:lstStyle/>
          <a:p>
            <a:r>
              <a:rPr lang="en-US" dirty="0" smtClean="0"/>
              <a:t>© Copyright 2015 RISI, Inc. | Proprietary Information</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pPr algn="ctr"/>
            <a:r>
              <a:rPr lang="en-US" sz="4000" dirty="0" smtClean="0"/>
              <a:t>Celulosa </a:t>
            </a:r>
            <a:r>
              <a:rPr lang="en-US" sz="4000" dirty="0" err="1" smtClean="0"/>
              <a:t>mundial</a:t>
            </a:r>
            <a:r>
              <a:rPr lang="en-US" sz="4000" dirty="0" smtClean="0"/>
              <a:t>: </a:t>
            </a:r>
            <a:r>
              <a:rPr lang="en-US" sz="4000" dirty="0" err="1" smtClean="0"/>
              <a:t>desarrollos</a:t>
            </a:r>
            <a:r>
              <a:rPr lang="en-US" sz="4000" dirty="0" smtClean="0"/>
              <a:t> </a:t>
            </a:r>
            <a:r>
              <a:rPr lang="en-US" sz="4000" dirty="0" err="1" smtClean="0"/>
              <a:t>recientes</a:t>
            </a:r>
            <a:endParaRPr lang="en-US" sz="4000" dirty="0"/>
          </a:p>
        </p:txBody>
      </p:sp>
      <p:sp>
        <p:nvSpPr>
          <p:cNvPr id="2" name="Footer Placeholder 1"/>
          <p:cNvSpPr>
            <a:spLocks noGrp="1"/>
          </p:cNvSpPr>
          <p:nvPr>
            <p:ph type="ftr" sz="quarter" idx="11"/>
          </p:nvPr>
        </p:nvSpPr>
        <p:spPr/>
        <p:txBody>
          <a:bodyPr/>
          <a:lstStyle/>
          <a:p>
            <a:r>
              <a:rPr lang="en-US" dirty="0" smtClean="0"/>
              <a:t>© Copyright 2015 RISI, Inc. | Proprietary Information</a:t>
            </a:r>
            <a:endParaRPr lang="en-US" dirty="0"/>
          </a:p>
        </p:txBody>
      </p:sp>
      <p:sp>
        <p:nvSpPr>
          <p:cNvPr id="3" name="Slide Number Placeholder 2"/>
          <p:cNvSpPr>
            <a:spLocks noGrp="1"/>
          </p:cNvSpPr>
          <p:nvPr>
            <p:ph type="sldNum" sz="quarter" idx="12"/>
          </p:nvPr>
        </p:nvSpPr>
        <p:spPr/>
        <p:txBody>
          <a:bodyPr/>
          <a:lstStyle/>
          <a:p>
            <a:fld id="{45A3B8D7-AA8A-40F3-A4EF-88A1816D4CC4}" type="slidenum">
              <a:rPr lang="en-US" smtClean="0"/>
              <a:pPr/>
              <a:t>4</a:t>
            </a:fld>
            <a:endParaRPr lang="en-US" dirty="0"/>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392887" cy="857250"/>
          </a:xfrm>
        </p:spPr>
        <p:txBody>
          <a:bodyPr/>
          <a:lstStyle/>
          <a:p>
            <a:r>
              <a:rPr lang="en-US" dirty="0" smtClean="0"/>
              <a:t>Highlights of 2014 Capacity Developments</a:t>
            </a:r>
            <a:endParaRPr lang="en-US" dirty="0"/>
          </a:p>
        </p:txBody>
      </p:sp>
      <p:sp>
        <p:nvSpPr>
          <p:cNvPr id="8" name="Content Placeholder 7"/>
          <p:cNvSpPr>
            <a:spLocks noGrp="1"/>
          </p:cNvSpPr>
          <p:nvPr>
            <p:ph sz="half" idx="1"/>
          </p:nvPr>
        </p:nvSpPr>
        <p:spPr>
          <a:xfrm>
            <a:off x="457200" y="1200155"/>
            <a:ext cx="4206240" cy="3394472"/>
          </a:xfrm>
        </p:spPr>
        <p:txBody>
          <a:bodyPr/>
          <a:lstStyle/>
          <a:p>
            <a:r>
              <a:rPr lang="en-US" sz="2400" b="1" dirty="0" smtClean="0"/>
              <a:t>BHK Developments</a:t>
            </a:r>
          </a:p>
          <a:p>
            <a:pPr lvl="1"/>
            <a:r>
              <a:rPr lang="en-US" dirty="0" smtClean="0"/>
              <a:t>Montes del Plata startup</a:t>
            </a:r>
          </a:p>
          <a:p>
            <a:pPr lvl="2"/>
            <a:r>
              <a:rPr lang="en-US" dirty="0" smtClean="0"/>
              <a:t>1.3 million TPY, Jul 2014</a:t>
            </a:r>
          </a:p>
          <a:p>
            <a:pPr lvl="1"/>
            <a:r>
              <a:rPr lang="en-US" sz="2200" b="1" dirty="0" smtClean="0"/>
              <a:t>Oji Nantong startup</a:t>
            </a:r>
          </a:p>
          <a:p>
            <a:pPr lvl="2"/>
            <a:r>
              <a:rPr lang="en-US" b="1" dirty="0" smtClean="0"/>
              <a:t>~500,000 TPY, Jul 2014</a:t>
            </a:r>
          </a:p>
          <a:p>
            <a:pPr lvl="1"/>
            <a:r>
              <a:rPr lang="en-US" sz="2200" b="1" dirty="0" smtClean="0"/>
              <a:t>Old Town closure</a:t>
            </a:r>
            <a:r>
              <a:rPr lang="en-US" dirty="0" smtClean="0"/>
              <a:t> </a:t>
            </a:r>
            <a:endParaRPr lang="en-US" sz="2200" b="1" dirty="0" smtClean="0"/>
          </a:p>
          <a:p>
            <a:pPr lvl="2"/>
            <a:r>
              <a:rPr lang="en-US" dirty="0" smtClean="0"/>
              <a:t>~200,000 TPY, Aug 2014</a:t>
            </a:r>
          </a:p>
          <a:p>
            <a:pPr lvl="1"/>
            <a:r>
              <a:rPr lang="en-US" b="1" dirty="0" smtClean="0"/>
              <a:t>ENCE Huelva closure</a:t>
            </a:r>
          </a:p>
          <a:p>
            <a:pPr lvl="2"/>
            <a:r>
              <a:rPr lang="en-US" dirty="0" smtClean="0"/>
              <a:t>~400,000 TPY, Aug 2014</a:t>
            </a:r>
            <a:endParaRPr lang="en-US" b="1" dirty="0"/>
          </a:p>
        </p:txBody>
      </p:sp>
      <p:sp>
        <p:nvSpPr>
          <p:cNvPr id="9" name="Content Placeholder 8"/>
          <p:cNvSpPr>
            <a:spLocks noGrp="1"/>
          </p:cNvSpPr>
          <p:nvPr>
            <p:ph sz="half" idx="2"/>
          </p:nvPr>
        </p:nvSpPr>
        <p:spPr>
          <a:xfrm>
            <a:off x="4572000" y="1200155"/>
            <a:ext cx="4206240" cy="3394472"/>
          </a:xfrm>
        </p:spPr>
        <p:txBody>
          <a:bodyPr/>
          <a:lstStyle/>
          <a:p>
            <a:r>
              <a:rPr lang="en-US" b="1" dirty="0" smtClean="0"/>
              <a:t>BSK Developments</a:t>
            </a:r>
          </a:p>
          <a:p>
            <a:pPr lvl="1"/>
            <a:r>
              <a:rPr lang="en-US" b="1" dirty="0" err="1" smtClean="0"/>
              <a:t>Ilim</a:t>
            </a:r>
            <a:r>
              <a:rPr lang="en-US" b="1" dirty="0" smtClean="0"/>
              <a:t> Bratsk </a:t>
            </a:r>
          </a:p>
          <a:p>
            <a:pPr lvl="2"/>
            <a:r>
              <a:rPr lang="en-US" dirty="0" err="1" smtClean="0"/>
              <a:t>Finised</a:t>
            </a:r>
            <a:r>
              <a:rPr lang="en-US" dirty="0" smtClean="0"/>
              <a:t> a long ramp-up after a maintenance shut in June</a:t>
            </a:r>
          </a:p>
          <a:p>
            <a:pPr lvl="1"/>
            <a:r>
              <a:rPr lang="en-US" dirty="0" err="1" smtClean="0"/>
              <a:t>Pols</a:t>
            </a:r>
            <a:r>
              <a:rPr lang="en-US" dirty="0" smtClean="0"/>
              <a:t> (Austria)</a:t>
            </a:r>
          </a:p>
          <a:p>
            <a:pPr lvl="2"/>
            <a:r>
              <a:rPr lang="en-US" dirty="0" smtClean="0"/>
              <a:t>Recovery boiler repair</a:t>
            </a:r>
          </a:p>
          <a:p>
            <a:pPr lvl="2"/>
            <a:r>
              <a:rPr lang="en-US" dirty="0" smtClean="0"/>
              <a:t>~200,000 TPY loss until late 2015</a:t>
            </a:r>
          </a:p>
          <a:p>
            <a:pPr lvl="1"/>
            <a:endParaRPr lang="en-US" b="1" dirty="0" smtClean="0"/>
          </a:p>
          <a:p>
            <a:pPr lvl="1"/>
            <a:endParaRPr lang="en-US" b="1" dirty="0"/>
          </a:p>
        </p:txBody>
      </p:sp>
      <p:sp>
        <p:nvSpPr>
          <p:cNvPr id="5" name="Footer Placeholder 4"/>
          <p:cNvSpPr>
            <a:spLocks noGrp="1"/>
          </p:cNvSpPr>
          <p:nvPr>
            <p:ph type="ftr" sz="quarter" idx="11"/>
          </p:nvPr>
        </p:nvSpPr>
        <p:spPr/>
        <p:txBody>
          <a:bodyPr/>
          <a:lstStyle/>
          <a:p>
            <a:r>
              <a:rPr lang="en-US" dirty="0" smtClean="0"/>
              <a:t>© Copyright 2015 RISI, Inc. | Proprietary Information</a:t>
            </a:r>
            <a:endParaRPr lang="en-US" dirty="0"/>
          </a:p>
        </p:txBody>
      </p:sp>
      <p:sp>
        <p:nvSpPr>
          <p:cNvPr id="6" name="Slide Number Placeholder 5"/>
          <p:cNvSpPr>
            <a:spLocks noGrp="1"/>
          </p:cNvSpPr>
          <p:nvPr>
            <p:ph type="sldNum" sz="quarter" idx="12"/>
          </p:nvPr>
        </p:nvSpPr>
        <p:spPr/>
        <p:txBody>
          <a:bodyPr/>
          <a:lstStyle/>
          <a:p>
            <a:fld id="{5459D7A9-DADA-4875-AB80-9A518005DED0}" type="slidenum">
              <a:rPr lang="en-US" smtClean="0"/>
              <a:pPr/>
              <a:t>5</a:t>
            </a:fld>
            <a:endParaRPr lang="en-US" dirty="0"/>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199" y="205979"/>
            <a:ext cx="8321040" cy="960120"/>
          </a:xfrm>
        </p:spPr>
        <p:txBody>
          <a:bodyPr>
            <a:noAutofit/>
          </a:bodyPr>
          <a:lstStyle/>
          <a:p>
            <a:pPr algn="l"/>
            <a:r>
              <a:rPr lang="en-US" dirty="0" smtClean="0"/>
              <a:t>As Expected, </a:t>
            </a:r>
            <a:r>
              <a:rPr lang="en-US" sz="3200" b="1" dirty="0" smtClean="0">
                <a:solidFill>
                  <a:schemeClr val="tx2"/>
                </a:solidFill>
                <a:latin typeface="Arial" pitchFamily="34" charset="0"/>
                <a:cs typeface="Arial" pitchFamily="34" charset="0"/>
              </a:rPr>
              <a:t>Pulp Demand </a:t>
            </a:r>
            <a:r>
              <a:rPr lang="en-US" dirty="0" smtClean="0"/>
              <a:t>Was Stronger in Second Half 2014, Especially in Asia</a:t>
            </a:r>
            <a:r>
              <a:rPr lang="en-US" sz="3200" b="1" dirty="0" smtClean="0">
                <a:solidFill>
                  <a:schemeClr val="tx2"/>
                </a:solidFill>
                <a:latin typeface="Arial" pitchFamily="34" charset="0"/>
                <a:cs typeface="Arial" pitchFamily="34" charset="0"/>
              </a:rPr>
              <a:t/>
            </a:r>
            <a:br>
              <a:rPr lang="en-US" sz="3200" b="1" dirty="0" smtClean="0">
                <a:solidFill>
                  <a:schemeClr val="tx2"/>
                </a:solidFill>
                <a:latin typeface="Arial" pitchFamily="34" charset="0"/>
                <a:cs typeface="Arial" pitchFamily="34" charset="0"/>
              </a:rPr>
            </a:br>
            <a:r>
              <a:rPr lang="en-US" sz="2000" b="1" dirty="0" smtClean="0">
                <a:solidFill>
                  <a:schemeClr val="tx2"/>
                </a:solidFill>
                <a:latin typeface="Arial" pitchFamily="34" charset="0"/>
                <a:cs typeface="Arial" pitchFamily="34" charset="0"/>
              </a:rPr>
              <a:t>World-20 Shipments by Destination, Thousand Tonnes per Day</a:t>
            </a:r>
          </a:p>
        </p:txBody>
      </p:sp>
      <p:sp>
        <p:nvSpPr>
          <p:cNvPr id="2" name="Slide Number Placeholder 1"/>
          <p:cNvSpPr>
            <a:spLocks noGrp="1"/>
          </p:cNvSpPr>
          <p:nvPr>
            <p:ph type="sldNum" sz="quarter" idx="12"/>
          </p:nvPr>
        </p:nvSpPr>
        <p:spPr/>
        <p:txBody>
          <a:bodyPr/>
          <a:lstStyle/>
          <a:p>
            <a:fld id="{5459D7A9-DADA-4875-AB80-9A518005DED0}" type="slidenum">
              <a:rPr lang="en-US" smtClean="0"/>
              <a:pPr/>
              <a:t>6</a:t>
            </a:fld>
            <a:endParaRPr lang="en-US" dirty="0"/>
          </a:p>
        </p:txBody>
      </p:sp>
      <p:sp>
        <p:nvSpPr>
          <p:cNvPr id="3" name="Footer Placeholder 2"/>
          <p:cNvSpPr>
            <a:spLocks noGrp="1"/>
          </p:cNvSpPr>
          <p:nvPr>
            <p:ph type="ftr" sz="quarter" idx="11"/>
          </p:nvPr>
        </p:nvSpPr>
        <p:spPr/>
        <p:txBody>
          <a:bodyPr/>
          <a:lstStyle/>
          <a:p>
            <a:r>
              <a:rPr lang="en-US" dirty="0" smtClean="0"/>
              <a:t>© Copyright 2015 RISI, Inc. | Proprietary Information</a:t>
            </a:r>
            <a:endParaRPr lang="en-US" dirty="0"/>
          </a:p>
        </p:txBody>
      </p:sp>
      <p:pic>
        <p:nvPicPr>
          <p:cNvPr id="4098" name="Picture 2"/>
          <p:cNvPicPr>
            <a:picLocks noChangeAspect="1" noChangeArrowheads="1"/>
          </p:cNvPicPr>
          <p:nvPr/>
        </p:nvPicPr>
        <p:blipFill>
          <a:blip r:embed="rId3" cstate="print"/>
          <a:srcRect/>
          <a:stretch>
            <a:fillRect/>
          </a:stretch>
        </p:blipFill>
        <p:spPr bwMode="auto">
          <a:xfrm>
            <a:off x="0" y="1393322"/>
            <a:ext cx="8553641" cy="3424933"/>
          </a:xfrm>
          <a:prstGeom prst="rect">
            <a:avLst/>
          </a:prstGeom>
          <a:noFill/>
          <a:ln w="9525">
            <a:noFill/>
            <a:miter lim="800000"/>
            <a:headEnd/>
            <a:tailEnd/>
          </a:ln>
          <a:effectLst/>
        </p:spPr>
      </p:pic>
    </p:spTree>
  </p:cSld>
  <p:clrMapOvr>
    <a:masterClrMapping/>
  </p:clrMapOvr>
  <p:transition xmlns:p14="http://schemas.microsoft.com/office/powerpoint/2010/main" advClick="0"/>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05979"/>
            <a:ext cx="8229600" cy="822960"/>
          </a:xfrm>
        </p:spPr>
        <p:txBody>
          <a:bodyPr/>
          <a:lstStyle/>
          <a:p>
            <a:r>
              <a:rPr lang="en-US" dirty="0" smtClean="0"/>
              <a:t>A Strong US Dollar Tends to Hold Down Commodity Prices, Including Pulp</a:t>
            </a:r>
            <a:endParaRPr lang="en-US" dirty="0"/>
          </a:p>
        </p:txBody>
      </p:sp>
      <p:sp>
        <p:nvSpPr>
          <p:cNvPr id="2" name="Slide Number Placeholder 1"/>
          <p:cNvSpPr>
            <a:spLocks noGrp="1"/>
          </p:cNvSpPr>
          <p:nvPr>
            <p:ph type="sldNum" sz="quarter" idx="12"/>
          </p:nvPr>
        </p:nvSpPr>
        <p:spPr/>
        <p:txBody>
          <a:bodyPr/>
          <a:lstStyle/>
          <a:p>
            <a:pPr>
              <a:defRPr/>
            </a:pPr>
            <a:fld id="{EF5E52B4-C2DE-4DC9-A839-B30843AF750C}" type="slidenum">
              <a:rPr lang="en-US" smtClean="0">
                <a:solidFill>
                  <a:prstClr val="white"/>
                </a:solidFill>
              </a:rPr>
              <a:pPr>
                <a:defRPr/>
              </a:pPr>
              <a:t>7</a:t>
            </a:fld>
            <a:endParaRPr lang="en-US" dirty="0">
              <a:solidFill>
                <a:prstClr val="white"/>
              </a:solidFill>
            </a:endParaRPr>
          </a:p>
        </p:txBody>
      </p:sp>
      <p:sp>
        <p:nvSpPr>
          <p:cNvPr id="3" name="Footer Placeholder 2"/>
          <p:cNvSpPr>
            <a:spLocks noGrp="1"/>
          </p:cNvSpPr>
          <p:nvPr>
            <p:ph type="ftr" sz="quarter" idx="11"/>
          </p:nvPr>
        </p:nvSpPr>
        <p:spPr/>
        <p:txBody>
          <a:bodyPr/>
          <a:lstStyle/>
          <a:p>
            <a:pPr>
              <a:defRPr/>
            </a:pPr>
            <a:r>
              <a:rPr lang="en-US" dirty="0" smtClean="0">
                <a:latin typeface="Arial" pitchFamily="34" charset="0"/>
                <a:ea typeface="ＭＳ Ｐゴシック" pitchFamily="34" charset="-128"/>
              </a:rPr>
              <a:t>© Copyright 2015 RISI, Inc. | Proprietary Information</a:t>
            </a:r>
            <a:endParaRPr lang="en-US" dirty="0">
              <a:latin typeface="Arial" pitchFamily="34" charset="0"/>
              <a:ea typeface="ＭＳ Ｐゴシック" pitchFamily="34" charset="-128"/>
            </a:endParaRPr>
          </a:p>
        </p:txBody>
      </p:sp>
      <p:pic>
        <p:nvPicPr>
          <p:cNvPr id="1027" name="Picture 3"/>
          <p:cNvPicPr>
            <a:picLocks noGrp="1" noChangeAspect="1" noChangeArrowheads="1"/>
          </p:cNvPicPr>
          <p:nvPr>
            <p:ph idx="1"/>
          </p:nvPr>
        </p:nvPicPr>
        <p:blipFill>
          <a:blip r:embed="rId3" cstate="print"/>
          <a:srcRect/>
          <a:stretch>
            <a:fillRect/>
          </a:stretch>
        </p:blipFill>
        <p:spPr bwMode="auto">
          <a:xfrm>
            <a:off x="346635" y="1135857"/>
            <a:ext cx="8162410" cy="3544491"/>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05979"/>
            <a:ext cx="8229600" cy="960120"/>
          </a:xfrm>
        </p:spPr>
        <p:txBody>
          <a:bodyPr/>
          <a:lstStyle/>
          <a:p>
            <a:r>
              <a:rPr lang="en-US" dirty="0" smtClean="0"/>
              <a:t>BSK Delivered Cash Costs to Shanghai: Third Quarter 2014 </a:t>
            </a:r>
            <a:br>
              <a:rPr lang="en-US" dirty="0" smtClean="0"/>
            </a:br>
            <a:r>
              <a:rPr lang="en-US" sz="1800" dirty="0" smtClean="0"/>
              <a:t>RISI Cost Benchmarking</a:t>
            </a:r>
            <a:endParaRPr lang="en-US" sz="1800" dirty="0"/>
          </a:p>
        </p:txBody>
      </p:sp>
      <p:sp>
        <p:nvSpPr>
          <p:cNvPr id="2" name="Slide Number Placeholder 1"/>
          <p:cNvSpPr>
            <a:spLocks noGrp="1"/>
          </p:cNvSpPr>
          <p:nvPr>
            <p:ph type="sldNum" sz="quarter" idx="12"/>
          </p:nvPr>
        </p:nvSpPr>
        <p:spPr/>
        <p:txBody>
          <a:bodyPr/>
          <a:lstStyle/>
          <a:p>
            <a:pPr>
              <a:defRPr/>
            </a:pPr>
            <a:fld id="{EF5E52B4-C2DE-4DC9-A839-B30843AF750C}" type="slidenum">
              <a:rPr lang="en-US" smtClean="0">
                <a:solidFill>
                  <a:prstClr val="white"/>
                </a:solidFill>
              </a:rPr>
              <a:pPr>
                <a:defRPr/>
              </a:pPr>
              <a:t>8</a:t>
            </a:fld>
            <a:endParaRPr lang="en-US" dirty="0">
              <a:solidFill>
                <a:prstClr val="white"/>
              </a:solidFill>
            </a:endParaRPr>
          </a:p>
        </p:txBody>
      </p:sp>
      <p:sp>
        <p:nvSpPr>
          <p:cNvPr id="3" name="Footer Placeholder 2"/>
          <p:cNvSpPr>
            <a:spLocks noGrp="1"/>
          </p:cNvSpPr>
          <p:nvPr>
            <p:ph type="ftr" sz="quarter" idx="11"/>
          </p:nvPr>
        </p:nvSpPr>
        <p:spPr/>
        <p:txBody>
          <a:bodyPr/>
          <a:lstStyle/>
          <a:p>
            <a:pPr>
              <a:defRPr/>
            </a:pPr>
            <a:r>
              <a:rPr lang="en-US" dirty="0" smtClean="0">
                <a:latin typeface="Arial" pitchFamily="34" charset="0"/>
                <a:ea typeface="ＭＳ Ｐゴシック" pitchFamily="34" charset="-128"/>
              </a:rPr>
              <a:t>© Copyright 2015 RISI, Inc. | Proprietary Information</a:t>
            </a:r>
            <a:endParaRPr lang="en-US" dirty="0">
              <a:latin typeface="Arial" pitchFamily="34" charset="0"/>
              <a:ea typeface="ＭＳ Ｐゴシック" pitchFamily="34" charset="-128"/>
            </a:endParaRPr>
          </a:p>
        </p:txBody>
      </p:sp>
      <p:pic>
        <p:nvPicPr>
          <p:cNvPr id="1026" name="Picture 2" descr="C:\Users\kschaefer\Desktop\CFV0213_0202302E441.png"/>
          <p:cNvPicPr>
            <a:picLocks noGrp="1" noChangeAspect="1" noChangeArrowheads="1"/>
          </p:cNvPicPr>
          <p:nvPr>
            <p:ph idx="1"/>
          </p:nvPr>
        </p:nvPicPr>
        <p:blipFill rotWithShape="1">
          <a:blip r:embed="rId3" cstate="print"/>
          <a:srcRect b="5180"/>
          <a:stretch/>
        </p:blipFill>
        <p:spPr bwMode="auto">
          <a:xfrm>
            <a:off x="529696" y="1355767"/>
            <a:ext cx="7960973" cy="3482589"/>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457200" y="205979"/>
            <a:ext cx="8229600" cy="822960"/>
          </a:xfrm>
        </p:spPr>
        <p:txBody>
          <a:bodyPr>
            <a:noAutofit/>
          </a:bodyPr>
          <a:lstStyle/>
          <a:p>
            <a:pPr algn="l"/>
            <a:r>
              <a:rPr lang="en-US" sz="3200" b="1" dirty="0" smtClean="0">
                <a:solidFill>
                  <a:schemeClr val="tx2"/>
                </a:solidFill>
                <a:latin typeface="Arial" pitchFamily="34" charset="0"/>
                <a:cs typeface="Arial" pitchFamily="34" charset="0"/>
              </a:rPr>
              <a:t>World Production of Paper and Board</a:t>
            </a:r>
            <a:br>
              <a:rPr lang="en-US" sz="3200" b="1" dirty="0" smtClean="0">
                <a:solidFill>
                  <a:schemeClr val="tx2"/>
                </a:solidFill>
                <a:latin typeface="Arial" pitchFamily="34" charset="0"/>
                <a:cs typeface="Arial" pitchFamily="34" charset="0"/>
              </a:rPr>
            </a:br>
            <a:r>
              <a:rPr lang="en-US" sz="2000" b="1" dirty="0" smtClean="0">
                <a:solidFill>
                  <a:schemeClr val="tx2"/>
                </a:solidFill>
                <a:latin typeface="Arial" pitchFamily="34" charset="0"/>
                <a:cs typeface="Arial" pitchFamily="34" charset="0"/>
              </a:rPr>
              <a:t>Graphic, Packaging and Specialty and Tissue; Percent Change</a:t>
            </a:r>
            <a:endParaRPr lang="en-US" sz="2000" b="1" dirty="0">
              <a:solidFill>
                <a:schemeClr val="tx2"/>
              </a:solidFill>
              <a:latin typeface="Arial" pitchFamily="34" charset="0"/>
              <a:cs typeface="Arial" pitchFamily="34" charset="0"/>
            </a:endParaRPr>
          </a:p>
        </p:txBody>
      </p:sp>
      <p:sp>
        <p:nvSpPr>
          <p:cNvPr id="3" name="Footer Placeholder 2"/>
          <p:cNvSpPr>
            <a:spLocks noGrp="1"/>
          </p:cNvSpPr>
          <p:nvPr>
            <p:ph type="ftr" sz="quarter" idx="11"/>
          </p:nvPr>
        </p:nvSpPr>
        <p:spPr/>
        <p:txBody>
          <a:bodyPr/>
          <a:lstStyle/>
          <a:p>
            <a:pPr>
              <a:defRPr/>
            </a:pPr>
            <a:r>
              <a:rPr lang="en-US" dirty="0" smtClean="0">
                <a:latin typeface="Arial" pitchFamily="34" charset="0"/>
                <a:ea typeface="ＭＳ Ｐゴシック" pitchFamily="34" charset="-128"/>
              </a:rPr>
              <a:t>© Copyright 2015 RISI, Inc. | Proprietary Information</a:t>
            </a:r>
            <a:endParaRPr lang="en-US" dirty="0">
              <a:latin typeface="Arial" pitchFamily="34" charset="0"/>
              <a:ea typeface="ＭＳ Ｐゴシック" pitchFamily="34" charset="-128"/>
            </a:endParaRPr>
          </a:p>
        </p:txBody>
      </p:sp>
      <p:sp>
        <p:nvSpPr>
          <p:cNvPr id="4" name="Slide Number Placeholder 3"/>
          <p:cNvSpPr>
            <a:spLocks noGrp="1"/>
          </p:cNvSpPr>
          <p:nvPr>
            <p:ph type="sldNum" sz="quarter" idx="12"/>
          </p:nvPr>
        </p:nvSpPr>
        <p:spPr/>
        <p:txBody>
          <a:bodyPr/>
          <a:lstStyle/>
          <a:p>
            <a:pPr>
              <a:defRPr/>
            </a:pPr>
            <a:fld id="{8236D4D0-3122-4BC2-9BAB-E0CB0031A91C}" type="slidenum">
              <a:rPr lang="en-US" smtClean="0">
                <a:solidFill>
                  <a:prstClr val="white"/>
                </a:solidFill>
              </a:rPr>
              <a:pPr>
                <a:defRPr/>
              </a:pPr>
              <a:t>9</a:t>
            </a:fld>
            <a:endParaRPr lang="en-US" dirty="0">
              <a:solidFill>
                <a:prstClr val="white"/>
              </a:solidFill>
            </a:endParaRPr>
          </a:p>
        </p:txBody>
      </p:sp>
      <p:graphicFrame>
        <p:nvGraphicFramePr>
          <p:cNvPr id="7" name="Chart 6"/>
          <p:cNvGraphicFramePr/>
          <p:nvPr>
            <p:extLst>
              <p:ext uri="{D42A27DB-BD31-4B8C-83A1-F6EECF244321}">
                <p14:modId xmlns:p14="http://schemas.microsoft.com/office/powerpoint/2010/main" val="2292607060"/>
              </p:ext>
            </p:extLst>
          </p:nvPr>
        </p:nvGraphicFramePr>
        <p:xfrm>
          <a:off x="457200" y="1097279"/>
          <a:ext cx="8229600" cy="370332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05979"/>
            <a:ext cx="8414657" cy="822960"/>
          </a:xfrm>
        </p:spPr>
        <p:txBody>
          <a:bodyPr/>
          <a:lstStyle/>
          <a:p>
            <a:r>
              <a:rPr lang="en-US" dirty="0" smtClean="0"/>
              <a:t>The New Reality for World P&amp;W Demand:</a:t>
            </a:r>
            <a:br>
              <a:rPr lang="en-US" dirty="0" smtClean="0"/>
            </a:br>
            <a:r>
              <a:rPr lang="en-US" dirty="0" smtClean="0"/>
              <a:t>Peak Demand Has Already Happened</a:t>
            </a:r>
            <a:endParaRPr lang="en-US" dirty="0"/>
          </a:p>
        </p:txBody>
      </p:sp>
      <p:sp>
        <p:nvSpPr>
          <p:cNvPr id="2" name="Slide Number Placeholder 1"/>
          <p:cNvSpPr>
            <a:spLocks noGrp="1"/>
          </p:cNvSpPr>
          <p:nvPr>
            <p:ph type="sldNum" sz="quarter" idx="12"/>
          </p:nvPr>
        </p:nvSpPr>
        <p:spPr/>
        <p:txBody>
          <a:bodyPr/>
          <a:lstStyle/>
          <a:p>
            <a:pPr>
              <a:defRPr/>
            </a:pPr>
            <a:fld id="{EF5E52B4-C2DE-4DC9-A839-B30843AF750C}" type="slidenum">
              <a:rPr lang="en-US" smtClean="0">
                <a:solidFill>
                  <a:prstClr val="white"/>
                </a:solidFill>
              </a:rPr>
              <a:pPr>
                <a:defRPr/>
              </a:pPr>
              <a:t>10</a:t>
            </a:fld>
            <a:endParaRPr lang="en-US" dirty="0">
              <a:solidFill>
                <a:prstClr val="white"/>
              </a:solidFill>
            </a:endParaRPr>
          </a:p>
        </p:txBody>
      </p:sp>
      <p:sp>
        <p:nvSpPr>
          <p:cNvPr id="3" name="Footer Placeholder 2"/>
          <p:cNvSpPr>
            <a:spLocks noGrp="1"/>
          </p:cNvSpPr>
          <p:nvPr>
            <p:ph type="ftr" sz="quarter" idx="11"/>
          </p:nvPr>
        </p:nvSpPr>
        <p:spPr/>
        <p:txBody>
          <a:bodyPr/>
          <a:lstStyle/>
          <a:p>
            <a:pPr>
              <a:defRPr/>
            </a:pPr>
            <a:r>
              <a:rPr lang="en-US" dirty="0" smtClean="0">
                <a:latin typeface="Arial" pitchFamily="34" charset="0"/>
                <a:ea typeface="ＭＳ Ｐゴシック" pitchFamily="34" charset="-128"/>
              </a:rPr>
              <a:t>© Copyright 2015 RISI, Inc. All rights reserved.</a:t>
            </a:r>
            <a:endParaRPr lang="en-US" dirty="0">
              <a:latin typeface="Arial" pitchFamily="34" charset="0"/>
              <a:ea typeface="ＭＳ Ｐゴシック" pitchFamily="34" charset="-128"/>
            </a:endParaRPr>
          </a:p>
        </p:txBody>
      </p:sp>
      <p:graphicFrame>
        <p:nvGraphicFramePr>
          <p:cNvPr id="6" name="Chart 5"/>
          <p:cNvGraphicFramePr/>
          <p:nvPr>
            <p:extLst>
              <p:ext uri="{D42A27DB-BD31-4B8C-83A1-F6EECF244321}">
                <p14:modId xmlns:p14="http://schemas.microsoft.com/office/powerpoint/2010/main" val="3986646521"/>
              </p:ext>
            </p:extLst>
          </p:nvPr>
        </p:nvGraphicFramePr>
        <p:xfrm>
          <a:off x="478191" y="1176357"/>
          <a:ext cx="8229600" cy="356616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p:nvPr>
            <p:extLst>
              <p:ext uri="{D42A27DB-BD31-4B8C-83A1-F6EECF244321}">
                <p14:modId xmlns:p14="http://schemas.microsoft.com/office/powerpoint/2010/main" val="1457594063"/>
              </p:ext>
            </p:extLst>
          </p:nvPr>
        </p:nvGraphicFramePr>
        <p:xfrm>
          <a:off x="552451" y="1174936"/>
          <a:ext cx="8039101" cy="3582802"/>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457200" y="205979"/>
            <a:ext cx="8229600" cy="685800"/>
          </a:xfrm>
        </p:spPr>
        <p:txBody>
          <a:bodyPr>
            <a:normAutofit fontScale="90000"/>
          </a:bodyPr>
          <a:lstStyle/>
          <a:p>
            <a:pPr algn="l"/>
            <a:r>
              <a:rPr lang="en-US" sz="3200" b="1" dirty="0" smtClean="0">
                <a:solidFill>
                  <a:schemeClr val="tx2"/>
                </a:solidFill>
                <a:latin typeface="Arial" pitchFamily="34" charset="0"/>
                <a:cs typeface="Arial" pitchFamily="34" charset="0"/>
              </a:rPr>
              <a:t>Demand for Tissue Papers </a:t>
            </a:r>
            <a:br>
              <a:rPr lang="en-US" sz="3200" b="1" dirty="0" smtClean="0">
                <a:solidFill>
                  <a:schemeClr val="tx2"/>
                </a:solidFill>
                <a:latin typeface="Arial" pitchFamily="34" charset="0"/>
                <a:cs typeface="Arial" pitchFamily="34" charset="0"/>
              </a:rPr>
            </a:br>
            <a:r>
              <a:rPr lang="en-US" sz="2000" b="1" dirty="0" smtClean="0">
                <a:solidFill>
                  <a:schemeClr val="tx2"/>
                </a:solidFill>
                <a:latin typeface="Arial" pitchFamily="34" charset="0"/>
                <a:cs typeface="Arial" pitchFamily="34" charset="0"/>
              </a:rPr>
              <a:t>Million Tonnes</a:t>
            </a:r>
            <a:endParaRPr lang="en-US" sz="2000" b="1" dirty="0">
              <a:solidFill>
                <a:schemeClr val="tx2"/>
              </a:solidFill>
              <a:latin typeface="Arial" pitchFamily="34" charset="0"/>
              <a:cs typeface="Arial" pitchFamily="34" charset="0"/>
            </a:endParaRPr>
          </a:p>
        </p:txBody>
      </p:sp>
      <p:sp>
        <p:nvSpPr>
          <p:cNvPr id="4" name="Footer Placeholder 3"/>
          <p:cNvSpPr>
            <a:spLocks noGrp="1"/>
          </p:cNvSpPr>
          <p:nvPr>
            <p:ph type="ftr" sz="quarter" idx="11"/>
          </p:nvPr>
        </p:nvSpPr>
        <p:spPr/>
        <p:txBody>
          <a:bodyPr/>
          <a:lstStyle/>
          <a:p>
            <a:pPr>
              <a:defRPr/>
            </a:pPr>
            <a:r>
              <a:rPr lang="en-US" dirty="0" smtClean="0">
                <a:latin typeface="Arial" pitchFamily="34" charset="0"/>
                <a:ea typeface="ＭＳ Ｐゴシック" pitchFamily="34" charset="-128"/>
              </a:rPr>
              <a:t>© Copyright 2015 RISI, Inc. | Proprietary Information</a:t>
            </a:r>
            <a:endParaRPr lang="en-US" dirty="0">
              <a:latin typeface="Arial" pitchFamily="34" charset="0"/>
              <a:ea typeface="ＭＳ Ｐゴシック" pitchFamily="34" charset="-128"/>
            </a:endParaRPr>
          </a:p>
        </p:txBody>
      </p:sp>
      <p:sp>
        <p:nvSpPr>
          <p:cNvPr id="5" name="Slide Number Placeholder 4"/>
          <p:cNvSpPr>
            <a:spLocks noGrp="1"/>
          </p:cNvSpPr>
          <p:nvPr>
            <p:ph type="sldNum" sz="quarter" idx="12"/>
          </p:nvPr>
        </p:nvSpPr>
        <p:spPr/>
        <p:txBody>
          <a:bodyPr/>
          <a:lstStyle/>
          <a:p>
            <a:pPr>
              <a:defRPr/>
            </a:pPr>
            <a:fld id="{8236D4D0-3122-4BC2-9BAB-E0CB0031A91C}" type="slidenum">
              <a:rPr lang="en-US" smtClean="0">
                <a:solidFill>
                  <a:prstClr val="white"/>
                </a:solidFill>
              </a:rPr>
              <a:pPr>
                <a:defRPr/>
              </a:pPr>
              <a:t>11</a:t>
            </a:fld>
            <a:endParaRPr lang="en-US" dirty="0">
              <a:solidFill>
                <a:prstClr val="white"/>
              </a:solidFill>
            </a:endParaRP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3"/>
          <p:cNvSpPr>
            <a:spLocks noGrp="1"/>
          </p:cNvSpPr>
          <p:nvPr>
            <p:ph type="title"/>
          </p:nvPr>
        </p:nvSpPr>
        <p:spPr>
          <a:xfrm>
            <a:off x="457200" y="205740"/>
            <a:ext cx="8229600" cy="685800"/>
          </a:xfrm>
        </p:spPr>
        <p:txBody>
          <a:bodyPr>
            <a:noAutofit/>
          </a:bodyPr>
          <a:lstStyle/>
          <a:p>
            <a:pPr algn="l"/>
            <a:r>
              <a:rPr lang="en-US" sz="3200" b="1" dirty="0" smtClean="0">
                <a:solidFill>
                  <a:schemeClr val="tx2"/>
                </a:solidFill>
                <a:latin typeface="Arial" pitchFamily="34" charset="0"/>
                <a:cs typeface="Arial" pitchFamily="34" charset="0"/>
              </a:rPr>
              <a:t>Pulp Supply and Risks</a:t>
            </a:r>
          </a:p>
        </p:txBody>
      </p:sp>
      <p:sp>
        <p:nvSpPr>
          <p:cNvPr id="49155" name="Content Placeholder 4"/>
          <p:cNvSpPr>
            <a:spLocks noGrp="1"/>
          </p:cNvSpPr>
          <p:nvPr>
            <p:ph idx="1"/>
          </p:nvPr>
        </p:nvSpPr>
        <p:spPr>
          <a:xfrm>
            <a:off x="457200" y="1028700"/>
            <a:ext cx="8229600" cy="3429000"/>
          </a:xfrm>
        </p:spPr>
        <p:txBody>
          <a:bodyPr>
            <a:noAutofit/>
          </a:bodyPr>
          <a:lstStyle/>
          <a:p>
            <a:r>
              <a:rPr lang="en-US" sz="1900" dirty="0" smtClean="0">
                <a:ea typeface="ＭＳ Ｐゴシック" pitchFamily="48" charset="-128"/>
              </a:rPr>
              <a:t>Large BHK capacity expansions around mid-2015</a:t>
            </a:r>
          </a:p>
          <a:p>
            <a:pPr lvl="1"/>
            <a:r>
              <a:rPr lang="en-US" sz="1900" dirty="0" smtClean="0">
                <a:ea typeface="ＭＳ Ｐゴシック" pitchFamily="48" charset="-128"/>
              </a:rPr>
              <a:t>CMPC </a:t>
            </a:r>
            <a:r>
              <a:rPr lang="en-US" sz="1900" b="1" dirty="0" smtClean="0">
                <a:ea typeface="ＭＳ Ｐゴシック" pitchFamily="48" charset="-128"/>
              </a:rPr>
              <a:t>Guaiba: </a:t>
            </a:r>
            <a:r>
              <a:rPr lang="en-US" sz="1900" dirty="0" smtClean="0">
                <a:ea typeface="ＭＳ Ｐゴシック" pitchFamily="48" charset="-128"/>
              </a:rPr>
              <a:t>1.3 million tpy, mid-2015. Risks?</a:t>
            </a:r>
          </a:p>
          <a:p>
            <a:r>
              <a:rPr lang="en-US" sz="1900" dirty="0" smtClean="0">
                <a:ea typeface="ＭＳ Ｐゴシック" pitchFamily="48" charset="-128"/>
              </a:rPr>
              <a:t> Continuing swing from BHK to BSK production</a:t>
            </a:r>
          </a:p>
          <a:p>
            <a:pPr lvl="1"/>
            <a:r>
              <a:rPr lang="en-US" sz="1900" dirty="0" smtClean="0">
                <a:ea typeface="ＭＳ Ｐゴシック" pitchFamily="48" charset="-128"/>
              </a:rPr>
              <a:t>Certainly as long as price gap is &gt;$100/tonne</a:t>
            </a:r>
          </a:p>
          <a:p>
            <a:r>
              <a:rPr lang="en-US" sz="1900" dirty="0" smtClean="0">
                <a:ea typeface="ＭＳ Ｐゴシック" pitchFamily="48" charset="-128"/>
              </a:rPr>
              <a:t>Continuing shift from “integrated” to “market” pulp in North America and Europe</a:t>
            </a:r>
          </a:p>
          <a:p>
            <a:pPr marL="342900" lvl="1" indent="-342900">
              <a:buFont typeface="Arial" pitchFamily="34" charset="0"/>
              <a:buChar char="•"/>
            </a:pPr>
            <a:r>
              <a:rPr lang="en-US" sz="1900" b="1" dirty="0" smtClean="0">
                <a:ea typeface="ＭＳ Ｐゴシック" pitchFamily="48" charset="-128"/>
              </a:rPr>
              <a:t>Cost curve is shifting downward…could accelerate if the US “super dollar” reappears</a:t>
            </a:r>
          </a:p>
          <a:p>
            <a:pPr marL="742950" lvl="2" indent="-342900"/>
            <a:r>
              <a:rPr lang="en-US" sz="1900" dirty="0" smtClean="0">
                <a:ea typeface="ＭＳ Ｐゴシック" pitchFamily="48" charset="-128"/>
              </a:rPr>
              <a:t>A reprieve for small, inefficient BHK lines in Europe?</a:t>
            </a:r>
          </a:p>
          <a:p>
            <a:r>
              <a:rPr lang="en-US" sz="1900" dirty="0" smtClean="0">
                <a:ea typeface="ＭＳ Ｐゴシック" pitchFamily="48" charset="-128"/>
              </a:rPr>
              <a:t>DP demand still growing briskly, pulling some paper grade pulp capacity into DP production</a:t>
            </a:r>
            <a:endParaRPr lang="en-US" sz="1900" b="1" dirty="0" smtClean="0">
              <a:ea typeface="ＭＳ Ｐゴシック" pitchFamily="48" charset="-128"/>
            </a:endParaRPr>
          </a:p>
          <a:p>
            <a:pPr lvl="1">
              <a:buNone/>
            </a:pPr>
            <a:endParaRPr lang="en-US" sz="1900" b="1" dirty="0" smtClean="0">
              <a:ea typeface="ＭＳ Ｐゴシック" pitchFamily="48" charset="-128"/>
            </a:endParaRPr>
          </a:p>
          <a:p>
            <a:pPr>
              <a:buFont typeface="Webdings" pitchFamily="18" charset="2"/>
              <a:buNone/>
            </a:pPr>
            <a:endParaRPr lang="en-US" sz="1900" b="1" dirty="0" smtClean="0">
              <a:ea typeface="ＭＳ Ｐゴシック" pitchFamily="48" charset="-128"/>
            </a:endParaRPr>
          </a:p>
          <a:p>
            <a:endParaRPr lang="en-US" sz="1900" b="1" dirty="0" smtClean="0">
              <a:ea typeface="ＭＳ Ｐゴシック" pitchFamily="48" charset="-128"/>
            </a:endParaRPr>
          </a:p>
        </p:txBody>
      </p:sp>
      <p:sp>
        <p:nvSpPr>
          <p:cNvPr id="3" name="Footer Placeholder 2"/>
          <p:cNvSpPr>
            <a:spLocks noGrp="1"/>
          </p:cNvSpPr>
          <p:nvPr>
            <p:ph type="ftr" sz="quarter" idx="11"/>
          </p:nvPr>
        </p:nvSpPr>
        <p:spPr/>
        <p:txBody>
          <a:bodyPr/>
          <a:lstStyle/>
          <a:p>
            <a:pPr>
              <a:defRPr/>
            </a:pPr>
            <a:r>
              <a:rPr lang="en-US" dirty="0" smtClean="0">
                <a:latin typeface="Arial" pitchFamily="34" charset="0"/>
                <a:ea typeface="ＭＳ Ｐゴシック" pitchFamily="34" charset="-128"/>
              </a:rPr>
              <a:t>© Copyright 2015 RISI, Inc. | Proprietary Information</a:t>
            </a:r>
            <a:endParaRPr lang="en-US" dirty="0">
              <a:latin typeface="Arial" pitchFamily="34" charset="0"/>
              <a:ea typeface="ＭＳ Ｐゴシック" pitchFamily="34" charset="-128"/>
            </a:endParaRPr>
          </a:p>
        </p:txBody>
      </p:sp>
      <p:sp>
        <p:nvSpPr>
          <p:cNvPr id="4" name="Slide Number Placeholder 3"/>
          <p:cNvSpPr>
            <a:spLocks noGrp="1"/>
          </p:cNvSpPr>
          <p:nvPr>
            <p:ph type="sldNum" sz="quarter" idx="12"/>
          </p:nvPr>
        </p:nvSpPr>
        <p:spPr/>
        <p:txBody>
          <a:bodyPr/>
          <a:lstStyle/>
          <a:p>
            <a:pPr>
              <a:defRPr/>
            </a:pPr>
            <a:fld id="{8236D4D0-3122-4BC2-9BAB-E0CB0031A91C}" type="slidenum">
              <a:rPr lang="en-US" smtClean="0">
                <a:solidFill>
                  <a:prstClr val="white"/>
                </a:solidFill>
              </a:rPr>
              <a:pPr>
                <a:defRPr/>
              </a:pPr>
              <a:t>12</a:t>
            </a:fld>
            <a:endParaRPr lang="en-US" dirty="0">
              <a:solidFill>
                <a:prstClr val="white"/>
              </a:solidFill>
            </a:endParaRP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3"/>
          <p:cNvSpPr>
            <a:spLocks noGrp="1"/>
          </p:cNvSpPr>
          <p:nvPr>
            <p:ph type="title"/>
          </p:nvPr>
        </p:nvSpPr>
        <p:spPr>
          <a:xfrm>
            <a:off x="457200" y="205979"/>
            <a:ext cx="8229600" cy="685800"/>
          </a:xfrm>
        </p:spPr>
        <p:txBody>
          <a:bodyPr>
            <a:noAutofit/>
          </a:bodyPr>
          <a:lstStyle/>
          <a:p>
            <a:r>
              <a:rPr lang="en-US" sz="3200" dirty="0"/>
              <a:t>Key </a:t>
            </a:r>
            <a:r>
              <a:rPr lang="en-US" sz="3200" dirty="0" smtClean="0"/>
              <a:t>Points for the 2015 </a:t>
            </a:r>
            <a:r>
              <a:rPr lang="en-US" sz="3200" dirty="0"/>
              <a:t>Forecast</a:t>
            </a:r>
            <a:endParaRPr lang="en-US" sz="3200" b="1" dirty="0" smtClean="0">
              <a:solidFill>
                <a:schemeClr val="tx2"/>
              </a:solidFill>
              <a:latin typeface="Arial" pitchFamily="34" charset="0"/>
              <a:cs typeface="Arial" pitchFamily="34" charset="0"/>
            </a:endParaRPr>
          </a:p>
        </p:txBody>
      </p:sp>
      <p:sp>
        <p:nvSpPr>
          <p:cNvPr id="7" name="Content Placeholder 6"/>
          <p:cNvSpPr>
            <a:spLocks noGrp="1"/>
          </p:cNvSpPr>
          <p:nvPr>
            <p:ph idx="1"/>
          </p:nvPr>
        </p:nvSpPr>
        <p:spPr>
          <a:xfrm>
            <a:off x="457200" y="914400"/>
            <a:ext cx="8496310" cy="3680230"/>
          </a:xfrm>
        </p:spPr>
        <p:txBody>
          <a:bodyPr>
            <a:noAutofit/>
          </a:bodyPr>
          <a:lstStyle/>
          <a:p>
            <a:r>
              <a:rPr lang="en-US" sz="2000" b="1" dirty="0" smtClean="0"/>
              <a:t>Pulp demand outside of China is growing slowly, so Chinese inventory swings dominate the demand side</a:t>
            </a:r>
          </a:p>
          <a:p>
            <a:pPr lvl="1"/>
            <a:r>
              <a:rPr lang="en-US" sz="2000" b="1" dirty="0" smtClean="0"/>
              <a:t>There will be a large increase in Chinese BHK import demand in 2015</a:t>
            </a:r>
          </a:p>
          <a:p>
            <a:r>
              <a:rPr lang="en-US" sz="2000" dirty="0" smtClean="0"/>
              <a:t>A s</a:t>
            </a:r>
            <a:r>
              <a:rPr lang="en-US" sz="2000" b="1" dirty="0" smtClean="0"/>
              <a:t>tronger economic environment in 2015 worldwide will boost pulp demand, but not by as much as was expected</a:t>
            </a:r>
          </a:p>
          <a:p>
            <a:r>
              <a:rPr lang="en-US" sz="2000" b="1" dirty="0" smtClean="0"/>
              <a:t>The next BHK line to start up will be in mid-2015, helping to pull the industry operating rate (and profitability) down in the middle of the year</a:t>
            </a:r>
          </a:p>
          <a:p>
            <a:r>
              <a:rPr lang="en-US" sz="2000" dirty="0" smtClean="0"/>
              <a:t>Euro risk is still substantial</a:t>
            </a:r>
            <a:endParaRPr lang="en-US" sz="2000" b="1" dirty="0" smtClean="0"/>
          </a:p>
          <a:p>
            <a:pPr>
              <a:buNone/>
            </a:pPr>
            <a:endParaRPr lang="en-US" sz="2000" b="1" dirty="0" smtClean="0"/>
          </a:p>
        </p:txBody>
      </p:sp>
      <p:sp>
        <p:nvSpPr>
          <p:cNvPr id="2" name="Footer Placeholder 1"/>
          <p:cNvSpPr>
            <a:spLocks noGrp="1"/>
          </p:cNvSpPr>
          <p:nvPr>
            <p:ph type="ftr" sz="quarter" idx="11"/>
          </p:nvPr>
        </p:nvSpPr>
        <p:spPr/>
        <p:txBody>
          <a:bodyPr/>
          <a:lstStyle/>
          <a:p>
            <a:pPr>
              <a:defRPr/>
            </a:pPr>
            <a:r>
              <a:rPr lang="en-US" dirty="0" smtClean="0">
                <a:latin typeface="Arial" pitchFamily="34" charset="0"/>
                <a:ea typeface="ＭＳ Ｐゴシック" pitchFamily="34" charset="-128"/>
              </a:rPr>
              <a:t>© Copyright 2015 RISI, Inc. | Proprietary Information</a:t>
            </a:r>
            <a:endParaRPr lang="en-US" dirty="0">
              <a:latin typeface="Arial" pitchFamily="34" charset="0"/>
              <a:ea typeface="ＭＳ Ｐゴシック" pitchFamily="34" charset="-128"/>
            </a:endParaRPr>
          </a:p>
        </p:txBody>
      </p:sp>
      <p:sp>
        <p:nvSpPr>
          <p:cNvPr id="3" name="Slide Number Placeholder 2"/>
          <p:cNvSpPr>
            <a:spLocks noGrp="1"/>
          </p:cNvSpPr>
          <p:nvPr>
            <p:ph type="sldNum" sz="quarter" idx="12"/>
          </p:nvPr>
        </p:nvSpPr>
        <p:spPr/>
        <p:txBody>
          <a:bodyPr/>
          <a:lstStyle/>
          <a:p>
            <a:pPr>
              <a:defRPr/>
            </a:pPr>
            <a:fld id="{8236D4D0-3122-4BC2-9BAB-E0CB0031A91C}" type="slidenum">
              <a:rPr lang="en-US" smtClean="0">
                <a:solidFill>
                  <a:prstClr val="white"/>
                </a:solidFill>
              </a:rPr>
              <a:pPr>
                <a:defRPr/>
              </a:pPr>
              <a:t>13</a:t>
            </a:fld>
            <a:endParaRPr lang="en-US" dirty="0">
              <a:solidFill>
                <a:prstClr val="white"/>
              </a:solidFill>
            </a:endParaRP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err="1" smtClean="0"/>
              <a:t>Papeles</a:t>
            </a:r>
            <a:r>
              <a:rPr lang="en-US" dirty="0" smtClean="0"/>
              <a:t> </a:t>
            </a:r>
            <a:r>
              <a:rPr lang="en-US" dirty="0" err="1" smtClean="0"/>
              <a:t>para</a:t>
            </a:r>
            <a:r>
              <a:rPr lang="en-US" dirty="0" smtClean="0"/>
              <a:t/>
            </a:r>
            <a:br>
              <a:rPr lang="en-US" dirty="0" smtClean="0"/>
            </a:br>
            <a:r>
              <a:rPr lang="en-US" dirty="0" smtClean="0"/>
              <a:t> </a:t>
            </a:r>
            <a:r>
              <a:rPr lang="en-US" dirty="0" err="1" smtClean="0"/>
              <a:t>empaque</a:t>
            </a:r>
            <a:endParaRPr lang="en-US" dirty="0"/>
          </a:p>
        </p:txBody>
      </p:sp>
      <p:sp>
        <p:nvSpPr>
          <p:cNvPr id="3" name="Subtitle 2"/>
          <p:cNvSpPr>
            <a:spLocks noGrp="1"/>
          </p:cNvSpPr>
          <p:nvPr>
            <p:ph type="subTitle" idx="1"/>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 Copyright 2015 RISI, Inc. | Proprietary Information</a:t>
            </a:r>
            <a:endParaRPr lang="en-US" dirty="0"/>
          </a:p>
        </p:txBody>
      </p:sp>
      <p:sp>
        <p:nvSpPr>
          <p:cNvPr id="5" name="Slide Number Placeholder 4"/>
          <p:cNvSpPr>
            <a:spLocks noGrp="1"/>
          </p:cNvSpPr>
          <p:nvPr>
            <p:ph type="sldNum" sz="quarter" idx="12"/>
          </p:nvPr>
        </p:nvSpPr>
        <p:spPr/>
        <p:txBody>
          <a:bodyPr/>
          <a:lstStyle/>
          <a:p>
            <a:fld id="{45A3B8D7-AA8A-40F3-A4EF-88A1816D4CC4}" type="slidenum">
              <a:rPr lang="en-US" smtClean="0"/>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defRPr/>
            </a:pPr>
            <a:fld id="{6B1B782B-3F25-42A2-98FC-585EFB679607}" type="slidenum">
              <a:rPr lang="en-US" smtClean="0">
                <a:solidFill>
                  <a:prstClr val="white"/>
                </a:solidFill>
              </a:rPr>
              <a:pPr>
                <a:defRPr/>
              </a:pPr>
              <a:t>15</a:t>
            </a:fld>
            <a:endParaRPr lang="en-US">
              <a:solidFill>
                <a:prstClr val="white"/>
              </a:solidFill>
            </a:endParaRPr>
          </a:p>
        </p:txBody>
      </p:sp>
      <p:sp>
        <p:nvSpPr>
          <p:cNvPr id="3" name="Footer Placeholder 2"/>
          <p:cNvSpPr>
            <a:spLocks noGrp="1"/>
          </p:cNvSpPr>
          <p:nvPr>
            <p:ph type="ftr" sz="quarter" idx="11"/>
          </p:nvPr>
        </p:nvSpPr>
        <p:spPr/>
        <p:txBody>
          <a:bodyPr/>
          <a:lstStyle/>
          <a:p>
            <a:r>
              <a:rPr lang="en-US" smtClean="0"/>
              <a:t>© Copyright 2015 RISI, Inc. All rights reserved.</a:t>
            </a:r>
            <a:endParaRPr lang="en-US"/>
          </a:p>
        </p:txBody>
      </p:sp>
      <p:sp>
        <p:nvSpPr>
          <p:cNvPr id="7" name="Title 1"/>
          <p:cNvSpPr txBox="1">
            <a:spLocks/>
          </p:cNvSpPr>
          <p:nvPr/>
        </p:nvSpPr>
        <p:spPr bwMode="auto">
          <a:xfrm>
            <a:off x="457200" y="274320"/>
            <a:ext cx="8229600" cy="68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smtClean="0">
                <a:ln>
                  <a:noFill/>
                </a:ln>
                <a:solidFill>
                  <a:schemeClr val="tx2"/>
                </a:solidFill>
                <a:effectLst/>
                <a:uLnTx/>
                <a:uFillTx/>
                <a:latin typeface="Arial" pitchFamily="34" charset="0"/>
                <a:ea typeface="ＭＳ Ｐゴシック" pitchFamily="34" charset="-128"/>
                <a:cs typeface="+mn-cs"/>
              </a:rPr>
              <a:t>Is Global Containerboard Still Growing?</a:t>
            </a:r>
            <a:endParaRPr kumimoji="0" lang="en-US" sz="3200" b="1" i="0" u="none" strike="noStrike" kern="1200" cap="none" spc="0" normalizeH="0" baseline="0" noProof="0" dirty="0">
              <a:ln>
                <a:noFill/>
              </a:ln>
              <a:solidFill>
                <a:schemeClr val="tx2"/>
              </a:solidFill>
              <a:effectLst/>
              <a:uLnTx/>
              <a:uFillTx/>
              <a:latin typeface="Arial" pitchFamily="34" charset="0"/>
              <a:ea typeface="ＭＳ Ｐゴシック" pitchFamily="34" charset="-128"/>
              <a:cs typeface="+mn-cs"/>
            </a:endParaRPr>
          </a:p>
        </p:txBody>
      </p:sp>
      <p:graphicFrame>
        <p:nvGraphicFramePr>
          <p:cNvPr id="8" name="Chart 7"/>
          <p:cNvGraphicFramePr/>
          <p:nvPr>
            <p:extLst>
              <p:ext uri="{D42A27DB-BD31-4B8C-83A1-F6EECF244321}">
                <p14:modId xmlns:p14="http://schemas.microsoft.com/office/powerpoint/2010/main" val="123385274"/>
              </p:ext>
            </p:extLst>
          </p:nvPr>
        </p:nvGraphicFramePr>
        <p:xfrm>
          <a:off x="388326" y="1028700"/>
          <a:ext cx="8291260" cy="3736911"/>
        </p:xfrm>
        <a:graphic>
          <a:graphicData uri="http://schemas.openxmlformats.org/drawingml/2006/chart">
            <c:chart xmlns:c="http://schemas.openxmlformats.org/drawingml/2006/chart" xmlns:r="http://schemas.openxmlformats.org/officeDocument/2006/relationships" r:id="rId2"/>
          </a:graphicData>
        </a:graphic>
      </p:graphicFrame>
      <p:cxnSp>
        <p:nvCxnSpPr>
          <p:cNvPr id="9" name="Straight Connector 8"/>
          <p:cNvCxnSpPr/>
          <p:nvPr/>
        </p:nvCxnSpPr>
        <p:spPr>
          <a:xfrm flipV="1">
            <a:off x="1656523" y="2104554"/>
            <a:ext cx="2941983" cy="9940"/>
          </a:xfrm>
          <a:prstGeom prst="line">
            <a:avLst/>
          </a:prstGeom>
          <a:ln>
            <a:solidFill>
              <a:schemeClr val="tx1"/>
            </a:solidFill>
          </a:ln>
        </p:spPr>
        <p:style>
          <a:lnRef idx="3">
            <a:schemeClr val="accent6"/>
          </a:lnRef>
          <a:fillRef idx="0">
            <a:schemeClr val="accent6"/>
          </a:fillRef>
          <a:effectRef idx="2">
            <a:schemeClr val="accent6"/>
          </a:effectRef>
          <a:fontRef idx="minor">
            <a:schemeClr val="tx1"/>
          </a:fontRef>
        </p:style>
      </p:cxnSp>
      <p:cxnSp>
        <p:nvCxnSpPr>
          <p:cNvPr id="11" name="Straight Connector 10"/>
          <p:cNvCxnSpPr/>
          <p:nvPr/>
        </p:nvCxnSpPr>
        <p:spPr>
          <a:xfrm flipV="1">
            <a:off x="4923184" y="2626358"/>
            <a:ext cx="2941983" cy="9940"/>
          </a:xfrm>
          <a:prstGeom prst="line">
            <a:avLst/>
          </a:prstGeom>
          <a:ln>
            <a:solidFill>
              <a:schemeClr val="tx1"/>
            </a:solidFill>
          </a:ln>
        </p:spPr>
        <p:style>
          <a:lnRef idx="3">
            <a:schemeClr val="accent6"/>
          </a:lnRef>
          <a:fillRef idx="0">
            <a:schemeClr val="accent6"/>
          </a:fillRef>
          <a:effectRef idx="2">
            <a:schemeClr val="accent6"/>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7086600" y="1337310"/>
            <a:ext cx="822960" cy="3086100"/>
          </a:xfrm>
          <a:prstGeom prst="rect">
            <a:avLst/>
          </a:prstGeom>
          <a:solidFill>
            <a:srgbClr val="868686">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3"/>
          <p:cNvSpPr txBox="1">
            <a:spLocks/>
          </p:cNvSpPr>
          <p:nvPr/>
        </p:nvSpPr>
        <p:spPr>
          <a:xfrm>
            <a:off x="7" y="4692910"/>
            <a:ext cx="1969477" cy="252779"/>
          </a:xfrm>
          <a:prstGeom prst="rect">
            <a:avLst/>
          </a:prstGeom>
        </p:spPr>
        <p:txBody>
          <a:bodyPr/>
          <a:lstStyle/>
          <a:p>
            <a:pPr defTabSz="844083" fontAlgn="auto">
              <a:spcBef>
                <a:spcPts val="0"/>
              </a:spcBef>
              <a:spcAft>
                <a:spcPts val="0"/>
              </a:spcAft>
              <a:defRPr/>
            </a:pPr>
            <a:fld id="{45A3B8D7-AA8A-40F3-A4EF-88A1816D4CC4}" type="slidenum">
              <a:rPr lang="en-US" sz="1477">
                <a:solidFill>
                  <a:prstClr val="white"/>
                </a:solidFill>
                <a:latin typeface="+mn-lt"/>
                <a:ea typeface="+mn-ea"/>
              </a:rPr>
              <a:pPr defTabSz="844083" fontAlgn="auto">
                <a:spcBef>
                  <a:spcPts val="0"/>
                </a:spcBef>
                <a:spcAft>
                  <a:spcPts val="0"/>
                </a:spcAft>
                <a:defRPr/>
              </a:pPr>
              <a:t>16</a:t>
            </a:fld>
            <a:endParaRPr lang="en-US" sz="1477" dirty="0">
              <a:solidFill>
                <a:prstClr val="white"/>
              </a:solidFill>
              <a:latin typeface="+mn-lt"/>
              <a:ea typeface="+mn-ea"/>
            </a:endParaRPr>
          </a:p>
        </p:txBody>
      </p:sp>
      <p:sp>
        <p:nvSpPr>
          <p:cNvPr id="6" name="Footer Placeholder 5"/>
          <p:cNvSpPr>
            <a:spLocks noGrp="1"/>
          </p:cNvSpPr>
          <p:nvPr>
            <p:ph type="ftr" sz="quarter" idx="11"/>
          </p:nvPr>
        </p:nvSpPr>
        <p:spPr/>
        <p:txBody>
          <a:bodyPr/>
          <a:lstStyle/>
          <a:p>
            <a:r>
              <a:rPr lang="en-US" smtClean="0"/>
              <a:t>© Copyright 2015 RISI, Inc. All rights reserved.</a:t>
            </a:r>
            <a:endParaRPr lang="en-US"/>
          </a:p>
        </p:txBody>
      </p:sp>
      <p:sp>
        <p:nvSpPr>
          <p:cNvPr id="7" name="Slide Number Placeholder 6"/>
          <p:cNvSpPr>
            <a:spLocks noGrp="1"/>
          </p:cNvSpPr>
          <p:nvPr>
            <p:ph type="sldNum" sz="quarter" idx="12"/>
          </p:nvPr>
        </p:nvSpPr>
        <p:spPr/>
        <p:txBody>
          <a:bodyPr/>
          <a:lstStyle/>
          <a:p>
            <a:fld id="{45A3B8D7-AA8A-40F3-A4EF-88A1816D4CC4}" type="slidenum">
              <a:rPr lang="en-US" smtClean="0"/>
              <a:pPr/>
              <a:t>16</a:t>
            </a:fld>
            <a:endParaRPr lang="en-US"/>
          </a:p>
        </p:txBody>
      </p:sp>
      <p:graphicFrame>
        <p:nvGraphicFramePr>
          <p:cNvPr id="11" name="Chart 10"/>
          <p:cNvGraphicFramePr/>
          <p:nvPr>
            <p:extLst>
              <p:ext uri="{D42A27DB-BD31-4B8C-83A1-F6EECF244321}">
                <p14:modId xmlns:p14="http://schemas.microsoft.com/office/powerpoint/2010/main" val="2881260449"/>
              </p:ext>
            </p:extLst>
          </p:nvPr>
        </p:nvGraphicFramePr>
        <p:xfrm>
          <a:off x="457200" y="1165860"/>
          <a:ext cx="8229600" cy="3634740"/>
        </p:xfrm>
        <a:graphic>
          <a:graphicData uri="http://schemas.openxmlformats.org/drawingml/2006/chart">
            <c:chart xmlns:c="http://schemas.openxmlformats.org/drawingml/2006/chart" xmlns:r="http://schemas.openxmlformats.org/officeDocument/2006/relationships" r:id="rId2"/>
          </a:graphicData>
        </a:graphic>
      </p:graphicFrame>
      <p:sp>
        <p:nvSpPr>
          <p:cNvPr id="13" name="Title 1"/>
          <p:cNvSpPr txBox="1">
            <a:spLocks/>
          </p:cNvSpPr>
          <p:nvPr/>
        </p:nvSpPr>
        <p:spPr bwMode="auto">
          <a:xfrm>
            <a:off x="457200" y="274320"/>
            <a:ext cx="8229600" cy="68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smtClean="0">
                <a:ln>
                  <a:noFill/>
                </a:ln>
                <a:solidFill>
                  <a:schemeClr val="tx2"/>
                </a:solidFill>
                <a:effectLst/>
                <a:uLnTx/>
                <a:uFillTx/>
                <a:latin typeface="Arial" pitchFamily="34" charset="0"/>
                <a:ea typeface="ＭＳ Ｐゴシック" pitchFamily="34" charset="-128"/>
                <a:cs typeface="+mn-cs"/>
              </a:rPr>
              <a:t>Emerging Markets Are</a:t>
            </a:r>
            <a:r>
              <a:rPr kumimoji="0" lang="en-US" sz="3200" b="1" i="0" u="none" strike="noStrike" kern="1200" cap="none" spc="0" normalizeH="0" noProof="0" dirty="0" smtClean="0">
                <a:ln>
                  <a:noFill/>
                </a:ln>
                <a:solidFill>
                  <a:schemeClr val="tx2"/>
                </a:solidFill>
                <a:effectLst/>
                <a:uLnTx/>
                <a:uFillTx/>
                <a:latin typeface="Arial" pitchFamily="34" charset="0"/>
                <a:ea typeface="ＭＳ Ｐゴシック" pitchFamily="34" charset="-128"/>
                <a:cs typeface="+mn-cs"/>
              </a:rPr>
              <a:t> Growing Faster</a:t>
            </a:r>
            <a:endParaRPr kumimoji="0" lang="en-US" sz="3200" b="1" i="0" u="none" strike="noStrike" kern="1200" cap="none" spc="0" normalizeH="0" baseline="0" noProof="0" dirty="0">
              <a:ln>
                <a:noFill/>
              </a:ln>
              <a:solidFill>
                <a:schemeClr val="tx2"/>
              </a:solidFill>
              <a:effectLst/>
              <a:uLnTx/>
              <a:uFillTx/>
              <a:latin typeface="Arial" pitchFamily="34" charset="0"/>
              <a:ea typeface="ＭＳ Ｐゴシック" pitchFamily="34" charset="-128"/>
              <a:cs typeface="+mn-cs"/>
            </a:endParaRP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p:nvPr/>
        </p:nvGrpSpPr>
        <p:grpSpPr>
          <a:xfrm>
            <a:off x="457200" y="1003906"/>
            <a:ext cx="8229600" cy="3821729"/>
            <a:chOff x="110317" y="2389215"/>
            <a:chExt cx="6110247" cy="3269627"/>
          </a:xfrm>
          <a:solidFill>
            <a:schemeClr val="bg1">
              <a:lumMod val="75000"/>
            </a:schemeClr>
          </a:solidFill>
        </p:grpSpPr>
        <p:grpSp>
          <p:nvGrpSpPr>
            <p:cNvPr id="3" name="Group 5"/>
            <p:cNvGrpSpPr>
              <a:grpSpLocks/>
            </p:cNvGrpSpPr>
            <p:nvPr/>
          </p:nvGrpSpPr>
          <p:grpSpPr bwMode="auto">
            <a:xfrm>
              <a:off x="4675970" y="4198242"/>
              <a:ext cx="323850" cy="291871"/>
              <a:chOff x="4449" y="3266"/>
              <a:chExt cx="260" cy="218"/>
            </a:xfrm>
            <a:grpFill/>
          </p:grpSpPr>
          <p:sp>
            <p:nvSpPr>
              <p:cNvPr id="273" name="Freeform 6"/>
              <p:cNvSpPr>
                <a:spLocks/>
              </p:cNvSpPr>
              <p:nvPr/>
            </p:nvSpPr>
            <p:spPr bwMode="auto">
              <a:xfrm>
                <a:off x="4449" y="3266"/>
                <a:ext cx="52" cy="216"/>
              </a:xfrm>
              <a:custGeom>
                <a:avLst/>
                <a:gdLst>
                  <a:gd name="T0" fmla="*/ 0 w 52"/>
                  <a:gd name="T1" fmla="*/ 0 h 69"/>
                  <a:gd name="T2" fmla="*/ 0 w 52"/>
                  <a:gd name="T3" fmla="*/ 0 h 69"/>
                  <a:gd name="T4" fmla="*/ 10 w 52"/>
                  <a:gd name="T5" fmla="*/ 0 h 69"/>
                  <a:gd name="T6" fmla="*/ 13 w 52"/>
                  <a:gd name="T7" fmla="*/ 13 h 69"/>
                  <a:gd name="T8" fmla="*/ 26 w 52"/>
                  <a:gd name="T9" fmla="*/ 5 h 69"/>
                  <a:gd name="T10" fmla="*/ 43 w 52"/>
                  <a:gd name="T11" fmla="*/ 21 h 69"/>
                  <a:gd name="T12" fmla="*/ 51 w 52"/>
                  <a:gd name="T13" fmla="*/ 68 h 69"/>
                  <a:gd name="T14" fmla="*/ 50 w 52"/>
                  <a:gd name="T15" fmla="*/ 68 h 69"/>
                  <a:gd name="T16" fmla="*/ 16 w 52"/>
                  <a:gd name="T17" fmla="*/ 48 h 69"/>
                  <a:gd name="T18" fmla="*/ 0 w 52"/>
                  <a:gd name="T19" fmla="*/ 0 h 69"/>
                  <a:gd name="T20" fmla="*/ 0 w 52"/>
                  <a:gd name="T21" fmla="*/ 0 h 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2"/>
                  <a:gd name="T34" fmla="*/ 0 h 69"/>
                  <a:gd name="T35" fmla="*/ 52 w 52"/>
                  <a:gd name="T36" fmla="*/ 69 h 6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2" h="69">
                    <a:moveTo>
                      <a:pt x="0" y="0"/>
                    </a:moveTo>
                    <a:lnTo>
                      <a:pt x="0" y="0"/>
                    </a:lnTo>
                    <a:lnTo>
                      <a:pt x="10" y="0"/>
                    </a:lnTo>
                    <a:lnTo>
                      <a:pt x="13" y="13"/>
                    </a:lnTo>
                    <a:lnTo>
                      <a:pt x="26" y="5"/>
                    </a:lnTo>
                    <a:lnTo>
                      <a:pt x="43" y="21"/>
                    </a:lnTo>
                    <a:lnTo>
                      <a:pt x="51" y="68"/>
                    </a:lnTo>
                    <a:lnTo>
                      <a:pt x="50" y="68"/>
                    </a:lnTo>
                    <a:lnTo>
                      <a:pt x="16" y="48"/>
                    </a:lnTo>
                    <a:lnTo>
                      <a:pt x="0" y="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74" name="Freeform 7"/>
              <p:cNvSpPr>
                <a:spLocks/>
              </p:cNvSpPr>
              <p:nvPr/>
            </p:nvSpPr>
            <p:spPr bwMode="auto">
              <a:xfrm>
                <a:off x="4577" y="3268"/>
                <a:ext cx="132" cy="216"/>
              </a:xfrm>
              <a:custGeom>
                <a:avLst/>
                <a:gdLst>
                  <a:gd name="T0" fmla="*/ 0 w 132"/>
                  <a:gd name="T1" fmla="*/ 72 h 83"/>
                  <a:gd name="T2" fmla="*/ 0 w 132"/>
                  <a:gd name="T3" fmla="*/ 72 h 83"/>
                  <a:gd name="T4" fmla="*/ 12 w 132"/>
                  <a:gd name="T5" fmla="*/ 82 h 83"/>
                  <a:gd name="T6" fmla="*/ 53 w 132"/>
                  <a:gd name="T7" fmla="*/ 79 h 83"/>
                  <a:gd name="T8" fmla="*/ 66 w 132"/>
                  <a:gd name="T9" fmla="*/ 73 h 83"/>
                  <a:gd name="T10" fmla="*/ 84 w 132"/>
                  <a:gd name="T11" fmla="*/ 36 h 83"/>
                  <a:gd name="T12" fmla="*/ 108 w 132"/>
                  <a:gd name="T13" fmla="*/ 37 h 83"/>
                  <a:gd name="T14" fmla="*/ 131 w 132"/>
                  <a:gd name="T15" fmla="*/ 25 h 83"/>
                  <a:gd name="T16" fmla="*/ 109 w 132"/>
                  <a:gd name="T17" fmla="*/ 14 h 83"/>
                  <a:gd name="T18" fmla="*/ 102 w 132"/>
                  <a:gd name="T19" fmla="*/ 0 h 83"/>
                  <a:gd name="T20" fmla="*/ 75 w 132"/>
                  <a:gd name="T21" fmla="*/ 26 h 83"/>
                  <a:gd name="T22" fmla="*/ 67 w 132"/>
                  <a:gd name="T23" fmla="*/ 40 h 83"/>
                  <a:gd name="T24" fmla="*/ 59 w 132"/>
                  <a:gd name="T25" fmla="*/ 32 h 83"/>
                  <a:gd name="T26" fmla="*/ 43 w 132"/>
                  <a:gd name="T27" fmla="*/ 52 h 83"/>
                  <a:gd name="T28" fmla="*/ 26 w 132"/>
                  <a:gd name="T29" fmla="*/ 55 h 83"/>
                  <a:gd name="T30" fmla="*/ 20 w 132"/>
                  <a:gd name="T31" fmla="*/ 73 h 83"/>
                  <a:gd name="T32" fmla="*/ 0 w 132"/>
                  <a:gd name="T33" fmla="*/ 72 h 83"/>
                  <a:gd name="T34" fmla="*/ 0 w 132"/>
                  <a:gd name="T35" fmla="*/ 72 h 8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2"/>
                  <a:gd name="T55" fmla="*/ 0 h 83"/>
                  <a:gd name="T56" fmla="*/ 132 w 132"/>
                  <a:gd name="T57" fmla="*/ 83 h 8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2" h="83">
                    <a:moveTo>
                      <a:pt x="0" y="72"/>
                    </a:moveTo>
                    <a:lnTo>
                      <a:pt x="0" y="72"/>
                    </a:lnTo>
                    <a:lnTo>
                      <a:pt x="12" y="82"/>
                    </a:lnTo>
                    <a:lnTo>
                      <a:pt x="53" y="79"/>
                    </a:lnTo>
                    <a:lnTo>
                      <a:pt x="66" y="73"/>
                    </a:lnTo>
                    <a:lnTo>
                      <a:pt x="84" y="36"/>
                    </a:lnTo>
                    <a:lnTo>
                      <a:pt x="108" y="37"/>
                    </a:lnTo>
                    <a:lnTo>
                      <a:pt x="131" y="25"/>
                    </a:lnTo>
                    <a:lnTo>
                      <a:pt x="109" y="14"/>
                    </a:lnTo>
                    <a:lnTo>
                      <a:pt x="102" y="0"/>
                    </a:lnTo>
                    <a:lnTo>
                      <a:pt x="75" y="26"/>
                    </a:lnTo>
                    <a:lnTo>
                      <a:pt x="67" y="40"/>
                    </a:lnTo>
                    <a:lnTo>
                      <a:pt x="59" y="32"/>
                    </a:lnTo>
                    <a:lnTo>
                      <a:pt x="43" y="52"/>
                    </a:lnTo>
                    <a:lnTo>
                      <a:pt x="26" y="55"/>
                    </a:lnTo>
                    <a:lnTo>
                      <a:pt x="20" y="73"/>
                    </a:lnTo>
                    <a:lnTo>
                      <a:pt x="0" y="72"/>
                    </a:lnTo>
                  </a:path>
                </a:pathLst>
              </a:custGeom>
              <a:grpFill/>
              <a:ln w="6350">
                <a:solidFill>
                  <a:schemeClr val="bg1"/>
                </a:solidFill>
                <a:round/>
                <a:headEnd/>
                <a:tailEnd/>
              </a:ln>
            </p:spPr>
            <p:txBody>
              <a:bodyPr lIns="0" tIns="0" rIns="0" bIns="0" anchor="ctr">
                <a:spAutoFit/>
              </a:bodyPr>
              <a:lstStyle/>
              <a:p>
                <a:pPr>
                  <a:defRPr/>
                </a:pPr>
                <a:endParaRPr lang="en-GB" dirty="0"/>
              </a:p>
            </p:txBody>
          </p:sp>
        </p:grpSp>
        <p:grpSp>
          <p:nvGrpSpPr>
            <p:cNvPr id="8" name="Group 8"/>
            <p:cNvGrpSpPr>
              <a:grpSpLocks/>
            </p:cNvGrpSpPr>
            <p:nvPr/>
          </p:nvGrpSpPr>
          <p:grpSpPr bwMode="auto">
            <a:xfrm>
              <a:off x="4590193" y="4260889"/>
              <a:ext cx="782630" cy="466598"/>
              <a:chOff x="4380" y="3309"/>
              <a:chExt cx="629" cy="362"/>
            </a:xfrm>
            <a:grpFill/>
          </p:grpSpPr>
          <p:sp>
            <p:nvSpPr>
              <p:cNvPr id="263" name="Freeform 9"/>
              <p:cNvSpPr>
                <a:spLocks/>
              </p:cNvSpPr>
              <p:nvPr/>
            </p:nvSpPr>
            <p:spPr bwMode="auto">
              <a:xfrm>
                <a:off x="4380" y="3319"/>
                <a:ext cx="149" cy="225"/>
              </a:xfrm>
              <a:custGeom>
                <a:avLst/>
                <a:gdLst>
                  <a:gd name="T0" fmla="*/ 0 w 149"/>
                  <a:gd name="T1" fmla="*/ 0 h 156"/>
                  <a:gd name="T2" fmla="*/ 0 w 149"/>
                  <a:gd name="T3" fmla="*/ 0 h 156"/>
                  <a:gd name="T4" fmla="*/ 33 w 149"/>
                  <a:gd name="T5" fmla="*/ 7 h 156"/>
                  <a:gd name="T6" fmla="*/ 74 w 149"/>
                  <a:gd name="T7" fmla="*/ 47 h 156"/>
                  <a:gd name="T8" fmla="*/ 108 w 149"/>
                  <a:gd name="T9" fmla="*/ 62 h 156"/>
                  <a:gd name="T10" fmla="*/ 104 w 149"/>
                  <a:gd name="T11" fmla="*/ 73 h 156"/>
                  <a:gd name="T12" fmla="*/ 115 w 149"/>
                  <a:gd name="T13" fmla="*/ 72 h 156"/>
                  <a:gd name="T14" fmla="*/ 114 w 149"/>
                  <a:gd name="T15" fmla="*/ 87 h 156"/>
                  <a:gd name="T16" fmla="*/ 148 w 149"/>
                  <a:gd name="T17" fmla="*/ 116 h 156"/>
                  <a:gd name="T18" fmla="*/ 144 w 149"/>
                  <a:gd name="T19" fmla="*/ 154 h 156"/>
                  <a:gd name="T20" fmla="*/ 129 w 149"/>
                  <a:gd name="T21" fmla="*/ 155 h 156"/>
                  <a:gd name="T22" fmla="*/ 99 w 149"/>
                  <a:gd name="T23" fmla="*/ 133 h 156"/>
                  <a:gd name="T24" fmla="*/ 50 w 149"/>
                  <a:gd name="T25" fmla="*/ 54 h 156"/>
                  <a:gd name="T26" fmla="*/ 0 w 149"/>
                  <a:gd name="T27" fmla="*/ 0 h 156"/>
                  <a:gd name="T28" fmla="*/ 0 w 149"/>
                  <a:gd name="T29" fmla="*/ 0 h 15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9"/>
                  <a:gd name="T46" fmla="*/ 0 h 156"/>
                  <a:gd name="T47" fmla="*/ 149 w 149"/>
                  <a:gd name="T48" fmla="*/ 156 h 15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9" h="156">
                    <a:moveTo>
                      <a:pt x="0" y="0"/>
                    </a:moveTo>
                    <a:lnTo>
                      <a:pt x="0" y="0"/>
                    </a:lnTo>
                    <a:lnTo>
                      <a:pt x="33" y="7"/>
                    </a:lnTo>
                    <a:lnTo>
                      <a:pt x="74" y="47"/>
                    </a:lnTo>
                    <a:lnTo>
                      <a:pt x="108" y="62"/>
                    </a:lnTo>
                    <a:lnTo>
                      <a:pt x="104" y="73"/>
                    </a:lnTo>
                    <a:lnTo>
                      <a:pt x="115" y="72"/>
                    </a:lnTo>
                    <a:lnTo>
                      <a:pt x="114" y="87"/>
                    </a:lnTo>
                    <a:lnTo>
                      <a:pt x="148" y="116"/>
                    </a:lnTo>
                    <a:lnTo>
                      <a:pt x="144" y="154"/>
                    </a:lnTo>
                    <a:lnTo>
                      <a:pt x="129" y="155"/>
                    </a:lnTo>
                    <a:lnTo>
                      <a:pt x="99" y="133"/>
                    </a:lnTo>
                    <a:lnTo>
                      <a:pt x="50" y="54"/>
                    </a:lnTo>
                    <a:lnTo>
                      <a:pt x="0" y="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64" name="Freeform 10"/>
              <p:cNvSpPr>
                <a:spLocks/>
              </p:cNvSpPr>
              <p:nvPr/>
            </p:nvSpPr>
            <p:spPr bwMode="auto">
              <a:xfrm>
                <a:off x="4519" y="3418"/>
                <a:ext cx="125" cy="225"/>
              </a:xfrm>
              <a:custGeom>
                <a:avLst/>
                <a:gdLst>
                  <a:gd name="T0" fmla="*/ 0 w 125"/>
                  <a:gd name="T1" fmla="*/ 11 h 40"/>
                  <a:gd name="T2" fmla="*/ 0 w 125"/>
                  <a:gd name="T3" fmla="*/ 11 h 40"/>
                  <a:gd name="T4" fmla="*/ 8 w 125"/>
                  <a:gd name="T5" fmla="*/ 0 h 40"/>
                  <a:gd name="T6" fmla="*/ 95 w 125"/>
                  <a:gd name="T7" fmla="*/ 12 h 40"/>
                  <a:gd name="T8" fmla="*/ 104 w 125"/>
                  <a:gd name="T9" fmla="*/ 22 h 40"/>
                  <a:gd name="T10" fmla="*/ 122 w 125"/>
                  <a:gd name="T11" fmla="*/ 26 h 40"/>
                  <a:gd name="T12" fmla="*/ 124 w 125"/>
                  <a:gd name="T13" fmla="*/ 39 h 40"/>
                  <a:gd name="T14" fmla="*/ 22 w 125"/>
                  <a:gd name="T15" fmla="*/ 21 h 40"/>
                  <a:gd name="T16" fmla="*/ 0 w 125"/>
                  <a:gd name="T17" fmla="*/ 11 h 40"/>
                  <a:gd name="T18" fmla="*/ 0 w 125"/>
                  <a:gd name="T19" fmla="*/ 11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5"/>
                  <a:gd name="T31" fmla="*/ 0 h 40"/>
                  <a:gd name="T32" fmla="*/ 125 w 125"/>
                  <a:gd name="T33" fmla="*/ 40 h 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5" h="40">
                    <a:moveTo>
                      <a:pt x="0" y="11"/>
                    </a:moveTo>
                    <a:lnTo>
                      <a:pt x="0" y="11"/>
                    </a:lnTo>
                    <a:lnTo>
                      <a:pt x="8" y="0"/>
                    </a:lnTo>
                    <a:lnTo>
                      <a:pt x="95" y="12"/>
                    </a:lnTo>
                    <a:lnTo>
                      <a:pt x="104" y="22"/>
                    </a:lnTo>
                    <a:lnTo>
                      <a:pt x="122" y="26"/>
                    </a:lnTo>
                    <a:lnTo>
                      <a:pt x="124" y="39"/>
                    </a:lnTo>
                    <a:lnTo>
                      <a:pt x="22" y="21"/>
                    </a:lnTo>
                    <a:lnTo>
                      <a:pt x="0" y="11"/>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65" name="Freeform 11"/>
              <p:cNvSpPr>
                <a:spLocks/>
              </p:cNvSpPr>
              <p:nvPr/>
            </p:nvSpPr>
            <p:spPr bwMode="auto">
              <a:xfrm>
                <a:off x="4568" y="3317"/>
                <a:ext cx="136" cy="225"/>
              </a:xfrm>
              <a:custGeom>
                <a:avLst/>
                <a:gdLst>
                  <a:gd name="T0" fmla="*/ 0 w 136"/>
                  <a:gd name="T1" fmla="*/ 52 h 116"/>
                  <a:gd name="T2" fmla="*/ 0 w 136"/>
                  <a:gd name="T3" fmla="*/ 52 h 116"/>
                  <a:gd name="T4" fmla="*/ 9 w 136"/>
                  <a:gd name="T5" fmla="*/ 36 h 116"/>
                  <a:gd name="T6" fmla="*/ 21 w 136"/>
                  <a:gd name="T7" fmla="*/ 46 h 116"/>
                  <a:gd name="T8" fmla="*/ 62 w 136"/>
                  <a:gd name="T9" fmla="*/ 43 h 116"/>
                  <a:gd name="T10" fmla="*/ 75 w 136"/>
                  <a:gd name="T11" fmla="*/ 37 h 116"/>
                  <a:gd name="T12" fmla="*/ 93 w 136"/>
                  <a:gd name="T13" fmla="*/ 0 h 116"/>
                  <a:gd name="T14" fmla="*/ 117 w 136"/>
                  <a:gd name="T15" fmla="*/ 1 h 116"/>
                  <a:gd name="T16" fmla="*/ 112 w 136"/>
                  <a:gd name="T17" fmla="*/ 11 h 116"/>
                  <a:gd name="T18" fmla="*/ 135 w 136"/>
                  <a:gd name="T19" fmla="*/ 46 h 116"/>
                  <a:gd name="T20" fmla="*/ 122 w 136"/>
                  <a:gd name="T21" fmla="*/ 43 h 116"/>
                  <a:gd name="T22" fmla="*/ 99 w 136"/>
                  <a:gd name="T23" fmla="*/ 82 h 116"/>
                  <a:gd name="T24" fmla="*/ 95 w 136"/>
                  <a:gd name="T25" fmla="*/ 107 h 116"/>
                  <a:gd name="T26" fmla="*/ 81 w 136"/>
                  <a:gd name="T27" fmla="*/ 115 h 116"/>
                  <a:gd name="T28" fmla="*/ 55 w 136"/>
                  <a:gd name="T29" fmla="*/ 100 h 116"/>
                  <a:gd name="T30" fmla="*/ 40 w 136"/>
                  <a:gd name="T31" fmla="*/ 107 h 116"/>
                  <a:gd name="T32" fmla="*/ 37 w 136"/>
                  <a:gd name="T33" fmla="*/ 95 h 116"/>
                  <a:gd name="T34" fmla="*/ 17 w 136"/>
                  <a:gd name="T35" fmla="*/ 97 h 116"/>
                  <a:gd name="T36" fmla="*/ 0 w 136"/>
                  <a:gd name="T37" fmla="*/ 52 h 116"/>
                  <a:gd name="T38" fmla="*/ 0 w 136"/>
                  <a:gd name="T39" fmla="*/ 52 h 11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116"/>
                  <a:gd name="T62" fmla="*/ 136 w 136"/>
                  <a:gd name="T63" fmla="*/ 116 h 11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116">
                    <a:moveTo>
                      <a:pt x="0" y="52"/>
                    </a:moveTo>
                    <a:lnTo>
                      <a:pt x="0" y="52"/>
                    </a:lnTo>
                    <a:lnTo>
                      <a:pt x="9" y="36"/>
                    </a:lnTo>
                    <a:lnTo>
                      <a:pt x="21" y="46"/>
                    </a:lnTo>
                    <a:lnTo>
                      <a:pt x="62" y="43"/>
                    </a:lnTo>
                    <a:lnTo>
                      <a:pt x="75" y="37"/>
                    </a:lnTo>
                    <a:lnTo>
                      <a:pt x="93" y="0"/>
                    </a:lnTo>
                    <a:lnTo>
                      <a:pt x="117" y="1"/>
                    </a:lnTo>
                    <a:lnTo>
                      <a:pt x="112" y="11"/>
                    </a:lnTo>
                    <a:lnTo>
                      <a:pt x="135" y="46"/>
                    </a:lnTo>
                    <a:lnTo>
                      <a:pt x="122" y="43"/>
                    </a:lnTo>
                    <a:lnTo>
                      <a:pt x="99" y="82"/>
                    </a:lnTo>
                    <a:lnTo>
                      <a:pt x="95" y="107"/>
                    </a:lnTo>
                    <a:lnTo>
                      <a:pt x="81" y="115"/>
                    </a:lnTo>
                    <a:lnTo>
                      <a:pt x="55" y="100"/>
                    </a:lnTo>
                    <a:lnTo>
                      <a:pt x="40" y="107"/>
                    </a:lnTo>
                    <a:lnTo>
                      <a:pt x="37" y="95"/>
                    </a:lnTo>
                    <a:lnTo>
                      <a:pt x="17" y="97"/>
                    </a:lnTo>
                    <a:lnTo>
                      <a:pt x="0" y="52"/>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66" name="Freeform 12"/>
              <p:cNvSpPr>
                <a:spLocks/>
              </p:cNvSpPr>
              <p:nvPr/>
            </p:nvSpPr>
            <p:spPr bwMode="auto">
              <a:xfrm>
                <a:off x="4674" y="3436"/>
                <a:ext cx="34" cy="225"/>
              </a:xfrm>
              <a:custGeom>
                <a:avLst/>
                <a:gdLst>
                  <a:gd name="T0" fmla="*/ 0 w 34"/>
                  <a:gd name="T1" fmla="*/ 2 h 9"/>
                  <a:gd name="T2" fmla="*/ 0 w 34"/>
                  <a:gd name="T3" fmla="*/ 2 h 9"/>
                  <a:gd name="T4" fmla="*/ 4 w 34"/>
                  <a:gd name="T5" fmla="*/ 8 h 9"/>
                  <a:gd name="T6" fmla="*/ 33 w 34"/>
                  <a:gd name="T7" fmla="*/ 3 h 9"/>
                  <a:gd name="T8" fmla="*/ 11 w 34"/>
                  <a:gd name="T9" fmla="*/ 0 h 9"/>
                  <a:gd name="T10" fmla="*/ 0 w 34"/>
                  <a:gd name="T11" fmla="*/ 2 h 9"/>
                  <a:gd name="T12" fmla="*/ 0 w 34"/>
                  <a:gd name="T13" fmla="*/ 2 h 9"/>
                  <a:gd name="T14" fmla="*/ 0 60000 65536"/>
                  <a:gd name="T15" fmla="*/ 0 60000 65536"/>
                  <a:gd name="T16" fmla="*/ 0 60000 65536"/>
                  <a:gd name="T17" fmla="*/ 0 60000 65536"/>
                  <a:gd name="T18" fmla="*/ 0 60000 65536"/>
                  <a:gd name="T19" fmla="*/ 0 60000 65536"/>
                  <a:gd name="T20" fmla="*/ 0 60000 65536"/>
                  <a:gd name="T21" fmla="*/ 0 w 34"/>
                  <a:gd name="T22" fmla="*/ 0 h 9"/>
                  <a:gd name="T23" fmla="*/ 34 w 34"/>
                  <a:gd name="T24" fmla="*/ 9 h 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9">
                    <a:moveTo>
                      <a:pt x="0" y="2"/>
                    </a:moveTo>
                    <a:lnTo>
                      <a:pt x="0" y="2"/>
                    </a:lnTo>
                    <a:lnTo>
                      <a:pt x="4" y="8"/>
                    </a:lnTo>
                    <a:lnTo>
                      <a:pt x="33" y="3"/>
                    </a:lnTo>
                    <a:lnTo>
                      <a:pt x="11" y="0"/>
                    </a:lnTo>
                    <a:lnTo>
                      <a:pt x="0" y="2"/>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67" name="Freeform 13"/>
              <p:cNvSpPr>
                <a:spLocks/>
              </p:cNvSpPr>
              <p:nvPr/>
            </p:nvSpPr>
            <p:spPr bwMode="auto">
              <a:xfrm>
                <a:off x="4703" y="3343"/>
                <a:ext cx="85" cy="225"/>
              </a:xfrm>
              <a:custGeom>
                <a:avLst/>
                <a:gdLst>
                  <a:gd name="T0" fmla="*/ 0 w 85"/>
                  <a:gd name="T1" fmla="*/ 60 h 101"/>
                  <a:gd name="T2" fmla="*/ 0 w 85"/>
                  <a:gd name="T3" fmla="*/ 60 h 101"/>
                  <a:gd name="T4" fmla="*/ 10 w 85"/>
                  <a:gd name="T5" fmla="*/ 78 h 101"/>
                  <a:gd name="T6" fmla="*/ 7 w 85"/>
                  <a:gd name="T7" fmla="*/ 96 h 101"/>
                  <a:gd name="T8" fmla="*/ 21 w 85"/>
                  <a:gd name="T9" fmla="*/ 100 h 101"/>
                  <a:gd name="T10" fmla="*/ 19 w 85"/>
                  <a:gd name="T11" fmla="*/ 63 h 101"/>
                  <a:gd name="T12" fmla="*/ 28 w 85"/>
                  <a:gd name="T13" fmla="*/ 60 h 101"/>
                  <a:gd name="T14" fmla="*/ 30 w 85"/>
                  <a:gd name="T15" fmla="*/ 74 h 101"/>
                  <a:gd name="T16" fmla="*/ 37 w 85"/>
                  <a:gd name="T17" fmla="*/ 90 h 101"/>
                  <a:gd name="T18" fmla="*/ 53 w 85"/>
                  <a:gd name="T19" fmla="*/ 83 h 101"/>
                  <a:gd name="T20" fmla="*/ 34 w 85"/>
                  <a:gd name="T21" fmla="*/ 48 h 101"/>
                  <a:gd name="T22" fmla="*/ 62 w 85"/>
                  <a:gd name="T23" fmla="*/ 33 h 101"/>
                  <a:gd name="T24" fmla="*/ 25 w 85"/>
                  <a:gd name="T25" fmla="*/ 43 h 101"/>
                  <a:gd name="T26" fmla="*/ 19 w 85"/>
                  <a:gd name="T27" fmla="*/ 21 h 101"/>
                  <a:gd name="T28" fmla="*/ 74 w 85"/>
                  <a:gd name="T29" fmla="*/ 19 h 101"/>
                  <a:gd name="T30" fmla="*/ 84 w 85"/>
                  <a:gd name="T31" fmla="*/ 0 h 101"/>
                  <a:gd name="T32" fmla="*/ 68 w 85"/>
                  <a:gd name="T33" fmla="*/ 12 h 101"/>
                  <a:gd name="T34" fmla="*/ 28 w 85"/>
                  <a:gd name="T35" fmla="*/ 6 h 101"/>
                  <a:gd name="T36" fmla="*/ 15 w 85"/>
                  <a:gd name="T37" fmla="*/ 14 h 101"/>
                  <a:gd name="T38" fmla="*/ 0 w 85"/>
                  <a:gd name="T39" fmla="*/ 60 h 101"/>
                  <a:gd name="T40" fmla="*/ 0 w 85"/>
                  <a:gd name="T41" fmla="*/ 60 h 10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5"/>
                  <a:gd name="T64" fmla="*/ 0 h 101"/>
                  <a:gd name="T65" fmla="*/ 85 w 85"/>
                  <a:gd name="T66" fmla="*/ 101 h 10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5" h="101">
                    <a:moveTo>
                      <a:pt x="0" y="60"/>
                    </a:moveTo>
                    <a:lnTo>
                      <a:pt x="0" y="60"/>
                    </a:lnTo>
                    <a:lnTo>
                      <a:pt x="10" y="78"/>
                    </a:lnTo>
                    <a:lnTo>
                      <a:pt x="7" y="96"/>
                    </a:lnTo>
                    <a:lnTo>
                      <a:pt x="21" y="100"/>
                    </a:lnTo>
                    <a:lnTo>
                      <a:pt x="19" y="63"/>
                    </a:lnTo>
                    <a:lnTo>
                      <a:pt x="28" y="60"/>
                    </a:lnTo>
                    <a:lnTo>
                      <a:pt x="30" y="74"/>
                    </a:lnTo>
                    <a:lnTo>
                      <a:pt x="37" y="90"/>
                    </a:lnTo>
                    <a:lnTo>
                      <a:pt x="53" y="83"/>
                    </a:lnTo>
                    <a:lnTo>
                      <a:pt x="34" y="48"/>
                    </a:lnTo>
                    <a:lnTo>
                      <a:pt x="62" y="33"/>
                    </a:lnTo>
                    <a:lnTo>
                      <a:pt x="25" y="43"/>
                    </a:lnTo>
                    <a:lnTo>
                      <a:pt x="19" y="21"/>
                    </a:lnTo>
                    <a:lnTo>
                      <a:pt x="74" y="19"/>
                    </a:lnTo>
                    <a:lnTo>
                      <a:pt x="84" y="0"/>
                    </a:lnTo>
                    <a:lnTo>
                      <a:pt x="68" y="12"/>
                    </a:lnTo>
                    <a:lnTo>
                      <a:pt x="28" y="6"/>
                    </a:lnTo>
                    <a:lnTo>
                      <a:pt x="15" y="14"/>
                    </a:lnTo>
                    <a:lnTo>
                      <a:pt x="0" y="6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68" name="Freeform 14"/>
              <p:cNvSpPr>
                <a:spLocks/>
              </p:cNvSpPr>
              <p:nvPr/>
            </p:nvSpPr>
            <p:spPr bwMode="auto">
              <a:xfrm>
                <a:off x="4769" y="3446"/>
                <a:ext cx="48" cy="225"/>
              </a:xfrm>
              <a:custGeom>
                <a:avLst/>
                <a:gdLst>
                  <a:gd name="T0" fmla="*/ 0 w 48"/>
                  <a:gd name="T1" fmla="*/ 15 h 26"/>
                  <a:gd name="T2" fmla="*/ 0 w 48"/>
                  <a:gd name="T3" fmla="*/ 15 h 26"/>
                  <a:gd name="T4" fmla="*/ 2 w 48"/>
                  <a:gd name="T5" fmla="*/ 25 h 26"/>
                  <a:gd name="T6" fmla="*/ 47 w 48"/>
                  <a:gd name="T7" fmla="*/ 0 h 26"/>
                  <a:gd name="T8" fmla="*/ 14 w 48"/>
                  <a:gd name="T9" fmla="*/ 7 h 26"/>
                  <a:gd name="T10" fmla="*/ 0 w 48"/>
                  <a:gd name="T11" fmla="*/ 15 h 26"/>
                  <a:gd name="T12" fmla="*/ 0 w 48"/>
                  <a:gd name="T13" fmla="*/ 15 h 26"/>
                  <a:gd name="T14" fmla="*/ 0 60000 65536"/>
                  <a:gd name="T15" fmla="*/ 0 60000 65536"/>
                  <a:gd name="T16" fmla="*/ 0 60000 65536"/>
                  <a:gd name="T17" fmla="*/ 0 60000 65536"/>
                  <a:gd name="T18" fmla="*/ 0 60000 65536"/>
                  <a:gd name="T19" fmla="*/ 0 60000 65536"/>
                  <a:gd name="T20" fmla="*/ 0 60000 65536"/>
                  <a:gd name="T21" fmla="*/ 0 w 48"/>
                  <a:gd name="T22" fmla="*/ 0 h 26"/>
                  <a:gd name="T23" fmla="*/ 48 w 48"/>
                  <a:gd name="T24" fmla="*/ 26 h 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 h="26">
                    <a:moveTo>
                      <a:pt x="0" y="15"/>
                    </a:moveTo>
                    <a:lnTo>
                      <a:pt x="0" y="15"/>
                    </a:lnTo>
                    <a:lnTo>
                      <a:pt x="2" y="25"/>
                    </a:lnTo>
                    <a:lnTo>
                      <a:pt x="47" y="0"/>
                    </a:lnTo>
                    <a:lnTo>
                      <a:pt x="14" y="7"/>
                    </a:lnTo>
                    <a:lnTo>
                      <a:pt x="0" y="15"/>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69" name="Freeform 15"/>
              <p:cNvSpPr>
                <a:spLocks/>
              </p:cNvSpPr>
              <p:nvPr/>
            </p:nvSpPr>
            <p:spPr bwMode="auto">
              <a:xfrm>
                <a:off x="4819" y="3309"/>
                <a:ext cx="17" cy="225"/>
              </a:xfrm>
              <a:custGeom>
                <a:avLst/>
                <a:gdLst>
                  <a:gd name="T0" fmla="*/ 0 w 17"/>
                  <a:gd name="T1" fmla="*/ 14 h 42"/>
                  <a:gd name="T2" fmla="*/ 0 w 17"/>
                  <a:gd name="T3" fmla="*/ 14 h 42"/>
                  <a:gd name="T4" fmla="*/ 3 w 17"/>
                  <a:gd name="T5" fmla="*/ 33 h 42"/>
                  <a:gd name="T6" fmla="*/ 13 w 17"/>
                  <a:gd name="T7" fmla="*/ 41 h 42"/>
                  <a:gd name="T8" fmla="*/ 7 w 17"/>
                  <a:gd name="T9" fmla="*/ 24 h 42"/>
                  <a:gd name="T10" fmla="*/ 16 w 17"/>
                  <a:gd name="T11" fmla="*/ 21 h 42"/>
                  <a:gd name="T12" fmla="*/ 15 w 17"/>
                  <a:gd name="T13" fmla="*/ 8 h 42"/>
                  <a:gd name="T14" fmla="*/ 3 w 17"/>
                  <a:gd name="T15" fmla="*/ 17 h 42"/>
                  <a:gd name="T16" fmla="*/ 8 w 17"/>
                  <a:gd name="T17" fmla="*/ 0 h 42"/>
                  <a:gd name="T18" fmla="*/ 0 w 17"/>
                  <a:gd name="T19" fmla="*/ 14 h 42"/>
                  <a:gd name="T20" fmla="*/ 0 w 17"/>
                  <a:gd name="T21" fmla="*/ 14 h 4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42"/>
                  <a:gd name="T35" fmla="*/ 17 w 17"/>
                  <a:gd name="T36" fmla="*/ 42 h 4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42">
                    <a:moveTo>
                      <a:pt x="0" y="14"/>
                    </a:moveTo>
                    <a:lnTo>
                      <a:pt x="0" y="14"/>
                    </a:lnTo>
                    <a:lnTo>
                      <a:pt x="3" y="33"/>
                    </a:lnTo>
                    <a:lnTo>
                      <a:pt x="13" y="41"/>
                    </a:lnTo>
                    <a:lnTo>
                      <a:pt x="7" y="24"/>
                    </a:lnTo>
                    <a:lnTo>
                      <a:pt x="16" y="21"/>
                    </a:lnTo>
                    <a:lnTo>
                      <a:pt x="15" y="8"/>
                    </a:lnTo>
                    <a:lnTo>
                      <a:pt x="3" y="17"/>
                    </a:lnTo>
                    <a:lnTo>
                      <a:pt x="8" y="0"/>
                    </a:lnTo>
                    <a:lnTo>
                      <a:pt x="0" y="14"/>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70" name="Freeform 16"/>
              <p:cNvSpPr>
                <a:spLocks/>
              </p:cNvSpPr>
              <p:nvPr/>
            </p:nvSpPr>
            <p:spPr bwMode="auto">
              <a:xfrm>
                <a:off x="4826" y="3361"/>
                <a:ext cx="40" cy="225"/>
              </a:xfrm>
              <a:custGeom>
                <a:avLst/>
                <a:gdLst>
                  <a:gd name="T0" fmla="*/ 0 w 40"/>
                  <a:gd name="T1" fmla="*/ 5 h 14"/>
                  <a:gd name="T2" fmla="*/ 0 w 40"/>
                  <a:gd name="T3" fmla="*/ 5 h 14"/>
                  <a:gd name="T4" fmla="*/ 22 w 40"/>
                  <a:gd name="T5" fmla="*/ 0 h 14"/>
                  <a:gd name="T6" fmla="*/ 39 w 40"/>
                  <a:gd name="T7" fmla="*/ 13 h 14"/>
                  <a:gd name="T8" fmla="*/ 0 w 40"/>
                  <a:gd name="T9" fmla="*/ 5 h 14"/>
                  <a:gd name="T10" fmla="*/ 0 w 40"/>
                  <a:gd name="T11" fmla="*/ 5 h 14"/>
                  <a:gd name="T12" fmla="*/ 0 60000 65536"/>
                  <a:gd name="T13" fmla="*/ 0 60000 65536"/>
                  <a:gd name="T14" fmla="*/ 0 60000 65536"/>
                  <a:gd name="T15" fmla="*/ 0 60000 65536"/>
                  <a:gd name="T16" fmla="*/ 0 60000 65536"/>
                  <a:gd name="T17" fmla="*/ 0 60000 65536"/>
                  <a:gd name="T18" fmla="*/ 0 w 40"/>
                  <a:gd name="T19" fmla="*/ 0 h 14"/>
                  <a:gd name="T20" fmla="*/ 40 w 40"/>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40" h="14">
                    <a:moveTo>
                      <a:pt x="0" y="5"/>
                    </a:moveTo>
                    <a:lnTo>
                      <a:pt x="0" y="5"/>
                    </a:lnTo>
                    <a:lnTo>
                      <a:pt x="22" y="0"/>
                    </a:lnTo>
                    <a:lnTo>
                      <a:pt x="39" y="13"/>
                    </a:lnTo>
                    <a:lnTo>
                      <a:pt x="0" y="5"/>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71" name="Freeform 17"/>
              <p:cNvSpPr>
                <a:spLocks/>
              </p:cNvSpPr>
              <p:nvPr/>
            </p:nvSpPr>
            <p:spPr bwMode="auto">
              <a:xfrm>
                <a:off x="4865" y="3381"/>
                <a:ext cx="144" cy="225"/>
              </a:xfrm>
              <a:custGeom>
                <a:avLst/>
                <a:gdLst>
                  <a:gd name="T0" fmla="*/ 0 w 144"/>
                  <a:gd name="T1" fmla="*/ 15 h 119"/>
                  <a:gd name="T2" fmla="*/ 0 w 144"/>
                  <a:gd name="T3" fmla="*/ 15 h 119"/>
                  <a:gd name="T4" fmla="*/ 21 w 144"/>
                  <a:gd name="T5" fmla="*/ 26 h 119"/>
                  <a:gd name="T6" fmla="*/ 42 w 144"/>
                  <a:gd name="T7" fmla="*/ 23 h 119"/>
                  <a:gd name="T8" fmla="*/ 16 w 144"/>
                  <a:gd name="T9" fmla="*/ 32 h 119"/>
                  <a:gd name="T10" fmla="*/ 28 w 144"/>
                  <a:gd name="T11" fmla="*/ 51 h 119"/>
                  <a:gd name="T12" fmla="*/ 41 w 144"/>
                  <a:gd name="T13" fmla="*/ 35 h 119"/>
                  <a:gd name="T14" fmla="*/ 49 w 144"/>
                  <a:gd name="T15" fmla="*/ 51 h 119"/>
                  <a:gd name="T16" fmla="*/ 100 w 144"/>
                  <a:gd name="T17" fmla="*/ 69 h 119"/>
                  <a:gd name="T18" fmla="*/ 113 w 144"/>
                  <a:gd name="T19" fmla="*/ 98 h 119"/>
                  <a:gd name="T20" fmla="*/ 103 w 144"/>
                  <a:gd name="T21" fmla="*/ 97 h 119"/>
                  <a:gd name="T22" fmla="*/ 95 w 144"/>
                  <a:gd name="T23" fmla="*/ 110 h 119"/>
                  <a:gd name="T24" fmla="*/ 126 w 144"/>
                  <a:gd name="T25" fmla="*/ 104 h 119"/>
                  <a:gd name="T26" fmla="*/ 143 w 144"/>
                  <a:gd name="T27" fmla="*/ 118 h 119"/>
                  <a:gd name="T28" fmla="*/ 141 w 144"/>
                  <a:gd name="T29" fmla="*/ 30 h 119"/>
                  <a:gd name="T30" fmla="*/ 97 w 144"/>
                  <a:gd name="T31" fmla="*/ 15 h 119"/>
                  <a:gd name="T32" fmla="*/ 61 w 144"/>
                  <a:gd name="T33" fmla="*/ 41 h 119"/>
                  <a:gd name="T34" fmla="*/ 47 w 144"/>
                  <a:gd name="T35" fmla="*/ 27 h 119"/>
                  <a:gd name="T36" fmla="*/ 43 w 144"/>
                  <a:gd name="T37" fmla="*/ 6 h 119"/>
                  <a:gd name="T38" fmla="*/ 21 w 144"/>
                  <a:gd name="T39" fmla="*/ 0 h 119"/>
                  <a:gd name="T40" fmla="*/ 0 w 144"/>
                  <a:gd name="T41" fmla="*/ 15 h 119"/>
                  <a:gd name="T42" fmla="*/ 0 w 144"/>
                  <a:gd name="T43" fmla="*/ 15 h 11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44"/>
                  <a:gd name="T67" fmla="*/ 0 h 119"/>
                  <a:gd name="T68" fmla="*/ 144 w 144"/>
                  <a:gd name="T69" fmla="*/ 119 h 119"/>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44" h="119">
                    <a:moveTo>
                      <a:pt x="0" y="15"/>
                    </a:moveTo>
                    <a:lnTo>
                      <a:pt x="0" y="15"/>
                    </a:lnTo>
                    <a:lnTo>
                      <a:pt x="21" y="26"/>
                    </a:lnTo>
                    <a:lnTo>
                      <a:pt x="42" y="23"/>
                    </a:lnTo>
                    <a:lnTo>
                      <a:pt x="16" y="32"/>
                    </a:lnTo>
                    <a:lnTo>
                      <a:pt x="28" y="51"/>
                    </a:lnTo>
                    <a:lnTo>
                      <a:pt x="41" y="35"/>
                    </a:lnTo>
                    <a:lnTo>
                      <a:pt x="49" y="51"/>
                    </a:lnTo>
                    <a:lnTo>
                      <a:pt x="100" y="69"/>
                    </a:lnTo>
                    <a:lnTo>
                      <a:pt x="113" y="98"/>
                    </a:lnTo>
                    <a:lnTo>
                      <a:pt x="103" y="97"/>
                    </a:lnTo>
                    <a:lnTo>
                      <a:pt x="95" y="110"/>
                    </a:lnTo>
                    <a:lnTo>
                      <a:pt x="126" y="104"/>
                    </a:lnTo>
                    <a:lnTo>
                      <a:pt x="143" y="118"/>
                    </a:lnTo>
                    <a:lnTo>
                      <a:pt x="141" y="30"/>
                    </a:lnTo>
                    <a:lnTo>
                      <a:pt x="97" y="15"/>
                    </a:lnTo>
                    <a:lnTo>
                      <a:pt x="61" y="41"/>
                    </a:lnTo>
                    <a:lnTo>
                      <a:pt x="47" y="27"/>
                    </a:lnTo>
                    <a:lnTo>
                      <a:pt x="43" y="6"/>
                    </a:lnTo>
                    <a:lnTo>
                      <a:pt x="21" y="0"/>
                    </a:lnTo>
                    <a:lnTo>
                      <a:pt x="0" y="15"/>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72" name="Freeform 18"/>
              <p:cNvSpPr>
                <a:spLocks/>
              </p:cNvSpPr>
              <p:nvPr/>
            </p:nvSpPr>
            <p:spPr bwMode="auto">
              <a:xfrm>
                <a:off x="4871" y="3419"/>
                <a:ext cx="7" cy="225"/>
              </a:xfrm>
              <a:custGeom>
                <a:avLst/>
                <a:gdLst>
                  <a:gd name="T0" fmla="*/ 0 w 7"/>
                  <a:gd name="T1" fmla="*/ 10 h 11"/>
                  <a:gd name="T2" fmla="*/ 0 w 7"/>
                  <a:gd name="T3" fmla="*/ 10 h 11"/>
                  <a:gd name="T4" fmla="*/ 3 w 7"/>
                  <a:gd name="T5" fmla="*/ 0 h 11"/>
                  <a:gd name="T6" fmla="*/ 6 w 7"/>
                  <a:gd name="T7" fmla="*/ 6 h 11"/>
                  <a:gd name="T8" fmla="*/ 0 w 7"/>
                  <a:gd name="T9" fmla="*/ 10 h 11"/>
                  <a:gd name="T10" fmla="*/ 0 w 7"/>
                  <a:gd name="T11" fmla="*/ 10 h 11"/>
                  <a:gd name="T12" fmla="*/ 0 60000 65536"/>
                  <a:gd name="T13" fmla="*/ 0 60000 65536"/>
                  <a:gd name="T14" fmla="*/ 0 60000 65536"/>
                  <a:gd name="T15" fmla="*/ 0 60000 65536"/>
                  <a:gd name="T16" fmla="*/ 0 60000 65536"/>
                  <a:gd name="T17" fmla="*/ 0 60000 65536"/>
                  <a:gd name="T18" fmla="*/ 0 w 7"/>
                  <a:gd name="T19" fmla="*/ 0 h 11"/>
                  <a:gd name="T20" fmla="*/ 7 w 7"/>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7" h="11">
                    <a:moveTo>
                      <a:pt x="0" y="10"/>
                    </a:moveTo>
                    <a:lnTo>
                      <a:pt x="0" y="10"/>
                    </a:lnTo>
                    <a:lnTo>
                      <a:pt x="3" y="0"/>
                    </a:lnTo>
                    <a:lnTo>
                      <a:pt x="6" y="6"/>
                    </a:lnTo>
                    <a:lnTo>
                      <a:pt x="0" y="10"/>
                    </a:lnTo>
                  </a:path>
                </a:pathLst>
              </a:custGeom>
              <a:grpFill/>
              <a:ln w="6350">
                <a:solidFill>
                  <a:schemeClr val="bg1"/>
                </a:solidFill>
                <a:round/>
                <a:headEnd/>
                <a:tailEnd/>
              </a:ln>
            </p:spPr>
            <p:txBody>
              <a:bodyPr lIns="0" tIns="0" rIns="0" bIns="0" anchor="ctr">
                <a:spAutoFit/>
              </a:bodyPr>
              <a:lstStyle/>
              <a:p>
                <a:pPr>
                  <a:defRPr/>
                </a:pPr>
                <a:endParaRPr lang="en-GB" dirty="0"/>
              </a:p>
            </p:txBody>
          </p:sp>
        </p:grpSp>
        <p:sp>
          <p:nvSpPr>
            <p:cNvPr id="11" name="Freeform 10"/>
            <p:cNvSpPr>
              <a:spLocks/>
            </p:cNvSpPr>
            <p:nvPr/>
          </p:nvSpPr>
          <p:spPr bwMode="auto">
            <a:xfrm>
              <a:off x="3998079" y="3645729"/>
              <a:ext cx="242885" cy="289645"/>
            </a:xfrm>
            <a:custGeom>
              <a:avLst/>
              <a:gdLst>
                <a:gd name="T0" fmla="*/ 0 w 194"/>
                <a:gd name="T1" fmla="*/ 111880299 h 139"/>
                <a:gd name="T2" fmla="*/ 0 w 194"/>
                <a:gd name="T3" fmla="*/ 111880299 h 139"/>
                <a:gd name="T4" fmla="*/ 3134995 w 194"/>
                <a:gd name="T5" fmla="*/ 172905343 h 139"/>
                <a:gd name="T6" fmla="*/ 25079963 w 194"/>
                <a:gd name="T7" fmla="*/ 191552270 h 139"/>
                <a:gd name="T8" fmla="*/ 6269991 w 194"/>
                <a:gd name="T9" fmla="*/ 222064121 h 139"/>
                <a:gd name="T10" fmla="*/ 40754933 w 194"/>
                <a:gd name="T11" fmla="*/ 233930347 h 139"/>
                <a:gd name="T12" fmla="*/ 119129815 w 194"/>
                <a:gd name="T13" fmla="*/ 222064121 h 139"/>
                <a:gd name="T14" fmla="*/ 133237289 w 194"/>
                <a:gd name="T15" fmla="*/ 188161920 h 139"/>
                <a:gd name="T16" fmla="*/ 186530976 w 194"/>
                <a:gd name="T17" fmla="*/ 169514952 h 139"/>
                <a:gd name="T18" fmla="*/ 191233467 w 194"/>
                <a:gd name="T19" fmla="*/ 140696975 h 139"/>
                <a:gd name="T20" fmla="*/ 210043431 w 194"/>
                <a:gd name="T21" fmla="*/ 133916274 h 139"/>
                <a:gd name="T22" fmla="*/ 202205946 w 194"/>
                <a:gd name="T23" fmla="*/ 118659698 h 139"/>
                <a:gd name="T24" fmla="*/ 221015911 w 194"/>
                <a:gd name="T25" fmla="*/ 116965824 h 139"/>
                <a:gd name="T26" fmla="*/ 235123384 w 194"/>
                <a:gd name="T27" fmla="*/ 88147847 h 139"/>
                <a:gd name="T28" fmla="*/ 228853396 w 194"/>
                <a:gd name="T29" fmla="*/ 59329849 h 139"/>
                <a:gd name="T30" fmla="*/ 300958260 w 194"/>
                <a:gd name="T31" fmla="*/ 38989039 h 139"/>
                <a:gd name="T32" fmla="*/ 302525758 w 194"/>
                <a:gd name="T33" fmla="*/ 32208338 h 139"/>
                <a:gd name="T34" fmla="*/ 275878308 w 194"/>
                <a:gd name="T35" fmla="*/ 27122813 h 139"/>
                <a:gd name="T36" fmla="*/ 238258378 w 194"/>
                <a:gd name="T37" fmla="*/ 47463623 h 139"/>
                <a:gd name="T38" fmla="*/ 219448414 w 194"/>
                <a:gd name="T39" fmla="*/ 0 h 139"/>
                <a:gd name="T40" fmla="*/ 188098473 w 194"/>
                <a:gd name="T41" fmla="*/ 35598688 h 139"/>
                <a:gd name="T42" fmla="*/ 94049862 w 194"/>
                <a:gd name="T43" fmla="*/ 32208338 h 139"/>
                <a:gd name="T44" fmla="*/ 47024931 w 194"/>
                <a:gd name="T45" fmla="*/ 86452672 h 139"/>
                <a:gd name="T46" fmla="*/ 14107478 w 194"/>
                <a:gd name="T47" fmla="*/ 69500900 h 139"/>
                <a:gd name="T48" fmla="*/ 0 w 194"/>
                <a:gd name="T49" fmla="*/ 111880299 h 139"/>
                <a:gd name="T50" fmla="*/ 0 w 194"/>
                <a:gd name="T51" fmla="*/ 111880299 h 13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94"/>
                <a:gd name="T79" fmla="*/ 0 h 139"/>
                <a:gd name="T80" fmla="*/ 194 w 194"/>
                <a:gd name="T81" fmla="*/ 139 h 13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94" h="139">
                  <a:moveTo>
                    <a:pt x="0" y="66"/>
                  </a:moveTo>
                  <a:lnTo>
                    <a:pt x="0" y="66"/>
                  </a:lnTo>
                  <a:lnTo>
                    <a:pt x="2" y="102"/>
                  </a:lnTo>
                  <a:lnTo>
                    <a:pt x="16" y="113"/>
                  </a:lnTo>
                  <a:lnTo>
                    <a:pt x="4" y="131"/>
                  </a:lnTo>
                  <a:lnTo>
                    <a:pt x="26" y="138"/>
                  </a:lnTo>
                  <a:lnTo>
                    <a:pt x="76" y="131"/>
                  </a:lnTo>
                  <a:lnTo>
                    <a:pt x="85" y="111"/>
                  </a:lnTo>
                  <a:lnTo>
                    <a:pt x="119" y="100"/>
                  </a:lnTo>
                  <a:lnTo>
                    <a:pt x="122" y="83"/>
                  </a:lnTo>
                  <a:lnTo>
                    <a:pt x="134" y="79"/>
                  </a:lnTo>
                  <a:lnTo>
                    <a:pt x="129" y="70"/>
                  </a:lnTo>
                  <a:lnTo>
                    <a:pt x="141" y="69"/>
                  </a:lnTo>
                  <a:lnTo>
                    <a:pt x="150" y="52"/>
                  </a:lnTo>
                  <a:lnTo>
                    <a:pt x="146" y="35"/>
                  </a:lnTo>
                  <a:lnTo>
                    <a:pt x="192" y="23"/>
                  </a:lnTo>
                  <a:lnTo>
                    <a:pt x="193" y="19"/>
                  </a:lnTo>
                  <a:lnTo>
                    <a:pt x="176" y="16"/>
                  </a:lnTo>
                  <a:lnTo>
                    <a:pt x="152" y="28"/>
                  </a:lnTo>
                  <a:lnTo>
                    <a:pt x="140" y="0"/>
                  </a:lnTo>
                  <a:lnTo>
                    <a:pt x="120" y="21"/>
                  </a:lnTo>
                  <a:lnTo>
                    <a:pt x="60" y="19"/>
                  </a:lnTo>
                  <a:lnTo>
                    <a:pt x="30" y="51"/>
                  </a:lnTo>
                  <a:lnTo>
                    <a:pt x="9" y="41"/>
                  </a:lnTo>
                  <a:lnTo>
                    <a:pt x="0" y="66"/>
                  </a:lnTo>
                </a:path>
              </a:pathLst>
            </a:custGeom>
            <a:grpFill/>
            <a:ln w="6350">
              <a:solidFill>
                <a:schemeClr val="bg1"/>
              </a:solidFill>
              <a:round/>
              <a:headEnd/>
              <a:tailEnd/>
            </a:ln>
          </p:spPr>
          <p:txBody>
            <a:bodyPr lIns="0" tIns="0" rIns="0" bIns="0" anchor="ctr">
              <a:spAutoFit/>
            </a:bodyPr>
            <a:lstStyle/>
            <a:p>
              <a:pPr>
                <a:defRPr/>
              </a:pPr>
              <a:endParaRPr lang="en-GB" dirty="0"/>
            </a:p>
          </p:txBody>
        </p:sp>
        <p:grpSp>
          <p:nvGrpSpPr>
            <p:cNvPr id="9" name="Group 20"/>
            <p:cNvGrpSpPr>
              <a:grpSpLocks/>
            </p:cNvGrpSpPr>
            <p:nvPr/>
          </p:nvGrpSpPr>
          <p:grpSpPr bwMode="auto">
            <a:xfrm>
              <a:off x="4891835" y="4731916"/>
              <a:ext cx="690559" cy="621663"/>
              <a:chOff x="4623" y="3671"/>
              <a:chExt cx="552" cy="476"/>
            </a:xfrm>
            <a:grpFill/>
          </p:grpSpPr>
          <p:sp>
            <p:nvSpPr>
              <p:cNvPr id="261" name="Freeform 260"/>
              <p:cNvSpPr>
                <a:spLocks/>
              </p:cNvSpPr>
              <p:nvPr/>
            </p:nvSpPr>
            <p:spPr bwMode="auto">
              <a:xfrm>
                <a:off x="4623" y="3671"/>
                <a:ext cx="552" cy="222"/>
              </a:xfrm>
              <a:custGeom>
                <a:avLst/>
                <a:gdLst>
                  <a:gd name="T0" fmla="*/ 0 w 552"/>
                  <a:gd name="T1" fmla="*/ 218 h 414"/>
                  <a:gd name="T2" fmla="*/ 4 w 552"/>
                  <a:gd name="T3" fmla="*/ 209 h 414"/>
                  <a:gd name="T4" fmla="*/ 3 w 552"/>
                  <a:gd name="T5" fmla="*/ 192 h 414"/>
                  <a:gd name="T6" fmla="*/ 14 w 552"/>
                  <a:gd name="T7" fmla="*/ 165 h 414"/>
                  <a:gd name="T8" fmla="*/ 106 w 552"/>
                  <a:gd name="T9" fmla="*/ 123 h 414"/>
                  <a:gd name="T10" fmla="*/ 125 w 552"/>
                  <a:gd name="T11" fmla="*/ 88 h 414"/>
                  <a:gd name="T12" fmla="*/ 141 w 552"/>
                  <a:gd name="T13" fmla="*/ 94 h 414"/>
                  <a:gd name="T14" fmla="*/ 154 w 552"/>
                  <a:gd name="T15" fmla="*/ 80 h 414"/>
                  <a:gd name="T16" fmla="*/ 175 w 552"/>
                  <a:gd name="T17" fmla="*/ 46 h 414"/>
                  <a:gd name="T18" fmla="*/ 202 w 552"/>
                  <a:gd name="T19" fmla="*/ 68 h 414"/>
                  <a:gd name="T20" fmla="*/ 226 w 552"/>
                  <a:gd name="T21" fmla="*/ 63 h 414"/>
                  <a:gd name="T22" fmla="*/ 233 w 552"/>
                  <a:gd name="T23" fmla="*/ 28 h 414"/>
                  <a:gd name="T24" fmla="*/ 257 w 552"/>
                  <a:gd name="T25" fmla="*/ 6 h 414"/>
                  <a:gd name="T26" fmla="*/ 306 w 552"/>
                  <a:gd name="T27" fmla="*/ 59 h 414"/>
                  <a:gd name="T28" fmla="*/ 384 w 552"/>
                  <a:gd name="T29" fmla="*/ 82 h 414"/>
                  <a:gd name="T30" fmla="*/ 405 w 552"/>
                  <a:gd name="T31" fmla="*/ 0 h 414"/>
                  <a:gd name="T32" fmla="*/ 440 w 552"/>
                  <a:gd name="T33" fmla="*/ 59 h 414"/>
                  <a:gd name="T34" fmla="*/ 488 w 552"/>
                  <a:gd name="T35" fmla="*/ 133 h 414"/>
                  <a:gd name="T36" fmla="*/ 512 w 552"/>
                  <a:gd name="T37" fmla="*/ 163 h 414"/>
                  <a:gd name="T38" fmla="*/ 543 w 552"/>
                  <a:gd name="T39" fmla="*/ 204 h 414"/>
                  <a:gd name="T40" fmla="*/ 545 w 552"/>
                  <a:gd name="T41" fmla="*/ 290 h 414"/>
                  <a:gd name="T42" fmla="*/ 503 w 552"/>
                  <a:gd name="T43" fmla="*/ 388 h 414"/>
                  <a:gd name="T44" fmla="*/ 453 w 552"/>
                  <a:gd name="T45" fmla="*/ 406 h 414"/>
                  <a:gd name="T46" fmla="*/ 435 w 552"/>
                  <a:gd name="T47" fmla="*/ 392 h 414"/>
                  <a:gd name="T48" fmla="*/ 387 w 552"/>
                  <a:gd name="T49" fmla="*/ 401 h 414"/>
                  <a:gd name="T50" fmla="*/ 357 w 552"/>
                  <a:gd name="T51" fmla="*/ 354 h 414"/>
                  <a:gd name="T52" fmla="*/ 341 w 552"/>
                  <a:gd name="T53" fmla="*/ 337 h 414"/>
                  <a:gd name="T54" fmla="*/ 324 w 552"/>
                  <a:gd name="T55" fmla="*/ 352 h 414"/>
                  <a:gd name="T56" fmla="*/ 312 w 552"/>
                  <a:gd name="T57" fmla="*/ 349 h 414"/>
                  <a:gd name="T58" fmla="*/ 288 w 552"/>
                  <a:gd name="T59" fmla="*/ 312 h 414"/>
                  <a:gd name="T60" fmla="*/ 175 w 552"/>
                  <a:gd name="T61" fmla="*/ 308 h 414"/>
                  <a:gd name="T62" fmla="*/ 94 w 552"/>
                  <a:gd name="T63" fmla="*/ 331 h 414"/>
                  <a:gd name="T64" fmla="*/ 27 w 552"/>
                  <a:gd name="T65" fmla="*/ 337 h 414"/>
                  <a:gd name="T66" fmla="*/ 0 w 552"/>
                  <a:gd name="T67" fmla="*/ 218 h 41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52"/>
                  <a:gd name="T103" fmla="*/ 0 h 414"/>
                  <a:gd name="T104" fmla="*/ 552 w 552"/>
                  <a:gd name="T105" fmla="*/ 414 h 41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52" h="414">
                    <a:moveTo>
                      <a:pt x="0" y="218"/>
                    </a:moveTo>
                    <a:lnTo>
                      <a:pt x="0" y="218"/>
                    </a:lnTo>
                    <a:lnTo>
                      <a:pt x="9" y="221"/>
                    </a:lnTo>
                    <a:lnTo>
                      <a:pt x="4" y="209"/>
                    </a:lnTo>
                    <a:lnTo>
                      <a:pt x="15" y="215"/>
                    </a:lnTo>
                    <a:lnTo>
                      <a:pt x="3" y="192"/>
                    </a:lnTo>
                    <a:lnTo>
                      <a:pt x="11" y="155"/>
                    </a:lnTo>
                    <a:lnTo>
                      <a:pt x="14" y="165"/>
                    </a:lnTo>
                    <a:lnTo>
                      <a:pt x="48" y="136"/>
                    </a:lnTo>
                    <a:lnTo>
                      <a:pt x="106" y="123"/>
                    </a:lnTo>
                    <a:lnTo>
                      <a:pt x="125" y="101"/>
                    </a:lnTo>
                    <a:lnTo>
                      <a:pt x="125" y="88"/>
                    </a:lnTo>
                    <a:lnTo>
                      <a:pt x="133" y="78"/>
                    </a:lnTo>
                    <a:lnTo>
                      <a:pt x="141" y="94"/>
                    </a:lnTo>
                    <a:lnTo>
                      <a:pt x="141" y="76"/>
                    </a:lnTo>
                    <a:lnTo>
                      <a:pt x="154" y="80"/>
                    </a:lnTo>
                    <a:lnTo>
                      <a:pt x="155" y="67"/>
                    </a:lnTo>
                    <a:lnTo>
                      <a:pt x="175" y="46"/>
                    </a:lnTo>
                    <a:lnTo>
                      <a:pt x="197" y="48"/>
                    </a:lnTo>
                    <a:lnTo>
                      <a:pt x="202" y="68"/>
                    </a:lnTo>
                    <a:lnTo>
                      <a:pt x="210" y="56"/>
                    </a:lnTo>
                    <a:lnTo>
                      <a:pt x="226" y="63"/>
                    </a:lnTo>
                    <a:lnTo>
                      <a:pt x="220" y="49"/>
                    </a:lnTo>
                    <a:lnTo>
                      <a:pt x="233" y="28"/>
                    </a:lnTo>
                    <a:lnTo>
                      <a:pt x="265" y="20"/>
                    </a:lnTo>
                    <a:lnTo>
                      <a:pt x="257" y="6"/>
                    </a:lnTo>
                    <a:lnTo>
                      <a:pt x="319" y="23"/>
                    </a:lnTo>
                    <a:lnTo>
                      <a:pt x="306" y="59"/>
                    </a:lnTo>
                    <a:lnTo>
                      <a:pt x="368" y="97"/>
                    </a:lnTo>
                    <a:lnTo>
                      <a:pt x="384" y="82"/>
                    </a:lnTo>
                    <a:lnTo>
                      <a:pt x="390" y="19"/>
                    </a:lnTo>
                    <a:lnTo>
                      <a:pt x="405" y="0"/>
                    </a:lnTo>
                    <a:lnTo>
                      <a:pt x="418" y="49"/>
                    </a:lnTo>
                    <a:lnTo>
                      <a:pt x="440" y="59"/>
                    </a:lnTo>
                    <a:lnTo>
                      <a:pt x="454" y="115"/>
                    </a:lnTo>
                    <a:lnTo>
                      <a:pt x="488" y="133"/>
                    </a:lnTo>
                    <a:lnTo>
                      <a:pt x="499" y="165"/>
                    </a:lnTo>
                    <a:lnTo>
                      <a:pt x="512" y="163"/>
                    </a:lnTo>
                    <a:lnTo>
                      <a:pt x="515" y="179"/>
                    </a:lnTo>
                    <a:lnTo>
                      <a:pt x="543" y="204"/>
                    </a:lnTo>
                    <a:lnTo>
                      <a:pt x="551" y="247"/>
                    </a:lnTo>
                    <a:lnTo>
                      <a:pt x="545" y="290"/>
                    </a:lnTo>
                    <a:lnTo>
                      <a:pt x="521" y="326"/>
                    </a:lnTo>
                    <a:lnTo>
                      <a:pt x="503" y="388"/>
                    </a:lnTo>
                    <a:lnTo>
                      <a:pt x="472" y="395"/>
                    </a:lnTo>
                    <a:lnTo>
                      <a:pt x="453" y="406"/>
                    </a:lnTo>
                    <a:lnTo>
                      <a:pt x="454" y="413"/>
                    </a:lnTo>
                    <a:lnTo>
                      <a:pt x="435" y="392"/>
                    </a:lnTo>
                    <a:lnTo>
                      <a:pt x="413" y="408"/>
                    </a:lnTo>
                    <a:lnTo>
                      <a:pt x="387" y="401"/>
                    </a:lnTo>
                    <a:lnTo>
                      <a:pt x="367" y="386"/>
                    </a:lnTo>
                    <a:lnTo>
                      <a:pt x="357" y="354"/>
                    </a:lnTo>
                    <a:lnTo>
                      <a:pt x="341" y="358"/>
                    </a:lnTo>
                    <a:lnTo>
                      <a:pt x="341" y="337"/>
                    </a:lnTo>
                    <a:lnTo>
                      <a:pt x="336" y="351"/>
                    </a:lnTo>
                    <a:lnTo>
                      <a:pt x="324" y="352"/>
                    </a:lnTo>
                    <a:lnTo>
                      <a:pt x="336" y="311"/>
                    </a:lnTo>
                    <a:lnTo>
                      <a:pt x="312" y="349"/>
                    </a:lnTo>
                    <a:lnTo>
                      <a:pt x="301" y="341"/>
                    </a:lnTo>
                    <a:lnTo>
                      <a:pt x="288" y="312"/>
                    </a:lnTo>
                    <a:lnTo>
                      <a:pt x="248" y="295"/>
                    </a:lnTo>
                    <a:lnTo>
                      <a:pt x="175" y="308"/>
                    </a:lnTo>
                    <a:lnTo>
                      <a:pt x="144" y="330"/>
                    </a:lnTo>
                    <a:lnTo>
                      <a:pt x="94" y="331"/>
                    </a:lnTo>
                    <a:lnTo>
                      <a:pt x="65" y="350"/>
                    </a:lnTo>
                    <a:lnTo>
                      <a:pt x="27" y="337"/>
                    </a:lnTo>
                    <a:lnTo>
                      <a:pt x="35" y="297"/>
                    </a:lnTo>
                    <a:lnTo>
                      <a:pt x="0" y="218"/>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62" name="Freeform 261"/>
              <p:cNvSpPr>
                <a:spLocks/>
              </p:cNvSpPr>
              <p:nvPr/>
            </p:nvSpPr>
            <p:spPr bwMode="auto">
              <a:xfrm>
                <a:off x="5055" y="3925"/>
                <a:ext cx="49" cy="222"/>
              </a:xfrm>
              <a:custGeom>
                <a:avLst/>
                <a:gdLst>
                  <a:gd name="T0" fmla="*/ 0 w 49"/>
                  <a:gd name="T1" fmla="*/ 8 h 48"/>
                  <a:gd name="T2" fmla="*/ 0 w 49"/>
                  <a:gd name="T3" fmla="*/ 8 h 48"/>
                  <a:gd name="T4" fmla="*/ 1 w 49"/>
                  <a:gd name="T5" fmla="*/ 0 h 48"/>
                  <a:gd name="T6" fmla="*/ 25 w 49"/>
                  <a:gd name="T7" fmla="*/ 7 h 48"/>
                  <a:gd name="T8" fmla="*/ 44 w 49"/>
                  <a:gd name="T9" fmla="*/ 1 h 48"/>
                  <a:gd name="T10" fmla="*/ 48 w 49"/>
                  <a:gd name="T11" fmla="*/ 13 h 48"/>
                  <a:gd name="T12" fmla="*/ 48 w 49"/>
                  <a:gd name="T13" fmla="*/ 27 h 48"/>
                  <a:gd name="T14" fmla="*/ 30 w 49"/>
                  <a:gd name="T15" fmla="*/ 47 h 48"/>
                  <a:gd name="T16" fmla="*/ 18 w 49"/>
                  <a:gd name="T17" fmla="*/ 46 h 48"/>
                  <a:gd name="T18" fmla="*/ 0 w 49"/>
                  <a:gd name="T19" fmla="*/ 8 h 48"/>
                  <a:gd name="T20" fmla="*/ 0 w 49"/>
                  <a:gd name="T21" fmla="*/ 8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9"/>
                  <a:gd name="T34" fmla="*/ 0 h 48"/>
                  <a:gd name="T35" fmla="*/ 49 w 49"/>
                  <a:gd name="T36" fmla="*/ 48 h 4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9" h="48">
                    <a:moveTo>
                      <a:pt x="0" y="8"/>
                    </a:moveTo>
                    <a:lnTo>
                      <a:pt x="0" y="8"/>
                    </a:lnTo>
                    <a:lnTo>
                      <a:pt x="1" y="0"/>
                    </a:lnTo>
                    <a:lnTo>
                      <a:pt x="25" y="7"/>
                    </a:lnTo>
                    <a:lnTo>
                      <a:pt x="44" y="1"/>
                    </a:lnTo>
                    <a:lnTo>
                      <a:pt x="48" y="13"/>
                    </a:lnTo>
                    <a:lnTo>
                      <a:pt x="48" y="27"/>
                    </a:lnTo>
                    <a:lnTo>
                      <a:pt x="30" y="47"/>
                    </a:lnTo>
                    <a:lnTo>
                      <a:pt x="18" y="46"/>
                    </a:lnTo>
                    <a:lnTo>
                      <a:pt x="0" y="8"/>
                    </a:lnTo>
                  </a:path>
                </a:pathLst>
              </a:custGeom>
              <a:grpFill/>
              <a:ln w="6350">
                <a:solidFill>
                  <a:schemeClr val="bg1"/>
                </a:solidFill>
                <a:round/>
                <a:headEnd/>
                <a:tailEnd/>
              </a:ln>
            </p:spPr>
            <p:txBody>
              <a:bodyPr lIns="0" tIns="0" rIns="0" bIns="0" anchor="ctr">
                <a:spAutoFit/>
              </a:bodyPr>
              <a:lstStyle/>
              <a:p>
                <a:pPr>
                  <a:defRPr/>
                </a:pPr>
                <a:endParaRPr lang="en-GB" dirty="0"/>
              </a:p>
            </p:txBody>
          </p:sp>
        </p:grpSp>
        <p:sp>
          <p:nvSpPr>
            <p:cNvPr id="13" name="Freeform 12"/>
            <p:cNvSpPr>
              <a:spLocks/>
            </p:cNvSpPr>
            <p:nvPr/>
          </p:nvSpPr>
          <p:spPr bwMode="auto">
            <a:xfrm>
              <a:off x="4463213" y="3844167"/>
              <a:ext cx="82550" cy="289645"/>
            </a:xfrm>
            <a:custGeom>
              <a:avLst/>
              <a:gdLst>
                <a:gd name="T0" fmla="*/ 0 w 66"/>
                <a:gd name="T1" fmla="*/ 43327448 h 82"/>
                <a:gd name="T2" fmla="*/ 0 w 66"/>
                <a:gd name="T3" fmla="*/ 43327448 h 82"/>
                <a:gd name="T4" fmla="*/ 14079776 w 66"/>
                <a:gd name="T5" fmla="*/ 57191119 h 82"/>
                <a:gd name="T6" fmla="*/ 21902016 w 66"/>
                <a:gd name="T7" fmla="*/ 123048514 h 82"/>
                <a:gd name="T8" fmla="*/ 46932174 w 66"/>
                <a:gd name="T9" fmla="*/ 117849802 h 82"/>
                <a:gd name="T10" fmla="*/ 62575392 w 66"/>
                <a:gd name="T11" fmla="*/ 90119827 h 82"/>
                <a:gd name="T12" fmla="*/ 79784558 w 66"/>
                <a:gd name="T13" fmla="*/ 97052321 h 82"/>
                <a:gd name="T14" fmla="*/ 92299652 w 66"/>
                <a:gd name="T15" fmla="*/ 140379749 h 82"/>
                <a:gd name="T16" fmla="*/ 101685332 w 66"/>
                <a:gd name="T17" fmla="*/ 116116020 h 82"/>
                <a:gd name="T18" fmla="*/ 90734955 w 66"/>
                <a:gd name="T19" fmla="*/ 69323642 h 82"/>
                <a:gd name="T20" fmla="*/ 79784558 w 66"/>
                <a:gd name="T21" fmla="*/ 86653580 h 82"/>
                <a:gd name="T22" fmla="*/ 67269483 w 66"/>
                <a:gd name="T23" fmla="*/ 65857395 h 82"/>
                <a:gd name="T24" fmla="*/ 92299652 w 66"/>
                <a:gd name="T25" fmla="*/ 36394944 h 82"/>
                <a:gd name="T26" fmla="*/ 43802780 w 66"/>
                <a:gd name="T27" fmla="*/ 32928697 h 82"/>
                <a:gd name="T28" fmla="*/ 12515079 w 66"/>
                <a:gd name="T29" fmla="*/ 0 h 82"/>
                <a:gd name="T30" fmla="*/ 3129395 w 66"/>
                <a:gd name="T31" fmla="*/ 19063705 h 82"/>
                <a:gd name="T32" fmla="*/ 14079776 w 66"/>
                <a:gd name="T33" fmla="*/ 32928697 h 82"/>
                <a:gd name="T34" fmla="*/ 0 w 66"/>
                <a:gd name="T35" fmla="*/ 43327448 h 82"/>
                <a:gd name="T36" fmla="*/ 0 w 66"/>
                <a:gd name="T37" fmla="*/ 43327448 h 8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6"/>
                <a:gd name="T58" fmla="*/ 0 h 82"/>
                <a:gd name="T59" fmla="*/ 66 w 66"/>
                <a:gd name="T60" fmla="*/ 82 h 8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6" h="82">
                  <a:moveTo>
                    <a:pt x="0" y="25"/>
                  </a:moveTo>
                  <a:lnTo>
                    <a:pt x="0" y="25"/>
                  </a:lnTo>
                  <a:lnTo>
                    <a:pt x="9" y="33"/>
                  </a:lnTo>
                  <a:lnTo>
                    <a:pt x="14" y="71"/>
                  </a:lnTo>
                  <a:lnTo>
                    <a:pt x="30" y="68"/>
                  </a:lnTo>
                  <a:lnTo>
                    <a:pt x="40" y="52"/>
                  </a:lnTo>
                  <a:lnTo>
                    <a:pt x="51" y="56"/>
                  </a:lnTo>
                  <a:lnTo>
                    <a:pt x="59" y="81"/>
                  </a:lnTo>
                  <a:lnTo>
                    <a:pt x="65" y="67"/>
                  </a:lnTo>
                  <a:lnTo>
                    <a:pt x="58" y="40"/>
                  </a:lnTo>
                  <a:lnTo>
                    <a:pt x="51" y="50"/>
                  </a:lnTo>
                  <a:lnTo>
                    <a:pt x="43" y="38"/>
                  </a:lnTo>
                  <a:lnTo>
                    <a:pt x="59" y="21"/>
                  </a:lnTo>
                  <a:lnTo>
                    <a:pt x="28" y="19"/>
                  </a:lnTo>
                  <a:lnTo>
                    <a:pt x="8" y="0"/>
                  </a:lnTo>
                  <a:lnTo>
                    <a:pt x="2" y="11"/>
                  </a:lnTo>
                  <a:lnTo>
                    <a:pt x="9" y="19"/>
                  </a:lnTo>
                  <a:lnTo>
                    <a:pt x="0" y="25"/>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4" name="Freeform 13"/>
            <p:cNvSpPr>
              <a:spLocks/>
            </p:cNvSpPr>
            <p:nvPr/>
          </p:nvSpPr>
          <p:spPr bwMode="auto">
            <a:xfrm>
              <a:off x="4480676" y="3773522"/>
              <a:ext cx="50799" cy="289645"/>
            </a:xfrm>
            <a:custGeom>
              <a:avLst/>
              <a:gdLst>
                <a:gd name="T0" fmla="*/ 0 w 42"/>
                <a:gd name="T1" fmla="*/ 27013506 h 24"/>
                <a:gd name="T2" fmla="*/ 0 w 42"/>
                <a:gd name="T3" fmla="*/ 27013506 h 24"/>
                <a:gd name="T4" fmla="*/ 7315200 w 42"/>
                <a:gd name="T5" fmla="*/ 44379820 h 24"/>
                <a:gd name="T6" fmla="*/ 59980283 w 42"/>
                <a:gd name="T7" fmla="*/ 36662076 h 24"/>
                <a:gd name="T8" fmla="*/ 57054446 w 42"/>
                <a:gd name="T9" fmla="*/ 13507447 h 24"/>
                <a:gd name="T10" fmla="*/ 19018550 w 42"/>
                <a:gd name="T11" fmla="*/ 0 h 24"/>
                <a:gd name="T12" fmla="*/ 0 w 42"/>
                <a:gd name="T13" fmla="*/ 27013506 h 24"/>
                <a:gd name="T14" fmla="*/ 0 w 42"/>
                <a:gd name="T15" fmla="*/ 27013506 h 24"/>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24"/>
                <a:gd name="T26" fmla="*/ 42 w 42"/>
                <a:gd name="T27" fmla="*/ 24 h 2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24">
                  <a:moveTo>
                    <a:pt x="0" y="14"/>
                  </a:moveTo>
                  <a:lnTo>
                    <a:pt x="0" y="14"/>
                  </a:lnTo>
                  <a:lnTo>
                    <a:pt x="5" y="23"/>
                  </a:lnTo>
                  <a:lnTo>
                    <a:pt x="41" y="19"/>
                  </a:lnTo>
                  <a:lnTo>
                    <a:pt x="39" y="7"/>
                  </a:lnTo>
                  <a:lnTo>
                    <a:pt x="13" y="0"/>
                  </a:lnTo>
                  <a:lnTo>
                    <a:pt x="0" y="14"/>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5" name="Freeform 14"/>
            <p:cNvSpPr>
              <a:spLocks/>
            </p:cNvSpPr>
            <p:nvPr/>
          </p:nvSpPr>
          <p:spPr bwMode="auto">
            <a:xfrm>
              <a:off x="4907710" y="4191831"/>
              <a:ext cx="22225" cy="289645"/>
            </a:xfrm>
            <a:custGeom>
              <a:avLst/>
              <a:gdLst>
                <a:gd name="T0" fmla="*/ 0 w 17"/>
                <a:gd name="T1" fmla="*/ 9677400 h 15"/>
                <a:gd name="T2" fmla="*/ 0 w 17"/>
                <a:gd name="T3" fmla="*/ 9677400 h 15"/>
                <a:gd name="T4" fmla="*/ 13673603 w 17"/>
                <a:gd name="T5" fmla="*/ 22580604 h 15"/>
                <a:gd name="T6" fmla="*/ 27347207 w 17"/>
                <a:gd name="T7" fmla="*/ 0 h 15"/>
                <a:gd name="T8" fmla="*/ 0 w 17"/>
                <a:gd name="T9" fmla="*/ 9677400 h 15"/>
                <a:gd name="T10" fmla="*/ 0 w 17"/>
                <a:gd name="T11" fmla="*/ 9677400 h 15"/>
                <a:gd name="T12" fmla="*/ 0 60000 65536"/>
                <a:gd name="T13" fmla="*/ 0 60000 65536"/>
                <a:gd name="T14" fmla="*/ 0 60000 65536"/>
                <a:gd name="T15" fmla="*/ 0 60000 65536"/>
                <a:gd name="T16" fmla="*/ 0 60000 65536"/>
                <a:gd name="T17" fmla="*/ 0 60000 65536"/>
                <a:gd name="T18" fmla="*/ 0 w 17"/>
                <a:gd name="T19" fmla="*/ 0 h 15"/>
                <a:gd name="T20" fmla="*/ 17 w 17"/>
                <a:gd name="T21" fmla="*/ 15 h 15"/>
              </a:gdLst>
              <a:ahLst/>
              <a:cxnLst>
                <a:cxn ang="T12">
                  <a:pos x="T0" y="T1"/>
                </a:cxn>
                <a:cxn ang="T13">
                  <a:pos x="T2" y="T3"/>
                </a:cxn>
                <a:cxn ang="T14">
                  <a:pos x="T4" y="T5"/>
                </a:cxn>
                <a:cxn ang="T15">
                  <a:pos x="T6" y="T7"/>
                </a:cxn>
                <a:cxn ang="T16">
                  <a:pos x="T8" y="T9"/>
                </a:cxn>
                <a:cxn ang="T17">
                  <a:pos x="T10" y="T11"/>
                </a:cxn>
              </a:cxnLst>
              <a:rect l="T18" t="T19" r="T20" b="T21"/>
              <a:pathLst>
                <a:path w="17" h="15">
                  <a:moveTo>
                    <a:pt x="0" y="6"/>
                  </a:moveTo>
                  <a:lnTo>
                    <a:pt x="0" y="6"/>
                  </a:lnTo>
                  <a:lnTo>
                    <a:pt x="8" y="14"/>
                  </a:lnTo>
                  <a:lnTo>
                    <a:pt x="16" y="0"/>
                  </a:lnTo>
                  <a:lnTo>
                    <a:pt x="0" y="6"/>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6" name="Freeform 15"/>
            <p:cNvSpPr>
              <a:spLocks/>
            </p:cNvSpPr>
            <p:nvPr/>
          </p:nvSpPr>
          <p:spPr bwMode="auto">
            <a:xfrm>
              <a:off x="4536237" y="3925923"/>
              <a:ext cx="153987" cy="289645"/>
            </a:xfrm>
            <a:custGeom>
              <a:avLst/>
              <a:gdLst>
                <a:gd name="T0" fmla="*/ 0 w 124"/>
                <a:gd name="T1" fmla="*/ 180866331 h 254"/>
                <a:gd name="T2" fmla="*/ 0 w 124"/>
                <a:gd name="T3" fmla="*/ 180866331 h 254"/>
                <a:gd name="T4" fmla="*/ 9252940 w 124"/>
                <a:gd name="T5" fmla="*/ 156518251 h 254"/>
                <a:gd name="T6" fmla="*/ 63228222 w 124"/>
                <a:gd name="T7" fmla="*/ 41738375 h 254"/>
                <a:gd name="T8" fmla="*/ 101782356 w 124"/>
                <a:gd name="T9" fmla="*/ 26086159 h 254"/>
                <a:gd name="T10" fmla="*/ 109494173 w 124"/>
                <a:gd name="T11" fmla="*/ 0 h 254"/>
                <a:gd name="T12" fmla="*/ 135710623 w 124"/>
                <a:gd name="T13" fmla="*/ 15652222 h 254"/>
                <a:gd name="T14" fmla="*/ 137252987 w 124"/>
                <a:gd name="T15" fmla="*/ 38259519 h 254"/>
                <a:gd name="T16" fmla="*/ 114120021 w 124"/>
                <a:gd name="T17" fmla="*/ 107823492 h 254"/>
                <a:gd name="T18" fmla="*/ 138794108 w 124"/>
                <a:gd name="T19" fmla="*/ 102606526 h 254"/>
                <a:gd name="T20" fmla="*/ 151131773 w 124"/>
                <a:gd name="T21" fmla="*/ 149561857 h 254"/>
                <a:gd name="T22" fmla="*/ 189685926 w 124"/>
                <a:gd name="T23" fmla="*/ 163474645 h 254"/>
                <a:gd name="T24" fmla="*/ 169637687 w 124"/>
                <a:gd name="T25" fmla="*/ 186083297 h 254"/>
                <a:gd name="T26" fmla="*/ 124915322 w 124"/>
                <a:gd name="T27" fmla="*/ 215648302 h 254"/>
                <a:gd name="T28" fmla="*/ 114120021 w 124"/>
                <a:gd name="T29" fmla="*/ 243473879 h 254"/>
                <a:gd name="T30" fmla="*/ 138794108 w 124"/>
                <a:gd name="T31" fmla="*/ 297385605 h 254"/>
                <a:gd name="T32" fmla="*/ 129541170 w 124"/>
                <a:gd name="T33" fmla="*/ 328688719 h 254"/>
                <a:gd name="T34" fmla="*/ 158842347 w 124"/>
                <a:gd name="T35" fmla="*/ 398252743 h 254"/>
                <a:gd name="T36" fmla="*/ 137252987 w 124"/>
                <a:gd name="T37" fmla="*/ 439991109 h 254"/>
                <a:gd name="T38" fmla="*/ 115662384 w 124"/>
                <a:gd name="T39" fmla="*/ 290429210 h 254"/>
                <a:gd name="T40" fmla="*/ 97156508 w 124"/>
                <a:gd name="T41" fmla="*/ 266081171 h 254"/>
                <a:gd name="T42" fmla="*/ 66312948 w 124"/>
                <a:gd name="T43" fmla="*/ 306081427 h 254"/>
                <a:gd name="T44" fmla="*/ 43179983 w 124"/>
                <a:gd name="T45" fmla="*/ 299125033 h 254"/>
                <a:gd name="T46" fmla="*/ 47807072 w 124"/>
                <a:gd name="T47" fmla="*/ 243473879 h 254"/>
                <a:gd name="T48" fmla="*/ 0 w 124"/>
                <a:gd name="T49" fmla="*/ 180866331 h 254"/>
                <a:gd name="T50" fmla="*/ 0 w 124"/>
                <a:gd name="T51" fmla="*/ 180866331 h 25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24"/>
                <a:gd name="T79" fmla="*/ 0 h 254"/>
                <a:gd name="T80" fmla="*/ 124 w 124"/>
                <a:gd name="T81" fmla="*/ 254 h 25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24" h="254">
                  <a:moveTo>
                    <a:pt x="0" y="104"/>
                  </a:moveTo>
                  <a:lnTo>
                    <a:pt x="0" y="104"/>
                  </a:lnTo>
                  <a:lnTo>
                    <a:pt x="6" y="90"/>
                  </a:lnTo>
                  <a:lnTo>
                    <a:pt x="41" y="24"/>
                  </a:lnTo>
                  <a:lnTo>
                    <a:pt x="66" y="15"/>
                  </a:lnTo>
                  <a:lnTo>
                    <a:pt x="71" y="0"/>
                  </a:lnTo>
                  <a:lnTo>
                    <a:pt x="88" y="9"/>
                  </a:lnTo>
                  <a:lnTo>
                    <a:pt x="89" y="22"/>
                  </a:lnTo>
                  <a:lnTo>
                    <a:pt x="74" y="62"/>
                  </a:lnTo>
                  <a:lnTo>
                    <a:pt x="90" y="59"/>
                  </a:lnTo>
                  <a:lnTo>
                    <a:pt x="98" y="86"/>
                  </a:lnTo>
                  <a:lnTo>
                    <a:pt x="123" y="94"/>
                  </a:lnTo>
                  <a:lnTo>
                    <a:pt x="110" y="107"/>
                  </a:lnTo>
                  <a:lnTo>
                    <a:pt x="81" y="124"/>
                  </a:lnTo>
                  <a:lnTo>
                    <a:pt x="74" y="140"/>
                  </a:lnTo>
                  <a:lnTo>
                    <a:pt x="90" y="171"/>
                  </a:lnTo>
                  <a:lnTo>
                    <a:pt x="84" y="189"/>
                  </a:lnTo>
                  <a:lnTo>
                    <a:pt x="103" y="229"/>
                  </a:lnTo>
                  <a:lnTo>
                    <a:pt x="89" y="253"/>
                  </a:lnTo>
                  <a:lnTo>
                    <a:pt x="75" y="167"/>
                  </a:lnTo>
                  <a:lnTo>
                    <a:pt x="63" y="153"/>
                  </a:lnTo>
                  <a:lnTo>
                    <a:pt x="43" y="176"/>
                  </a:lnTo>
                  <a:lnTo>
                    <a:pt x="28" y="172"/>
                  </a:lnTo>
                  <a:lnTo>
                    <a:pt x="31" y="140"/>
                  </a:lnTo>
                  <a:lnTo>
                    <a:pt x="0" y="104"/>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7" name="Freeform 16"/>
            <p:cNvSpPr>
              <a:spLocks/>
            </p:cNvSpPr>
            <p:nvPr/>
          </p:nvSpPr>
          <p:spPr bwMode="auto">
            <a:xfrm>
              <a:off x="4710861" y="4048956"/>
              <a:ext cx="87312" cy="289645"/>
            </a:xfrm>
            <a:custGeom>
              <a:avLst/>
              <a:gdLst>
                <a:gd name="T0" fmla="*/ 0 w 70"/>
                <a:gd name="T1" fmla="*/ 18383734 h 59"/>
                <a:gd name="T2" fmla="*/ 0 w 70"/>
                <a:gd name="T3" fmla="*/ 18383734 h 59"/>
                <a:gd name="T4" fmla="*/ 7779587 w 70"/>
                <a:gd name="T5" fmla="*/ 62808929 h 59"/>
                <a:gd name="T6" fmla="*/ 21782099 w 70"/>
                <a:gd name="T7" fmla="*/ 85788301 h 59"/>
                <a:gd name="T8" fmla="*/ 43562951 w 70"/>
                <a:gd name="T9" fmla="*/ 88851637 h 59"/>
                <a:gd name="T10" fmla="*/ 107352573 w 70"/>
                <a:gd name="T11" fmla="*/ 47489774 h 59"/>
                <a:gd name="T12" fmla="*/ 104240490 w 70"/>
                <a:gd name="T13" fmla="*/ 0 h 59"/>
                <a:gd name="T14" fmla="*/ 56010037 w 70"/>
                <a:gd name="T15" fmla="*/ 7660199 h 59"/>
                <a:gd name="T16" fmla="*/ 15557927 w 70"/>
                <a:gd name="T17" fmla="*/ 6127912 h 59"/>
                <a:gd name="T18" fmla="*/ 0 w 70"/>
                <a:gd name="T19" fmla="*/ 18383734 h 59"/>
                <a:gd name="T20" fmla="*/ 0 w 70"/>
                <a:gd name="T21" fmla="*/ 18383734 h 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0"/>
                <a:gd name="T34" fmla="*/ 0 h 59"/>
                <a:gd name="T35" fmla="*/ 70 w 70"/>
                <a:gd name="T36" fmla="*/ 59 h 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0" h="59">
                  <a:moveTo>
                    <a:pt x="0" y="12"/>
                  </a:moveTo>
                  <a:lnTo>
                    <a:pt x="0" y="12"/>
                  </a:lnTo>
                  <a:lnTo>
                    <a:pt x="5" y="41"/>
                  </a:lnTo>
                  <a:lnTo>
                    <a:pt x="14" y="56"/>
                  </a:lnTo>
                  <a:lnTo>
                    <a:pt x="28" y="58"/>
                  </a:lnTo>
                  <a:lnTo>
                    <a:pt x="69" y="31"/>
                  </a:lnTo>
                  <a:lnTo>
                    <a:pt x="67" y="0"/>
                  </a:lnTo>
                  <a:lnTo>
                    <a:pt x="36" y="5"/>
                  </a:lnTo>
                  <a:lnTo>
                    <a:pt x="10" y="4"/>
                  </a:lnTo>
                  <a:lnTo>
                    <a:pt x="0" y="12"/>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8" name="Freeform 17"/>
            <p:cNvSpPr>
              <a:spLocks/>
            </p:cNvSpPr>
            <p:nvPr/>
          </p:nvSpPr>
          <p:spPr bwMode="auto">
            <a:xfrm>
              <a:off x="4326689" y="4130711"/>
              <a:ext cx="31750" cy="289645"/>
            </a:xfrm>
            <a:custGeom>
              <a:avLst/>
              <a:gdLst>
                <a:gd name="T0" fmla="*/ 0 w 26"/>
                <a:gd name="T1" fmla="*/ 0 h 51"/>
                <a:gd name="T2" fmla="*/ 0 w 26"/>
                <a:gd name="T3" fmla="*/ 0 h 51"/>
                <a:gd name="T4" fmla="*/ 7456366 w 26"/>
                <a:gd name="T5" fmla="*/ 81436595 h 51"/>
                <a:gd name="T6" fmla="*/ 37280604 w 26"/>
                <a:gd name="T7" fmla="*/ 66777986 h 51"/>
                <a:gd name="T8" fmla="*/ 22367878 w 26"/>
                <a:gd name="T9" fmla="*/ 19545242 h 51"/>
                <a:gd name="T10" fmla="*/ 0 w 26"/>
                <a:gd name="T11" fmla="*/ 0 h 51"/>
                <a:gd name="T12" fmla="*/ 0 w 26"/>
                <a:gd name="T13" fmla="*/ 0 h 51"/>
                <a:gd name="T14" fmla="*/ 0 60000 65536"/>
                <a:gd name="T15" fmla="*/ 0 60000 65536"/>
                <a:gd name="T16" fmla="*/ 0 60000 65536"/>
                <a:gd name="T17" fmla="*/ 0 60000 65536"/>
                <a:gd name="T18" fmla="*/ 0 60000 65536"/>
                <a:gd name="T19" fmla="*/ 0 60000 65536"/>
                <a:gd name="T20" fmla="*/ 0 60000 65536"/>
                <a:gd name="T21" fmla="*/ 0 w 26"/>
                <a:gd name="T22" fmla="*/ 0 h 51"/>
                <a:gd name="T23" fmla="*/ 26 w 26"/>
                <a:gd name="T24" fmla="*/ 51 h 5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 h="51">
                  <a:moveTo>
                    <a:pt x="0" y="0"/>
                  </a:moveTo>
                  <a:lnTo>
                    <a:pt x="0" y="0"/>
                  </a:lnTo>
                  <a:lnTo>
                    <a:pt x="5" y="50"/>
                  </a:lnTo>
                  <a:lnTo>
                    <a:pt x="25" y="41"/>
                  </a:lnTo>
                  <a:lnTo>
                    <a:pt x="15" y="12"/>
                  </a:lnTo>
                  <a:lnTo>
                    <a:pt x="0" y="0"/>
                  </a:lnTo>
                </a:path>
              </a:pathLst>
            </a:custGeom>
            <a:grpFill/>
            <a:ln w="6350">
              <a:solidFill>
                <a:schemeClr val="bg1"/>
              </a:solidFill>
              <a:round/>
              <a:headEnd/>
              <a:tailEnd/>
            </a:ln>
          </p:spPr>
          <p:txBody>
            <a:bodyPr lIns="0" tIns="0" rIns="0" bIns="0" anchor="ctr">
              <a:spAutoFit/>
            </a:bodyPr>
            <a:lstStyle/>
            <a:p>
              <a:pPr>
                <a:defRPr/>
              </a:pPr>
              <a:endParaRPr lang="en-GB" dirty="0"/>
            </a:p>
          </p:txBody>
        </p:sp>
        <p:grpSp>
          <p:nvGrpSpPr>
            <p:cNvPr id="10" name="Group 29"/>
            <p:cNvGrpSpPr>
              <a:grpSpLocks/>
            </p:cNvGrpSpPr>
            <p:nvPr/>
          </p:nvGrpSpPr>
          <p:grpSpPr bwMode="auto">
            <a:xfrm>
              <a:off x="4221915" y="3564220"/>
              <a:ext cx="1041393" cy="655025"/>
              <a:chOff x="4086" y="2778"/>
              <a:chExt cx="835" cy="500"/>
            </a:xfrm>
            <a:grpFill/>
          </p:grpSpPr>
          <p:sp>
            <p:nvSpPr>
              <p:cNvPr id="259" name="Freeform 30"/>
              <p:cNvSpPr>
                <a:spLocks/>
              </p:cNvSpPr>
              <p:nvPr/>
            </p:nvSpPr>
            <p:spPr bwMode="auto">
              <a:xfrm>
                <a:off x="4086" y="2778"/>
                <a:ext cx="835" cy="221"/>
              </a:xfrm>
              <a:custGeom>
                <a:avLst/>
                <a:gdLst>
                  <a:gd name="T0" fmla="*/ 0 w 835"/>
                  <a:gd name="T1" fmla="*/ 250 h 526"/>
                  <a:gd name="T2" fmla="*/ 35 w 835"/>
                  <a:gd name="T3" fmla="*/ 226 h 526"/>
                  <a:gd name="T4" fmla="*/ 95 w 835"/>
                  <a:gd name="T5" fmla="*/ 177 h 526"/>
                  <a:gd name="T6" fmla="*/ 118 w 835"/>
                  <a:gd name="T7" fmla="*/ 145 h 526"/>
                  <a:gd name="T8" fmla="*/ 162 w 835"/>
                  <a:gd name="T9" fmla="*/ 114 h 526"/>
                  <a:gd name="T10" fmla="*/ 192 w 835"/>
                  <a:gd name="T11" fmla="*/ 81 h 526"/>
                  <a:gd name="T12" fmla="*/ 225 w 835"/>
                  <a:gd name="T13" fmla="*/ 106 h 526"/>
                  <a:gd name="T14" fmla="*/ 293 w 835"/>
                  <a:gd name="T15" fmla="*/ 160 h 526"/>
                  <a:gd name="T16" fmla="*/ 368 w 835"/>
                  <a:gd name="T17" fmla="*/ 185 h 526"/>
                  <a:gd name="T18" fmla="*/ 499 w 835"/>
                  <a:gd name="T19" fmla="*/ 187 h 526"/>
                  <a:gd name="T20" fmla="*/ 522 w 835"/>
                  <a:gd name="T21" fmla="*/ 151 h 526"/>
                  <a:gd name="T22" fmla="*/ 588 w 835"/>
                  <a:gd name="T23" fmla="*/ 123 h 526"/>
                  <a:gd name="T24" fmla="*/ 607 w 835"/>
                  <a:gd name="T25" fmla="*/ 98 h 526"/>
                  <a:gd name="T26" fmla="*/ 572 w 835"/>
                  <a:gd name="T27" fmla="*/ 78 h 526"/>
                  <a:gd name="T28" fmla="*/ 602 w 835"/>
                  <a:gd name="T29" fmla="*/ 72 h 526"/>
                  <a:gd name="T30" fmla="*/ 642 w 835"/>
                  <a:gd name="T31" fmla="*/ 28 h 526"/>
                  <a:gd name="T32" fmla="*/ 681 w 835"/>
                  <a:gd name="T33" fmla="*/ 0 h 526"/>
                  <a:gd name="T34" fmla="*/ 734 w 835"/>
                  <a:gd name="T35" fmla="*/ 69 h 526"/>
                  <a:gd name="T36" fmla="*/ 783 w 835"/>
                  <a:gd name="T37" fmla="*/ 104 h 526"/>
                  <a:gd name="T38" fmla="*/ 811 w 835"/>
                  <a:gd name="T39" fmla="*/ 147 h 526"/>
                  <a:gd name="T40" fmla="*/ 785 w 835"/>
                  <a:gd name="T41" fmla="*/ 177 h 526"/>
                  <a:gd name="T42" fmla="*/ 770 w 835"/>
                  <a:gd name="T43" fmla="*/ 185 h 526"/>
                  <a:gd name="T44" fmla="*/ 744 w 835"/>
                  <a:gd name="T45" fmla="*/ 210 h 526"/>
                  <a:gd name="T46" fmla="*/ 691 w 835"/>
                  <a:gd name="T47" fmla="*/ 232 h 526"/>
                  <a:gd name="T48" fmla="*/ 663 w 835"/>
                  <a:gd name="T49" fmla="*/ 226 h 526"/>
                  <a:gd name="T50" fmla="*/ 602 w 835"/>
                  <a:gd name="T51" fmla="*/ 247 h 526"/>
                  <a:gd name="T52" fmla="*/ 618 w 835"/>
                  <a:gd name="T53" fmla="*/ 276 h 526"/>
                  <a:gd name="T54" fmla="*/ 668 w 835"/>
                  <a:gd name="T55" fmla="*/ 274 h 526"/>
                  <a:gd name="T56" fmla="*/ 622 w 835"/>
                  <a:gd name="T57" fmla="*/ 312 h 526"/>
                  <a:gd name="T58" fmla="*/ 633 w 835"/>
                  <a:gd name="T59" fmla="*/ 355 h 526"/>
                  <a:gd name="T60" fmla="*/ 634 w 835"/>
                  <a:gd name="T61" fmla="*/ 382 h 526"/>
                  <a:gd name="T62" fmla="*/ 613 w 835"/>
                  <a:gd name="T63" fmla="*/ 463 h 526"/>
                  <a:gd name="T64" fmla="*/ 552 w 835"/>
                  <a:gd name="T65" fmla="*/ 493 h 526"/>
                  <a:gd name="T66" fmla="*/ 543 w 835"/>
                  <a:gd name="T67" fmla="*/ 489 h 526"/>
                  <a:gd name="T68" fmla="*/ 499 w 835"/>
                  <a:gd name="T69" fmla="*/ 510 h 526"/>
                  <a:gd name="T70" fmla="*/ 490 w 835"/>
                  <a:gd name="T71" fmla="*/ 506 h 526"/>
                  <a:gd name="T72" fmla="*/ 429 w 835"/>
                  <a:gd name="T73" fmla="*/ 484 h 526"/>
                  <a:gd name="T74" fmla="*/ 380 w 835"/>
                  <a:gd name="T75" fmla="*/ 494 h 526"/>
                  <a:gd name="T76" fmla="*/ 375 w 835"/>
                  <a:gd name="T77" fmla="*/ 506 h 526"/>
                  <a:gd name="T78" fmla="*/ 342 w 835"/>
                  <a:gd name="T79" fmla="*/ 471 h 526"/>
                  <a:gd name="T80" fmla="*/ 341 w 835"/>
                  <a:gd name="T81" fmla="*/ 434 h 526"/>
                  <a:gd name="T82" fmla="*/ 323 w 835"/>
                  <a:gd name="T83" fmla="*/ 412 h 526"/>
                  <a:gd name="T84" fmla="*/ 305 w 835"/>
                  <a:gd name="T85" fmla="*/ 392 h 526"/>
                  <a:gd name="T86" fmla="*/ 220 w 835"/>
                  <a:gd name="T87" fmla="*/ 410 h 526"/>
                  <a:gd name="T88" fmla="*/ 205 w 835"/>
                  <a:gd name="T89" fmla="*/ 414 h 526"/>
                  <a:gd name="T90" fmla="*/ 166 w 835"/>
                  <a:gd name="T91" fmla="*/ 416 h 526"/>
                  <a:gd name="T92" fmla="*/ 100 w 835"/>
                  <a:gd name="T93" fmla="*/ 381 h 526"/>
                  <a:gd name="T94" fmla="*/ 65 w 835"/>
                  <a:gd name="T95" fmla="*/ 347 h 526"/>
                  <a:gd name="T96" fmla="*/ 71 w 835"/>
                  <a:gd name="T97" fmla="*/ 325 h 526"/>
                  <a:gd name="T98" fmla="*/ 75 w 835"/>
                  <a:gd name="T99" fmla="*/ 295 h 526"/>
                  <a:gd name="T100" fmla="*/ 13 w 835"/>
                  <a:gd name="T101" fmla="*/ 278 h 526"/>
                  <a:gd name="T102" fmla="*/ 14 w 835"/>
                  <a:gd name="T103" fmla="*/ 256 h 526"/>
                  <a:gd name="T104" fmla="*/ 0 w 835"/>
                  <a:gd name="T105" fmla="*/ 250 h 52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835"/>
                  <a:gd name="T160" fmla="*/ 0 h 526"/>
                  <a:gd name="T161" fmla="*/ 835 w 835"/>
                  <a:gd name="T162" fmla="*/ 526 h 52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835" h="526">
                    <a:moveTo>
                      <a:pt x="0" y="250"/>
                    </a:moveTo>
                    <a:lnTo>
                      <a:pt x="0" y="250"/>
                    </a:lnTo>
                    <a:lnTo>
                      <a:pt x="5" y="230"/>
                    </a:lnTo>
                    <a:lnTo>
                      <a:pt x="35" y="226"/>
                    </a:lnTo>
                    <a:lnTo>
                      <a:pt x="88" y="198"/>
                    </a:lnTo>
                    <a:lnTo>
                      <a:pt x="95" y="177"/>
                    </a:lnTo>
                    <a:lnTo>
                      <a:pt x="85" y="152"/>
                    </a:lnTo>
                    <a:lnTo>
                      <a:pt x="118" y="145"/>
                    </a:lnTo>
                    <a:lnTo>
                      <a:pt x="127" y="112"/>
                    </a:lnTo>
                    <a:lnTo>
                      <a:pt x="162" y="114"/>
                    </a:lnTo>
                    <a:lnTo>
                      <a:pt x="166" y="92"/>
                    </a:lnTo>
                    <a:lnTo>
                      <a:pt x="192" y="81"/>
                    </a:lnTo>
                    <a:lnTo>
                      <a:pt x="206" y="100"/>
                    </a:lnTo>
                    <a:lnTo>
                      <a:pt x="225" y="106"/>
                    </a:lnTo>
                    <a:lnTo>
                      <a:pt x="233" y="145"/>
                    </a:lnTo>
                    <a:lnTo>
                      <a:pt x="293" y="160"/>
                    </a:lnTo>
                    <a:lnTo>
                      <a:pt x="319" y="187"/>
                    </a:lnTo>
                    <a:lnTo>
                      <a:pt x="368" y="185"/>
                    </a:lnTo>
                    <a:lnTo>
                      <a:pt x="424" y="206"/>
                    </a:lnTo>
                    <a:lnTo>
                      <a:pt x="499" y="187"/>
                    </a:lnTo>
                    <a:lnTo>
                      <a:pt x="522" y="172"/>
                    </a:lnTo>
                    <a:lnTo>
                      <a:pt x="522" y="151"/>
                    </a:lnTo>
                    <a:lnTo>
                      <a:pt x="543" y="153"/>
                    </a:lnTo>
                    <a:lnTo>
                      <a:pt x="588" y="123"/>
                    </a:lnTo>
                    <a:lnTo>
                      <a:pt x="625" y="121"/>
                    </a:lnTo>
                    <a:lnTo>
                      <a:pt x="607" y="98"/>
                    </a:lnTo>
                    <a:lnTo>
                      <a:pt x="572" y="104"/>
                    </a:lnTo>
                    <a:lnTo>
                      <a:pt x="572" y="78"/>
                    </a:lnTo>
                    <a:lnTo>
                      <a:pt x="581" y="64"/>
                    </a:lnTo>
                    <a:lnTo>
                      <a:pt x="602" y="72"/>
                    </a:lnTo>
                    <a:lnTo>
                      <a:pt x="621" y="63"/>
                    </a:lnTo>
                    <a:lnTo>
                      <a:pt x="642" y="28"/>
                    </a:lnTo>
                    <a:lnTo>
                      <a:pt x="632" y="16"/>
                    </a:lnTo>
                    <a:lnTo>
                      <a:pt x="681" y="0"/>
                    </a:lnTo>
                    <a:lnTo>
                      <a:pt x="709" y="11"/>
                    </a:lnTo>
                    <a:lnTo>
                      <a:pt x="734" y="69"/>
                    </a:lnTo>
                    <a:lnTo>
                      <a:pt x="776" y="82"/>
                    </a:lnTo>
                    <a:lnTo>
                      <a:pt x="783" y="104"/>
                    </a:lnTo>
                    <a:lnTo>
                      <a:pt x="834" y="90"/>
                    </a:lnTo>
                    <a:lnTo>
                      <a:pt x="811" y="147"/>
                    </a:lnTo>
                    <a:lnTo>
                      <a:pt x="781" y="155"/>
                    </a:lnTo>
                    <a:lnTo>
                      <a:pt x="785" y="177"/>
                    </a:lnTo>
                    <a:lnTo>
                      <a:pt x="776" y="190"/>
                    </a:lnTo>
                    <a:lnTo>
                      <a:pt x="770" y="185"/>
                    </a:lnTo>
                    <a:lnTo>
                      <a:pt x="744" y="201"/>
                    </a:lnTo>
                    <a:lnTo>
                      <a:pt x="744" y="210"/>
                    </a:lnTo>
                    <a:lnTo>
                      <a:pt x="726" y="207"/>
                    </a:lnTo>
                    <a:lnTo>
                      <a:pt x="691" y="232"/>
                    </a:lnTo>
                    <a:lnTo>
                      <a:pt x="651" y="253"/>
                    </a:lnTo>
                    <a:lnTo>
                      <a:pt x="663" y="226"/>
                    </a:lnTo>
                    <a:lnTo>
                      <a:pt x="657" y="216"/>
                    </a:lnTo>
                    <a:lnTo>
                      <a:pt x="602" y="247"/>
                    </a:lnTo>
                    <a:lnTo>
                      <a:pt x="600" y="255"/>
                    </a:lnTo>
                    <a:lnTo>
                      <a:pt x="618" y="276"/>
                    </a:lnTo>
                    <a:lnTo>
                      <a:pt x="643" y="267"/>
                    </a:lnTo>
                    <a:lnTo>
                      <a:pt x="668" y="274"/>
                    </a:lnTo>
                    <a:lnTo>
                      <a:pt x="634" y="290"/>
                    </a:lnTo>
                    <a:lnTo>
                      <a:pt x="622" y="312"/>
                    </a:lnTo>
                    <a:lnTo>
                      <a:pt x="658" y="360"/>
                    </a:lnTo>
                    <a:lnTo>
                      <a:pt x="633" y="355"/>
                    </a:lnTo>
                    <a:lnTo>
                      <a:pt x="658" y="371"/>
                    </a:lnTo>
                    <a:lnTo>
                      <a:pt x="634" y="382"/>
                    </a:lnTo>
                    <a:lnTo>
                      <a:pt x="659" y="386"/>
                    </a:lnTo>
                    <a:lnTo>
                      <a:pt x="613" y="463"/>
                    </a:lnTo>
                    <a:lnTo>
                      <a:pt x="582" y="485"/>
                    </a:lnTo>
                    <a:lnTo>
                      <a:pt x="552" y="493"/>
                    </a:lnTo>
                    <a:lnTo>
                      <a:pt x="550" y="493"/>
                    </a:lnTo>
                    <a:lnTo>
                      <a:pt x="543" y="489"/>
                    </a:lnTo>
                    <a:lnTo>
                      <a:pt x="535" y="502"/>
                    </a:lnTo>
                    <a:lnTo>
                      <a:pt x="499" y="510"/>
                    </a:lnTo>
                    <a:lnTo>
                      <a:pt x="496" y="525"/>
                    </a:lnTo>
                    <a:lnTo>
                      <a:pt x="490" y="506"/>
                    </a:lnTo>
                    <a:lnTo>
                      <a:pt x="466" y="507"/>
                    </a:lnTo>
                    <a:lnTo>
                      <a:pt x="429" y="484"/>
                    </a:lnTo>
                    <a:lnTo>
                      <a:pt x="389" y="494"/>
                    </a:lnTo>
                    <a:lnTo>
                      <a:pt x="380" y="494"/>
                    </a:lnTo>
                    <a:lnTo>
                      <a:pt x="381" y="510"/>
                    </a:lnTo>
                    <a:lnTo>
                      <a:pt x="375" y="506"/>
                    </a:lnTo>
                    <a:lnTo>
                      <a:pt x="350" y="498"/>
                    </a:lnTo>
                    <a:lnTo>
                      <a:pt x="342" y="471"/>
                    </a:lnTo>
                    <a:lnTo>
                      <a:pt x="326" y="474"/>
                    </a:lnTo>
                    <a:lnTo>
                      <a:pt x="341" y="434"/>
                    </a:lnTo>
                    <a:lnTo>
                      <a:pt x="340" y="421"/>
                    </a:lnTo>
                    <a:lnTo>
                      <a:pt x="323" y="412"/>
                    </a:lnTo>
                    <a:lnTo>
                      <a:pt x="309" y="407"/>
                    </a:lnTo>
                    <a:lnTo>
                      <a:pt x="305" y="392"/>
                    </a:lnTo>
                    <a:lnTo>
                      <a:pt x="246" y="417"/>
                    </a:lnTo>
                    <a:lnTo>
                      <a:pt x="220" y="410"/>
                    </a:lnTo>
                    <a:lnTo>
                      <a:pt x="207" y="424"/>
                    </a:lnTo>
                    <a:lnTo>
                      <a:pt x="205" y="414"/>
                    </a:lnTo>
                    <a:lnTo>
                      <a:pt x="196" y="416"/>
                    </a:lnTo>
                    <a:lnTo>
                      <a:pt x="166" y="416"/>
                    </a:lnTo>
                    <a:lnTo>
                      <a:pt x="143" y="395"/>
                    </a:lnTo>
                    <a:lnTo>
                      <a:pt x="100" y="381"/>
                    </a:lnTo>
                    <a:lnTo>
                      <a:pt x="72" y="371"/>
                    </a:lnTo>
                    <a:lnTo>
                      <a:pt x="65" y="347"/>
                    </a:lnTo>
                    <a:lnTo>
                      <a:pt x="80" y="344"/>
                    </a:lnTo>
                    <a:lnTo>
                      <a:pt x="71" y="325"/>
                    </a:lnTo>
                    <a:lnTo>
                      <a:pt x="90" y="302"/>
                    </a:lnTo>
                    <a:lnTo>
                      <a:pt x="75" y="295"/>
                    </a:lnTo>
                    <a:lnTo>
                      <a:pt x="54" y="303"/>
                    </a:lnTo>
                    <a:lnTo>
                      <a:pt x="13" y="278"/>
                    </a:lnTo>
                    <a:lnTo>
                      <a:pt x="14" y="274"/>
                    </a:lnTo>
                    <a:lnTo>
                      <a:pt x="14" y="256"/>
                    </a:lnTo>
                    <a:lnTo>
                      <a:pt x="0" y="25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60" name="Freeform 31"/>
              <p:cNvSpPr>
                <a:spLocks/>
              </p:cNvSpPr>
              <p:nvPr/>
            </p:nvSpPr>
            <p:spPr bwMode="auto">
              <a:xfrm>
                <a:off x="4564" y="3057"/>
                <a:ext cx="31" cy="221"/>
              </a:xfrm>
              <a:custGeom>
                <a:avLst/>
                <a:gdLst>
                  <a:gd name="T0" fmla="*/ 0 w 31"/>
                  <a:gd name="T1" fmla="*/ 19 h 26"/>
                  <a:gd name="T2" fmla="*/ 0 w 31"/>
                  <a:gd name="T3" fmla="*/ 19 h 26"/>
                  <a:gd name="T4" fmla="*/ 9 w 31"/>
                  <a:gd name="T5" fmla="*/ 0 h 26"/>
                  <a:gd name="T6" fmla="*/ 30 w 31"/>
                  <a:gd name="T7" fmla="*/ 4 h 26"/>
                  <a:gd name="T8" fmla="*/ 13 w 31"/>
                  <a:gd name="T9" fmla="*/ 25 h 26"/>
                  <a:gd name="T10" fmla="*/ 0 w 31"/>
                  <a:gd name="T11" fmla="*/ 19 h 26"/>
                  <a:gd name="T12" fmla="*/ 0 w 31"/>
                  <a:gd name="T13" fmla="*/ 19 h 26"/>
                  <a:gd name="T14" fmla="*/ 0 60000 65536"/>
                  <a:gd name="T15" fmla="*/ 0 60000 65536"/>
                  <a:gd name="T16" fmla="*/ 0 60000 65536"/>
                  <a:gd name="T17" fmla="*/ 0 60000 65536"/>
                  <a:gd name="T18" fmla="*/ 0 60000 65536"/>
                  <a:gd name="T19" fmla="*/ 0 60000 65536"/>
                  <a:gd name="T20" fmla="*/ 0 60000 65536"/>
                  <a:gd name="T21" fmla="*/ 0 w 31"/>
                  <a:gd name="T22" fmla="*/ 0 h 26"/>
                  <a:gd name="T23" fmla="*/ 31 w 31"/>
                  <a:gd name="T24" fmla="*/ 26 h 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 h="26">
                    <a:moveTo>
                      <a:pt x="0" y="19"/>
                    </a:moveTo>
                    <a:lnTo>
                      <a:pt x="0" y="19"/>
                    </a:lnTo>
                    <a:lnTo>
                      <a:pt x="9" y="0"/>
                    </a:lnTo>
                    <a:lnTo>
                      <a:pt x="30" y="4"/>
                    </a:lnTo>
                    <a:lnTo>
                      <a:pt x="13" y="25"/>
                    </a:lnTo>
                    <a:lnTo>
                      <a:pt x="0" y="19"/>
                    </a:lnTo>
                  </a:path>
                </a:pathLst>
              </a:custGeom>
              <a:grpFill/>
              <a:ln w="6350">
                <a:solidFill>
                  <a:schemeClr val="bg1"/>
                </a:solidFill>
                <a:round/>
                <a:headEnd/>
                <a:tailEnd/>
              </a:ln>
            </p:spPr>
            <p:txBody>
              <a:bodyPr lIns="0" tIns="0" rIns="0" bIns="0" anchor="ctr">
                <a:spAutoFit/>
              </a:bodyPr>
              <a:lstStyle/>
              <a:p>
                <a:pPr>
                  <a:defRPr/>
                </a:pPr>
                <a:endParaRPr lang="en-GB" dirty="0"/>
              </a:p>
            </p:txBody>
          </p:sp>
        </p:grpSp>
        <p:sp>
          <p:nvSpPr>
            <p:cNvPr id="20" name="Freeform 19"/>
            <p:cNvSpPr>
              <a:spLocks/>
            </p:cNvSpPr>
            <p:nvPr/>
          </p:nvSpPr>
          <p:spPr bwMode="auto">
            <a:xfrm>
              <a:off x="5010897" y="3849722"/>
              <a:ext cx="33337" cy="289645"/>
            </a:xfrm>
            <a:custGeom>
              <a:avLst/>
              <a:gdLst>
                <a:gd name="T0" fmla="*/ 0 w 25"/>
                <a:gd name="T1" fmla="*/ 29348570 h 46"/>
                <a:gd name="T2" fmla="*/ 0 w 25"/>
                <a:gd name="T3" fmla="*/ 29348570 h 46"/>
                <a:gd name="T4" fmla="*/ 16003094 w 25"/>
                <a:gd name="T5" fmla="*/ 73372696 h 46"/>
                <a:gd name="T6" fmla="*/ 42676691 w 25"/>
                <a:gd name="T7" fmla="*/ 0 h 46"/>
                <a:gd name="T8" fmla="*/ 19559484 w 25"/>
                <a:gd name="T9" fmla="*/ 1630618 h 46"/>
                <a:gd name="T10" fmla="*/ 0 w 25"/>
                <a:gd name="T11" fmla="*/ 29348570 h 46"/>
                <a:gd name="T12" fmla="*/ 0 w 25"/>
                <a:gd name="T13" fmla="*/ 29348570 h 46"/>
                <a:gd name="T14" fmla="*/ 0 60000 65536"/>
                <a:gd name="T15" fmla="*/ 0 60000 65536"/>
                <a:gd name="T16" fmla="*/ 0 60000 65536"/>
                <a:gd name="T17" fmla="*/ 0 60000 65536"/>
                <a:gd name="T18" fmla="*/ 0 60000 65536"/>
                <a:gd name="T19" fmla="*/ 0 60000 65536"/>
                <a:gd name="T20" fmla="*/ 0 60000 65536"/>
                <a:gd name="T21" fmla="*/ 0 w 25"/>
                <a:gd name="T22" fmla="*/ 0 h 46"/>
                <a:gd name="T23" fmla="*/ 25 w 25"/>
                <a:gd name="T24" fmla="*/ 46 h 4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5" h="46">
                  <a:moveTo>
                    <a:pt x="0" y="18"/>
                  </a:moveTo>
                  <a:lnTo>
                    <a:pt x="0" y="18"/>
                  </a:lnTo>
                  <a:lnTo>
                    <a:pt x="9" y="45"/>
                  </a:lnTo>
                  <a:lnTo>
                    <a:pt x="24" y="0"/>
                  </a:lnTo>
                  <a:lnTo>
                    <a:pt x="11" y="1"/>
                  </a:lnTo>
                  <a:lnTo>
                    <a:pt x="0" y="18"/>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1" name="Freeform 20"/>
            <p:cNvSpPr>
              <a:spLocks/>
            </p:cNvSpPr>
            <p:nvPr/>
          </p:nvSpPr>
          <p:spPr bwMode="auto">
            <a:xfrm>
              <a:off x="4126665" y="3867186"/>
              <a:ext cx="498471" cy="289645"/>
            </a:xfrm>
            <a:custGeom>
              <a:avLst/>
              <a:gdLst>
                <a:gd name="T0" fmla="*/ 0 w 401"/>
                <a:gd name="T1" fmla="*/ 310135055 h 399"/>
                <a:gd name="T2" fmla="*/ 64899953 w 401"/>
                <a:gd name="T3" fmla="*/ 294713849 h 399"/>
                <a:gd name="T4" fmla="*/ 50993623 w 401"/>
                <a:gd name="T5" fmla="*/ 203901388 h 399"/>
                <a:gd name="T6" fmla="*/ 140617183 w 401"/>
                <a:gd name="T7" fmla="*/ 128508783 h 399"/>
                <a:gd name="T8" fmla="*/ 152979608 w 401"/>
                <a:gd name="T9" fmla="*/ 94239436 h 399"/>
                <a:gd name="T10" fmla="*/ 125164463 w 401"/>
                <a:gd name="T11" fmla="*/ 32555890 h 399"/>
                <a:gd name="T12" fmla="*/ 202426860 w 401"/>
                <a:gd name="T13" fmla="*/ 13707744 h 399"/>
                <a:gd name="T14" fmla="*/ 258055907 w 401"/>
                <a:gd name="T15" fmla="*/ 11994277 h 399"/>
                <a:gd name="T16" fmla="*/ 242604430 w 401"/>
                <a:gd name="T17" fmla="*/ 83959921 h 399"/>
                <a:gd name="T18" fmla="*/ 230242005 w 401"/>
                <a:gd name="T19" fmla="*/ 130222251 h 399"/>
                <a:gd name="T20" fmla="*/ 251875316 w 401"/>
                <a:gd name="T21" fmla="*/ 185053247 h 399"/>
                <a:gd name="T22" fmla="*/ 418762536 w 401"/>
                <a:gd name="T23" fmla="*/ 243311137 h 399"/>
                <a:gd name="T24" fmla="*/ 435760404 w 401"/>
                <a:gd name="T25" fmla="*/ 203901388 h 399"/>
                <a:gd name="T26" fmla="*/ 446576438 w 401"/>
                <a:gd name="T27" fmla="*/ 236457268 h 399"/>
                <a:gd name="T28" fmla="*/ 499115190 w 401"/>
                <a:gd name="T29" fmla="*/ 209041790 h 399"/>
                <a:gd name="T30" fmla="*/ 596465711 w 401"/>
                <a:gd name="T31" fmla="*/ 191907116 h 399"/>
                <a:gd name="T32" fmla="*/ 610373284 w 401"/>
                <a:gd name="T33" fmla="*/ 226176463 h 399"/>
                <a:gd name="T34" fmla="*/ 517658205 w 401"/>
                <a:gd name="T35" fmla="*/ 354685288 h 399"/>
                <a:gd name="T36" fmla="*/ 496024894 w 401"/>
                <a:gd name="T37" fmla="*/ 325556261 h 399"/>
                <a:gd name="T38" fmla="*/ 508386076 w 401"/>
                <a:gd name="T39" fmla="*/ 275865708 h 399"/>
                <a:gd name="T40" fmla="*/ 429578570 w 401"/>
                <a:gd name="T41" fmla="*/ 239884202 h 399"/>
                <a:gd name="T42" fmla="*/ 431123717 w 401"/>
                <a:gd name="T43" fmla="*/ 272438773 h 399"/>
                <a:gd name="T44" fmla="*/ 431123717 w 401"/>
                <a:gd name="T45" fmla="*/ 296427316 h 399"/>
                <a:gd name="T46" fmla="*/ 420307683 w 401"/>
                <a:gd name="T47" fmla="*/ 351258353 h 399"/>
                <a:gd name="T48" fmla="*/ 256510760 w 401"/>
                <a:gd name="T49" fmla="*/ 505469106 h 399"/>
                <a:gd name="T50" fmla="*/ 194701121 w 401"/>
                <a:gd name="T51" fmla="*/ 681954934 h 399"/>
                <a:gd name="T52" fmla="*/ 128256001 w 401"/>
                <a:gd name="T53" fmla="*/ 507182573 h 399"/>
                <a:gd name="T54" fmla="*/ 97350561 w 401"/>
                <a:gd name="T55" fmla="*/ 346117951 h 399"/>
                <a:gd name="T56" fmla="*/ 78807526 w 401"/>
                <a:gd name="T57" fmla="*/ 371819961 h 399"/>
                <a:gd name="T58" fmla="*/ 18543021 w 401"/>
                <a:gd name="T59" fmla="*/ 344404484 h 399"/>
                <a:gd name="T60" fmla="*/ 18543021 w 401"/>
                <a:gd name="T61" fmla="*/ 330696663 h 399"/>
                <a:gd name="T62" fmla="*/ 0 w 401"/>
                <a:gd name="T63" fmla="*/ 310135055 h 39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01"/>
                <a:gd name="T97" fmla="*/ 0 h 399"/>
                <a:gd name="T98" fmla="*/ 401 w 401"/>
                <a:gd name="T99" fmla="*/ 399 h 39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01" h="399">
                  <a:moveTo>
                    <a:pt x="0" y="181"/>
                  </a:moveTo>
                  <a:lnTo>
                    <a:pt x="0" y="181"/>
                  </a:lnTo>
                  <a:lnTo>
                    <a:pt x="11" y="172"/>
                  </a:lnTo>
                  <a:lnTo>
                    <a:pt x="42" y="172"/>
                  </a:lnTo>
                  <a:lnTo>
                    <a:pt x="20" y="130"/>
                  </a:lnTo>
                  <a:lnTo>
                    <a:pt x="33" y="119"/>
                  </a:lnTo>
                  <a:lnTo>
                    <a:pt x="51" y="120"/>
                  </a:lnTo>
                  <a:lnTo>
                    <a:pt x="91" y="75"/>
                  </a:lnTo>
                  <a:lnTo>
                    <a:pt x="88" y="62"/>
                  </a:lnTo>
                  <a:lnTo>
                    <a:pt x="99" y="55"/>
                  </a:lnTo>
                  <a:lnTo>
                    <a:pt x="81" y="41"/>
                  </a:lnTo>
                  <a:lnTo>
                    <a:pt x="81" y="19"/>
                  </a:lnTo>
                  <a:lnTo>
                    <a:pt x="120" y="19"/>
                  </a:lnTo>
                  <a:lnTo>
                    <a:pt x="131" y="8"/>
                  </a:lnTo>
                  <a:lnTo>
                    <a:pt x="152" y="0"/>
                  </a:lnTo>
                  <a:lnTo>
                    <a:pt x="167" y="7"/>
                  </a:lnTo>
                  <a:lnTo>
                    <a:pt x="148" y="30"/>
                  </a:lnTo>
                  <a:lnTo>
                    <a:pt x="157" y="49"/>
                  </a:lnTo>
                  <a:lnTo>
                    <a:pt x="142" y="52"/>
                  </a:lnTo>
                  <a:lnTo>
                    <a:pt x="149" y="76"/>
                  </a:lnTo>
                  <a:lnTo>
                    <a:pt x="177" y="86"/>
                  </a:lnTo>
                  <a:lnTo>
                    <a:pt x="163" y="108"/>
                  </a:lnTo>
                  <a:lnTo>
                    <a:pt x="200" y="129"/>
                  </a:lnTo>
                  <a:lnTo>
                    <a:pt x="271" y="142"/>
                  </a:lnTo>
                  <a:lnTo>
                    <a:pt x="273" y="121"/>
                  </a:lnTo>
                  <a:lnTo>
                    <a:pt x="282" y="119"/>
                  </a:lnTo>
                  <a:lnTo>
                    <a:pt x="284" y="129"/>
                  </a:lnTo>
                  <a:lnTo>
                    <a:pt x="289" y="138"/>
                  </a:lnTo>
                  <a:lnTo>
                    <a:pt x="325" y="134"/>
                  </a:lnTo>
                  <a:lnTo>
                    <a:pt x="323" y="122"/>
                  </a:lnTo>
                  <a:lnTo>
                    <a:pt x="382" y="97"/>
                  </a:lnTo>
                  <a:lnTo>
                    <a:pt x="386" y="112"/>
                  </a:lnTo>
                  <a:lnTo>
                    <a:pt x="400" y="117"/>
                  </a:lnTo>
                  <a:lnTo>
                    <a:pt x="395" y="132"/>
                  </a:lnTo>
                  <a:lnTo>
                    <a:pt x="370" y="141"/>
                  </a:lnTo>
                  <a:lnTo>
                    <a:pt x="335" y="207"/>
                  </a:lnTo>
                  <a:lnTo>
                    <a:pt x="328" y="180"/>
                  </a:lnTo>
                  <a:lnTo>
                    <a:pt x="321" y="190"/>
                  </a:lnTo>
                  <a:lnTo>
                    <a:pt x="313" y="178"/>
                  </a:lnTo>
                  <a:lnTo>
                    <a:pt x="329" y="161"/>
                  </a:lnTo>
                  <a:lnTo>
                    <a:pt x="298" y="159"/>
                  </a:lnTo>
                  <a:lnTo>
                    <a:pt x="278" y="140"/>
                  </a:lnTo>
                  <a:lnTo>
                    <a:pt x="272" y="151"/>
                  </a:lnTo>
                  <a:lnTo>
                    <a:pt x="279" y="159"/>
                  </a:lnTo>
                  <a:lnTo>
                    <a:pt x="270" y="165"/>
                  </a:lnTo>
                  <a:lnTo>
                    <a:pt x="279" y="173"/>
                  </a:lnTo>
                  <a:lnTo>
                    <a:pt x="284" y="211"/>
                  </a:lnTo>
                  <a:lnTo>
                    <a:pt x="272" y="205"/>
                  </a:lnTo>
                  <a:lnTo>
                    <a:pt x="249" y="234"/>
                  </a:lnTo>
                  <a:lnTo>
                    <a:pt x="166" y="295"/>
                  </a:lnTo>
                  <a:lnTo>
                    <a:pt x="160" y="369"/>
                  </a:lnTo>
                  <a:lnTo>
                    <a:pt x="126" y="398"/>
                  </a:lnTo>
                  <a:lnTo>
                    <a:pt x="95" y="341"/>
                  </a:lnTo>
                  <a:lnTo>
                    <a:pt x="83" y="296"/>
                  </a:lnTo>
                  <a:lnTo>
                    <a:pt x="72" y="285"/>
                  </a:lnTo>
                  <a:lnTo>
                    <a:pt x="63" y="202"/>
                  </a:lnTo>
                  <a:lnTo>
                    <a:pt x="56" y="199"/>
                  </a:lnTo>
                  <a:lnTo>
                    <a:pt x="51" y="217"/>
                  </a:lnTo>
                  <a:lnTo>
                    <a:pt x="32" y="223"/>
                  </a:lnTo>
                  <a:lnTo>
                    <a:pt x="12" y="201"/>
                  </a:lnTo>
                  <a:lnTo>
                    <a:pt x="31" y="189"/>
                  </a:lnTo>
                  <a:lnTo>
                    <a:pt x="12" y="193"/>
                  </a:lnTo>
                  <a:lnTo>
                    <a:pt x="0" y="181"/>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2" name="Freeform 21"/>
            <p:cNvSpPr>
              <a:spLocks/>
            </p:cNvSpPr>
            <p:nvPr/>
          </p:nvSpPr>
          <p:spPr bwMode="auto">
            <a:xfrm>
              <a:off x="3718681" y="3669900"/>
              <a:ext cx="327023" cy="295276"/>
            </a:xfrm>
            <a:custGeom>
              <a:avLst/>
              <a:gdLst>
                <a:gd name="T0" fmla="*/ 0 w 262"/>
                <a:gd name="T1" fmla="*/ 12162959 h 224"/>
                <a:gd name="T2" fmla="*/ 0 w 262"/>
                <a:gd name="T3" fmla="*/ 12162959 h 224"/>
                <a:gd name="T4" fmla="*/ 10905410 w 262"/>
                <a:gd name="T5" fmla="*/ 0 h 224"/>
                <a:gd name="T6" fmla="*/ 42065151 w 262"/>
                <a:gd name="T7" fmla="*/ 29539366 h 224"/>
                <a:gd name="T8" fmla="*/ 81014809 w 262"/>
                <a:gd name="T9" fmla="*/ 5213449 h 224"/>
                <a:gd name="T10" fmla="*/ 84130302 w 262"/>
                <a:gd name="T11" fmla="*/ 27801989 h 224"/>
                <a:gd name="T12" fmla="*/ 102825638 w 262"/>
                <a:gd name="T13" fmla="*/ 36490190 h 224"/>
                <a:gd name="T14" fmla="*/ 105942360 w 262"/>
                <a:gd name="T15" fmla="*/ 60817427 h 224"/>
                <a:gd name="T16" fmla="*/ 162028369 w 262"/>
                <a:gd name="T17" fmla="*/ 88619426 h 224"/>
                <a:gd name="T18" fmla="*/ 213442456 w 262"/>
                <a:gd name="T19" fmla="*/ 79931205 h 224"/>
                <a:gd name="T20" fmla="*/ 208767998 w 262"/>
                <a:gd name="T21" fmla="*/ 66029556 h 224"/>
                <a:gd name="T22" fmla="*/ 275760660 w 262"/>
                <a:gd name="T23" fmla="*/ 41703638 h 224"/>
                <a:gd name="T24" fmla="*/ 363007722 w 262"/>
                <a:gd name="T25" fmla="*/ 85143335 h 224"/>
                <a:gd name="T26" fmla="*/ 364565459 w 262"/>
                <a:gd name="T27" fmla="*/ 109470581 h 224"/>
                <a:gd name="T28" fmla="*/ 350543333 w 262"/>
                <a:gd name="T29" fmla="*/ 152911586 h 224"/>
                <a:gd name="T30" fmla="*/ 353658806 w 262"/>
                <a:gd name="T31" fmla="*/ 215466409 h 224"/>
                <a:gd name="T32" fmla="*/ 375470864 w 262"/>
                <a:gd name="T33" fmla="*/ 234580188 h 224"/>
                <a:gd name="T34" fmla="*/ 356775527 w 262"/>
                <a:gd name="T35" fmla="*/ 265856920 h 224"/>
                <a:gd name="T36" fmla="*/ 406630590 w 262"/>
                <a:gd name="T37" fmla="*/ 337099903 h 224"/>
                <a:gd name="T38" fmla="*/ 373913127 w 262"/>
                <a:gd name="T39" fmla="*/ 387491814 h 224"/>
                <a:gd name="T40" fmla="*/ 283550592 w 262"/>
                <a:gd name="T41" fmla="*/ 370115413 h 224"/>
                <a:gd name="T42" fmla="*/ 263297519 w 262"/>
                <a:gd name="T43" fmla="*/ 338837280 h 224"/>
                <a:gd name="T44" fmla="*/ 200978066 w 262"/>
                <a:gd name="T45" fmla="*/ 349264258 h 224"/>
                <a:gd name="T46" fmla="*/ 155797422 w 262"/>
                <a:gd name="T47" fmla="*/ 317986125 h 224"/>
                <a:gd name="T48" fmla="*/ 124637696 w 262"/>
                <a:gd name="T49" fmla="*/ 258907414 h 224"/>
                <a:gd name="T50" fmla="*/ 101267901 w 262"/>
                <a:gd name="T51" fmla="*/ 248480518 h 224"/>
                <a:gd name="T52" fmla="*/ 95035706 w 262"/>
                <a:gd name="T53" fmla="*/ 262382167 h 224"/>
                <a:gd name="T54" fmla="*/ 66992682 w 262"/>
                <a:gd name="T55" fmla="*/ 201564761 h 224"/>
                <a:gd name="T56" fmla="*/ 28043015 w 262"/>
                <a:gd name="T57" fmla="*/ 165074540 h 224"/>
                <a:gd name="T58" fmla="*/ 46739609 w 262"/>
                <a:gd name="T59" fmla="*/ 109470581 h 224"/>
                <a:gd name="T60" fmla="*/ 29601999 w 262"/>
                <a:gd name="T61" fmla="*/ 102519757 h 224"/>
                <a:gd name="T62" fmla="*/ 14022131 w 262"/>
                <a:gd name="T63" fmla="*/ 71243004 h 224"/>
                <a:gd name="T64" fmla="*/ 0 w 262"/>
                <a:gd name="T65" fmla="*/ 12162959 h 224"/>
                <a:gd name="T66" fmla="*/ 0 w 262"/>
                <a:gd name="T67" fmla="*/ 12162959 h 22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62"/>
                <a:gd name="T103" fmla="*/ 0 h 224"/>
                <a:gd name="T104" fmla="*/ 262 w 262"/>
                <a:gd name="T105" fmla="*/ 224 h 22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62" h="224">
                  <a:moveTo>
                    <a:pt x="0" y="7"/>
                  </a:moveTo>
                  <a:lnTo>
                    <a:pt x="0" y="7"/>
                  </a:lnTo>
                  <a:lnTo>
                    <a:pt x="7" y="0"/>
                  </a:lnTo>
                  <a:lnTo>
                    <a:pt x="27" y="17"/>
                  </a:lnTo>
                  <a:lnTo>
                    <a:pt x="52" y="3"/>
                  </a:lnTo>
                  <a:lnTo>
                    <a:pt x="54" y="16"/>
                  </a:lnTo>
                  <a:lnTo>
                    <a:pt x="66" y="21"/>
                  </a:lnTo>
                  <a:lnTo>
                    <a:pt x="68" y="35"/>
                  </a:lnTo>
                  <a:lnTo>
                    <a:pt x="104" y="51"/>
                  </a:lnTo>
                  <a:lnTo>
                    <a:pt x="137" y="46"/>
                  </a:lnTo>
                  <a:lnTo>
                    <a:pt x="134" y="38"/>
                  </a:lnTo>
                  <a:lnTo>
                    <a:pt x="177" y="24"/>
                  </a:lnTo>
                  <a:lnTo>
                    <a:pt x="233" y="49"/>
                  </a:lnTo>
                  <a:lnTo>
                    <a:pt x="234" y="63"/>
                  </a:lnTo>
                  <a:lnTo>
                    <a:pt x="225" y="88"/>
                  </a:lnTo>
                  <a:lnTo>
                    <a:pt x="227" y="124"/>
                  </a:lnTo>
                  <a:lnTo>
                    <a:pt x="241" y="135"/>
                  </a:lnTo>
                  <a:lnTo>
                    <a:pt x="229" y="153"/>
                  </a:lnTo>
                  <a:lnTo>
                    <a:pt x="261" y="194"/>
                  </a:lnTo>
                  <a:lnTo>
                    <a:pt x="240" y="223"/>
                  </a:lnTo>
                  <a:lnTo>
                    <a:pt x="182" y="213"/>
                  </a:lnTo>
                  <a:lnTo>
                    <a:pt x="169" y="195"/>
                  </a:lnTo>
                  <a:lnTo>
                    <a:pt x="129" y="201"/>
                  </a:lnTo>
                  <a:lnTo>
                    <a:pt x="100" y="183"/>
                  </a:lnTo>
                  <a:lnTo>
                    <a:pt x="80" y="149"/>
                  </a:lnTo>
                  <a:lnTo>
                    <a:pt x="65" y="143"/>
                  </a:lnTo>
                  <a:lnTo>
                    <a:pt x="61" y="151"/>
                  </a:lnTo>
                  <a:lnTo>
                    <a:pt x="43" y="116"/>
                  </a:lnTo>
                  <a:lnTo>
                    <a:pt x="18" y="95"/>
                  </a:lnTo>
                  <a:lnTo>
                    <a:pt x="30" y="63"/>
                  </a:lnTo>
                  <a:lnTo>
                    <a:pt x="19" y="59"/>
                  </a:lnTo>
                  <a:lnTo>
                    <a:pt x="9" y="41"/>
                  </a:lnTo>
                  <a:lnTo>
                    <a:pt x="0" y="7"/>
                  </a:lnTo>
                </a:path>
              </a:pathLst>
            </a:custGeom>
            <a:grpFill/>
            <a:ln w="6350">
              <a:solidFill>
                <a:schemeClr val="bg1"/>
              </a:solidFill>
              <a:round/>
              <a:headEnd/>
              <a:tailEnd/>
            </a:ln>
          </p:spPr>
          <p:txBody>
            <a:bodyPr lIns="0" tIns="0" rIns="0" bIns="0" anchor="ctr">
              <a:spAutoFit/>
            </a:bodyPr>
            <a:lstStyle/>
            <a:p>
              <a:pPr>
                <a:defRPr/>
              </a:pPr>
              <a:endParaRPr lang="en-GB" dirty="0"/>
            </a:p>
          </p:txBody>
        </p:sp>
        <p:grpSp>
          <p:nvGrpSpPr>
            <p:cNvPr id="12" name="Group 35"/>
            <p:cNvGrpSpPr>
              <a:grpSpLocks/>
            </p:cNvGrpSpPr>
            <p:nvPr/>
          </p:nvGrpSpPr>
          <p:grpSpPr bwMode="auto">
            <a:xfrm>
              <a:off x="5174408" y="3451543"/>
              <a:ext cx="276223" cy="512158"/>
              <a:chOff x="4850" y="2692"/>
              <a:chExt cx="221" cy="391"/>
            </a:xfrm>
            <a:grpFill/>
          </p:grpSpPr>
          <p:sp>
            <p:nvSpPr>
              <p:cNvPr id="255" name="Freeform 254"/>
              <p:cNvSpPr>
                <a:spLocks/>
              </p:cNvSpPr>
              <p:nvPr/>
            </p:nvSpPr>
            <p:spPr bwMode="auto">
              <a:xfrm>
                <a:off x="4850" y="2862"/>
                <a:ext cx="33" cy="221"/>
              </a:xfrm>
              <a:custGeom>
                <a:avLst/>
                <a:gdLst>
                  <a:gd name="T0" fmla="*/ 0 w 33"/>
                  <a:gd name="T1" fmla="*/ 10 h 38"/>
                  <a:gd name="T2" fmla="*/ 0 w 33"/>
                  <a:gd name="T3" fmla="*/ 10 h 38"/>
                  <a:gd name="T4" fmla="*/ 1 w 33"/>
                  <a:gd name="T5" fmla="*/ 19 h 38"/>
                  <a:gd name="T6" fmla="*/ 8 w 33"/>
                  <a:gd name="T7" fmla="*/ 10 h 38"/>
                  <a:gd name="T8" fmla="*/ 12 w 33"/>
                  <a:gd name="T9" fmla="*/ 15 h 38"/>
                  <a:gd name="T10" fmla="*/ 8 w 33"/>
                  <a:gd name="T11" fmla="*/ 37 h 38"/>
                  <a:gd name="T12" fmla="*/ 23 w 33"/>
                  <a:gd name="T13" fmla="*/ 37 h 38"/>
                  <a:gd name="T14" fmla="*/ 32 w 33"/>
                  <a:gd name="T15" fmla="*/ 14 h 38"/>
                  <a:gd name="T16" fmla="*/ 27 w 33"/>
                  <a:gd name="T17" fmla="*/ 1 h 38"/>
                  <a:gd name="T18" fmla="*/ 12 w 33"/>
                  <a:gd name="T19" fmla="*/ 0 h 38"/>
                  <a:gd name="T20" fmla="*/ 0 w 33"/>
                  <a:gd name="T21" fmla="*/ 10 h 38"/>
                  <a:gd name="T22" fmla="*/ 0 w 33"/>
                  <a:gd name="T23" fmla="*/ 10 h 3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38"/>
                  <a:gd name="T38" fmla="*/ 33 w 33"/>
                  <a:gd name="T39" fmla="*/ 38 h 3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38">
                    <a:moveTo>
                      <a:pt x="0" y="10"/>
                    </a:moveTo>
                    <a:lnTo>
                      <a:pt x="0" y="10"/>
                    </a:lnTo>
                    <a:lnTo>
                      <a:pt x="1" y="19"/>
                    </a:lnTo>
                    <a:lnTo>
                      <a:pt x="8" y="10"/>
                    </a:lnTo>
                    <a:lnTo>
                      <a:pt x="12" y="15"/>
                    </a:lnTo>
                    <a:lnTo>
                      <a:pt x="8" y="37"/>
                    </a:lnTo>
                    <a:lnTo>
                      <a:pt x="23" y="37"/>
                    </a:lnTo>
                    <a:lnTo>
                      <a:pt x="32" y="14"/>
                    </a:lnTo>
                    <a:lnTo>
                      <a:pt x="27" y="1"/>
                    </a:lnTo>
                    <a:lnTo>
                      <a:pt x="12" y="0"/>
                    </a:lnTo>
                    <a:lnTo>
                      <a:pt x="0" y="1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56" name="Freeform 255"/>
              <p:cNvSpPr>
                <a:spLocks/>
              </p:cNvSpPr>
              <p:nvPr/>
            </p:nvSpPr>
            <p:spPr bwMode="auto">
              <a:xfrm>
                <a:off x="4866" y="2787"/>
                <a:ext cx="155" cy="221"/>
              </a:xfrm>
              <a:custGeom>
                <a:avLst/>
                <a:gdLst>
                  <a:gd name="T0" fmla="*/ 0 w 155"/>
                  <a:gd name="T1" fmla="*/ 116 h 125"/>
                  <a:gd name="T2" fmla="*/ 0 w 155"/>
                  <a:gd name="T3" fmla="*/ 116 h 125"/>
                  <a:gd name="T4" fmla="*/ 27 w 155"/>
                  <a:gd name="T5" fmla="*/ 93 h 125"/>
                  <a:gd name="T6" fmla="*/ 66 w 155"/>
                  <a:gd name="T7" fmla="*/ 93 h 125"/>
                  <a:gd name="T8" fmla="*/ 82 w 155"/>
                  <a:gd name="T9" fmla="*/ 65 h 125"/>
                  <a:gd name="T10" fmla="*/ 89 w 155"/>
                  <a:gd name="T11" fmla="*/ 63 h 125"/>
                  <a:gd name="T12" fmla="*/ 89 w 155"/>
                  <a:gd name="T13" fmla="*/ 74 h 125"/>
                  <a:gd name="T14" fmla="*/ 107 w 155"/>
                  <a:gd name="T15" fmla="*/ 63 h 125"/>
                  <a:gd name="T16" fmla="*/ 122 w 155"/>
                  <a:gd name="T17" fmla="*/ 42 h 125"/>
                  <a:gd name="T18" fmla="*/ 129 w 155"/>
                  <a:gd name="T19" fmla="*/ 6 h 125"/>
                  <a:gd name="T20" fmla="*/ 141 w 155"/>
                  <a:gd name="T21" fmla="*/ 8 h 125"/>
                  <a:gd name="T22" fmla="*/ 137 w 155"/>
                  <a:gd name="T23" fmla="*/ 0 h 125"/>
                  <a:gd name="T24" fmla="*/ 144 w 155"/>
                  <a:gd name="T25" fmla="*/ 1 h 125"/>
                  <a:gd name="T26" fmla="*/ 154 w 155"/>
                  <a:gd name="T27" fmla="*/ 30 h 125"/>
                  <a:gd name="T28" fmla="*/ 141 w 155"/>
                  <a:gd name="T29" fmla="*/ 51 h 125"/>
                  <a:gd name="T30" fmla="*/ 141 w 155"/>
                  <a:gd name="T31" fmla="*/ 70 h 125"/>
                  <a:gd name="T32" fmla="*/ 131 w 155"/>
                  <a:gd name="T33" fmla="*/ 98 h 125"/>
                  <a:gd name="T34" fmla="*/ 124 w 155"/>
                  <a:gd name="T35" fmla="*/ 102 h 125"/>
                  <a:gd name="T36" fmla="*/ 124 w 155"/>
                  <a:gd name="T37" fmla="*/ 91 h 125"/>
                  <a:gd name="T38" fmla="*/ 101 w 155"/>
                  <a:gd name="T39" fmla="*/ 107 h 125"/>
                  <a:gd name="T40" fmla="*/ 82 w 155"/>
                  <a:gd name="T41" fmla="*/ 100 h 125"/>
                  <a:gd name="T42" fmla="*/ 83 w 155"/>
                  <a:gd name="T43" fmla="*/ 113 h 125"/>
                  <a:gd name="T44" fmla="*/ 67 w 155"/>
                  <a:gd name="T45" fmla="*/ 124 h 125"/>
                  <a:gd name="T46" fmla="*/ 62 w 155"/>
                  <a:gd name="T47" fmla="*/ 106 h 125"/>
                  <a:gd name="T48" fmla="*/ 0 w 155"/>
                  <a:gd name="T49" fmla="*/ 116 h 125"/>
                  <a:gd name="T50" fmla="*/ 0 w 155"/>
                  <a:gd name="T51" fmla="*/ 116 h 12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55"/>
                  <a:gd name="T79" fmla="*/ 0 h 125"/>
                  <a:gd name="T80" fmla="*/ 155 w 155"/>
                  <a:gd name="T81" fmla="*/ 125 h 12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55" h="125">
                    <a:moveTo>
                      <a:pt x="0" y="116"/>
                    </a:moveTo>
                    <a:lnTo>
                      <a:pt x="0" y="116"/>
                    </a:lnTo>
                    <a:lnTo>
                      <a:pt x="27" y="93"/>
                    </a:lnTo>
                    <a:lnTo>
                      <a:pt x="66" y="93"/>
                    </a:lnTo>
                    <a:lnTo>
                      <a:pt x="82" y="65"/>
                    </a:lnTo>
                    <a:lnTo>
                      <a:pt x="89" y="63"/>
                    </a:lnTo>
                    <a:lnTo>
                      <a:pt x="89" y="74"/>
                    </a:lnTo>
                    <a:lnTo>
                      <a:pt x="107" y="63"/>
                    </a:lnTo>
                    <a:lnTo>
                      <a:pt x="122" y="42"/>
                    </a:lnTo>
                    <a:lnTo>
                      <a:pt x="129" y="6"/>
                    </a:lnTo>
                    <a:lnTo>
                      <a:pt x="141" y="8"/>
                    </a:lnTo>
                    <a:lnTo>
                      <a:pt x="137" y="0"/>
                    </a:lnTo>
                    <a:lnTo>
                      <a:pt x="144" y="1"/>
                    </a:lnTo>
                    <a:lnTo>
                      <a:pt x="154" y="30"/>
                    </a:lnTo>
                    <a:lnTo>
                      <a:pt x="141" y="51"/>
                    </a:lnTo>
                    <a:lnTo>
                      <a:pt x="141" y="70"/>
                    </a:lnTo>
                    <a:lnTo>
                      <a:pt x="131" y="98"/>
                    </a:lnTo>
                    <a:lnTo>
                      <a:pt x="124" y="102"/>
                    </a:lnTo>
                    <a:lnTo>
                      <a:pt x="124" y="91"/>
                    </a:lnTo>
                    <a:lnTo>
                      <a:pt x="101" y="107"/>
                    </a:lnTo>
                    <a:lnTo>
                      <a:pt x="82" y="100"/>
                    </a:lnTo>
                    <a:lnTo>
                      <a:pt x="83" y="113"/>
                    </a:lnTo>
                    <a:lnTo>
                      <a:pt x="67" y="124"/>
                    </a:lnTo>
                    <a:lnTo>
                      <a:pt x="62" y="106"/>
                    </a:lnTo>
                    <a:lnTo>
                      <a:pt x="0" y="116"/>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57" name="Freeform 256"/>
              <p:cNvSpPr>
                <a:spLocks/>
              </p:cNvSpPr>
              <p:nvPr/>
            </p:nvSpPr>
            <p:spPr bwMode="auto">
              <a:xfrm>
                <a:off x="4885" y="2849"/>
                <a:ext cx="32" cy="221"/>
              </a:xfrm>
              <a:custGeom>
                <a:avLst/>
                <a:gdLst>
                  <a:gd name="T0" fmla="*/ 0 w 32"/>
                  <a:gd name="T1" fmla="*/ 12 h 23"/>
                  <a:gd name="T2" fmla="*/ 0 w 32"/>
                  <a:gd name="T3" fmla="*/ 12 h 23"/>
                  <a:gd name="T4" fmla="*/ 10 w 32"/>
                  <a:gd name="T5" fmla="*/ 22 h 23"/>
                  <a:gd name="T6" fmla="*/ 28 w 32"/>
                  <a:gd name="T7" fmla="*/ 14 h 23"/>
                  <a:gd name="T8" fmla="*/ 31 w 32"/>
                  <a:gd name="T9" fmla="*/ 0 h 23"/>
                  <a:gd name="T10" fmla="*/ 0 w 32"/>
                  <a:gd name="T11" fmla="*/ 12 h 23"/>
                  <a:gd name="T12" fmla="*/ 0 w 32"/>
                  <a:gd name="T13" fmla="*/ 12 h 23"/>
                  <a:gd name="T14" fmla="*/ 0 60000 65536"/>
                  <a:gd name="T15" fmla="*/ 0 60000 65536"/>
                  <a:gd name="T16" fmla="*/ 0 60000 65536"/>
                  <a:gd name="T17" fmla="*/ 0 60000 65536"/>
                  <a:gd name="T18" fmla="*/ 0 60000 65536"/>
                  <a:gd name="T19" fmla="*/ 0 60000 65536"/>
                  <a:gd name="T20" fmla="*/ 0 60000 65536"/>
                  <a:gd name="T21" fmla="*/ 0 w 32"/>
                  <a:gd name="T22" fmla="*/ 0 h 23"/>
                  <a:gd name="T23" fmla="*/ 32 w 32"/>
                  <a:gd name="T24" fmla="*/ 23 h 2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23">
                    <a:moveTo>
                      <a:pt x="0" y="12"/>
                    </a:moveTo>
                    <a:lnTo>
                      <a:pt x="0" y="12"/>
                    </a:lnTo>
                    <a:lnTo>
                      <a:pt x="10" y="22"/>
                    </a:lnTo>
                    <a:lnTo>
                      <a:pt x="28" y="14"/>
                    </a:lnTo>
                    <a:lnTo>
                      <a:pt x="31" y="0"/>
                    </a:lnTo>
                    <a:lnTo>
                      <a:pt x="0" y="12"/>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58" name="Freeform 257"/>
              <p:cNvSpPr>
                <a:spLocks/>
              </p:cNvSpPr>
              <p:nvPr/>
            </p:nvSpPr>
            <p:spPr bwMode="auto">
              <a:xfrm>
                <a:off x="4990" y="2692"/>
                <a:ext cx="81" cy="221"/>
              </a:xfrm>
              <a:custGeom>
                <a:avLst/>
                <a:gdLst>
                  <a:gd name="T0" fmla="*/ 0 w 81"/>
                  <a:gd name="T1" fmla="*/ 47 h 67"/>
                  <a:gd name="T2" fmla="*/ 0 w 81"/>
                  <a:gd name="T3" fmla="*/ 47 h 67"/>
                  <a:gd name="T4" fmla="*/ 3 w 81"/>
                  <a:gd name="T5" fmla="*/ 66 h 67"/>
                  <a:gd name="T6" fmla="*/ 17 w 81"/>
                  <a:gd name="T7" fmla="*/ 59 h 67"/>
                  <a:gd name="T8" fmla="*/ 8 w 81"/>
                  <a:gd name="T9" fmla="*/ 48 h 67"/>
                  <a:gd name="T10" fmla="*/ 46 w 81"/>
                  <a:gd name="T11" fmla="*/ 58 h 67"/>
                  <a:gd name="T12" fmla="*/ 55 w 81"/>
                  <a:gd name="T13" fmla="*/ 42 h 67"/>
                  <a:gd name="T14" fmla="*/ 80 w 81"/>
                  <a:gd name="T15" fmla="*/ 37 h 67"/>
                  <a:gd name="T16" fmla="*/ 71 w 81"/>
                  <a:gd name="T17" fmla="*/ 27 h 67"/>
                  <a:gd name="T18" fmla="*/ 74 w 81"/>
                  <a:gd name="T19" fmla="*/ 18 h 67"/>
                  <a:gd name="T20" fmla="*/ 53 w 81"/>
                  <a:gd name="T21" fmla="*/ 20 h 67"/>
                  <a:gd name="T22" fmla="*/ 27 w 81"/>
                  <a:gd name="T23" fmla="*/ 0 h 67"/>
                  <a:gd name="T24" fmla="*/ 18 w 81"/>
                  <a:gd name="T25" fmla="*/ 38 h 67"/>
                  <a:gd name="T26" fmla="*/ 7 w 81"/>
                  <a:gd name="T27" fmla="*/ 35 h 67"/>
                  <a:gd name="T28" fmla="*/ 0 w 81"/>
                  <a:gd name="T29" fmla="*/ 47 h 67"/>
                  <a:gd name="T30" fmla="*/ 0 w 81"/>
                  <a:gd name="T31" fmla="*/ 47 h 6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1"/>
                  <a:gd name="T49" fmla="*/ 0 h 67"/>
                  <a:gd name="T50" fmla="*/ 81 w 81"/>
                  <a:gd name="T51" fmla="*/ 67 h 6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1" h="67">
                    <a:moveTo>
                      <a:pt x="0" y="47"/>
                    </a:moveTo>
                    <a:lnTo>
                      <a:pt x="0" y="47"/>
                    </a:lnTo>
                    <a:lnTo>
                      <a:pt x="3" y="66"/>
                    </a:lnTo>
                    <a:lnTo>
                      <a:pt x="17" y="59"/>
                    </a:lnTo>
                    <a:lnTo>
                      <a:pt x="8" y="48"/>
                    </a:lnTo>
                    <a:lnTo>
                      <a:pt x="46" y="58"/>
                    </a:lnTo>
                    <a:lnTo>
                      <a:pt x="55" y="42"/>
                    </a:lnTo>
                    <a:lnTo>
                      <a:pt x="80" y="37"/>
                    </a:lnTo>
                    <a:lnTo>
                      <a:pt x="71" y="27"/>
                    </a:lnTo>
                    <a:lnTo>
                      <a:pt x="74" y="18"/>
                    </a:lnTo>
                    <a:lnTo>
                      <a:pt x="53" y="20"/>
                    </a:lnTo>
                    <a:lnTo>
                      <a:pt x="27" y="0"/>
                    </a:lnTo>
                    <a:lnTo>
                      <a:pt x="18" y="38"/>
                    </a:lnTo>
                    <a:lnTo>
                      <a:pt x="7" y="35"/>
                    </a:lnTo>
                    <a:lnTo>
                      <a:pt x="0" y="47"/>
                    </a:lnTo>
                  </a:path>
                </a:pathLst>
              </a:custGeom>
              <a:grpFill/>
              <a:ln w="6350">
                <a:solidFill>
                  <a:schemeClr val="bg1"/>
                </a:solidFill>
                <a:round/>
                <a:headEnd/>
                <a:tailEnd/>
              </a:ln>
            </p:spPr>
            <p:txBody>
              <a:bodyPr lIns="0" tIns="0" rIns="0" bIns="0" anchor="ctr">
                <a:spAutoFit/>
              </a:bodyPr>
              <a:lstStyle/>
              <a:p>
                <a:pPr>
                  <a:defRPr/>
                </a:pPr>
                <a:endParaRPr lang="en-GB" dirty="0"/>
              </a:p>
            </p:txBody>
          </p:sp>
        </p:grpSp>
        <p:sp>
          <p:nvSpPr>
            <p:cNvPr id="24" name="Freeform 23"/>
            <p:cNvSpPr>
              <a:spLocks/>
            </p:cNvSpPr>
            <p:nvPr/>
          </p:nvSpPr>
          <p:spPr bwMode="auto">
            <a:xfrm>
              <a:off x="5083921" y="3518728"/>
              <a:ext cx="109536" cy="289645"/>
            </a:xfrm>
            <a:custGeom>
              <a:avLst/>
              <a:gdLst>
                <a:gd name="T0" fmla="*/ 0 w 87"/>
                <a:gd name="T1" fmla="*/ 82254980 h 84"/>
                <a:gd name="T2" fmla="*/ 0 w 87"/>
                <a:gd name="T3" fmla="*/ 82254980 h 84"/>
                <a:gd name="T4" fmla="*/ 25363482 w 87"/>
                <a:gd name="T5" fmla="*/ 94505205 h 84"/>
                <a:gd name="T6" fmla="*/ 9510832 w 87"/>
                <a:gd name="T7" fmla="*/ 136509117 h 84"/>
                <a:gd name="T8" fmla="*/ 47555429 w 87"/>
                <a:gd name="T9" fmla="*/ 145258884 h 84"/>
                <a:gd name="T10" fmla="*/ 87186425 w 87"/>
                <a:gd name="T11" fmla="*/ 120757154 h 84"/>
                <a:gd name="T12" fmla="*/ 69748624 w 87"/>
                <a:gd name="T13" fmla="*/ 87505655 h 84"/>
                <a:gd name="T14" fmla="*/ 115718915 w 87"/>
                <a:gd name="T15" fmla="*/ 56003032 h 84"/>
                <a:gd name="T16" fmla="*/ 136326972 w 87"/>
                <a:gd name="T17" fmla="*/ 14000427 h 84"/>
                <a:gd name="T18" fmla="*/ 134741833 w 87"/>
                <a:gd name="T19" fmla="*/ 8751093 h 84"/>
                <a:gd name="T20" fmla="*/ 125231004 w 87"/>
                <a:gd name="T21" fmla="*/ 0 h 84"/>
                <a:gd name="T22" fmla="*/ 84014889 w 87"/>
                <a:gd name="T23" fmla="*/ 28002177 h 84"/>
                <a:gd name="T24" fmla="*/ 84014889 w 87"/>
                <a:gd name="T25" fmla="*/ 43752828 h 84"/>
                <a:gd name="T26" fmla="*/ 55482379 w 87"/>
                <a:gd name="T27" fmla="*/ 38502163 h 84"/>
                <a:gd name="T28" fmla="*/ 0 w 87"/>
                <a:gd name="T29" fmla="*/ 82254980 h 84"/>
                <a:gd name="T30" fmla="*/ 0 w 87"/>
                <a:gd name="T31" fmla="*/ 82254980 h 8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7"/>
                <a:gd name="T49" fmla="*/ 0 h 84"/>
                <a:gd name="T50" fmla="*/ 87 w 87"/>
                <a:gd name="T51" fmla="*/ 84 h 8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7" h="84">
                  <a:moveTo>
                    <a:pt x="0" y="47"/>
                  </a:moveTo>
                  <a:lnTo>
                    <a:pt x="0" y="47"/>
                  </a:lnTo>
                  <a:lnTo>
                    <a:pt x="16" y="54"/>
                  </a:lnTo>
                  <a:lnTo>
                    <a:pt x="6" y="78"/>
                  </a:lnTo>
                  <a:lnTo>
                    <a:pt x="30" y="83"/>
                  </a:lnTo>
                  <a:lnTo>
                    <a:pt x="55" y="69"/>
                  </a:lnTo>
                  <a:lnTo>
                    <a:pt x="44" y="50"/>
                  </a:lnTo>
                  <a:lnTo>
                    <a:pt x="73" y="32"/>
                  </a:lnTo>
                  <a:lnTo>
                    <a:pt x="86" y="8"/>
                  </a:lnTo>
                  <a:lnTo>
                    <a:pt x="85" y="5"/>
                  </a:lnTo>
                  <a:lnTo>
                    <a:pt x="79" y="0"/>
                  </a:lnTo>
                  <a:lnTo>
                    <a:pt x="53" y="16"/>
                  </a:lnTo>
                  <a:lnTo>
                    <a:pt x="53" y="25"/>
                  </a:lnTo>
                  <a:lnTo>
                    <a:pt x="35" y="22"/>
                  </a:lnTo>
                  <a:lnTo>
                    <a:pt x="0" y="47"/>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5" name="Freeform 24"/>
            <p:cNvSpPr>
              <a:spLocks/>
            </p:cNvSpPr>
            <p:nvPr/>
          </p:nvSpPr>
          <p:spPr bwMode="auto">
            <a:xfrm>
              <a:off x="5117258" y="3598104"/>
              <a:ext cx="57150" cy="289645"/>
            </a:xfrm>
            <a:custGeom>
              <a:avLst/>
              <a:gdLst>
                <a:gd name="T0" fmla="*/ 0 w 48"/>
                <a:gd name="T1" fmla="*/ 109657851 h 66"/>
                <a:gd name="T2" fmla="*/ 0 w 48"/>
                <a:gd name="T3" fmla="*/ 109657851 h 66"/>
                <a:gd name="T4" fmla="*/ 7087791 w 48"/>
                <a:gd name="T5" fmla="*/ 23618536 h 66"/>
                <a:gd name="T6" fmla="*/ 42527939 w 48"/>
                <a:gd name="T7" fmla="*/ 0 h 66"/>
                <a:gd name="T8" fmla="*/ 66626182 w 48"/>
                <a:gd name="T9" fmla="*/ 67482449 h 66"/>
                <a:gd name="T10" fmla="*/ 42527939 w 48"/>
                <a:gd name="T11" fmla="*/ 99535812 h 66"/>
                <a:gd name="T12" fmla="*/ 0 w 48"/>
                <a:gd name="T13" fmla="*/ 109657851 h 66"/>
                <a:gd name="T14" fmla="*/ 0 w 48"/>
                <a:gd name="T15" fmla="*/ 109657851 h 66"/>
                <a:gd name="T16" fmla="*/ 0 60000 65536"/>
                <a:gd name="T17" fmla="*/ 0 60000 65536"/>
                <a:gd name="T18" fmla="*/ 0 60000 65536"/>
                <a:gd name="T19" fmla="*/ 0 60000 65536"/>
                <a:gd name="T20" fmla="*/ 0 60000 65536"/>
                <a:gd name="T21" fmla="*/ 0 60000 65536"/>
                <a:gd name="T22" fmla="*/ 0 60000 65536"/>
                <a:gd name="T23" fmla="*/ 0 60000 65536"/>
                <a:gd name="T24" fmla="*/ 0 w 48"/>
                <a:gd name="T25" fmla="*/ 0 h 66"/>
                <a:gd name="T26" fmla="*/ 48 w 48"/>
                <a:gd name="T27" fmla="*/ 66 h 6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 h="66">
                  <a:moveTo>
                    <a:pt x="0" y="65"/>
                  </a:moveTo>
                  <a:lnTo>
                    <a:pt x="0" y="65"/>
                  </a:lnTo>
                  <a:lnTo>
                    <a:pt x="5" y="14"/>
                  </a:lnTo>
                  <a:lnTo>
                    <a:pt x="30" y="0"/>
                  </a:lnTo>
                  <a:lnTo>
                    <a:pt x="47" y="40"/>
                  </a:lnTo>
                  <a:lnTo>
                    <a:pt x="30" y="59"/>
                  </a:lnTo>
                  <a:lnTo>
                    <a:pt x="0" y="65"/>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6" name="Freeform 25"/>
            <p:cNvSpPr>
              <a:spLocks/>
            </p:cNvSpPr>
            <p:nvPr/>
          </p:nvSpPr>
          <p:spPr bwMode="auto">
            <a:xfrm>
              <a:off x="4674350" y="3942592"/>
              <a:ext cx="122236" cy="289645"/>
            </a:xfrm>
            <a:custGeom>
              <a:avLst/>
              <a:gdLst>
                <a:gd name="T0" fmla="*/ 0 w 99"/>
                <a:gd name="T1" fmla="*/ 42094425 h 115"/>
                <a:gd name="T2" fmla="*/ 0 w 99"/>
                <a:gd name="T3" fmla="*/ 42094425 h 115"/>
                <a:gd name="T4" fmla="*/ 19818444 w 99"/>
                <a:gd name="T5" fmla="*/ 69035380 h 115"/>
                <a:gd name="T6" fmla="*/ 13720178 w 99"/>
                <a:gd name="T7" fmla="*/ 116181404 h 115"/>
                <a:gd name="T8" fmla="*/ 67079713 w 99"/>
                <a:gd name="T9" fmla="*/ 95976345 h 115"/>
                <a:gd name="T10" fmla="*/ 89946687 w 99"/>
                <a:gd name="T11" fmla="*/ 116181404 h 115"/>
                <a:gd name="T12" fmla="*/ 109766361 w 99"/>
                <a:gd name="T13" fmla="*/ 163327409 h 115"/>
                <a:gd name="T14" fmla="*/ 102143220 w 99"/>
                <a:gd name="T15" fmla="*/ 191951392 h 115"/>
                <a:gd name="T16" fmla="*/ 149403240 w 99"/>
                <a:gd name="T17" fmla="*/ 183532509 h 115"/>
                <a:gd name="T18" fmla="*/ 126536285 w 99"/>
                <a:gd name="T19" fmla="*/ 121232994 h 115"/>
                <a:gd name="T20" fmla="*/ 76226495 w 99"/>
                <a:gd name="T21" fmla="*/ 75769967 h 115"/>
                <a:gd name="T22" fmla="*/ 89946687 w 99"/>
                <a:gd name="T23" fmla="*/ 50513318 h 115"/>
                <a:gd name="T24" fmla="*/ 62505087 w 99"/>
                <a:gd name="T25" fmla="*/ 35359838 h 115"/>
                <a:gd name="T26" fmla="*/ 41161773 w 99"/>
                <a:gd name="T27" fmla="*/ 0 h 115"/>
                <a:gd name="T28" fmla="*/ 27441590 w 99"/>
                <a:gd name="T29" fmla="*/ 0 h 115"/>
                <a:gd name="T30" fmla="*/ 28966466 w 99"/>
                <a:gd name="T31" fmla="*/ 26940955 h 115"/>
                <a:gd name="T32" fmla="*/ 19818444 w 99"/>
                <a:gd name="T33" fmla="*/ 20205065 h 115"/>
                <a:gd name="T34" fmla="*/ 0 w 99"/>
                <a:gd name="T35" fmla="*/ 42094425 h 115"/>
                <a:gd name="T36" fmla="*/ 0 w 99"/>
                <a:gd name="T37" fmla="*/ 42094425 h 1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9"/>
                <a:gd name="T58" fmla="*/ 0 h 115"/>
                <a:gd name="T59" fmla="*/ 99 w 99"/>
                <a:gd name="T60" fmla="*/ 115 h 11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9" h="115">
                  <a:moveTo>
                    <a:pt x="0" y="25"/>
                  </a:moveTo>
                  <a:lnTo>
                    <a:pt x="0" y="25"/>
                  </a:lnTo>
                  <a:lnTo>
                    <a:pt x="13" y="41"/>
                  </a:lnTo>
                  <a:lnTo>
                    <a:pt x="9" y="69"/>
                  </a:lnTo>
                  <a:lnTo>
                    <a:pt x="44" y="57"/>
                  </a:lnTo>
                  <a:lnTo>
                    <a:pt x="59" y="69"/>
                  </a:lnTo>
                  <a:lnTo>
                    <a:pt x="72" y="97"/>
                  </a:lnTo>
                  <a:lnTo>
                    <a:pt x="67" y="114"/>
                  </a:lnTo>
                  <a:lnTo>
                    <a:pt x="98" y="109"/>
                  </a:lnTo>
                  <a:lnTo>
                    <a:pt x="83" y="72"/>
                  </a:lnTo>
                  <a:lnTo>
                    <a:pt x="50" y="45"/>
                  </a:lnTo>
                  <a:lnTo>
                    <a:pt x="59" y="30"/>
                  </a:lnTo>
                  <a:lnTo>
                    <a:pt x="41" y="21"/>
                  </a:lnTo>
                  <a:lnTo>
                    <a:pt x="27" y="0"/>
                  </a:lnTo>
                  <a:lnTo>
                    <a:pt x="18" y="0"/>
                  </a:lnTo>
                  <a:lnTo>
                    <a:pt x="19" y="16"/>
                  </a:lnTo>
                  <a:lnTo>
                    <a:pt x="13" y="12"/>
                  </a:lnTo>
                  <a:lnTo>
                    <a:pt x="0" y="25"/>
                  </a:lnTo>
                </a:path>
              </a:pathLst>
            </a:custGeom>
            <a:grpFill/>
            <a:ln w="6350">
              <a:solidFill>
                <a:schemeClr val="bg1"/>
              </a:solidFill>
              <a:round/>
              <a:headEnd/>
              <a:tailEnd/>
            </a:ln>
          </p:spPr>
          <p:txBody>
            <a:bodyPr lIns="0" tIns="0" rIns="0" bIns="0" anchor="ctr">
              <a:spAutoFit/>
            </a:bodyPr>
            <a:lstStyle/>
            <a:p>
              <a:pPr>
                <a:defRPr/>
              </a:pPr>
              <a:endParaRPr lang="en-GB" dirty="0"/>
            </a:p>
          </p:txBody>
        </p:sp>
        <p:grpSp>
          <p:nvGrpSpPr>
            <p:cNvPr id="19" name="Group 43"/>
            <p:cNvGrpSpPr>
              <a:grpSpLocks/>
            </p:cNvGrpSpPr>
            <p:nvPr/>
          </p:nvGrpSpPr>
          <p:grpSpPr bwMode="auto">
            <a:xfrm>
              <a:off x="569102" y="2423237"/>
              <a:ext cx="1504940" cy="1192593"/>
              <a:chOff x="1156" y="1904"/>
              <a:chExt cx="1207" cy="912"/>
            </a:xfrm>
            <a:grpFill/>
          </p:grpSpPr>
          <p:sp>
            <p:nvSpPr>
              <p:cNvPr id="236" name="Freeform 235"/>
              <p:cNvSpPr>
                <a:spLocks/>
              </p:cNvSpPr>
              <p:nvPr/>
            </p:nvSpPr>
            <p:spPr bwMode="auto">
              <a:xfrm>
                <a:off x="1156" y="2419"/>
                <a:ext cx="1166" cy="221"/>
              </a:xfrm>
              <a:custGeom>
                <a:avLst/>
                <a:gdLst>
                  <a:gd name="T0" fmla="*/ 93 w 1166"/>
                  <a:gd name="T1" fmla="*/ 82 h 595"/>
                  <a:gd name="T2" fmla="*/ 110 w 1166"/>
                  <a:gd name="T3" fmla="*/ 69 h 595"/>
                  <a:gd name="T4" fmla="*/ 177 w 1166"/>
                  <a:gd name="T5" fmla="*/ 35 h 595"/>
                  <a:gd name="T6" fmla="*/ 250 w 1166"/>
                  <a:gd name="T7" fmla="*/ 52 h 595"/>
                  <a:gd name="T8" fmla="*/ 347 w 1166"/>
                  <a:gd name="T9" fmla="*/ 95 h 595"/>
                  <a:gd name="T10" fmla="*/ 453 w 1166"/>
                  <a:gd name="T11" fmla="*/ 123 h 595"/>
                  <a:gd name="T12" fmla="*/ 450 w 1166"/>
                  <a:gd name="T13" fmla="*/ 93 h 595"/>
                  <a:gd name="T14" fmla="*/ 515 w 1166"/>
                  <a:gd name="T15" fmla="*/ 93 h 595"/>
                  <a:gd name="T16" fmla="*/ 595 w 1166"/>
                  <a:gd name="T17" fmla="*/ 105 h 595"/>
                  <a:gd name="T18" fmla="*/ 597 w 1166"/>
                  <a:gd name="T19" fmla="*/ 85 h 595"/>
                  <a:gd name="T20" fmla="*/ 624 w 1166"/>
                  <a:gd name="T21" fmla="*/ 114 h 595"/>
                  <a:gd name="T22" fmla="*/ 632 w 1166"/>
                  <a:gd name="T23" fmla="*/ 78 h 595"/>
                  <a:gd name="T24" fmla="*/ 620 w 1166"/>
                  <a:gd name="T25" fmla="*/ 18 h 595"/>
                  <a:gd name="T26" fmla="*/ 676 w 1166"/>
                  <a:gd name="T27" fmla="*/ 44 h 595"/>
                  <a:gd name="T28" fmla="*/ 685 w 1166"/>
                  <a:gd name="T29" fmla="*/ 61 h 595"/>
                  <a:gd name="T30" fmla="*/ 721 w 1166"/>
                  <a:gd name="T31" fmla="*/ 76 h 595"/>
                  <a:gd name="T32" fmla="*/ 743 w 1166"/>
                  <a:gd name="T33" fmla="*/ 109 h 595"/>
                  <a:gd name="T34" fmla="*/ 797 w 1166"/>
                  <a:gd name="T35" fmla="*/ 55 h 595"/>
                  <a:gd name="T36" fmla="*/ 798 w 1166"/>
                  <a:gd name="T37" fmla="*/ 85 h 595"/>
                  <a:gd name="T38" fmla="*/ 783 w 1166"/>
                  <a:gd name="T39" fmla="*/ 137 h 595"/>
                  <a:gd name="T40" fmla="*/ 695 w 1166"/>
                  <a:gd name="T41" fmla="*/ 143 h 595"/>
                  <a:gd name="T42" fmla="*/ 698 w 1166"/>
                  <a:gd name="T43" fmla="*/ 183 h 595"/>
                  <a:gd name="T44" fmla="*/ 689 w 1166"/>
                  <a:gd name="T45" fmla="*/ 208 h 595"/>
                  <a:gd name="T46" fmla="*/ 661 w 1166"/>
                  <a:gd name="T47" fmla="*/ 226 h 595"/>
                  <a:gd name="T48" fmla="*/ 653 w 1166"/>
                  <a:gd name="T49" fmla="*/ 293 h 595"/>
                  <a:gd name="T50" fmla="*/ 759 w 1166"/>
                  <a:gd name="T51" fmla="*/ 359 h 595"/>
                  <a:gd name="T52" fmla="*/ 800 w 1166"/>
                  <a:gd name="T53" fmla="*/ 404 h 595"/>
                  <a:gd name="T54" fmla="*/ 817 w 1166"/>
                  <a:gd name="T55" fmla="*/ 440 h 595"/>
                  <a:gd name="T56" fmla="*/ 836 w 1166"/>
                  <a:gd name="T57" fmla="*/ 375 h 595"/>
                  <a:gd name="T58" fmla="*/ 849 w 1166"/>
                  <a:gd name="T59" fmla="*/ 293 h 595"/>
                  <a:gd name="T60" fmla="*/ 858 w 1166"/>
                  <a:gd name="T61" fmla="*/ 252 h 595"/>
                  <a:gd name="T62" fmla="*/ 900 w 1166"/>
                  <a:gd name="T63" fmla="*/ 225 h 595"/>
                  <a:gd name="T64" fmla="*/ 974 w 1166"/>
                  <a:gd name="T65" fmla="*/ 248 h 595"/>
                  <a:gd name="T66" fmla="*/ 980 w 1166"/>
                  <a:gd name="T67" fmla="*/ 283 h 595"/>
                  <a:gd name="T68" fmla="*/ 978 w 1166"/>
                  <a:gd name="T69" fmla="*/ 312 h 595"/>
                  <a:gd name="T70" fmla="*/ 1022 w 1166"/>
                  <a:gd name="T71" fmla="*/ 300 h 595"/>
                  <a:gd name="T72" fmla="*/ 1061 w 1166"/>
                  <a:gd name="T73" fmla="*/ 285 h 595"/>
                  <a:gd name="T74" fmla="*/ 1058 w 1166"/>
                  <a:gd name="T75" fmla="*/ 300 h 595"/>
                  <a:gd name="T76" fmla="*/ 1079 w 1166"/>
                  <a:gd name="T77" fmla="*/ 316 h 595"/>
                  <a:gd name="T78" fmla="*/ 1082 w 1166"/>
                  <a:gd name="T79" fmla="*/ 336 h 595"/>
                  <a:gd name="T80" fmla="*/ 1118 w 1166"/>
                  <a:gd name="T81" fmla="*/ 362 h 595"/>
                  <a:gd name="T82" fmla="*/ 1144 w 1166"/>
                  <a:gd name="T83" fmla="*/ 381 h 595"/>
                  <a:gd name="T84" fmla="*/ 1156 w 1166"/>
                  <a:gd name="T85" fmla="*/ 400 h 595"/>
                  <a:gd name="T86" fmla="*/ 985 w 1166"/>
                  <a:gd name="T87" fmla="*/ 477 h 595"/>
                  <a:gd name="T88" fmla="*/ 1047 w 1166"/>
                  <a:gd name="T89" fmla="*/ 482 h 595"/>
                  <a:gd name="T90" fmla="*/ 1053 w 1166"/>
                  <a:gd name="T91" fmla="*/ 527 h 595"/>
                  <a:gd name="T92" fmla="*/ 1108 w 1166"/>
                  <a:gd name="T93" fmla="*/ 523 h 595"/>
                  <a:gd name="T94" fmla="*/ 1022 w 1166"/>
                  <a:gd name="T95" fmla="*/ 552 h 595"/>
                  <a:gd name="T96" fmla="*/ 1010 w 1166"/>
                  <a:gd name="T97" fmla="*/ 540 h 595"/>
                  <a:gd name="T98" fmla="*/ 960 w 1166"/>
                  <a:gd name="T99" fmla="*/ 539 h 595"/>
                  <a:gd name="T100" fmla="*/ 846 w 1166"/>
                  <a:gd name="T101" fmla="*/ 574 h 595"/>
                  <a:gd name="T102" fmla="*/ 798 w 1166"/>
                  <a:gd name="T103" fmla="*/ 582 h 595"/>
                  <a:gd name="T104" fmla="*/ 820 w 1166"/>
                  <a:gd name="T105" fmla="*/ 550 h 595"/>
                  <a:gd name="T106" fmla="*/ 770 w 1166"/>
                  <a:gd name="T107" fmla="*/ 518 h 595"/>
                  <a:gd name="T108" fmla="*/ 735 w 1166"/>
                  <a:gd name="T109" fmla="*/ 479 h 595"/>
                  <a:gd name="T110" fmla="*/ 634 w 1166"/>
                  <a:gd name="T111" fmla="*/ 480 h 595"/>
                  <a:gd name="T112" fmla="*/ 244 w 1166"/>
                  <a:gd name="T113" fmla="*/ 462 h 595"/>
                  <a:gd name="T114" fmla="*/ 188 w 1166"/>
                  <a:gd name="T115" fmla="*/ 431 h 595"/>
                  <a:gd name="T116" fmla="*/ 149 w 1166"/>
                  <a:gd name="T117" fmla="*/ 366 h 595"/>
                  <a:gd name="T118" fmla="*/ 48 w 1166"/>
                  <a:gd name="T119" fmla="*/ 291 h 595"/>
                  <a:gd name="T120" fmla="*/ 0 w 1166"/>
                  <a:gd name="T121" fmla="*/ 264 h 59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166"/>
                  <a:gd name="T184" fmla="*/ 0 h 595"/>
                  <a:gd name="T185" fmla="*/ 1166 w 1166"/>
                  <a:gd name="T186" fmla="*/ 595 h 59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166" h="595">
                    <a:moveTo>
                      <a:pt x="0" y="264"/>
                    </a:moveTo>
                    <a:lnTo>
                      <a:pt x="0" y="264"/>
                    </a:lnTo>
                    <a:lnTo>
                      <a:pt x="0" y="55"/>
                    </a:lnTo>
                    <a:lnTo>
                      <a:pt x="93" y="82"/>
                    </a:lnTo>
                    <a:lnTo>
                      <a:pt x="88" y="71"/>
                    </a:lnTo>
                    <a:lnTo>
                      <a:pt x="98" y="64"/>
                    </a:lnTo>
                    <a:lnTo>
                      <a:pt x="154" y="42"/>
                    </a:lnTo>
                    <a:lnTo>
                      <a:pt x="110" y="69"/>
                    </a:lnTo>
                    <a:lnTo>
                      <a:pt x="136" y="62"/>
                    </a:lnTo>
                    <a:lnTo>
                      <a:pt x="136" y="67"/>
                    </a:lnTo>
                    <a:lnTo>
                      <a:pt x="183" y="43"/>
                    </a:lnTo>
                    <a:lnTo>
                      <a:pt x="177" y="35"/>
                    </a:lnTo>
                    <a:lnTo>
                      <a:pt x="207" y="64"/>
                    </a:lnTo>
                    <a:lnTo>
                      <a:pt x="227" y="47"/>
                    </a:lnTo>
                    <a:lnTo>
                      <a:pt x="225" y="64"/>
                    </a:lnTo>
                    <a:lnTo>
                      <a:pt x="250" y="52"/>
                    </a:lnTo>
                    <a:lnTo>
                      <a:pt x="319" y="73"/>
                    </a:lnTo>
                    <a:lnTo>
                      <a:pt x="351" y="72"/>
                    </a:lnTo>
                    <a:lnTo>
                      <a:pt x="369" y="85"/>
                    </a:lnTo>
                    <a:lnTo>
                      <a:pt x="347" y="95"/>
                    </a:lnTo>
                    <a:lnTo>
                      <a:pt x="360" y="100"/>
                    </a:lnTo>
                    <a:lnTo>
                      <a:pt x="422" y="94"/>
                    </a:lnTo>
                    <a:lnTo>
                      <a:pt x="450" y="112"/>
                    </a:lnTo>
                    <a:lnTo>
                      <a:pt x="453" y="123"/>
                    </a:lnTo>
                    <a:lnTo>
                      <a:pt x="460" y="116"/>
                    </a:lnTo>
                    <a:lnTo>
                      <a:pt x="450" y="100"/>
                    </a:lnTo>
                    <a:lnTo>
                      <a:pt x="479" y="80"/>
                    </a:lnTo>
                    <a:lnTo>
                      <a:pt x="450" y="93"/>
                    </a:lnTo>
                    <a:lnTo>
                      <a:pt x="440" y="87"/>
                    </a:lnTo>
                    <a:lnTo>
                      <a:pt x="475" y="72"/>
                    </a:lnTo>
                    <a:lnTo>
                      <a:pt x="494" y="93"/>
                    </a:lnTo>
                    <a:lnTo>
                      <a:pt x="515" y="93"/>
                    </a:lnTo>
                    <a:lnTo>
                      <a:pt x="528" y="102"/>
                    </a:lnTo>
                    <a:lnTo>
                      <a:pt x="582" y="100"/>
                    </a:lnTo>
                    <a:lnTo>
                      <a:pt x="580" y="93"/>
                    </a:lnTo>
                    <a:lnTo>
                      <a:pt x="595" y="105"/>
                    </a:lnTo>
                    <a:lnTo>
                      <a:pt x="598" y="95"/>
                    </a:lnTo>
                    <a:lnTo>
                      <a:pt x="586" y="99"/>
                    </a:lnTo>
                    <a:lnTo>
                      <a:pt x="577" y="86"/>
                    </a:lnTo>
                    <a:lnTo>
                      <a:pt x="597" y="85"/>
                    </a:lnTo>
                    <a:lnTo>
                      <a:pt x="605" y="94"/>
                    </a:lnTo>
                    <a:lnTo>
                      <a:pt x="613" y="91"/>
                    </a:lnTo>
                    <a:lnTo>
                      <a:pt x="609" y="106"/>
                    </a:lnTo>
                    <a:lnTo>
                      <a:pt x="624" y="114"/>
                    </a:lnTo>
                    <a:lnTo>
                      <a:pt x="620" y="93"/>
                    </a:lnTo>
                    <a:lnTo>
                      <a:pt x="648" y="81"/>
                    </a:lnTo>
                    <a:lnTo>
                      <a:pt x="640" y="71"/>
                    </a:lnTo>
                    <a:lnTo>
                      <a:pt x="632" y="78"/>
                    </a:lnTo>
                    <a:lnTo>
                      <a:pt x="646" y="61"/>
                    </a:lnTo>
                    <a:lnTo>
                      <a:pt x="607" y="48"/>
                    </a:lnTo>
                    <a:lnTo>
                      <a:pt x="611" y="17"/>
                    </a:lnTo>
                    <a:lnTo>
                      <a:pt x="620" y="18"/>
                    </a:lnTo>
                    <a:lnTo>
                      <a:pt x="625" y="0"/>
                    </a:lnTo>
                    <a:lnTo>
                      <a:pt x="655" y="17"/>
                    </a:lnTo>
                    <a:lnTo>
                      <a:pt x="656" y="29"/>
                    </a:lnTo>
                    <a:lnTo>
                      <a:pt x="676" y="44"/>
                    </a:lnTo>
                    <a:lnTo>
                      <a:pt x="663" y="44"/>
                    </a:lnTo>
                    <a:lnTo>
                      <a:pt x="668" y="49"/>
                    </a:lnTo>
                    <a:lnTo>
                      <a:pt x="661" y="56"/>
                    </a:lnTo>
                    <a:lnTo>
                      <a:pt x="685" y="61"/>
                    </a:lnTo>
                    <a:lnTo>
                      <a:pt x="677" y="64"/>
                    </a:lnTo>
                    <a:lnTo>
                      <a:pt x="692" y="90"/>
                    </a:lnTo>
                    <a:lnTo>
                      <a:pt x="704" y="67"/>
                    </a:lnTo>
                    <a:lnTo>
                      <a:pt x="721" y="76"/>
                    </a:lnTo>
                    <a:lnTo>
                      <a:pt x="726" y="91"/>
                    </a:lnTo>
                    <a:lnTo>
                      <a:pt x="717" y="95"/>
                    </a:lnTo>
                    <a:lnTo>
                      <a:pt x="733" y="114"/>
                    </a:lnTo>
                    <a:lnTo>
                      <a:pt x="743" y="109"/>
                    </a:lnTo>
                    <a:lnTo>
                      <a:pt x="755" y="81"/>
                    </a:lnTo>
                    <a:lnTo>
                      <a:pt x="769" y="78"/>
                    </a:lnTo>
                    <a:lnTo>
                      <a:pt x="758" y="53"/>
                    </a:lnTo>
                    <a:lnTo>
                      <a:pt x="797" y="55"/>
                    </a:lnTo>
                    <a:lnTo>
                      <a:pt x="814" y="69"/>
                    </a:lnTo>
                    <a:lnTo>
                      <a:pt x="807" y="77"/>
                    </a:lnTo>
                    <a:lnTo>
                      <a:pt x="815" y="81"/>
                    </a:lnTo>
                    <a:lnTo>
                      <a:pt x="798" y="85"/>
                    </a:lnTo>
                    <a:lnTo>
                      <a:pt x="813" y="117"/>
                    </a:lnTo>
                    <a:lnTo>
                      <a:pt x="788" y="134"/>
                    </a:lnTo>
                    <a:lnTo>
                      <a:pt x="779" y="126"/>
                    </a:lnTo>
                    <a:lnTo>
                      <a:pt x="783" y="137"/>
                    </a:lnTo>
                    <a:lnTo>
                      <a:pt x="743" y="129"/>
                    </a:lnTo>
                    <a:lnTo>
                      <a:pt x="751" y="140"/>
                    </a:lnTo>
                    <a:lnTo>
                      <a:pt x="735" y="156"/>
                    </a:lnTo>
                    <a:lnTo>
                      <a:pt x="695" y="143"/>
                    </a:lnTo>
                    <a:lnTo>
                      <a:pt x="710" y="156"/>
                    </a:lnTo>
                    <a:lnTo>
                      <a:pt x="739" y="159"/>
                    </a:lnTo>
                    <a:lnTo>
                      <a:pt x="719" y="185"/>
                    </a:lnTo>
                    <a:lnTo>
                      <a:pt x="698" y="183"/>
                    </a:lnTo>
                    <a:lnTo>
                      <a:pt x="688" y="197"/>
                    </a:lnTo>
                    <a:lnTo>
                      <a:pt x="650" y="185"/>
                    </a:lnTo>
                    <a:lnTo>
                      <a:pt x="685" y="197"/>
                    </a:lnTo>
                    <a:lnTo>
                      <a:pt x="689" y="208"/>
                    </a:lnTo>
                    <a:lnTo>
                      <a:pt x="663" y="212"/>
                    </a:lnTo>
                    <a:lnTo>
                      <a:pt x="668" y="215"/>
                    </a:lnTo>
                    <a:lnTo>
                      <a:pt x="661" y="216"/>
                    </a:lnTo>
                    <a:lnTo>
                      <a:pt x="661" y="226"/>
                    </a:lnTo>
                    <a:lnTo>
                      <a:pt x="633" y="241"/>
                    </a:lnTo>
                    <a:lnTo>
                      <a:pt x="627" y="289"/>
                    </a:lnTo>
                    <a:lnTo>
                      <a:pt x="638" y="300"/>
                    </a:lnTo>
                    <a:lnTo>
                      <a:pt x="653" y="293"/>
                    </a:lnTo>
                    <a:lnTo>
                      <a:pt x="659" y="330"/>
                    </a:lnTo>
                    <a:lnTo>
                      <a:pt x="681" y="322"/>
                    </a:lnTo>
                    <a:lnTo>
                      <a:pt x="707" y="333"/>
                    </a:lnTo>
                    <a:lnTo>
                      <a:pt x="759" y="359"/>
                    </a:lnTo>
                    <a:lnTo>
                      <a:pt x="755" y="370"/>
                    </a:lnTo>
                    <a:lnTo>
                      <a:pt x="761" y="362"/>
                    </a:lnTo>
                    <a:lnTo>
                      <a:pt x="800" y="364"/>
                    </a:lnTo>
                    <a:lnTo>
                      <a:pt x="800" y="404"/>
                    </a:lnTo>
                    <a:lnTo>
                      <a:pt x="812" y="417"/>
                    </a:lnTo>
                    <a:lnTo>
                      <a:pt x="803" y="420"/>
                    </a:lnTo>
                    <a:lnTo>
                      <a:pt x="823" y="427"/>
                    </a:lnTo>
                    <a:lnTo>
                      <a:pt x="817" y="440"/>
                    </a:lnTo>
                    <a:lnTo>
                      <a:pt x="836" y="439"/>
                    </a:lnTo>
                    <a:lnTo>
                      <a:pt x="862" y="418"/>
                    </a:lnTo>
                    <a:lnTo>
                      <a:pt x="851" y="413"/>
                    </a:lnTo>
                    <a:lnTo>
                      <a:pt x="836" y="375"/>
                    </a:lnTo>
                    <a:lnTo>
                      <a:pt x="885" y="342"/>
                    </a:lnTo>
                    <a:lnTo>
                      <a:pt x="877" y="342"/>
                    </a:lnTo>
                    <a:lnTo>
                      <a:pt x="867" y="303"/>
                    </a:lnTo>
                    <a:lnTo>
                      <a:pt x="849" y="293"/>
                    </a:lnTo>
                    <a:lnTo>
                      <a:pt x="872" y="277"/>
                    </a:lnTo>
                    <a:lnTo>
                      <a:pt x="864" y="269"/>
                    </a:lnTo>
                    <a:lnTo>
                      <a:pt x="868" y="255"/>
                    </a:lnTo>
                    <a:lnTo>
                      <a:pt x="858" y="252"/>
                    </a:lnTo>
                    <a:lnTo>
                      <a:pt x="868" y="238"/>
                    </a:lnTo>
                    <a:lnTo>
                      <a:pt x="857" y="229"/>
                    </a:lnTo>
                    <a:lnTo>
                      <a:pt x="863" y="216"/>
                    </a:lnTo>
                    <a:lnTo>
                      <a:pt x="900" y="225"/>
                    </a:lnTo>
                    <a:lnTo>
                      <a:pt x="916" y="218"/>
                    </a:lnTo>
                    <a:lnTo>
                      <a:pt x="947" y="238"/>
                    </a:lnTo>
                    <a:lnTo>
                      <a:pt x="947" y="246"/>
                    </a:lnTo>
                    <a:lnTo>
                      <a:pt x="974" y="248"/>
                    </a:lnTo>
                    <a:lnTo>
                      <a:pt x="977" y="267"/>
                    </a:lnTo>
                    <a:lnTo>
                      <a:pt x="953" y="268"/>
                    </a:lnTo>
                    <a:lnTo>
                      <a:pt x="973" y="271"/>
                    </a:lnTo>
                    <a:lnTo>
                      <a:pt x="980" y="283"/>
                    </a:lnTo>
                    <a:lnTo>
                      <a:pt x="958" y="300"/>
                    </a:lnTo>
                    <a:lnTo>
                      <a:pt x="990" y="292"/>
                    </a:lnTo>
                    <a:lnTo>
                      <a:pt x="992" y="306"/>
                    </a:lnTo>
                    <a:lnTo>
                      <a:pt x="978" y="312"/>
                    </a:lnTo>
                    <a:lnTo>
                      <a:pt x="998" y="297"/>
                    </a:lnTo>
                    <a:lnTo>
                      <a:pt x="1000" y="307"/>
                    </a:lnTo>
                    <a:lnTo>
                      <a:pt x="1018" y="292"/>
                    </a:lnTo>
                    <a:lnTo>
                      <a:pt x="1022" y="300"/>
                    </a:lnTo>
                    <a:lnTo>
                      <a:pt x="1035" y="279"/>
                    </a:lnTo>
                    <a:lnTo>
                      <a:pt x="1030" y="275"/>
                    </a:lnTo>
                    <a:lnTo>
                      <a:pt x="1045" y="264"/>
                    </a:lnTo>
                    <a:lnTo>
                      <a:pt x="1061" y="285"/>
                    </a:lnTo>
                    <a:lnTo>
                      <a:pt x="1047" y="291"/>
                    </a:lnTo>
                    <a:lnTo>
                      <a:pt x="1062" y="288"/>
                    </a:lnTo>
                    <a:lnTo>
                      <a:pt x="1068" y="297"/>
                    </a:lnTo>
                    <a:lnTo>
                      <a:pt x="1058" y="300"/>
                    </a:lnTo>
                    <a:lnTo>
                      <a:pt x="1071" y="301"/>
                    </a:lnTo>
                    <a:lnTo>
                      <a:pt x="1062" y="308"/>
                    </a:lnTo>
                    <a:lnTo>
                      <a:pt x="1072" y="306"/>
                    </a:lnTo>
                    <a:lnTo>
                      <a:pt x="1079" y="316"/>
                    </a:lnTo>
                    <a:lnTo>
                      <a:pt x="1074" y="320"/>
                    </a:lnTo>
                    <a:lnTo>
                      <a:pt x="1088" y="328"/>
                    </a:lnTo>
                    <a:lnTo>
                      <a:pt x="1066" y="336"/>
                    </a:lnTo>
                    <a:lnTo>
                      <a:pt x="1082" y="336"/>
                    </a:lnTo>
                    <a:lnTo>
                      <a:pt x="1079" y="344"/>
                    </a:lnTo>
                    <a:lnTo>
                      <a:pt x="1102" y="351"/>
                    </a:lnTo>
                    <a:lnTo>
                      <a:pt x="1110" y="369"/>
                    </a:lnTo>
                    <a:lnTo>
                      <a:pt x="1118" y="362"/>
                    </a:lnTo>
                    <a:lnTo>
                      <a:pt x="1142" y="375"/>
                    </a:lnTo>
                    <a:lnTo>
                      <a:pt x="1091" y="390"/>
                    </a:lnTo>
                    <a:lnTo>
                      <a:pt x="1102" y="399"/>
                    </a:lnTo>
                    <a:lnTo>
                      <a:pt x="1144" y="381"/>
                    </a:lnTo>
                    <a:lnTo>
                      <a:pt x="1144" y="396"/>
                    </a:lnTo>
                    <a:lnTo>
                      <a:pt x="1163" y="393"/>
                    </a:lnTo>
                    <a:lnTo>
                      <a:pt x="1165" y="400"/>
                    </a:lnTo>
                    <a:lnTo>
                      <a:pt x="1156" y="400"/>
                    </a:lnTo>
                    <a:lnTo>
                      <a:pt x="1165" y="418"/>
                    </a:lnTo>
                    <a:lnTo>
                      <a:pt x="1106" y="453"/>
                    </a:lnTo>
                    <a:lnTo>
                      <a:pt x="1021" y="453"/>
                    </a:lnTo>
                    <a:lnTo>
                      <a:pt x="985" y="477"/>
                    </a:lnTo>
                    <a:lnTo>
                      <a:pt x="955" y="513"/>
                    </a:lnTo>
                    <a:lnTo>
                      <a:pt x="985" y="486"/>
                    </a:lnTo>
                    <a:lnTo>
                      <a:pt x="1031" y="470"/>
                    </a:lnTo>
                    <a:lnTo>
                      <a:pt x="1047" y="482"/>
                    </a:lnTo>
                    <a:lnTo>
                      <a:pt x="1017" y="492"/>
                    </a:lnTo>
                    <a:lnTo>
                      <a:pt x="1041" y="497"/>
                    </a:lnTo>
                    <a:lnTo>
                      <a:pt x="1035" y="508"/>
                    </a:lnTo>
                    <a:lnTo>
                      <a:pt x="1053" y="527"/>
                    </a:lnTo>
                    <a:lnTo>
                      <a:pt x="1089" y="535"/>
                    </a:lnTo>
                    <a:lnTo>
                      <a:pt x="1098" y="510"/>
                    </a:lnTo>
                    <a:lnTo>
                      <a:pt x="1098" y="525"/>
                    </a:lnTo>
                    <a:lnTo>
                      <a:pt x="1108" y="523"/>
                    </a:lnTo>
                    <a:lnTo>
                      <a:pt x="1091" y="539"/>
                    </a:lnTo>
                    <a:lnTo>
                      <a:pt x="1049" y="550"/>
                    </a:lnTo>
                    <a:lnTo>
                      <a:pt x="1034" y="568"/>
                    </a:lnTo>
                    <a:lnTo>
                      <a:pt x="1022" y="552"/>
                    </a:lnTo>
                    <a:lnTo>
                      <a:pt x="1062" y="537"/>
                    </a:lnTo>
                    <a:lnTo>
                      <a:pt x="1041" y="538"/>
                    </a:lnTo>
                    <a:lnTo>
                      <a:pt x="1045" y="527"/>
                    </a:lnTo>
                    <a:lnTo>
                      <a:pt x="1010" y="540"/>
                    </a:lnTo>
                    <a:lnTo>
                      <a:pt x="1000" y="532"/>
                    </a:lnTo>
                    <a:lnTo>
                      <a:pt x="1000" y="510"/>
                    </a:lnTo>
                    <a:lnTo>
                      <a:pt x="977" y="503"/>
                    </a:lnTo>
                    <a:lnTo>
                      <a:pt x="960" y="539"/>
                    </a:lnTo>
                    <a:lnTo>
                      <a:pt x="891" y="552"/>
                    </a:lnTo>
                    <a:lnTo>
                      <a:pt x="843" y="566"/>
                    </a:lnTo>
                    <a:lnTo>
                      <a:pt x="835" y="572"/>
                    </a:lnTo>
                    <a:lnTo>
                      <a:pt x="846" y="574"/>
                    </a:lnTo>
                    <a:lnTo>
                      <a:pt x="849" y="579"/>
                    </a:lnTo>
                    <a:lnTo>
                      <a:pt x="791" y="594"/>
                    </a:lnTo>
                    <a:lnTo>
                      <a:pt x="794" y="587"/>
                    </a:lnTo>
                    <a:lnTo>
                      <a:pt x="798" y="582"/>
                    </a:lnTo>
                    <a:lnTo>
                      <a:pt x="800" y="576"/>
                    </a:lnTo>
                    <a:lnTo>
                      <a:pt x="809" y="571"/>
                    </a:lnTo>
                    <a:lnTo>
                      <a:pt x="810" y="539"/>
                    </a:lnTo>
                    <a:lnTo>
                      <a:pt x="820" y="550"/>
                    </a:lnTo>
                    <a:lnTo>
                      <a:pt x="837" y="546"/>
                    </a:lnTo>
                    <a:lnTo>
                      <a:pt x="823" y="527"/>
                    </a:lnTo>
                    <a:lnTo>
                      <a:pt x="773" y="518"/>
                    </a:lnTo>
                    <a:lnTo>
                      <a:pt x="770" y="518"/>
                    </a:lnTo>
                    <a:lnTo>
                      <a:pt x="765" y="493"/>
                    </a:lnTo>
                    <a:lnTo>
                      <a:pt x="755" y="495"/>
                    </a:lnTo>
                    <a:lnTo>
                      <a:pt x="746" y="480"/>
                    </a:lnTo>
                    <a:lnTo>
                      <a:pt x="735" y="479"/>
                    </a:lnTo>
                    <a:lnTo>
                      <a:pt x="735" y="488"/>
                    </a:lnTo>
                    <a:lnTo>
                      <a:pt x="722" y="475"/>
                    </a:lnTo>
                    <a:lnTo>
                      <a:pt x="699" y="493"/>
                    </a:lnTo>
                    <a:lnTo>
                      <a:pt x="634" y="480"/>
                    </a:lnTo>
                    <a:lnTo>
                      <a:pt x="626" y="468"/>
                    </a:lnTo>
                    <a:lnTo>
                      <a:pt x="625" y="476"/>
                    </a:lnTo>
                    <a:lnTo>
                      <a:pt x="249" y="476"/>
                    </a:lnTo>
                    <a:lnTo>
                      <a:pt x="244" y="462"/>
                    </a:lnTo>
                    <a:lnTo>
                      <a:pt x="224" y="458"/>
                    </a:lnTo>
                    <a:lnTo>
                      <a:pt x="225" y="449"/>
                    </a:lnTo>
                    <a:lnTo>
                      <a:pt x="183" y="437"/>
                    </a:lnTo>
                    <a:lnTo>
                      <a:pt x="188" y="431"/>
                    </a:lnTo>
                    <a:lnTo>
                      <a:pt x="178" y="414"/>
                    </a:lnTo>
                    <a:lnTo>
                      <a:pt x="168" y="413"/>
                    </a:lnTo>
                    <a:lnTo>
                      <a:pt x="145" y="377"/>
                    </a:lnTo>
                    <a:lnTo>
                      <a:pt x="149" y="366"/>
                    </a:lnTo>
                    <a:lnTo>
                      <a:pt x="150" y="347"/>
                    </a:lnTo>
                    <a:lnTo>
                      <a:pt x="124" y="336"/>
                    </a:lnTo>
                    <a:lnTo>
                      <a:pt x="76" y="273"/>
                    </a:lnTo>
                    <a:lnTo>
                      <a:pt x="48" y="291"/>
                    </a:lnTo>
                    <a:lnTo>
                      <a:pt x="41" y="283"/>
                    </a:lnTo>
                    <a:lnTo>
                      <a:pt x="39" y="281"/>
                    </a:lnTo>
                    <a:lnTo>
                      <a:pt x="26" y="264"/>
                    </a:lnTo>
                    <a:lnTo>
                      <a:pt x="0" y="264"/>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37" name="Freeform 45"/>
              <p:cNvSpPr>
                <a:spLocks/>
              </p:cNvSpPr>
              <p:nvPr/>
            </p:nvSpPr>
            <p:spPr bwMode="auto">
              <a:xfrm>
                <a:off x="1330" y="2585"/>
                <a:ext cx="69" cy="221"/>
              </a:xfrm>
              <a:custGeom>
                <a:avLst/>
                <a:gdLst>
                  <a:gd name="T0" fmla="*/ 0 w 69"/>
                  <a:gd name="T1" fmla="*/ 0 h 40"/>
                  <a:gd name="T2" fmla="*/ 0 w 69"/>
                  <a:gd name="T3" fmla="*/ 0 h 40"/>
                  <a:gd name="T4" fmla="*/ 37 w 69"/>
                  <a:gd name="T5" fmla="*/ 8 h 40"/>
                  <a:gd name="T6" fmla="*/ 68 w 69"/>
                  <a:gd name="T7" fmla="*/ 39 h 40"/>
                  <a:gd name="T8" fmla="*/ 50 w 69"/>
                  <a:gd name="T9" fmla="*/ 33 h 40"/>
                  <a:gd name="T10" fmla="*/ 0 w 69"/>
                  <a:gd name="T11" fmla="*/ 0 h 40"/>
                  <a:gd name="T12" fmla="*/ 0 w 69"/>
                  <a:gd name="T13" fmla="*/ 0 h 40"/>
                  <a:gd name="T14" fmla="*/ 0 60000 65536"/>
                  <a:gd name="T15" fmla="*/ 0 60000 65536"/>
                  <a:gd name="T16" fmla="*/ 0 60000 65536"/>
                  <a:gd name="T17" fmla="*/ 0 60000 65536"/>
                  <a:gd name="T18" fmla="*/ 0 60000 65536"/>
                  <a:gd name="T19" fmla="*/ 0 60000 65536"/>
                  <a:gd name="T20" fmla="*/ 0 60000 65536"/>
                  <a:gd name="T21" fmla="*/ 0 w 69"/>
                  <a:gd name="T22" fmla="*/ 0 h 40"/>
                  <a:gd name="T23" fmla="*/ 69 w 69"/>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 h="40">
                    <a:moveTo>
                      <a:pt x="0" y="0"/>
                    </a:moveTo>
                    <a:lnTo>
                      <a:pt x="0" y="0"/>
                    </a:lnTo>
                    <a:lnTo>
                      <a:pt x="37" y="8"/>
                    </a:lnTo>
                    <a:lnTo>
                      <a:pt x="68" y="39"/>
                    </a:lnTo>
                    <a:lnTo>
                      <a:pt x="50" y="33"/>
                    </a:lnTo>
                    <a:lnTo>
                      <a:pt x="0" y="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38" name="Freeform 237"/>
              <p:cNvSpPr>
                <a:spLocks/>
              </p:cNvSpPr>
              <p:nvPr/>
            </p:nvSpPr>
            <p:spPr bwMode="auto">
              <a:xfrm>
                <a:off x="1362" y="2099"/>
                <a:ext cx="144" cy="221"/>
              </a:xfrm>
              <a:custGeom>
                <a:avLst/>
                <a:gdLst>
                  <a:gd name="T0" fmla="*/ 0 w 144"/>
                  <a:gd name="T1" fmla="*/ 66 h 89"/>
                  <a:gd name="T2" fmla="*/ 0 w 144"/>
                  <a:gd name="T3" fmla="*/ 66 h 89"/>
                  <a:gd name="T4" fmla="*/ 6 w 144"/>
                  <a:gd name="T5" fmla="*/ 55 h 89"/>
                  <a:gd name="T6" fmla="*/ 27 w 144"/>
                  <a:gd name="T7" fmla="*/ 18 h 89"/>
                  <a:gd name="T8" fmla="*/ 17 w 144"/>
                  <a:gd name="T9" fmla="*/ 3 h 89"/>
                  <a:gd name="T10" fmla="*/ 61 w 144"/>
                  <a:gd name="T11" fmla="*/ 0 h 89"/>
                  <a:gd name="T12" fmla="*/ 92 w 144"/>
                  <a:gd name="T13" fmla="*/ 14 h 89"/>
                  <a:gd name="T14" fmla="*/ 112 w 144"/>
                  <a:gd name="T15" fmla="*/ 6 h 89"/>
                  <a:gd name="T16" fmla="*/ 143 w 144"/>
                  <a:gd name="T17" fmla="*/ 27 h 89"/>
                  <a:gd name="T18" fmla="*/ 77 w 144"/>
                  <a:gd name="T19" fmla="*/ 59 h 89"/>
                  <a:gd name="T20" fmla="*/ 72 w 144"/>
                  <a:gd name="T21" fmla="*/ 79 h 89"/>
                  <a:gd name="T22" fmla="*/ 39 w 144"/>
                  <a:gd name="T23" fmla="*/ 88 h 89"/>
                  <a:gd name="T24" fmla="*/ 25 w 144"/>
                  <a:gd name="T25" fmla="*/ 73 h 89"/>
                  <a:gd name="T26" fmla="*/ 0 w 144"/>
                  <a:gd name="T27" fmla="*/ 66 h 89"/>
                  <a:gd name="T28" fmla="*/ 0 w 144"/>
                  <a:gd name="T29" fmla="*/ 66 h 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4"/>
                  <a:gd name="T46" fmla="*/ 0 h 89"/>
                  <a:gd name="T47" fmla="*/ 144 w 144"/>
                  <a:gd name="T48" fmla="*/ 89 h 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4" h="89">
                    <a:moveTo>
                      <a:pt x="0" y="66"/>
                    </a:moveTo>
                    <a:lnTo>
                      <a:pt x="0" y="66"/>
                    </a:lnTo>
                    <a:lnTo>
                      <a:pt x="6" y="55"/>
                    </a:lnTo>
                    <a:lnTo>
                      <a:pt x="27" y="18"/>
                    </a:lnTo>
                    <a:lnTo>
                      <a:pt x="17" y="3"/>
                    </a:lnTo>
                    <a:lnTo>
                      <a:pt x="61" y="0"/>
                    </a:lnTo>
                    <a:lnTo>
                      <a:pt x="92" y="14"/>
                    </a:lnTo>
                    <a:lnTo>
                      <a:pt x="112" y="6"/>
                    </a:lnTo>
                    <a:lnTo>
                      <a:pt x="143" y="27"/>
                    </a:lnTo>
                    <a:lnTo>
                      <a:pt x="77" y="59"/>
                    </a:lnTo>
                    <a:lnTo>
                      <a:pt x="72" y="79"/>
                    </a:lnTo>
                    <a:lnTo>
                      <a:pt x="39" y="88"/>
                    </a:lnTo>
                    <a:lnTo>
                      <a:pt x="25" y="73"/>
                    </a:lnTo>
                    <a:lnTo>
                      <a:pt x="0" y="66"/>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39" name="Freeform 238"/>
              <p:cNvSpPr>
                <a:spLocks/>
              </p:cNvSpPr>
              <p:nvPr/>
            </p:nvSpPr>
            <p:spPr bwMode="auto">
              <a:xfrm>
                <a:off x="1403" y="1997"/>
                <a:ext cx="101" cy="221"/>
              </a:xfrm>
              <a:custGeom>
                <a:avLst/>
                <a:gdLst>
                  <a:gd name="T0" fmla="*/ 0 w 101"/>
                  <a:gd name="T1" fmla="*/ 38 h 51"/>
                  <a:gd name="T2" fmla="*/ 0 w 101"/>
                  <a:gd name="T3" fmla="*/ 38 h 51"/>
                  <a:gd name="T4" fmla="*/ 23 w 101"/>
                  <a:gd name="T5" fmla="*/ 45 h 51"/>
                  <a:gd name="T6" fmla="*/ 29 w 101"/>
                  <a:gd name="T7" fmla="*/ 37 h 51"/>
                  <a:gd name="T8" fmla="*/ 34 w 101"/>
                  <a:gd name="T9" fmla="*/ 50 h 51"/>
                  <a:gd name="T10" fmla="*/ 45 w 101"/>
                  <a:gd name="T11" fmla="*/ 45 h 51"/>
                  <a:gd name="T12" fmla="*/ 43 w 101"/>
                  <a:gd name="T13" fmla="*/ 33 h 51"/>
                  <a:gd name="T14" fmla="*/ 54 w 101"/>
                  <a:gd name="T15" fmla="*/ 39 h 51"/>
                  <a:gd name="T16" fmla="*/ 60 w 101"/>
                  <a:gd name="T17" fmla="*/ 21 h 51"/>
                  <a:gd name="T18" fmla="*/ 69 w 101"/>
                  <a:gd name="T19" fmla="*/ 20 h 51"/>
                  <a:gd name="T20" fmla="*/ 72 w 101"/>
                  <a:gd name="T21" fmla="*/ 37 h 51"/>
                  <a:gd name="T22" fmla="*/ 94 w 101"/>
                  <a:gd name="T23" fmla="*/ 24 h 51"/>
                  <a:gd name="T24" fmla="*/ 87 w 101"/>
                  <a:gd name="T25" fmla="*/ 10 h 51"/>
                  <a:gd name="T26" fmla="*/ 100 w 101"/>
                  <a:gd name="T27" fmla="*/ 7 h 51"/>
                  <a:gd name="T28" fmla="*/ 86 w 101"/>
                  <a:gd name="T29" fmla="*/ 0 h 51"/>
                  <a:gd name="T30" fmla="*/ 50 w 101"/>
                  <a:gd name="T31" fmla="*/ 7 h 51"/>
                  <a:gd name="T32" fmla="*/ 0 w 101"/>
                  <a:gd name="T33" fmla="*/ 38 h 51"/>
                  <a:gd name="T34" fmla="*/ 0 w 101"/>
                  <a:gd name="T35" fmla="*/ 38 h 5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1"/>
                  <a:gd name="T55" fmla="*/ 0 h 51"/>
                  <a:gd name="T56" fmla="*/ 101 w 101"/>
                  <a:gd name="T57" fmla="*/ 51 h 5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1" h="51">
                    <a:moveTo>
                      <a:pt x="0" y="38"/>
                    </a:moveTo>
                    <a:lnTo>
                      <a:pt x="0" y="38"/>
                    </a:lnTo>
                    <a:lnTo>
                      <a:pt x="23" y="45"/>
                    </a:lnTo>
                    <a:lnTo>
                      <a:pt x="29" y="37"/>
                    </a:lnTo>
                    <a:lnTo>
                      <a:pt x="34" y="50"/>
                    </a:lnTo>
                    <a:lnTo>
                      <a:pt x="45" y="45"/>
                    </a:lnTo>
                    <a:lnTo>
                      <a:pt x="43" y="33"/>
                    </a:lnTo>
                    <a:lnTo>
                      <a:pt x="54" y="39"/>
                    </a:lnTo>
                    <a:lnTo>
                      <a:pt x="60" y="21"/>
                    </a:lnTo>
                    <a:lnTo>
                      <a:pt x="69" y="20"/>
                    </a:lnTo>
                    <a:lnTo>
                      <a:pt x="72" y="37"/>
                    </a:lnTo>
                    <a:lnTo>
                      <a:pt x="94" y="24"/>
                    </a:lnTo>
                    <a:lnTo>
                      <a:pt x="87" y="10"/>
                    </a:lnTo>
                    <a:lnTo>
                      <a:pt x="100" y="7"/>
                    </a:lnTo>
                    <a:lnTo>
                      <a:pt x="86" y="0"/>
                    </a:lnTo>
                    <a:lnTo>
                      <a:pt x="50" y="7"/>
                    </a:lnTo>
                    <a:lnTo>
                      <a:pt x="0" y="38"/>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40" name="Freeform 239"/>
              <p:cNvSpPr>
                <a:spLocks/>
              </p:cNvSpPr>
              <p:nvPr/>
            </p:nvSpPr>
            <p:spPr bwMode="auto">
              <a:xfrm>
                <a:off x="1457" y="2146"/>
                <a:ext cx="247" cy="221"/>
              </a:xfrm>
              <a:custGeom>
                <a:avLst/>
                <a:gdLst>
                  <a:gd name="T0" fmla="*/ 0 w 247"/>
                  <a:gd name="T1" fmla="*/ 39 h 122"/>
                  <a:gd name="T2" fmla="*/ 0 w 247"/>
                  <a:gd name="T3" fmla="*/ 39 h 122"/>
                  <a:gd name="T4" fmla="*/ 12 w 247"/>
                  <a:gd name="T5" fmla="*/ 29 h 122"/>
                  <a:gd name="T6" fmla="*/ 6 w 247"/>
                  <a:gd name="T7" fmla="*/ 24 h 122"/>
                  <a:gd name="T8" fmla="*/ 35 w 247"/>
                  <a:gd name="T9" fmla="*/ 7 h 122"/>
                  <a:gd name="T10" fmla="*/ 59 w 247"/>
                  <a:gd name="T11" fmla="*/ 0 h 122"/>
                  <a:gd name="T12" fmla="*/ 67 w 247"/>
                  <a:gd name="T13" fmla="*/ 13 h 122"/>
                  <a:gd name="T14" fmla="*/ 59 w 247"/>
                  <a:gd name="T15" fmla="*/ 20 h 122"/>
                  <a:gd name="T16" fmla="*/ 81 w 247"/>
                  <a:gd name="T17" fmla="*/ 10 h 122"/>
                  <a:gd name="T18" fmla="*/ 105 w 247"/>
                  <a:gd name="T19" fmla="*/ 18 h 122"/>
                  <a:gd name="T20" fmla="*/ 96 w 247"/>
                  <a:gd name="T21" fmla="*/ 27 h 122"/>
                  <a:gd name="T22" fmla="*/ 124 w 247"/>
                  <a:gd name="T23" fmla="*/ 21 h 122"/>
                  <a:gd name="T24" fmla="*/ 116 w 247"/>
                  <a:gd name="T25" fmla="*/ 11 h 122"/>
                  <a:gd name="T26" fmla="*/ 127 w 247"/>
                  <a:gd name="T27" fmla="*/ 12 h 122"/>
                  <a:gd name="T28" fmla="*/ 149 w 247"/>
                  <a:gd name="T29" fmla="*/ 44 h 122"/>
                  <a:gd name="T30" fmla="*/ 157 w 247"/>
                  <a:gd name="T31" fmla="*/ 37 h 122"/>
                  <a:gd name="T32" fmla="*/ 148 w 247"/>
                  <a:gd name="T33" fmla="*/ 1 h 122"/>
                  <a:gd name="T34" fmla="*/ 166 w 247"/>
                  <a:gd name="T35" fmla="*/ 2 h 122"/>
                  <a:gd name="T36" fmla="*/ 186 w 247"/>
                  <a:gd name="T37" fmla="*/ 14 h 122"/>
                  <a:gd name="T38" fmla="*/ 197 w 247"/>
                  <a:gd name="T39" fmla="*/ 58 h 122"/>
                  <a:gd name="T40" fmla="*/ 246 w 247"/>
                  <a:gd name="T41" fmla="*/ 80 h 122"/>
                  <a:gd name="T42" fmla="*/ 245 w 247"/>
                  <a:gd name="T43" fmla="*/ 91 h 122"/>
                  <a:gd name="T44" fmla="*/ 232 w 247"/>
                  <a:gd name="T45" fmla="*/ 86 h 122"/>
                  <a:gd name="T46" fmla="*/ 217 w 247"/>
                  <a:gd name="T47" fmla="*/ 94 h 122"/>
                  <a:gd name="T48" fmla="*/ 238 w 247"/>
                  <a:gd name="T49" fmla="*/ 104 h 122"/>
                  <a:gd name="T50" fmla="*/ 219 w 247"/>
                  <a:gd name="T51" fmla="*/ 114 h 122"/>
                  <a:gd name="T52" fmla="*/ 187 w 247"/>
                  <a:gd name="T53" fmla="*/ 109 h 122"/>
                  <a:gd name="T54" fmla="*/ 169 w 247"/>
                  <a:gd name="T55" fmla="*/ 97 h 122"/>
                  <a:gd name="T56" fmla="*/ 128 w 247"/>
                  <a:gd name="T57" fmla="*/ 117 h 122"/>
                  <a:gd name="T58" fmla="*/ 78 w 247"/>
                  <a:gd name="T59" fmla="*/ 121 h 122"/>
                  <a:gd name="T60" fmla="*/ 68 w 247"/>
                  <a:gd name="T61" fmla="*/ 102 h 122"/>
                  <a:gd name="T62" fmla="*/ 40 w 247"/>
                  <a:gd name="T63" fmla="*/ 100 h 122"/>
                  <a:gd name="T64" fmla="*/ 22 w 247"/>
                  <a:gd name="T65" fmla="*/ 84 h 122"/>
                  <a:gd name="T66" fmla="*/ 93 w 247"/>
                  <a:gd name="T67" fmla="*/ 74 h 122"/>
                  <a:gd name="T68" fmla="*/ 19 w 247"/>
                  <a:gd name="T69" fmla="*/ 69 h 122"/>
                  <a:gd name="T70" fmla="*/ 9 w 247"/>
                  <a:gd name="T71" fmla="*/ 59 h 122"/>
                  <a:gd name="T72" fmla="*/ 47 w 247"/>
                  <a:gd name="T73" fmla="*/ 48 h 122"/>
                  <a:gd name="T74" fmla="*/ 12 w 247"/>
                  <a:gd name="T75" fmla="*/ 49 h 122"/>
                  <a:gd name="T76" fmla="*/ 15 w 247"/>
                  <a:gd name="T77" fmla="*/ 44 h 122"/>
                  <a:gd name="T78" fmla="*/ 0 w 247"/>
                  <a:gd name="T79" fmla="*/ 39 h 122"/>
                  <a:gd name="T80" fmla="*/ 0 w 247"/>
                  <a:gd name="T81" fmla="*/ 39 h 12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47"/>
                  <a:gd name="T124" fmla="*/ 0 h 122"/>
                  <a:gd name="T125" fmla="*/ 247 w 247"/>
                  <a:gd name="T126" fmla="*/ 122 h 12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47" h="122">
                    <a:moveTo>
                      <a:pt x="0" y="39"/>
                    </a:moveTo>
                    <a:lnTo>
                      <a:pt x="0" y="39"/>
                    </a:lnTo>
                    <a:lnTo>
                      <a:pt x="12" y="29"/>
                    </a:lnTo>
                    <a:lnTo>
                      <a:pt x="6" y="24"/>
                    </a:lnTo>
                    <a:lnTo>
                      <a:pt x="35" y="7"/>
                    </a:lnTo>
                    <a:lnTo>
                      <a:pt x="59" y="0"/>
                    </a:lnTo>
                    <a:lnTo>
                      <a:pt x="67" y="13"/>
                    </a:lnTo>
                    <a:lnTo>
                      <a:pt x="59" y="20"/>
                    </a:lnTo>
                    <a:lnTo>
                      <a:pt x="81" y="10"/>
                    </a:lnTo>
                    <a:lnTo>
                      <a:pt x="105" y="18"/>
                    </a:lnTo>
                    <a:lnTo>
                      <a:pt x="96" y="27"/>
                    </a:lnTo>
                    <a:lnTo>
                      <a:pt x="124" y="21"/>
                    </a:lnTo>
                    <a:lnTo>
                      <a:pt x="116" y="11"/>
                    </a:lnTo>
                    <a:lnTo>
                      <a:pt x="127" y="12"/>
                    </a:lnTo>
                    <a:lnTo>
                      <a:pt x="149" y="44"/>
                    </a:lnTo>
                    <a:lnTo>
                      <a:pt x="157" y="37"/>
                    </a:lnTo>
                    <a:lnTo>
                      <a:pt x="148" y="1"/>
                    </a:lnTo>
                    <a:lnTo>
                      <a:pt x="166" y="2"/>
                    </a:lnTo>
                    <a:lnTo>
                      <a:pt x="186" y="14"/>
                    </a:lnTo>
                    <a:lnTo>
                      <a:pt x="197" y="58"/>
                    </a:lnTo>
                    <a:lnTo>
                      <a:pt x="246" y="80"/>
                    </a:lnTo>
                    <a:lnTo>
                      <a:pt x="245" y="91"/>
                    </a:lnTo>
                    <a:lnTo>
                      <a:pt x="232" y="86"/>
                    </a:lnTo>
                    <a:lnTo>
                      <a:pt x="217" y="94"/>
                    </a:lnTo>
                    <a:lnTo>
                      <a:pt x="238" y="104"/>
                    </a:lnTo>
                    <a:lnTo>
                      <a:pt x="219" y="114"/>
                    </a:lnTo>
                    <a:lnTo>
                      <a:pt x="187" y="109"/>
                    </a:lnTo>
                    <a:lnTo>
                      <a:pt x="169" y="97"/>
                    </a:lnTo>
                    <a:lnTo>
                      <a:pt x="128" y="117"/>
                    </a:lnTo>
                    <a:lnTo>
                      <a:pt x="78" y="121"/>
                    </a:lnTo>
                    <a:lnTo>
                      <a:pt x="68" y="102"/>
                    </a:lnTo>
                    <a:lnTo>
                      <a:pt x="40" y="100"/>
                    </a:lnTo>
                    <a:lnTo>
                      <a:pt x="22" y="84"/>
                    </a:lnTo>
                    <a:lnTo>
                      <a:pt x="93" y="74"/>
                    </a:lnTo>
                    <a:lnTo>
                      <a:pt x="19" y="69"/>
                    </a:lnTo>
                    <a:lnTo>
                      <a:pt x="9" y="59"/>
                    </a:lnTo>
                    <a:lnTo>
                      <a:pt x="47" y="48"/>
                    </a:lnTo>
                    <a:lnTo>
                      <a:pt x="12" y="49"/>
                    </a:lnTo>
                    <a:lnTo>
                      <a:pt x="15" y="44"/>
                    </a:lnTo>
                    <a:lnTo>
                      <a:pt x="0" y="39"/>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41" name="Freeform 240"/>
              <p:cNvSpPr>
                <a:spLocks/>
              </p:cNvSpPr>
              <p:nvPr/>
            </p:nvSpPr>
            <p:spPr bwMode="auto">
              <a:xfrm>
                <a:off x="1475" y="2024"/>
                <a:ext cx="168" cy="221"/>
              </a:xfrm>
              <a:custGeom>
                <a:avLst/>
                <a:gdLst>
                  <a:gd name="T0" fmla="*/ 0 w 168"/>
                  <a:gd name="T1" fmla="*/ 44 h 68"/>
                  <a:gd name="T2" fmla="*/ 0 w 168"/>
                  <a:gd name="T3" fmla="*/ 44 h 68"/>
                  <a:gd name="T4" fmla="*/ 6 w 168"/>
                  <a:gd name="T5" fmla="*/ 38 h 68"/>
                  <a:gd name="T6" fmla="*/ 34 w 168"/>
                  <a:gd name="T7" fmla="*/ 32 h 68"/>
                  <a:gd name="T8" fmla="*/ 6 w 168"/>
                  <a:gd name="T9" fmla="*/ 33 h 68"/>
                  <a:gd name="T10" fmla="*/ 39 w 168"/>
                  <a:gd name="T11" fmla="*/ 27 h 68"/>
                  <a:gd name="T12" fmla="*/ 12 w 168"/>
                  <a:gd name="T13" fmla="*/ 27 h 68"/>
                  <a:gd name="T14" fmla="*/ 14 w 168"/>
                  <a:gd name="T15" fmla="*/ 19 h 68"/>
                  <a:gd name="T16" fmla="*/ 40 w 168"/>
                  <a:gd name="T17" fmla="*/ 19 h 68"/>
                  <a:gd name="T18" fmla="*/ 22 w 168"/>
                  <a:gd name="T19" fmla="*/ 17 h 68"/>
                  <a:gd name="T20" fmla="*/ 36 w 168"/>
                  <a:gd name="T21" fmla="*/ 10 h 68"/>
                  <a:gd name="T22" fmla="*/ 70 w 168"/>
                  <a:gd name="T23" fmla="*/ 19 h 68"/>
                  <a:gd name="T24" fmla="*/ 87 w 168"/>
                  <a:gd name="T25" fmla="*/ 36 h 68"/>
                  <a:gd name="T26" fmla="*/ 118 w 168"/>
                  <a:gd name="T27" fmla="*/ 37 h 68"/>
                  <a:gd name="T28" fmla="*/ 106 w 168"/>
                  <a:gd name="T29" fmla="*/ 27 h 68"/>
                  <a:gd name="T30" fmla="*/ 113 w 168"/>
                  <a:gd name="T31" fmla="*/ 20 h 68"/>
                  <a:gd name="T32" fmla="*/ 99 w 168"/>
                  <a:gd name="T33" fmla="*/ 12 h 68"/>
                  <a:gd name="T34" fmla="*/ 121 w 168"/>
                  <a:gd name="T35" fmla="*/ 0 h 68"/>
                  <a:gd name="T36" fmla="*/ 131 w 168"/>
                  <a:gd name="T37" fmla="*/ 14 h 68"/>
                  <a:gd name="T38" fmla="*/ 124 w 168"/>
                  <a:gd name="T39" fmla="*/ 21 h 68"/>
                  <a:gd name="T40" fmla="*/ 136 w 168"/>
                  <a:gd name="T41" fmla="*/ 23 h 68"/>
                  <a:gd name="T42" fmla="*/ 132 w 168"/>
                  <a:gd name="T43" fmla="*/ 31 h 68"/>
                  <a:gd name="T44" fmla="*/ 147 w 168"/>
                  <a:gd name="T45" fmla="*/ 33 h 68"/>
                  <a:gd name="T46" fmla="*/ 156 w 168"/>
                  <a:gd name="T47" fmla="*/ 23 h 68"/>
                  <a:gd name="T48" fmla="*/ 167 w 168"/>
                  <a:gd name="T49" fmla="*/ 35 h 68"/>
                  <a:gd name="T50" fmla="*/ 158 w 168"/>
                  <a:gd name="T51" fmla="*/ 50 h 68"/>
                  <a:gd name="T52" fmla="*/ 122 w 168"/>
                  <a:gd name="T53" fmla="*/ 49 h 68"/>
                  <a:gd name="T54" fmla="*/ 67 w 168"/>
                  <a:gd name="T55" fmla="*/ 67 h 68"/>
                  <a:gd name="T56" fmla="*/ 45 w 168"/>
                  <a:gd name="T57" fmla="*/ 57 h 68"/>
                  <a:gd name="T58" fmla="*/ 91 w 168"/>
                  <a:gd name="T59" fmla="*/ 42 h 68"/>
                  <a:gd name="T60" fmla="*/ 51 w 168"/>
                  <a:gd name="T61" fmla="*/ 51 h 68"/>
                  <a:gd name="T62" fmla="*/ 58 w 168"/>
                  <a:gd name="T63" fmla="*/ 39 h 68"/>
                  <a:gd name="T64" fmla="*/ 38 w 168"/>
                  <a:gd name="T65" fmla="*/ 52 h 68"/>
                  <a:gd name="T66" fmla="*/ 14 w 168"/>
                  <a:gd name="T67" fmla="*/ 49 h 68"/>
                  <a:gd name="T68" fmla="*/ 0 w 168"/>
                  <a:gd name="T69" fmla="*/ 44 h 68"/>
                  <a:gd name="T70" fmla="*/ 0 w 168"/>
                  <a:gd name="T71" fmla="*/ 44 h 6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68"/>
                  <a:gd name="T109" fmla="*/ 0 h 68"/>
                  <a:gd name="T110" fmla="*/ 168 w 168"/>
                  <a:gd name="T111" fmla="*/ 68 h 6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68" h="68">
                    <a:moveTo>
                      <a:pt x="0" y="44"/>
                    </a:moveTo>
                    <a:lnTo>
                      <a:pt x="0" y="44"/>
                    </a:lnTo>
                    <a:lnTo>
                      <a:pt x="6" y="38"/>
                    </a:lnTo>
                    <a:lnTo>
                      <a:pt x="34" y="32"/>
                    </a:lnTo>
                    <a:lnTo>
                      <a:pt x="6" y="33"/>
                    </a:lnTo>
                    <a:lnTo>
                      <a:pt x="39" y="27"/>
                    </a:lnTo>
                    <a:lnTo>
                      <a:pt x="12" y="27"/>
                    </a:lnTo>
                    <a:lnTo>
                      <a:pt x="14" y="19"/>
                    </a:lnTo>
                    <a:lnTo>
                      <a:pt x="40" y="19"/>
                    </a:lnTo>
                    <a:lnTo>
                      <a:pt x="22" y="17"/>
                    </a:lnTo>
                    <a:lnTo>
                      <a:pt x="36" y="10"/>
                    </a:lnTo>
                    <a:lnTo>
                      <a:pt x="70" y="19"/>
                    </a:lnTo>
                    <a:lnTo>
                      <a:pt x="87" y="36"/>
                    </a:lnTo>
                    <a:lnTo>
                      <a:pt x="118" y="37"/>
                    </a:lnTo>
                    <a:lnTo>
                      <a:pt x="106" y="27"/>
                    </a:lnTo>
                    <a:lnTo>
                      <a:pt x="113" y="20"/>
                    </a:lnTo>
                    <a:lnTo>
                      <a:pt x="99" y="12"/>
                    </a:lnTo>
                    <a:lnTo>
                      <a:pt x="121" y="0"/>
                    </a:lnTo>
                    <a:lnTo>
                      <a:pt x="131" y="14"/>
                    </a:lnTo>
                    <a:lnTo>
                      <a:pt x="124" y="21"/>
                    </a:lnTo>
                    <a:lnTo>
                      <a:pt x="136" y="23"/>
                    </a:lnTo>
                    <a:lnTo>
                      <a:pt x="132" y="31"/>
                    </a:lnTo>
                    <a:lnTo>
                      <a:pt x="147" y="33"/>
                    </a:lnTo>
                    <a:lnTo>
                      <a:pt x="156" y="23"/>
                    </a:lnTo>
                    <a:lnTo>
                      <a:pt x="167" y="35"/>
                    </a:lnTo>
                    <a:lnTo>
                      <a:pt x="158" y="50"/>
                    </a:lnTo>
                    <a:lnTo>
                      <a:pt x="122" y="49"/>
                    </a:lnTo>
                    <a:lnTo>
                      <a:pt x="67" y="67"/>
                    </a:lnTo>
                    <a:lnTo>
                      <a:pt x="45" y="57"/>
                    </a:lnTo>
                    <a:lnTo>
                      <a:pt x="91" y="42"/>
                    </a:lnTo>
                    <a:lnTo>
                      <a:pt x="51" y="51"/>
                    </a:lnTo>
                    <a:lnTo>
                      <a:pt x="58" y="39"/>
                    </a:lnTo>
                    <a:lnTo>
                      <a:pt x="38" y="52"/>
                    </a:lnTo>
                    <a:lnTo>
                      <a:pt x="14" y="49"/>
                    </a:lnTo>
                    <a:lnTo>
                      <a:pt x="0" y="44"/>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42" name="Freeform 241"/>
              <p:cNvSpPr>
                <a:spLocks/>
              </p:cNvSpPr>
              <p:nvPr/>
            </p:nvSpPr>
            <p:spPr bwMode="auto">
              <a:xfrm>
                <a:off x="1641" y="1942"/>
                <a:ext cx="87" cy="221"/>
              </a:xfrm>
              <a:custGeom>
                <a:avLst/>
                <a:gdLst>
                  <a:gd name="T0" fmla="*/ 0 w 87"/>
                  <a:gd name="T1" fmla="*/ 0 h 43"/>
                  <a:gd name="T2" fmla="*/ 0 w 87"/>
                  <a:gd name="T3" fmla="*/ 0 h 43"/>
                  <a:gd name="T4" fmla="*/ 7 w 87"/>
                  <a:gd name="T5" fmla="*/ 15 h 43"/>
                  <a:gd name="T6" fmla="*/ 28 w 87"/>
                  <a:gd name="T7" fmla="*/ 15 h 43"/>
                  <a:gd name="T8" fmla="*/ 21 w 87"/>
                  <a:gd name="T9" fmla="*/ 18 h 43"/>
                  <a:gd name="T10" fmla="*/ 26 w 87"/>
                  <a:gd name="T11" fmla="*/ 23 h 43"/>
                  <a:gd name="T12" fmla="*/ 8 w 87"/>
                  <a:gd name="T13" fmla="*/ 25 h 43"/>
                  <a:gd name="T14" fmla="*/ 38 w 87"/>
                  <a:gd name="T15" fmla="*/ 31 h 43"/>
                  <a:gd name="T16" fmla="*/ 86 w 87"/>
                  <a:gd name="T17" fmla="*/ 42 h 43"/>
                  <a:gd name="T18" fmla="*/ 79 w 87"/>
                  <a:gd name="T19" fmla="*/ 17 h 43"/>
                  <a:gd name="T20" fmla="*/ 44 w 87"/>
                  <a:gd name="T21" fmla="*/ 3 h 43"/>
                  <a:gd name="T22" fmla="*/ 33 w 87"/>
                  <a:gd name="T23" fmla="*/ 9 h 43"/>
                  <a:gd name="T24" fmla="*/ 30 w 87"/>
                  <a:gd name="T25" fmla="*/ 0 h 43"/>
                  <a:gd name="T26" fmla="*/ 0 w 87"/>
                  <a:gd name="T27" fmla="*/ 0 h 43"/>
                  <a:gd name="T28" fmla="*/ 0 w 87"/>
                  <a:gd name="T29" fmla="*/ 0 h 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87"/>
                  <a:gd name="T46" fmla="*/ 0 h 43"/>
                  <a:gd name="T47" fmla="*/ 87 w 87"/>
                  <a:gd name="T48" fmla="*/ 43 h 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87" h="43">
                    <a:moveTo>
                      <a:pt x="0" y="0"/>
                    </a:moveTo>
                    <a:lnTo>
                      <a:pt x="0" y="0"/>
                    </a:lnTo>
                    <a:lnTo>
                      <a:pt x="7" y="15"/>
                    </a:lnTo>
                    <a:lnTo>
                      <a:pt x="28" y="15"/>
                    </a:lnTo>
                    <a:lnTo>
                      <a:pt x="21" y="18"/>
                    </a:lnTo>
                    <a:lnTo>
                      <a:pt x="26" y="23"/>
                    </a:lnTo>
                    <a:lnTo>
                      <a:pt x="8" y="25"/>
                    </a:lnTo>
                    <a:lnTo>
                      <a:pt x="38" y="31"/>
                    </a:lnTo>
                    <a:lnTo>
                      <a:pt x="86" y="42"/>
                    </a:lnTo>
                    <a:lnTo>
                      <a:pt x="79" y="17"/>
                    </a:lnTo>
                    <a:lnTo>
                      <a:pt x="44" y="3"/>
                    </a:lnTo>
                    <a:lnTo>
                      <a:pt x="33" y="9"/>
                    </a:lnTo>
                    <a:lnTo>
                      <a:pt x="30" y="0"/>
                    </a:lnTo>
                    <a:lnTo>
                      <a:pt x="0" y="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43" name="Freeform 242"/>
              <p:cNvSpPr>
                <a:spLocks/>
              </p:cNvSpPr>
              <p:nvPr/>
            </p:nvSpPr>
            <p:spPr bwMode="auto">
              <a:xfrm>
                <a:off x="1681" y="2021"/>
                <a:ext cx="70" cy="221"/>
              </a:xfrm>
              <a:custGeom>
                <a:avLst/>
                <a:gdLst>
                  <a:gd name="T0" fmla="*/ 0 w 70"/>
                  <a:gd name="T1" fmla="*/ 28 h 43"/>
                  <a:gd name="T2" fmla="*/ 0 w 70"/>
                  <a:gd name="T3" fmla="*/ 28 h 43"/>
                  <a:gd name="T4" fmla="*/ 8 w 70"/>
                  <a:gd name="T5" fmla="*/ 18 h 43"/>
                  <a:gd name="T6" fmla="*/ 21 w 70"/>
                  <a:gd name="T7" fmla="*/ 19 h 43"/>
                  <a:gd name="T8" fmla="*/ 4 w 70"/>
                  <a:gd name="T9" fmla="*/ 9 h 43"/>
                  <a:gd name="T10" fmla="*/ 8 w 70"/>
                  <a:gd name="T11" fmla="*/ 3 h 43"/>
                  <a:gd name="T12" fmla="*/ 36 w 70"/>
                  <a:gd name="T13" fmla="*/ 17 h 43"/>
                  <a:gd name="T14" fmla="*/ 20 w 70"/>
                  <a:gd name="T15" fmla="*/ 2 h 43"/>
                  <a:gd name="T16" fmla="*/ 62 w 70"/>
                  <a:gd name="T17" fmla="*/ 0 h 43"/>
                  <a:gd name="T18" fmla="*/ 69 w 70"/>
                  <a:gd name="T19" fmla="*/ 31 h 43"/>
                  <a:gd name="T20" fmla="*/ 61 w 70"/>
                  <a:gd name="T21" fmla="*/ 26 h 43"/>
                  <a:gd name="T22" fmla="*/ 60 w 70"/>
                  <a:gd name="T23" fmla="*/ 42 h 43"/>
                  <a:gd name="T24" fmla="*/ 27 w 70"/>
                  <a:gd name="T25" fmla="*/ 41 h 43"/>
                  <a:gd name="T26" fmla="*/ 33 w 70"/>
                  <a:gd name="T27" fmla="*/ 36 h 43"/>
                  <a:gd name="T28" fmla="*/ 24 w 70"/>
                  <a:gd name="T29" fmla="*/ 30 h 43"/>
                  <a:gd name="T30" fmla="*/ 48 w 70"/>
                  <a:gd name="T31" fmla="*/ 22 h 43"/>
                  <a:gd name="T32" fmla="*/ 0 w 70"/>
                  <a:gd name="T33" fmla="*/ 28 h 43"/>
                  <a:gd name="T34" fmla="*/ 0 w 70"/>
                  <a:gd name="T35" fmla="*/ 28 h 4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0"/>
                  <a:gd name="T55" fmla="*/ 0 h 43"/>
                  <a:gd name="T56" fmla="*/ 70 w 70"/>
                  <a:gd name="T57" fmla="*/ 43 h 4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0" h="43">
                    <a:moveTo>
                      <a:pt x="0" y="28"/>
                    </a:moveTo>
                    <a:lnTo>
                      <a:pt x="0" y="28"/>
                    </a:lnTo>
                    <a:lnTo>
                      <a:pt x="8" y="18"/>
                    </a:lnTo>
                    <a:lnTo>
                      <a:pt x="21" y="19"/>
                    </a:lnTo>
                    <a:lnTo>
                      <a:pt x="4" y="9"/>
                    </a:lnTo>
                    <a:lnTo>
                      <a:pt x="8" y="3"/>
                    </a:lnTo>
                    <a:lnTo>
                      <a:pt x="36" y="17"/>
                    </a:lnTo>
                    <a:lnTo>
                      <a:pt x="20" y="2"/>
                    </a:lnTo>
                    <a:lnTo>
                      <a:pt x="62" y="0"/>
                    </a:lnTo>
                    <a:lnTo>
                      <a:pt x="69" y="31"/>
                    </a:lnTo>
                    <a:lnTo>
                      <a:pt x="61" y="26"/>
                    </a:lnTo>
                    <a:lnTo>
                      <a:pt x="60" y="42"/>
                    </a:lnTo>
                    <a:lnTo>
                      <a:pt x="27" y="41"/>
                    </a:lnTo>
                    <a:lnTo>
                      <a:pt x="33" y="36"/>
                    </a:lnTo>
                    <a:lnTo>
                      <a:pt x="24" y="30"/>
                    </a:lnTo>
                    <a:lnTo>
                      <a:pt x="48" y="22"/>
                    </a:lnTo>
                    <a:lnTo>
                      <a:pt x="0" y="28"/>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44" name="Freeform 243"/>
              <p:cNvSpPr>
                <a:spLocks/>
              </p:cNvSpPr>
              <p:nvPr/>
            </p:nvSpPr>
            <p:spPr bwMode="auto">
              <a:xfrm>
                <a:off x="1683" y="2106"/>
                <a:ext cx="82" cy="221"/>
              </a:xfrm>
              <a:custGeom>
                <a:avLst/>
                <a:gdLst>
                  <a:gd name="T0" fmla="*/ 0 w 82"/>
                  <a:gd name="T1" fmla="*/ 33 h 67"/>
                  <a:gd name="T2" fmla="*/ 0 w 82"/>
                  <a:gd name="T3" fmla="*/ 33 h 67"/>
                  <a:gd name="T4" fmla="*/ 4 w 82"/>
                  <a:gd name="T5" fmla="*/ 24 h 67"/>
                  <a:gd name="T6" fmla="*/ 31 w 82"/>
                  <a:gd name="T7" fmla="*/ 29 h 67"/>
                  <a:gd name="T8" fmla="*/ 27 w 82"/>
                  <a:gd name="T9" fmla="*/ 19 h 67"/>
                  <a:gd name="T10" fmla="*/ 34 w 82"/>
                  <a:gd name="T11" fmla="*/ 19 h 67"/>
                  <a:gd name="T12" fmla="*/ 16 w 82"/>
                  <a:gd name="T13" fmla="*/ 14 h 67"/>
                  <a:gd name="T14" fmla="*/ 25 w 82"/>
                  <a:gd name="T15" fmla="*/ 11 h 67"/>
                  <a:gd name="T16" fmla="*/ 17 w 82"/>
                  <a:gd name="T17" fmla="*/ 5 h 67"/>
                  <a:gd name="T18" fmla="*/ 68 w 82"/>
                  <a:gd name="T19" fmla="*/ 0 h 67"/>
                  <a:gd name="T20" fmla="*/ 70 w 82"/>
                  <a:gd name="T21" fmla="*/ 14 h 67"/>
                  <a:gd name="T22" fmla="*/ 54 w 82"/>
                  <a:gd name="T23" fmla="*/ 26 h 67"/>
                  <a:gd name="T24" fmla="*/ 78 w 82"/>
                  <a:gd name="T25" fmla="*/ 29 h 67"/>
                  <a:gd name="T26" fmla="*/ 81 w 82"/>
                  <a:gd name="T27" fmla="*/ 53 h 67"/>
                  <a:gd name="T28" fmla="*/ 46 w 82"/>
                  <a:gd name="T29" fmla="*/ 66 h 67"/>
                  <a:gd name="T30" fmla="*/ 31 w 82"/>
                  <a:gd name="T31" fmla="*/ 47 h 67"/>
                  <a:gd name="T32" fmla="*/ 0 w 82"/>
                  <a:gd name="T33" fmla="*/ 33 h 67"/>
                  <a:gd name="T34" fmla="*/ 0 w 82"/>
                  <a:gd name="T35" fmla="*/ 33 h 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2"/>
                  <a:gd name="T55" fmla="*/ 0 h 67"/>
                  <a:gd name="T56" fmla="*/ 82 w 82"/>
                  <a:gd name="T57" fmla="*/ 67 h 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2" h="67">
                    <a:moveTo>
                      <a:pt x="0" y="33"/>
                    </a:moveTo>
                    <a:lnTo>
                      <a:pt x="0" y="33"/>
                    </a:lnTo>
                    <a:lnTo>
                      <a:pt x="4" y="24"/>
                    </a:lnTo>
                    <a:lnTo>
                      <a:pt x="31" y="29"/>
                    </a:lnTo>
                    <a:lnTo>
                      <a:pt x="27" y="19"/>
                    </a:lnTo>
                    <a:lnTo>
                      <a:pt x="34" y="19"/>
                    </a:lnTo>
                    <a:lnTo>
                      <a:pt x="16" y="14"/>
                    </a:lnTo>
                    <a:lnTo>
                      <a:pt x="25" y="11"/>
                    </a:lnTo>
                    <a:lnTo>
                      <a:pt x="17" y="5"/>
                    </a:lnTo>
                    <a:lnTo>
                      <a:pt x="68" y="0"/>
                    </a:lnTo>
                    <a:lnTo>
                      <a:pt x="70" y="14"/>
                    </a:lnTo>
                    <a:lnTo>
                      <a:pt x="54" y="26"/>
                    </a:lnTo>
                    <a:lnTo>
                      <a:pt x="78" y="29"/>
                    </a:lnTo>
                    <a:lnTo>
                      <a:pt x="81" y="53"/>
                    </a:lnTo>
                    <a:lnTo>
                      <a:pt x="46" y="66"/>
                    </a:lnTo>
                    <a:lnTo>
                      <a:pt x="31" y="47"/>
                    </a:lnTo>
                    <a:lnTo>
                      <a:pt x="0" y="33"/>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45" name="Freeform 244"/>
              <p:cNvSpPr>
                <a:spLocks/>
              </p:cNvSpPr>
              <p:nvPr/>
            </p:nvSpPr>
            <p:spPr bwMode="auto">
              <a:xfrm>
                <a:off x="1740" y="1948"/>
                <a:ext cx="49" cy="221"/>
              </a:xfrm>
              <a:custGeom>
                <a:avLst/>
                <a:gdLst>
                  <a:gd name="T0" fmla="*/ 0 w 49"/>
                  <a:gd name="T1" fmla="*/ 0 h 34"/>
                  <a:gd name="T2" fmla="*/ 0 w 49"/>
                  <a:gd name="T3" fmla="*/ 0 h 34"/>
                  <a:gd name="T4" fmla="*/ 5 w 49"/>
                  <a:gd name="T5" fmla="*/ 20 h 34"/>
                  <a:gd name="T6" fmla="*/ 20 w 49"/>
                  <a:gd name="T7" fmla="*/ 21 h 34"/>
                  <a:gd name="T8" fmla="*/ 7 w 49"/>
                  <a:gd name="T9" fmla="*/ 24 h 34"/>
                  <a:gd name="T10" fmla="*/ 14 w 49"/>
                  <a:gd name="T11" fmla="*/ 33 h 34"/>
                  <a:gd name="T12" fmla="*/ 44 w 49"/>
                  <a:gd name="T13" fmla="*/ 28 h 34"/>
                  <a:gd name="T14" fmla="*/ 48 w 49"/>
                  <a:gd name="T15" fmla="*/ 16 h 34"/>
                  <a:gd name="T16" fmla="*/ 0 w 49"/>
                  <a:gd name="T17" fmla="*/ 0 h 34"/>
                  <a:gd name="T18" fmla="*/ 0 w 49"/>
                  <a:gd name="T19" fmla="*/ 0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9"/>
                  <a:gd name="T31" fmla="*/ 0 h 34"/>
                  <a:gd name="T32" fmla="*/ 49 w 49"/>
                  <a:gd name="T33" fmla="*/ 34 h 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9" h="34">
                    <a:moveTo>
                      <a:pt x="0" y="0"/>
                    </a:moveTo>
                    <a:lnTo>
                      <a:pt x="0" y="0"/>
                    </a:lnTo>
                    <a:lnTo>
                      <a:pt x="5" y="20"/>
                    </a:lnTo>
                    <a:lnTo>
                      <a:pt x="20" y="21"/>
                    </a:lnTo>
                    <a:lnTo>
                      <a:pt x="7" y="24"/>
                    </a:lnTo>
                    <a:lnTo>
                      <a:pt x="14" y="33"/>
                    </a:lnTo>
                    <a:lnTo>
                      <a:pt x="44" y="28"/>
                    </a:lnTo>
                    <a:lnTo>
                      <a:pt x="48" y="16"/>
                    </a:lnTo>
                    <a:lnTo>
                      <a:pt x="0" y="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46" name="Freeform 245"/>
              <p:cNvSpPr>
                <a:spLocks/>
              </p:cNvSpPr>
              <p:nvPr/>
            </p:nvSpPr>
            <p:spPr bwMode="auto">
              <a:xfrm>
                <a:off x="1757" y="2020"/>
                <a:ext cx="236" cy="221"/>
              </a:xfrm>
              <a:custGeom>
                <a:avLst/>
                <a:gdLst>
                  <a:gd name="T0" fmla="*/ 0 w 236"/>
                  <a:gd name="T1" fmla="*/ 12 h 76"/>
                  <a:gd name="T2" fmla="*/ 0 w 236"/>
                  <a:gd name="T3" fmla="*/ 12 h 76"/>
                  <a:gd name="T4" fmla="*/ 15 w 236"/>
                  <a:gd name="T5" fmla="*/ 0 h 76"/>
                  <a:gd name="T6" fmla="*/ 35 w 236"/>
                  <a:gd name="T7" fmla="*/ 7 h 76"/>
                  <a:gd name="T8" fmla="*/ 49 w 236"/>
                  <a:gd name="T9" fmla="*/ 12 h 76"/>
                  <a:gd name="T10" fmla="*/ 45 w 236"/>
                  <a:gd name="T11" fmla="*/ 21 h 76"/>
                  <a:gd name="T12" fmla="*/ 72 w 236"/>
                  <a:gd name="T13" fmla="*/ 13 h 76"/>
                  <a:gd name="T14" fmla="*/ 89 w 236"/>
                  <a:gd name="T15" fmla="*/ 21 h 76"/>
                  <a:gd name="T16" fmla="*/ 75 w 236"/>
                  <a:gd name="T17" fmla="*/ 21 h 76"/>
                  <a:gd name="T18" fmla="*/ 105 w 236"/>
                  <a:gd name="T19" fmla="*/ 26 h 76"/>
                  <a:gd name="T20" fmla="*/ 72 w 236"/>
                  <a:gd name="T21" fmla="*/ 28 h 76"/>
                  <a:gd name="T22" fmla="*/ 89 w 236"/>
                  <a:gd name="T23" fmla="*/ 34 h 76"/>
                  <a:gd name="T24" fmla="*/ 76 w 236"/>
                  <a:gd name="T25" fmla="*/ 40 h 76"/>
                  <a:gd name="T26" fmla="*/ 93 w 236"/>
                  <a:gd name="T27" fmla="*/ 35 h 76"/>
                  <a:gd name="T28" fmla="*/ 107 w 236"/>
                  <a:gd name="T29" fmla="*/ 49 h 76"/>
                  <a:gd name="T30" fmla="*/ 111 w 236"/>
                  <a:gd name="T31" fmla="*/ 43 h 76"/>
                  <a:gd name="T32" fmla="*/ 154 w 236"/>
                  <a:gd name="T33" fmla="*/ 49 h 76"/>
                  <a:gd name="T34" fmla="*/ 199 w 236"/>
                  <a:gd name="T35" fmla="*/ 35 h 76"/>
                  <a:gd name="T36" fmla="*/ 235 w 236"/>
                  <a:gd name="T37" fmla="*/ 52 h 76"/>
                  <a:gd name="T38" fmla="*/ 224 w 236"/>
                  <a:gd name="T39" fmla="*/ 59 h 76"/>
                  <a:gd name="T40" fmla="*/ 228 w 236"/>
                  <a:gd name="T41" fmla="*/ 72 h 76"/>
                  <a:gd name="T42" fmla="*/ 206 w 236"/>
                  <a:gd name="T43" fmla="*/ 75 h 76"/>
                  <a:gd name="T44" fmla="*/ 182 w 236"/>
                  <a:gd name="T45" fmla="*/ 63 h 76"/>
                  <a:gd name="T46" fmla="*/ 182 w 236"/>
                  <a:gd name="T47" fmla="*/ 72 h 76"/>
                  <a:gd name="T48" fmla="*/ 169 w 236"/>
                  <a:gd name="T49" fmla="*/ 73 h 76"/>
                  <a:gd name="T50" fmla="*/ 116 w 236"/>
                  <a:gd name="T51" fmla="*/ 75 h 76"/>
                  <a:gd name="T52" fmla="*/ 111 w 236"/>
                  <a:gd name="T53" fmla="*/ 64 h 76"/>
                  <a:gd name="T54" fmla="*/ 98 w 236"/>
                  <a:gd name="T55" fmla="*/ 73 h 76"/>
                  <a:gd name="T56" fmla="*/ 82 w 236"/>
                  <a:gd name="T57" fmla="*/ 64 h 76"/>
                  <a:gd name="T58" fmla="*/ 71 w 236"/>
                  <a:gd name="T59" fmla="*/ 71 h 76"/>
                  <a:gd name="T60" fmla="*/ 51 w 236"/>
                  <a:gd name="T61" fmla="*/ 22 h 76"/>
                  <a:gd name="T62" fmla="*/ 26 w 236"/>
                  <a:gd name="T63" fmla="*/ 27 h 76"/>
                  <a:gd name="T64" fmla="*/ 0 w 236"/>
                  <a:gd name="T65" fmla="*/ 12 h 76"/>
                  <a:gd name="T66" fmla="*/ 0 w 236"/>
                  <a:gd name="T67" fmla="*/ 12 h 7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36"/>
                  <a:gd name="T103" fmla="*/ 0 h 76"/>
                  <a:gd name="T104" fmla="*/ 236 w 236"/>
                  <a:gd name="T105" fmla="*/ 76 h 7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36" h="76">
                    <a:moveTo>
                      <a:pt x="0" y="12"/>
                    </a:moveTo>
                    <a:lnTo>
                      <a:pt x="0" y="12"/>
                    </a:lnTo>
                    <a:lnTo>
                      <a:pt x="15" y="0"/>
                    </a:lnTo>
                    <a:lnTo>
                      <a:pt x="35" y="7"/>
                    </a:lnTo>
                    <a:lnTo>
                      <a:pt x="49" y="12"/>
                    </a:lnTo>
                    <a:lnTo>
                      <a:pt x="45" y="21"/>
                    </a:lnTo>
                    <a:lnTo>
                      <a:pt x="72" y="13"/>
                    </a:lnTo>
                    <a:lnTo>
                      <a:pt x="89" y="21"/>
                    </a:lnTo>
                    <a:lnTo>
                      <a:pt x="75" y="21"/>
                    </a:lnTo>
                    <a:lnTo>
                      <a:pt x="105" y="26"/>
                    </a:lnTo>
                    <a:lnTo>
                      <a:pt x="72" y="28"/>
                    </a:lnTo>
                    <a:lnTo>
                      <a:pt x="89" y="34"/>
                    </a:lnTo>
                    <a:lnTo>
                      <a:pt x="76" y="40"/>
                    </a:lnTo>
                    <a:lnTo>
                      <a:pt x="93" y="35"/>
                    </a:lnTo>
                    <a:lnTo>
                      <a:pt x="107" y="49"/>
                    </a:lnTo>
                    <a:lnTo>
                      <a:pt x="111" y="43"/>
                    </a:lnTo>
                    <a:lnTo>
                      <a:pt x="154" y="49"/>
                    </a:lnTo>
                    <a:lnTo>
                      <a:pt x="199" y="35"/>
                    </a:lnTo>
                    <a:lnTo>
                      <a:pt x="235" y="52"/>
                    </a:lnTo>
                    <a:lnTo>
                      <a:pt x="224" y="59"/>
                    </a:lnTo>
                    <a:lnTo>
                      <a:pt x="228" y="72"/>
                    </a:lnTo>
                    <a:lnTo>
                      <a:pt x="206" y="75"/>
                    </a:lnTo>
                    <a:lnTo>
                      <a:pt x="182" y="63"/>
                    </a:lnTo>
                    <a:lnTo>
                      <a:pt x="182" y="72"/>
                    </a:lnTo>
                    <a:lnTo>
                      <a:pt x="169" y="73"/>
                    </a:lnTo>
                    <a:lnTo>
                      <a:pt x="116" y="75"/>
                    </a:lnTo>
                    <a:lnTo>
                      <a:pt x="111" y="64"/>
                    </a:lnTo>
                    <a:lnTo>
                      <a:pt x="98" y="73"/>
                    </a:lnTo>
                    <a:lnTo>
                      <a:pt x="82" y="64"/>
                    </a:lnTo>
                    <a:lnTo>
                      <a:pt x="71" y="71"/>
                    </a:lnTo>
                    <a:lnTo>
                      <a:pt x="51" y="22"/>
                    </a:lnTo>
                    <a:lnTo>
                      <a:pt x="26" y="27"/>
                    </a:lnTo>
                    <a:lnTo>
                      <a:pt x="0" y="12"/>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47" name="Freeform 246"/>
              <p:cNvSpPr>
                <a:spLocks/>
              </p:cNvSpPr>
              <p:nvPr/>
            </p:nvSpPr>
            <p:spPr bwMode="auto">
              <a:xfrm>
                <a:off x="1767" y="1905"/>
                <a:ext cx="154" cy="221"/>
              </a:xfrm>
              <a:custGeom>
                <a:avLst/>
                <a:gdLst>
                  <a:gd name="T0" fmla="*/ 0 w 154"/>
                  <a:gd name="T1" fmla="*/ 31 h 100"/>
                  <a:gd name="T2" fmla="*/ 0 w 154"/>
                  <a:gd name="T3" fmla="*/ 31 h 100"/>
                  <a:gd name="T4" fmla="*/ 37 w 154"/>
                  <a:gd name="T5" fmla="*/ 26 h 100"/>
                  <a:gd name="T6" fmla="*/ 17 w 154"/>
                  <a:gd name="T7" fmla="*/ 12 h 100"/>
                  <a:gd name="T8" fmla="*/ 50 w 154"/>
                  <a:gd name="T9" fmla="*/ 6 h 100"/>
                  <a:gd name="T10" fmla="*/ 24 w 154"/>
                  <a:gd name="T11" fmla="*/ 0 h 100"/>
                  <a:gd name="T12" fmla="*/ 65 w 154"/>
                  <a:gd name="T13" fmla="*/ 8 h 100"/>
                  <a:gd name="T14" fmla="*/ 77 w 154"/>
                  <a:gd name="T15" fmla="*/ 26 h 100"/>
                  <a:gd name="T16" fmla="*/ 98 w 154"/>
                  <a:gd name="T17" fmla="*/ 27 h 100"/>
                  <a:gd name="T18" fmla="*/ 106 w 154"/>
                  <a:gd name="T19" fmla="*/ 40 h 100"/>
                  <a:gd name="T20" fmla="*/ 108 w 154"/>
                  <a:gd name="T21" fmla="*/ 31 h 100"/>
                  <a:gd name="T22" fmla="*/ 118 w 154"/>
                  <a:gd name="T23" fmla="*/ 31 h 100"/>
                  <a:gd name="T24" fmla="*/ 114 w 154"/>
                  <a:gd name="T25" fmla="*/ 40 h 100"/>
                  <a:gd name="T26" fmla="*/ 126 w 154"/>
                  <a:gd name="T27" fmla="*/ 46 h 100"/>
                  <a:gd name="T28" fmla="*/ 118 w 154"/>
                  <a:gd name="T29" fmla="*/ 55 h 100"/>
                  <a:gd name="T30" fmla="*/ 142 w 154"/>
                  <a:gd name="T31" fmla="*/ 54 h 100"/>
                  <a:gd name="T32" fmla="*/ 153 w 154"/>
                  <a:gd name="T33" fmla="*/ 67 h 100"/>
                  <a:gd name="T34" fmla="*/ 124 w 154"/>
                  <a:gd name="T35" fmla="*/ 71 h 100"/>
                  <a:gd name="T36" fmla="*/ 116 w 154"/>
                  <a:gd name="T37" fmla="*/ 83 h 100"/>
                  <a:gd name="T38" fmla="*/ 110 w 154"/>
                  <a:gd name="T39" fmla="*/ 71 h 100"/>
                  <a:gd name="T40" fmla="*/ 102 w 154"/>
                  <a:gd name="T41" fmla="*/ 99 h 100"/>
                  <a:gd name="T42" fmla="*/ 84 w 154"/>
                  <a:gd name="T43" fmla="*/ 84 h 100"/>
                  <a:gd name="T44" fmla="*/ 93 w 154"/>
                  <a:gd name="T45" fmla="*/ 99 h 100"/>
                  <a:gd name="T46" fmla="*/ 57 w 154"/>
                  <a:gd name="T47" fmla="*/ 97 h 100"/>
                  <a:gd name="T48" fmla="*/ 46 w 154"/>
                  <a:gd name="T49" fmla="*/ 89 h 100"/>
                  <a:gd name="T50" fmla="*/ 63 w 154"/>
                  <a:gd name="T51" fmla="*/ 88 h 100"/>
                  <a:gd name="T52" fmla="*/ 45 w 154"/>
                  <a:gd name="T53" fmla="*/ 85 h 100"/>
                  <a:gd name="T54" fmla="*/ 40 w 154"/>
                  <a:gd name="T55" fmla="*/ 81 h 100"/>
                  <a:gd name="T56" fmla="*/ 50 w 154"/>
                  <a:gd name="T57" fmla="*/ 80 h 100"/>
                  <a:gd name="T58" fmla="*/ 34 w 154"/>
                  <a:gd name="T59" fmla="*/ 74 h 100"/>
                  <a:gd name="T60" fmla="*/ 83 w 154"/>
                  <a:gd name="T61" fmla="*/ 65 h 100"/>
                  <a:gd name="T62" fmla="*/ 24 w 154"/>
                  <a:gd name="T63" fmla="*/ 67 h 100"/>
                  <a:gd name="T64" fmla="*/ 13 w 154"/>
                  <a:gd name="T65" fmla="*/ 57 h 100"/>
                  <a:gd name="T66" fmla="*/ 34 w 154"/>
                  <a:gd name="T67" fmla="*/ 53 h 100"/>
                  <a:gd name="T68" fmla="*/ 2 w 154"/>
                  <a:gd name="T69" fmla="*/ 46 h 100"/>
                  <a:gd name="T70" fmla="*/ 9 w 154"/>
                  <a:gd name="T71" fmla="*/ 45 h 100"/>
                  <a:gd name="T72" fmla="*/ 0 w 154"/>
                  <a:gd name="T73" fmla="*/ 38 h 100"/>
                  <a:gd name="T74" fmla="*/ 37 w 154"/>
                  <a:gd name="T75" fmla="*/ 38 h 100"/>
                  <a:gd name="T76" fmla="*/ 0 w 154"/>
                  <a:gd name="T77" fmla="*/ 31 h 100"/>
                  <a:gd name="T78" fmla="*/ 0 w 154"/>
                  <a:gd name="T79" fmla="*/ 31 h 1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54"/>
                  <a:gd name="T121" fmla="*/ 0 h 100"/>
                  <a:gd name="T122" fmla="*/ 154 w 154"/>
                  <a:gd name="T123" fmla="*/ 100 h 10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54" h="100">
                    <a:moveTo>
                      <a:pt x="0" y="31"/>
                    </a:moveTo>
                    <a:lnTo>
                      <a:pt x="0" y="31"/>
                    </a:lnTo>
                    <a:lnTo>
                      <a:pt x="37" y="26"/>
                    </a:lnTo>
                    <a:lnTo>
                      <a:pt x="17" y="12"/>
                    </a:lnTo>
                    <a:lnTo>
                      <a:pt x="50" y="6"/>
                    </a:lnTo>
                    <a:lnTo>
                      <a:pt x="24" y="0"/>
                    </a:lnTo>
                    <a:lnTo>
                      <a:pt x="65" y="8"/>
                    </a:lnTo>
                    <a:lnTo>
                      <a:pt x="77" y="26"/>
                    </a:lnTo>
                    <a:lnTo>
                      <a:pt x="98" y="27"/>
                    </a:lnTo>
                    <a:lnTo>
                      <a:pt x="106" y="40"/>
                    </a:lnTo>
                    <a:lnTo>
                      <a:pt x="108" y="31"/>
                    </a:lnTo>
                    <a:lnTo>
                      <a:pt x="118" y="31"/>
                    </a:lnTo>
                    <a:lnTo>
                      <a:pt x="114" y="40"/>
                    </a:lnTo>
                    <a:lnTo>
                      <a:pt x="126" y="46"/>
                    </a:lnTo>
                    <a:lnTo>
                      <a:pt x="118" y="55"/>
                    </a:lnTo>
                    <a:lnTo>
                      <a:pt x="142" y="54"/>
                    </a:lnTo>
                    <a:lnTo>
                      <a:pt x="153" y="67"/>
                    </a:lnTo>
                    <a:lnTo>
                      <a:pt x="124" y="71"/>
                    </a:lnTo>
                    <a:lnTo>
                      <a:pt x="116" y="83"/>
                    </a:lnTo>
                    <a:lnTo>
                      <a:pt x="110" y="71"/>
                    </a:lnTo>
                    <a:lnTo>
                      <a:pt x="102" y="99"/>
                    </a:lnTo>
                    <a:lnTo>
                      <a:pt x="84" y="84"/>
                    </a:lnTo>
                    <a:lnTo>
                      <a:pt x="93" y="99"/>
                    </a:lnTo>
                    <a:lnTo>
                      <a:pt x="57" y="97"/>
                    </a:lnTo>
                    <a:lnTo>
                      <a:pt x="46" y="89"/>
                    </a:lnTo>
                    <a:lnTo>
                      <a:pt x="63" y="88"/>
                    </a:lnTo>
                    <a:lnTo>
                      <a:pt x="45" y="85"/>
                    </a:lnTo>
                    <a:lnTo>
                      <a:pt x="40" y="81"/>
                    </a:lnTo>
                    <a:lnTo>
                      <a:pt x="50" y="80"/>
                    </a:lnTo>
                    <a:lnTo>
                      <a:pt x="34" y="74"/>
                    </a:lnTo>
                    <a:lnTo>
                      <a:pt x="83" y="65"/>
                    </a:lnTo>
                    <a:lnTo>
                      <a:pt x="24" y="67"/>
                    </a:lnTo>
                    <a:lnTo>
                      <a:pt x="13" y="57"/>
                    </a:lnTo>
                    <a:lnTo>
                      <a:pt x="34" y="53"/>
                    </a:lnTo>
                    <a:lnTo>
                      <a:pt x="2" y="46"/>
                    </a:lnTo>
                    <a:lnTo>
                      <a:pt x="9" y="45"/>
                    </a:lnTo>
                    <a:lnTo>
                      <a:pt x="0" y="38"/>
                    </a:lnTo>
                    <a:lnTo>
                      <a:pt x="37" y="38"/>
                    </a:lnTo>
                    <a:lnTo>
                      <a:pt x="0" y="31"/>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48" name="Freeform 247"/>
              <p:cNvSpPr>
                <a:spLocks/>
              </p:cNvSpPr>
              <p:nvPr/>
            </p:nvSpPr>
            <p:spPr bwMode="auto">
              <a:xfrm>
                <a:off x="1767" y="2039"/>
                <a:ext cx="38" cy="221"/>
              </a:xfrm>
              <a:custGeom>
                <a:avLst/>
                <a:gdLst>
                  <a:gd name="T0" fmla="*/ 0 w 38"/>
                  <a:gd name="T1" fmla="*/ 17 h 26"/>
                  <a:gd name="T2" fmla="*/ 0 w 38"/>
                  <a:gd name="T3" fmla="*/ 17 h 26"/>
                  <a:gd name="T4" fmla="*/ 6 w 38"/>
                  <a:gd name="T5" fmla="*/ 0 h 26"/>
                  <a:gd name="T6" fmla="*/ 30 w 38"/>
                  <a:gd name="T7" fmla="*/ 5 h 26"/>
                  <a:gd name="T8" fmla="*/ 37 w 38"/>
                  <a:gd name="T9" fmla="*/ 25 h 26"/>
                  <a:gd name="T10" fmla="*/ 0 w 38"/>
                  <a:gd name="T11" fmla="*/ 17 h 26"/>
                  <a:gd name="T12" fmla="*/ 0 w 38"/>
                  <a:gd name="T13" fmla="*/ 17 h 26"/>
                  <a:gd name="T14" fmla="*/ 0 60000 65536"/>
                  <a:gd name="T15" fmla="*/ 0 60000 65536"/>
                  <a:gd name="T16" fmla="*/ 0 60000 65536"/>
                  <a:gd name="T17" fmla="*/ 0 60000 65536"/>
                  <a:gd name="T18" fmla="*/ 0 60000 65536"/>
                  <a:gd name="T19" fmla="*/ 0 60000 65536"/>
                  <a:gd name="T20" fmla="*/ 0 60000 65536"/>
                  <a:gd name="T21" fmla="*/ 0 w 38"/>
                  <a:gd name="T22" fmla="*/ 0 h 26"/>
                  <a:gd name="T23" fmla="*/ 38 w 38"/>
                  <a:gd name="T24" fmla="*/ 26 h 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26">
                    <a:moveTo>
                      <a:pt x="0" y="17"/>
                    </a:moveTo>
                    <a:lnTo>
                      <a:pt x="0" y="17"/>
                    </a:lnTo>
                    <a:lnTo>
                      <a:pt x="6" y="0"/>
                    </a:lnTo>
                    <a:lnTo>
                      <a:pt x="30" y="5"/>
                    </a:lnTo>
                    <a:lnTo>
                      <a:pt x="37" y="25"/>
                    </a:lnTo>
                    <a:lnTo>
                      <a:pt x="0" y="17"/>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49" name="Freeform 248"/>
              <p:cNvSpPr>
                <a:spLocks/>
              </p:cNvSpPr>
              <p:nvPr/>
            </p:nvSpPr>
            <p:spPr bwMode="auto">
              <a:xfrm>
                <a:off x="1767" y="1969"/>
                <a:ext cx="43" cy="221"/>
              </a:xfrm>
              <a:custGeom>
                <a:avLst/>
                <a:gdLst>
                  <a:gd name="T0" fmla="*/ 0 w 43"/>
                  <a:gd name="T1" fmla="*/ 4 h 10"/>
                  <a:gd name="T2" fmla="*/ 0 w 43"/>
                  <a:gd name="T3" fmla="*/ 4 h 10"/>
                  <a:gd name="T4" fmla="*/ 10 w 43"/>
                  <a:gd name="T5" fmla="*/ 9 h 10"/>
                  <a:gd name="T6" fmla="*/ 42 w 43"/>
                  <a:gd name="T7" fmla="*/ 4 h 10"/>
                  <a:gd name="T8" fmla="*/ 11 w 43"/>
                  <a:gd name="T9" fmla="*/ 0 h 10"/>
                  <a:gd name="T10" fmla="*/ 0 w 43"/>
                  <a:gd name="T11" fmla="*/ 4 h 10"/>
                  <a:gd name="T12" fmla="*/ 0 w 43"/>
                  <a:gd name="T13" fmla="*/ 4 h 10"/>
                  <a:gd name="T14" fmla="*/ 0 60000 65536"/>
                  <a:gd name="T15" fmla="*/ 0 60000 65536"/>
                  <a:gd name="T16" fmla="*/ 0 60000 65536"/>
                  <a:gd name="T17" fmla="*/ 0 60000 65536"/>
                  <a:gd name="T18" fmla="*/ 0 60000 65536"/>
                  <a:gd name="T19" fmla="*/ 0 60000 65536"/>
                  <a:gd name="T20" fmla="*/ 0 60000 65536"/>
                  <a:gd name="T21" fmla="*/ 0 w 43"/>
                  <a:gd name="T22" fmla="*/ 0 h 10"/>
                  <a:gd name="T23" fmla="*/ 43 w 43"/>
                  <a:gd name="T24" fmla="*/ 10 h 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 h="10">
                    <a:moveTo>
                      <a:pt x="0" y="4"/>
                    </a:moveTo>
                    <a:lnTo>
                      <a:pt x="0" y="4"/>
                    </a:lnTo>
                    <a:lnTo>
                      <a:pt x="10" y="9"/>
                    </a:lnTo>
                    <a:lnTo>
                      <a:pt x="42" y="4"/>
                    </a:lnTo>
                    <a:lnTo>
                      <a:pt x="11" y="0"/>
                    </a:lnTo>
                    <a:lnTo>
                      <a:pt x="0" y="4"/>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50" name="Freeform 249"/>
              <p:cNvSpPr>
                <a:spLocks/>
              </p:cNvSpPr>
              <p:nvPr/>
            </p:nvSpPr>
            <p:spPr bwMode="auto">
              <a:xfrm>
                <a:off x="1774" y="2095"/>
                <a:ext cx="75" cy="221"/>
              </a:xfrm>
              <a:custGeom>
                <a:avLst/>
                <a:gdLst>
                  <a:gd name="T0" fmla="*/ 0 w 75"/>
                  <a:gd name="T1" fmla="*/ 9 h 53"/>
                  <a:gd name="T2" fmla="*/ 0 w 75"/>
                  <a:gd name="T3" fmla="*/ 9 h 53"/>
                  <a:gd name="T4" fmla="*/ 2 w 75"/>
                  <a:gd name="T5" fmla="*/ 33 h 53"/>
                  <a:gd name="T6" fmla="*/ 10 w 75"/>
                  <a:gd name="T7" fmla="*/ 38 h 53"/>
                  <a:gd name="T8" fmla="*/ 7 w 75"/>
                  <a:gd name="T9" fmla="*/ 52 h 53"/>
                  <a:gd name="T10" fmla="*/ 18 w 75"/>
                  <a:gd name="T11" fmla="*/ 52 h 53"/>
                  <a:gd name="T12" fmla="*/ 30 w 75"/>
                  <a:gd name="T13" fmla="*/ 41 h 53"/>
                  <a:gd name="T14" fmla="*/ 18 w 75"/>
                  <a:gd name="T15" fmla="*/ 33 h 53"/>
                  <a:gd name="T16" fmla="*/ 48 w 75"/>
                  <a:gd name="T17" fmla="*/ 33 h 53"/>
                  <a:gd name="T18" fmla="*/ 74 w 75"/>
                  <a:gd name="T19" fmla="*/ 4 h 53"/>
                  <a:gd name="T20" fmla="*/ 6 w 75"/>
                  <a:gd name="T21" fmla="*/ 0 h 53"/>
                  <a:gd name="T22" fmla="*/ 15 w 75"/>
                  <a:gd name="T23" fmla="*/ 10 h 53"/>
                  <a:gd name="T24" fmla="*/ 0 w 75"/>
                  <a:gd name="T25" fmla="*/ 9 h 53"/>
                  <a:gd name="T26" fmla="*/ 0 w 75"/>
                  <a:gd name="T27" fmla="*/ 9 h 5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5"/>
                  <a:gd name="T43" fmla="*/ 0 h 53"/>
                  <a:gd name="T44" fmla="*/ 75 w 75"/>
                  <a:gd name="T45" fmla="*/ 53 h 5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5" h="53">
                    <a:moveTo>
                      <a:pt x="0" y="9"/>
                    </a:moveTo>
                    <a:lnTo>
                      <a:pt x="0" y="9"/>
                    </a:lnTo>
                    <a:lnTo>
                      <a:pt x="2" y="33"/>
                    </a:lnTo>
                    <a:lnTo>
                      <a:pt x="10" y="38"/>
                    </a:lnTo>
                    <a:lnTo>
                      <a:pt x="7" y="52"/>
                    </a:lnTo>
                    <a:lnTo>
                      <a:pt x="18" y="52"/>
                    </a:lnTo>
                    <a:lnTo>
                      <a:pt x="30" y="41"/>
                    </a:lnTo>
                    <a:lnTo>
                      <a:pt x="18" y="33"/>
                    </a:lnTo>
                    <a:lnTo>
                      <a:pt x="48" y="33"/>
                    </a:lnTo>
                    <a:lnTo>
                      <a:pt x="74" y="4"/>
                    </a:lnTo>
                    <a:lnTo>
                      <a:pt x="6" y="0"/>
                    </a:lnTo>
                    <a:lnTo>
                      <a:pt x="15" y="10"/>
                    </a:lnTo>
                    <a:lnTo>
                      <a:pt x="0" y="9"/>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51" name="Freeform 59"/>
              <p:cNvSpPr>
                <a:spLocks/>
              </p:cNvSpPr>
              <p:nvPr/>
            </p:nvSpPr>
            <p:spPr bwMode="auto">
              <a:xfrm>
                <a:off x="1824" y="1904"/>
                <a:ext cx="421" cy="221"/>
              </a:xfrm>
              <a:custGeom>
                <a:avLst/>
                <a:gdLst>
                  <a:gd name="T0" fmla="*/ 37 w 421"/>
                  <a:gd name="T1" fmla="*/ 50 h 214"/>
                  <a:gd name="T2" fmla="*/ 31 w 421"/>
                  <a:gd name="T3" fmla="*/ 58 h 214"/>
                  <a:gd name="T4" fmla="*/ 36 w 421"/>
                  <a:gd name="T5" fmla="*/ 68 h 214"/>
                  <a:gd name="T6" fmla="*/ 66 w 421"/>
                  <a:gd name="T7" fmla="*/ 83 h 214"/>
                  <a:gd name="T8" fmla="*/ 89 w 421"/>
                  <a:gd name="T9" fmla="*/ 71 h 214"/>
                  <a:gd name="T10" fmla="*/ 135 w 421"/>
                  <a:gd name="T11" fmla="*/ 72 h 214"/>
                  <a:gd name="T12" fmla="*/ 166 w 421"/>
                  <a:gd name="T13" fmla="*/ 75 h 214"/>
                  <a:gd name="T14" fmla="*/ 172 w 421"/>
                  <a:gd name="T15" fmla="*/ 74 h 214"/>
                  <a:gd name="T16" fmla="*/ 142 w 421"/>
                  <a:gd name="T17" fmla="*/ 111 h 214"/>
                  <a:gd name="T18" fmla="*/ 111 w 421"/>
                  <a:gd name="T19" fmla="*/ 93 h 214"/>
                  <a:gd name="T20" fmla="*/ 90 w 421"/>
                  <a:gd name="T21" fmla="*/ 103 h 214"/>
                  <a:gd name="T22" fmla="*/ 100 w 421"/>
                  <a:gd name="T23" fmla="*/ 131 h 214"/>
                  <a:gd name="T24" fmla="*/ 132 w 421"/>
                  <a:gd name="T25" fmla="*/ 145 h 214"/>
                  <a:gd name="T26" fmla="*/ 62 w 421"/>
                  <a:gd name="T27" fmla="*/ 157 h 214"/>
                  <a:gd name="T28" fmla="*/ 88 w 421"/>
                  <a:gd name="T29" fmla="*/ 158 h 214"/>
                  <a:gd name="T30" fmla="*/ 109 w 421"/>
                  <a:gd name="T31" fmla="*/ 157 h 214"/>
                  <a:gd name="T32" fmla="*/ 88 w 421"/>
                  <a:gd name="T33" fmla="*/ 167 h 214"/>
                  <a:gd name="T34" fmla="*/ 132 w 421"/>
                  <a:gd name="T35" fmla="*/ 159 h 214"/>
                  <a:gd name="T36" fmla="*/ 51 w 421"/>
                  <a:gd name="T37" fmla="*/ 168 h 214"/>
                  <a:gd name="T38" fmla="*/ 39 w 421"/>
                  <a:gd name="T39" fmla="*/ 207 h 214"/>
                  <a:gd name="T40" fmla="*/ 72 w 421"/>
                  <a:gd name="T41" fmla="*/ 202 h 214"/>
                  <a:gd name="T42" fmla="*/ 93 w 421"/>
                  <a:gd name="T43" fmla="*/ 203 h 214"/>
                  <a:gd name="T44" fmla="*/ 126 w 421"/>
                  <a:gd name="T45" fmla="*/ 207 h 214"/>
                  <a:gd name="T46" fmla="*/ 149 w 421"/>
                  <a:gd name="T47" fmla="*/ 205 h 214"/>
                  <a:gd name="T48" fmla="*/ 191 w 421"/>
                  <a:gd name="T49" fmla="*/ 193 h 214"/>
                  <a:gd name="T50" fmla="*/ 135 w 421"/>
                  <a:gd name="T51" fmla="*/ 184 h 214"/>
                  <a:gd name="T52" fmla="*/ 188 w 421"/>
                  <a:gd name="T53" fmla="*/ 162 h 214"/>
                  <a:gd name="T54" fmla="*/ 204 w 421"/>
                  <a:gd name="T55" fmla="*/ 155 h 214"/>
                  <a:gd name="T56" fmla="*/ 235 w 421"/>
                  <a:gd name="T57" fmla="*/ 142 h 214"/>
                  <a:gd name="T58" fmla="*/ 217 w 421"/>
                  <a:gd name="T59" fmla="*/ 129 h 214"/>
                  <a:gd name="T60" fmla="*/ 237 w 421"/>
                  <a:gd name="T61" fmla="*/ 125 h 214"/>
                  <a:gd name="T62" fmla="*/ 235 w 421"/>
                  <a:gd name="T63" fmla="*/ 108 h 214"/>
                  <a:gd name="T64" fmla="*/ 268 w 421"/>
                  <a:gd name="T65" fmla="*/ 98 h 214"/>
                  <a:gd name="T66" fmla="*/ 305 w 421"/>
                  <a:gd name="T67" fmla="*/ 90 h 214"/>
                  <a:gd name="T68" fmla="*/ 341 w 421"/>
                  <a:gd name="T69" fmla="*/ 53 h 214"/>
                  <a:gd name="T70" fmla="*/ 357 w 421"/>
                  <a:gd name="T71" fmla="*/ 50 h 214"/>
                  <a:gd name="T72" fmla="*/ 393 w 421"/>
                  <a:gd name="T73" fmla="*/ 23 h 214"/>
                  <a:gd name="T74" fmla="*/ 345 w 421"/>
                  <a:gd name="T75" fmla="*/ 6 h 214"/>
                  <a:gd name="T76" fmla="*/ 249 w 421"/>
                  <a:gd name="T77" fmla="*/ 11 h 214"/>
                  <a:gd name="T78" fmla="*/ 219 w 421"/>
                  <a:gd name="T79" fmla="*/ 19 h 214"/>
                  <a:gd name="T80" fmla="*/ 154 w 421"/>
                  <a:gd name="T81" fmla="*/ 7 h 214"/>
                  <a:gd name="T82" fmla="*/ 147 w 421"/>
                  <a:gd name="T83" fmla="*/ 21 h 214"/>
                  <a:gd name="T84" fmla="*/ 117 w 421"/>
                  <a:gd name="T85" fmla="*/ 23 h 214"/>
                  <a:gd name="T86" fmla="*/ 65 w 421"/>
                  <a:gd name="T87" fmla="*/ 33 h 214"/>
                  <a:gd name="T88" fmla="*/ 0 w 421"/>
                  <a:gd name="T89" fmla="*/ 50 h 21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21"/>
                  <a:gd name="T136" fmla="*/ 0 h 214"/>
                  <a:gd name="T137" fmla="*/ 421 w 421"/>
                  <a:gd name="T138" fmla="*/ 214 h 21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21" h="214">
                    <a:moveTo>
                      <a:pt x="0" y="50"/>
                    </a:moveTo>
                    <a:lnTo>
                      <a:pt x="0" y="50"/>
                    </a:lnTo>
                    <a:lnTo>
                      <a:pt x="37" y="50"/>
                    </a:lnTo>
                    <a:lnTo>
                      <a:pt x="24" y="58"/>
                    </a:lnTo>
                    <a:lnTo>
                      <a:pt x="76" y="53"/>
                    </a:lnTo>
                    <a:lnTo>
                      <a:pt x="31" y="58"/>
                    </a:lnTo>
                    <a:lnTo>
                      <a:pt x="45" y="62"/>
                    </a:lnTo>
                    <a:lnTo>
                      <a:pt x="30" y="63"/>
                    </a:lnTo>
                    <a:lnTo>
                      <a:pt x="36" y="68"/>
                    </a:lnTo>
                    <a:lnTo>
                      <a:pt x="103" y="60"/>
                    </a:lnTo>
                    <a:lnTo>
                      <a:pt x="37" y="73"/>
                    </a:lnTo>
                    <a:lnTo>
                      <a:pt x="66" y="83"/>
                    </a:lnTo>
                    <a:lnTo>
                      <a:pt x="92" y="68"/>
                    </a:lnTo>
                    <a:lnTo>
                      <a:pt x="135" y="66"/>
                    </a:lnTo>
                    <a:lnTo>
                      <a:pt x="89" y="71"/>
                    </a:lnTo>
                    <a:lnTo>
                      <a:pt x="78" y="83"/>
                    </a:lnTo>
                    <a:lnTo>
                      <a:pt x="106" y="85"/>
                    </a:lnTo>
                    <a:lnTo>
                      <a:pt x="135" y="72"/>
                    </a:lnTo>
                    <a:lnTo>
                      <a:pt x="115" y="84"/>
                    </a:lnTo>
                    <a:lnTo>
                      <a:pt x="135" y="84"/>
                    </a:lnTo>
                    <a:lnTo>
                      <a:pt x="166" y="75"/>
                    </a:lnTo>
                    <a:lnTo>
                      <a:pt x="162" y="63"/>
                    </a:lnTo>
                    <a:lnTo>
                      <a:pt x="197" y="54"/>
                    </a:lnTo>
                    <a:lnTo>
                      <a:pt x="172" y="74"/>
                    </a:lnTo>
                    <a:lnTo>
                      <a:pt x="225" y="70"/>
                    </a:lnTo>
                    <a:lnTo>
                      <a:pt x="117" y="90"/>
                    </a:lnTo>
                    <a:lnTo>
                      <a:pt x="142" y="111"/>
                    </a:lnTo>
                    <a:lnTo>
                      <a:pt x="163" y="111"/>
                    </a:lnTo>
                    <a:lnTo>
                      <a:pt x="152" y="115"/>
                    </a:lnTo>
                    <a:lnTo>
                      <a:pt x="111" y="93"/>
                    </a:lnTo>
                    <a:lnTo>
                      <a:pt x="75" y="90"/>
                    </a:lnTo>
                    <a:lnTo>
                      <a:pt x="74" y="99"/>
                    </a:lnTo>
                    <a:lnTo>
                      <a:pt x="90" y="103"/>
                    </a:lnTo>
                    <a:lnTo>
                      <a:pt x="75" y="107"/>
                    </a:lnTo>
                    <a:lnTo>
                      <a:pt x="117" y="130"/>
                    </a:lnTo>
                    <a:lnTo>
                      <a:pt x="100" y="131"/>
                    </a:lnTo>
                    <a:lnTo>
                      <a:pt x="143" y="132"/>
                    </a:lnTo>
                    <a:lnTo>
                      <a:pt x="119" y="138"/>
                    </a:lnTo>
                    <a:lnTo>
                      <a:pt x="132" y="145"/>
                    </a:lnTo>
                    <a:lnTo>
                      <a:pt x="93" y="133"/>
                    </a:lnTo>
                    <a:lnTo>
                      <a:pt x="71" y="138"/>
                    </a:lnTo>
                    <a:lnTo>
                      <a:pt x="62" y="157"/>
                    </a:lnTo>
                    <a:lnTo>
                      <a:pt x="84" y="151"/>
                    </a:lnTo>
                    <a:lnTo>
                      <a:pt x="80" y="158"/>
                    </a:lnTo>
                    <a:lnTo>
                      <a:pt x="88" y="158"/>
                    </a:lnTo>
                    <a:lnTo>
                      <a:pt x="101" y="143"/>
                    </a:lnTo>
                    <a:lnTo>
                      <a:pt x="97" y="155"/>
                    </a:lnTo>
                    <a:lnTo>
                      <a:pt x="109" y="157"/>
                    </a:lnTo>
                    <a:lnTo>
                      <a:pt x="85" y="162"/>
                    </a:lnTo>
                    <a:lnTo>
                      <a:pt x="100" y="163"/>
                    </a:lnTo>
                    <a:lnTo>
                      <a:pt x="88" y="167"/>
                    </a:lnTo>
                    <a:lnTo>
                      <a:pt x="98" y="175"/>
                    </a:lnTo>
                    <a:lnTo>
                      <a:pt x="115" y="175"/>
                    </a:lnTo>
                    <a:lnTo>
                      <a:pt x="132" y="159"/>
                    </a:lnTo>
                    <a:lnTo>
                      <a:pt x="103" y="181"/>
                    </a:lnTo>
                    <a:lnTo>
                      <a:pt x="75" y="165"/>
                    </a:lnTo>
                    <a:lnTo>
                      <a:pt x="51" y="168"/>
                    </a:lnTo>
                    <a:lnTo>
                      <a:pt x="71" y="185"/>
                    </a:lnTo>
                    <a:lnTo>
                      <a:pt x="36" y="194"/>
                    </a:lnTo>
                    <a:lnTo>
                      <a:pt x="39" y="207"/>
                    </a:lnTo>
                    <a:lnTo>
                      <a:pt x="46" y="195"/>
                    </a:lnTo>
                    <a:lnTo>
                      <a:pt x="47" y="207"/>
                    </a:lnTo>
                    <a:lnTo>
                      <a:pt x="72" y="202"/>
                    </a:lnTo>
                    <a:lnTo>
                      <a:pt x="89" y="212"/>
                    </a:lnTo>
                    <a:lnTo>
                      <a:pt x="102" y="211"/>
                    </a:lnTo>
                    <a:lnTo>
                      <a:pt x="93" y="203"/>
                    </a:lnTo>
                    <a:lnTo>
                      <a:pt x="117" y="206"/>
                    </a:lnTo>
                    <a:lnTo>
                      <a:pt x="115" y="198"/>
                    </a:lnTo>
                    <a:lnTo>
                      <a:pt x="126" y="207"/>
                    </a:lnTo>
                    <a:lnTo>
                      <a:pt x="133" y="205"/>
                    </a:lnTo>
                    <a:lnTo>
                      <a:pt x="129" y="199"/>
                    </a:lnTo>
                    <a:lnTo>
                      <a:pt x="149" y="205"/>
                    </a:lnTo>
                    <a:lnTo>
                      <a:pt x="149" y="213"/>
                    </a:lnTo>
                    <a:lnTo>
                      <a:pt x="185" y="205"/>
                    </a:lnTo>
                    <a:lnTo>
                      <a:pt x="191" y="193"/>
                    </a:lnTo>
                    <a:lnTo>
                      <a:pt x="175" y="195"/>
                    </a:lnTo>
                    <a:lnTo>
                      <a:pt x="175" y="184"/>
                    </a:lnTo>
                    <a:lnTo>
                      <a:pt x="135" y="184"/>
                    </a:lnTo>
                    <a:lnTo>
                      <a:pt x="188" y="181"/>
                    </a:lnTo>
                    <a:lnTo>
                      <a:pt x="196" y="172"/>
                    </a:lnTo>
                    <a:lnTo>
                      <a:pt x="188" y="162"/>
                    </a:lnTo>
                    <a:lnTo>
                      <a:pt x="218" y="162"/>
                    </a:lnTo>
                    <a:lnTo>
                      <a:pt x="225" y="158"/>
                    </a:lnTo>
                    <a:lnTo>
                      <a:pt x="204" y="155"/>
                    </a:lnTo>
                    <a:lnTo>
                      <a:pt x="231" y="154"/>
                    </a:lnTo>
                    <a:lnTo>
                      <a:pt x="213" y="147"/>
                    </a:lnTo>
                    <a:lnTo>
                      <a:pt x="235" y="142"/>
                    </a:lnTo>
                    <a:lnTo>
                      <a:pt x="234" y="136"/>
                    </a:lnTo>
                    <a:lnTo>
                      <a:pt x="194" y="133"/>
                    </a:lnTo>
                    <a:lnTo>
                      <a:pt x="217" y="129"/>
                    </a:lnTo>
                    <a:lnTo>
                      <a:pt x="193" y="127"/>
                    </a:lnTo>
                    <a:lnTo>
                      <a:pt x="235" y="131"/>
                    </a:lnTo>
                    <a:lnTo>
                      <a:pt x="237" y="125"/>
                    </a:lnTo>
                    <a:lnTo>
                      <a:pt x="193" y="123"/>
                    </a:lnTo>
                    <a:lnTo>
                      <a:pt x="250" y="115"/>
                    </a:lnTo>
                    <a:lnTo>
                      <a:pt x="235" y="108"/>
                    </a:lnTo>
                    <a:lnTo>
                      <a:pt x="276" y="111"/>
                    </a:lnTo>
                    <a:lnTo>
                      <a:pt x="289" y="99"/>
                    </a:lnTo>
                    <a:lnTo>
                      <a:pt x="268" y="98"/>
                    </a:lnTo>
                    <a:lnTo>
                      <a:pt x="295" y="96"/>
                    </a:lnTo>
                    <a:lnTo>
                      <a:pt x="292" y="88"/>
                    </a:lnTo>
                    <a:lnTo>
                      <a:pt x="305" y="90"/>
                    </a:lnTo>
                    <a:lnTo>
                      <a:pt x="375" y="55"/>
                    </a:lnTo>
                    <a:lnTo>
                      <a:pt x="297" y="67"/>
                    </a:lnTo>
                    <a:lnTo>
                      <a:pt x="341" y="53"/>
                    </a:lnTo>
                    <a:lnTo>
                      <a:pt x="314" y="54"/>
                    </a:lnTo>
                    <a:lnTo>
                      <a:pt x="308" y="47"/>
                    </a:lnTo>
                    <a:lnTo>
                      <a:pt x="357" y="50"/>
                    </a:lnTo>
                    <a:lnTo>
                      <a:pt x="420" y="32"/>
                    </a:lnTo>
                    <a:lnTo>
                      <a:pt x="419" y="23"/>
                    </a:lnTo>
                    <a:lnTo>
                      <a:pt x="393" y="23"/>
                    </a:lnTo>
                    <a:lnTo>
                      <a:pt x="386" y="9"/>
                    </a:lnTo>
                    <a:lnTo>
                      <a:pt x="314" y="16"/>
                    </a:lnTo>
                    <a:lnTo>
                      <a:pt x="345" y="6"/>
                    </a:lnTo>
                    <a:lnTo>
                      <a:pt x="250" y="0"/>
                    </a:lnTo>
                    <a:lnTo>
                      <a:pt x="242" y="7"/>
                    </a:lnTo>
                    <a:lnTo>
                      <a:pt x="249" y="11"/>
                    </a:lnTo>
                    <a:lnTo>
                      <a:pt x="231" y="4"/>
                    </a:lnTo>
                    <a:lnTo>
                      <a:pt x="189" y="4"/>
                    </a:lnTo>
                    <a:lnTo>
                      <a:pt x="219" y="19"/>
                    </a:lnTo>
                    <a:lnTo>
                      <a:pt x="208" y="23"/>
                    </a:lnTo>
                    <a:lnTo>
                      <a:pt x="193" y="8"/>
                    </a:lnTo>
                    <a:lnTo>
                      <a:pt x="154" y="7"/>
                    </a:lnTo>
                    <a:lnTo>
                      <a:pt x="162" y="13"/>
                    </a:lnTo>
                    <a:lnTo>
                      <a:pt x="132" y="11"/>
                    </a:lnTo>
                    <a:lnTo>
                      <a:pt x="147" y="21"/>
                    </a:lnTo>
                    <a:lnTo>
                      <a:pt x="124" y="15"/>
                    </a:lnTo>
                    <a:lnTo>
                      <a:pt x="131" y="21"/>
                    </a:lnTo>
                    <a:lnTo>
                      <a:pt x="117" y="23"/>
                    </a:lnTo>
                    <a:lnTo>
                      <a:pt x="147" y="37"/>
                    </a:lnTo>
                    <a:lnTo>
                      <a:pt x="81" y="22"/>
                    </a:lnTo>
                    <a:lnTo>
                      <a:pt x="65" y="33"/>
                    </a:lnTo>
                    <a:lnTo>
                      <a:pt x="91" y="38"/>
                    </a:lnTo>
                    <a:lnTo>
                      <a:pt x="47" y="34"/>
                    </a:lnTo>
                    <a:lnTo>
                      <a:pt x="0" y="5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52" name="Freeform 251"/>
              <p:cNvSpPr>
                <a:spLocks/>
              </p:cNvSpPr>
              <p:nvPr/>
            </p:nvSpPr>
            <p:spPr bwMode="auto">
              <a:xfrm>
                <a:off x="1851" y="2212"/>
                <a:ext cx="392" cy="221"/>
              </a:xfrm>
              <a:custGeom>
                <a:avLst/>
                <a:gdLst>
                  <a:gd name="T0" fmla="*/ 0 w 392"/>
                  <a:gd name="T1" fmla="*/ 61 h 278"/>
                  <a:gd name="T2" fmla="*/ 19 w 392"/>
                  <a:gd name="T3" fmla="*/ 10 h 278"/>
                  <a:gd name="T4" fmla="*/ 69 w 392"/>
                  <a:gd name="T5" fmla="*/ 4 h 278"/>
                  <a:gd name="T6" fmla="*/ 51 w 392"/>
                  <a:gd name="T7" fmla="*/ 49 h 278"/>
                  <a:gd name="T8" fmla="*/ 47 w 392"/>
                  <a:gd name="T9" fmla="*/ 72 h 278"/>
                  <a:gd name="T10" fmla="*/ 73 w 392"/>
                  <a:gd name="T11" fmla="*/ 56 h 278"/>
                  <a:gd name="T12" fmla="*/ 70 w 392"/>
                  <a:gd name="T13" fmla="*/ 38 h 278"/>
                  <a:gd name="T14" fmla="*/ 82 w 392"/>
                  <a:gd name="T15" fmla="*/ 28 h 278"/>
                  <a:gd name="T16" fmla="*/ 85 w 392"/>
                  <a:gd name="T17" fmla="*/ 23 h 278"/>
                  <a:gd name="T18" fmla="*/ 88 w 392"/>
                  <a:gd name="T19" fmla="*/ 14 h 278"/>
                  <a:gd name="T20" fmla="*/ 116 w 392"/>
                  <a:gd name="T21" fmla="*/ 3 h 278"/>
                  <a:gd name="T22" fmla="*/ 128 w 392"/>
                  <a:gd name="T23" fmla="*/ 21 h 278"/>
                  <a:gd name="T24" fmla="*/ 139 w 392"/>
                  <a:gd name="T25" fmla="*/ 36 h 278"/>
                  <a:gd name="T26" fmla="*/ 170 w 392"/>
                  <a:gd name="T27" fmla="*/ 28 h 278"/>
                  <a:gd name="T28" fmla="*/ 215 w 392"/>
                  <a:gd name="T29" fmla="*/ 49 h 278"/>
                  <a:gd name="T30" fmla="*/ 225 w 392"/>
                  <a:gd name="T31" fmla="*/ 53 h 278"/>
                  <a:gd name="T32" fmla="*/ 231 w 392"/>
                  <a:gd name="T33" fmla="*/ 65 h 278"/>
                  <a:gd name="T34" fmla="*/ 254 w 392"/>
                  <a:gd name="T35" fmla="*/ 60 h 278"/>
                  <a:gd name="T36" fmla="*/ 246 w 392"/>
                  <a:gd name="T37" fmla="*/ 71 h 278"/>
                  <a:gd name="T38" fmla="*/ 262 w 392"/>
                  <a:gd name="T39" fmla="*/ 82 h 278"/>
                  <a:gd name="T40" fmla="*/ 267 w 392"/>
                  <a:gd name="T41" fmla="*/ 85 h 278"/>
                  <a:gd name="T42" fmla="*/ 279 w 392"/>
                  <a:gd name="T43" fmla="*/ 92 h 278"/>
                  <a:gd name="T44" fmla="*/ 287 w 392"/>
                  <a:gd name="T45" fmla="*/ 98 h 278"/>
                  <a:gd name="T46" fmla="*/ 312 w 392"/>
                  <a:gd name="T47" fmla="*/ 99 h 278"/>
                  <a:gd name="T48" fmla="*/ 322 w 392"/>
                  <a:gd name="T49" fmla="*/ 114 h 278"/>
                  <a:gd name="T50" fmla="*/ 305 w 392"/>
                  <a:gd name="T51" fmla="*/ 120 h 278"/>
                  <a:gd name="T52" fmla="*/ 329 w 392"/>
                  <a:gd name="T53" fmla="*/ 146 h 278"/>
                  <a:gd name="T54" fmla="*/ 353 w 392"/>
                  <a:gd name="T55" fmla="*/ 162 h 278"/>
                  <a:gd name="T56" fmla="*/ 367 w 392"/>
                  <a:gd name="T57" fmla="*/ 169 h 278"/>
                  <a:gd name="T58" fmla="*/ 388 w 392"/>
                  <a:gd name="T59" fmla="*/ 184 h 278"/>
                  <a:gd name="T60" fmla="*/ 381 w 392"/>
                  <a:gd name="T61" fmla="*/ 189 h 278"/>
                  <a:gd name="T62" fmla="*/ 364 w 392"/>
                  <a:gd name="T63" fmla="*/ 195 h 278"/>
                  <a:gd name="T64" fmla="*/ 317 w 392"/>
                  <a:gd name="T65" fmla="*/ 178 h 278"/>
                  <a:gd name="T66" fmla="*/ 312 w 392"/>
                  <a:gd name="T67" fmla="*/ 190 h 278"/>
                  <a:gd name="T68" fmla="*/ 310 w 392"/>
                  <a:gd name="T69" fmla="*/ 198 h 278"/>
                  <a:gd name="T70" fmla="*/ 341 w 392"/>
                  <a:gd name="T71" fmla="*/ 220 h 278"/>
                  <a:gd name="T72" fmla="*/ 351 w 392"/>
                  <a:gd name="T73" fmla="*/ 240 h 278"/>
                  <a:gd name="T74" fmla="*/ 290 w 392"/>
                  <a:gd name="T75" fmla="*/ 239 h 278"/>
                  <a:gd name="T76" fmla="*/ 256 w 392"/>
                  <a:gd name="T77" fmla="*/ 256 h 278"/>
                  <a:gd name="T78" fmla="*/ 256 w 392"/>
                  <a:gd name="T79" fmla="*/ 242 h 278"/>
                  <a:gd name="T80" fmla="*/ 227 w 392"/>
                  <a:gd name="T81" fmla="*/ 219 h 278"/>
                  <a:gd name="T82" fmla="*/ 208 w 392"/>
                  <a:gd name="T83" fmla="*/ 224 h 278"/>
                  <a:gd name="T84" fmla="*/ 182 w 392"/>
                  <a:gd name="T85" fmla="*/ 229 h 278"/>
                  <a:gd name="T86" fmla="*/ 173 w 392"/>
                  <a:gd name="T87" fmla="*/ 202 h 278"/>
                  <a:gd name="T88" fmla="*/ 213 w 392"/>
                  <a:gd name="T89" fmla="*/ 186 h 278"/>
                  <a:gd name="T90" fmla="*/ 221 w 392"/>
                  <a:gd name="T91" fmla="*/ 128 h 278"/>
                  <a:gd name="T92" fmla="*/ 215 w 392"/>
                  <a:gd name="T93" fmla="*/ 120 h 278"/>
                  <a:gd name="T94" fmla="*/ 182 w 392"/>
                  <a:gd name="T95" fmla="*/ 119 h 278"/>
                  <a:gd name="T96" fmla="*/ 170 w 392"/>
                  <a:gd name="T97" fmla="*/ 101 h 278"/>
                  <a:gd name="T98" fmla="*/ 148 w 392"/>
                  <a:gd name="T99" fmla="*/ 86 h 278"/>
                  <a:gd name="T100" fmla="*/ 115 w 392"/>
                  <a:gd name="T101" fmla="*/ 95 h 278"/>
                  <a:gd name="T102" fmla="*/ 26 w 392"/>
                  <a:gd name="T103" fmla="*/ 89 h 278"/>
                  <a:gd name="T104" fmla="*/ 39 w 392"/>
                  <a:gd name="T105" fmla="*/ 72 h 278"/>
                  <a:gd name="T106" fmla="*/ 0 w 392"/>
                  <a:gd name="T107" fmla="*/ 61 h 27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92"/>
                  <a:gd name="T163" fmla="*/ 0 h 278"/>
                  <a:gd name="T164" fmla="*/ 392 w 392"/>
                  <a:gd name="T165" fmla="*/ 278 h 27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92" h="278">
                    <a:moveTo>
                      <a:pt x="0" y="61"/>
                    </a:moveTo>
                    <a:lnTo>
                      <a:pt x="0" y="61"/>
                    </a:lnTo>
                    <a:lnTo>
                      <a:pt x="3" y="32"/>
                    </a:lnTo>
                    <a:lnTo>
                      <a:pt x="19" y="10"/>
                    </a:lnTo>
                    <a:lnTo>
                      <a:pt x="47" y="0"/>
                    </a:lnTo>
                    <a:lnTo>
                      <a:pt x="69" y="4"/>
                    </a:lnTo>
                    <a:lnTo>
                      <a:pt x="45" y="32"/>
                    </a:lnTo>
                    <a:lnTo>
                      <a:pt x="51" y="49"/>
                    </a:lnTo>
                    <a:lnTo>
                      <a:pt x="69" y="65"/>
                    </a:lnTo>
                    <a:lnTo>
                      <a:pt x="47" y="72"/>
                    </a:lnTo>
                    <a:lnTo>
                      <a:pt x="70" y="71"/>
                    </a:lnTo>
                    <a:lnTo>
                      <a:pt x="73" y="56"/>
                    </a:lnTo>
                    <a:lnTo>
                      <a:pt x="56" y="47"/>
                    </a:lnTo>
                    <a:lnTo>
                      <a:pt x="70" y="38"/>
                    </a:lnTo>
                    <a:lnTo>
                      <a:pt x="59" y="25"/>
                    </a:lnTo>
                    <a:lnTo>
                      <a:pt x="82" y="28"/>
                    </a:lnTo>
                    <a:lnTo>
                      <a:pt x="61" y="21"/>
                    </a:lnTo>
                    <a:lnTo>
                      <a:pt x="85" y="23"/>
                    </a:lnTo>
                    <a:lnTo>
                      <a:pt x="69" y="13"/>
                    </a:lnTo>
                    <a:lnTo>
                      <a:pt x="88" y="14"/>
                    </a:lnTo>
                    <a:lnTo>
                      <a:pt x="100" y="4"/>
                    </a:lnTo>
                    <a:lnTo>
                      <a:pt x="116" y="3"/>
                    </a:lnTo>
                    <a:lnTo>
                      <a:pt x="117" y="16"/>
                    </a:lnTo>
                    <a:lnTo>
                      <a:pt x="128" y="21"/>
                    </a:lnTo>
                    <a:lnTo>
                      <a:pt x="124" y="49"/>
                    </a:lnTo>
                    <a:lnTo>
                      <a:pt x="139" y="36"/>
                    </a:lnTo>
                    <a:lnTo>
                      <a:pt x="148" y="41"/>
                    </a:lnTo>
                    <a:lnTo>
                      <a:pt x="170" y="28"/>
                    </a:lnTo>
                    <a:lnTo>
                      <a:pt x="202" y="36"/>
                    </a:lnTo>
                    <a:lnTo>
                      <a:pt x="215" y="49"/>
                    </a:lnTo>
                    <a:lnTo>
                      <a:pt x="206" y="56"/>
                    </a:lnTo>
                    <a:lnTo>
                      <a:pt x="225" y="53"/>
                    </a:lnTo>
                    <a:lnTo>
                      <a:pt x="219" y="61"/>
                    </a:lnTo>
                    <a:lnTo>
                      <a:pt x="231" y="65"/>
                    </a:lnTo>
                    <a:lnTo>
                      <a:pt x="240" y="55"/>
                    </a:lnTo>
                    <a:lnTo>
                      <a:pt x="254" y="60"/>
                    </a:lnTo>
                    <a:lnTo>
                      <a:pt x="258" y="69"/>
                    </a:lnTo>
                    <a:lnTo>
                      <a:pt x="246" y="71"/>
                    </a:lnTo>
                    <a:lnTo>
                      <a:pt x="265" y="71"/>
                    </a:lnTo>
                    <a:lnTo>
                      <a:pt x="262" y="82"/>
                    </a:lnTo>
                    <a:lnTo>
                      <a:pt x="276" y="76"/>
                    </a:lnTo>
                    <a:lnTo>
                      <a:pt x="267" y="85"/>
                    </a:lnTo>
                    <a:lnTo>
                      <a:pt x="295" y="83"/>
                    </a:lnTo>
                    <a:lnTo>
                      <a:pt x="279" y="92"/>
                    </a:lnTo>
                    <a:lnTo>
                      <a:pt x="292" y="92"/>
                    </a:lnTo>
                    <a:lnTo>
                      <a:pt x="287" y="98"/>
                    </a:lnTo>
                    <a:lnTo>
                      <a:pt x="300" y="89"/>
                    </a:lnTo>
                    <a:lnTo>
                      <a:pt x="312" y="99"/>
                    </a:lnTo>
                    <a:lnTo>
                      <a:pt x="290" y="107"/>
                    </a:lnTo>
                    <a:lnTo>
                      <a:pt x="322" y="114"/>
                    </a:lnTo>
                    <a:lnTo>
                      <a:pt x="294" y="116"/>
                    </a:lnTo>
                    <a:lnTo>
                      <a:pt x="305" y="120"/>
                    </a:lnTo>
                    <a:lnTo>
                      <a:pt x="296" y="129"/>
                    </a:lnTo>
                    <a:lnTo>
                      <a:pt x="329" y="146"/>
                    </a:lnTo>
                    <a:lnTo>
                      <a:pt x="345" y="143"/>
                    </a:lnTo>
                    <a:lnTo>
                      <a:pt x="353" y="162"/>
                    </a:lnTo>
                    <a:lnTo>
                      <a:pt x="369" y="161"/>
                    </a:lnTo>
                    <a:lnTo>
                      <a:pt x="367" y="169"/>
                    </a:lnTo>
                    <a:lnTo>
                      <a:pt x="391" y="174"/>
                    </a:lnTo>
                    <a:lnTo>
                      <a:pt x="388" y="184"/>
                    </a:lnTo>
                    <a:lnTo>
                      <a:pt x="376" y="183"/>
                    </a:lnTo>
                    <a:lnTo>
                      <a:pt x="381" y="189"/>
                    </a:lnTo>
                    <a:lnTo>
                      <a:pt x="375" y="199"/>
                    </a:lnTo>
                    <a:lnTo>
                      <a:pt x="364" y="195"/>
                    </a:lnTo>
                    <a:lnTo>
                      <a:pt x="362" y="214"/>
                    </a:lnTo>
                    <a:lnTo>
                      <a:pt x="317" y="178"/>
                    </a:lnTo>
                    <a:lnTo>
                      <a:pt x="300" y="182"/>
                    </a:lnTo>
                    <a:lnTo>
                      <a:pt x="312" y="190"/>
                    </a:lnTo>
                    <a:lnTo>
                      <a:pt x="303" y="199"/>
                    </a:lnTo>
                    <a:lnTo>
                      <a:pt x="310" y="198"/>
                    </a:lnTo>
                    <a:lnTo>
                      <a:pt x="320" y="216"/>
                    </a:lnTo>
                    <a:lnTo>
                      <a:pt x="341" y="220"/>
                    </a:lnTo>
                    <a:lnTo>
                      <a:pt x="340" y="231"/>
                    </a:lnTo>
                    <a:lnTo>
                      <a:pt x="351" y="240"/>
                    </a:lnTo>
                    <a:lnTo>
                      <a:pt x="345" y="264"/>
                    </a:lnTo>
                    <a:lnTo>
                      <a:pt x="290" y="239"/>
                    </a:lnTo>
                    <a:lnTo>
                      <a:pt x="327" y="277"/>
                    </a:lnTo>
                    <a:lnTo>
                      <a:pt x="256" y="256"/>
                    </a:lnTo>
                    <a:lnTo>
                      <a:pt x="246" y="243"/>
                    </a:lnTo>
                    <a:lnTo>
                      <a:pt x="256" y="242"/>
                    </a:lnTo>
                    <a:lnTo>
                      <a:pt x="233" y="234"/>
                    </a:lnTo>
                    <a:lnTo>
                      <a:pt x="227" y="219"/>
                    </a:lnTo>
                    <a:lnTo>
                      <a:pt x="209" y="214"/>
                    </a:lnTo>
                    <a:lnTo>
                      <a:pt x="208" y="224"/>
                    </a:lnTo>
                    <a:lnTo>
                      <a:pt x="198" y="219"/>
                    </a:lnTo>
                    <a:lnTo>
                      <a:pt x="182" y="229"/>
                    </a:lnTo>
                    <a:lnTo>
                      <a:pt x="163" y="219"/>
                    </a:lnTo>
                    <a:lnTo>
                      <a:pt x="173" y="202"/>
                    </a:lnTo>
                    <a:lnTo>
                      <a:pt x="225" y="202"/>
                    </a:lnTo>
                    <a:lnTo>
                      <a:pt x="213" y="186"/>
                    </a:lnTo>
                    <a:lnTo>
                      <a:pt x="242" y="161"/>
                    </a:lnTo>
                    <a:lnTo>
                      <a:pt x="221" y="128"/>
                    </a:lnTo>
                    <a:lnTo>
                      <a:pt x="207" y="125"/>
                    </a:lnTo>
                    <a:lnTo>
                      <a:pt x="215" y="120"/>
                    </a:lnTo>
                    <a:lnTo>
                      <a:pt x="183" y="129"/>
                    </a:lnTo>
                    <a:lnTo>
                      <a:pt x="182" y="119"/>
                    </a:lnTo>
                    <a:lnTo>
                      <a:pt x="194" y="114"/>
                    </a:lnTo>
                    <a:lnTo>
                      <a:pt x="170" y="101"/>
                    </a:lnTo>
                    <a:lnTo>
                      <a:pt x="170" y="91"/>
                    </a:lnTo>
                    <a:lnTo>
                      <a:pt x="148" y="86"/>
                    </a:lnTo>
                    <a:lnTo>
                      <a:pt x="153" y="100"/>
                    </a:lnTo>
                    <a:lnTo>
                      <a:pt x="115" y="95"/>
                    </a:lnTo>
                    <a:lnTo>
                      <a:pt x="125" y="102"/>
                    </a:lnTo>
                    <a:lnTo>
                      <a:pt x="26" y="89"/>
                    </a:lnTo>
                    <a:lnTo>
                      <a:pt x="8" y="71"/>
                    </a:lnTo>
                    <a:lnTo>
                      <a:pt x="39" y="72"/>
                    </a:lnTo>
                    <a:lnTo>
                      <a:pt x="0" y="61"/>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53" name="Freeform 252"/>
              <p:cNvSpPr>
                <a:spLocks/>
              </p:cNvSpPr>
              <p:nvPr/>
            </p:nvSpPr>
            <p:spPr bwMode="auto">
              <a:xfrm>
                <a:off x="1890" y="2295"/>
                <a:ext cx="92" cy="221"/>
              </a:xfrm>
              <a:custGeom>
                <a:avLst/>
                <a:gdLst>
                  <a:gd name="T0" fmla="*/ 0 w 92"/>
                  <a:gd name="T1" fmla="*/ 50 h 62"/>
                  <a:gd name="T2" fmla="*/ 0 w 92"/>
                  <a:gd name="T3" fmla="*/ 50 h 62"/>
                  <a:gd name="T4" fmla="*/ 14 w 92"/>
                  <a:gd name="T5" fmla="*/ 38 h 62"/>
                  <a:gd name="T6" fmla="*/ 22 w 92"/>
                  <a:gd name="T7" fmla="*/ 0 h 62"/>
                  <a:gd name="T8" fmla="*/ 30 w 92"/>
                  <a:gd name="T9" fmla="*/ 14 h 62"/>
                  <a:gd name="T10" fmla="*/ 51 w 92"/>
                  <a:gd name="T11" fmla="*/ 17 h 62"/>
                  <a:gd name="T12" fmla="*/ 91 w 92"/>
                  <a:gd name="T13" fmla="*/ 45 h 62"/>
                  <a:gd name="T14" fmla="*/ 86 w 92"/>
                  <a:gd name="T15" fmla="*/ 54 h 62"/>
                  <a:gd name="T16" fmla="*/ 49 w 92"/>
                  <a:gd name="T17" fmla="*/ 41 h 62"/>
                  <a:gd name="T18" fmla="*/ 27 w 92"/>
                  <a:gd name="T19" fmla="*/ 61 h 62"/>
                  <a:gd name="T20" fmla="*/ 21 w 92"/>
                  <a:gd name="T21" fmla="*/ 45 h 62"/>
                  <a:gd name="T22" fmla="*/ 0 w 92"/>
                  <a:gd name="T23" fmla="*/ 50 h 62"/>
                  <a:gd name="T24" fmla="*/ 0 w 92"/>
                  <a:gd name="T25" fmla="*/ 50 h 6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2"/>
                  <a:gd name="T40" fmla="*/ 0 h 62"/>
                  <a:gd name="T41" fmla="*/ 92 w 92"/>
                  <a:gd name="T42" fmla="*/ 62 h 6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2" h="62">
                    <a:moveTo>
                      <a:pt x="0" y="50"/>
                    </a:moveTo>
                    <a:lnTo>
                      <a:pt x="0" y="50"/>
                    </a:lnTo>
                    <a:lnTo>
                      <a:pt x="14" y="38"/>
                    </a:lnTo>
                    <a:lnTo>
                      <a:pt x="22" y="0"/>
                    </a:lnTo>
                    <a:lnTo>
                      <a:pt x="30" y="14"/>
                    </a:lnTo>
                    <a:lnTo>
                      <a:pt x="51" y="17"/>
                    </a:lnTo>
                    <a:lnTo>
                      <a:pt x="91" y="45"/>
                    </a:lnTo>
                    <a:lnTo>
                      <a:pt x="86" y="54"/>
                    </a:lnTo>
                    <a:lnTo>
                      <a:pt x="49" y="41"/>
                    </a:lnTo>
                    <a:lnTo>
                      <a:pt x="27" y="61"/>
                    </a:lnTo>
                    <a:lnTo>
                      <a:pt x="21" y="45"/>
                    </a:lnTo>
                    <a:lnTo>
                      <a:pt x="0" y="5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54" name="Freeform 253"/>
              <p:cNvSpPr>
                <a:spLocks/>
              </p:cNvSpPr>
              <p:nvPr/>
            </p:nvSpPr>
            <p:spPr bwMode="auto">
              <a:xfrm>
                <a:off x="2271" y="2595"/>
                <a:ext cx="92" cy="221"/>
              </a:xfrm>
              <a:custGeom>
                <a:avLst/>
                <a:gdLst>
                  <a:gd name="T0" fmla="*/ 0 w 92"/>
                  <a:gd name="T1" fmla="*/ 69 h 89"/>
                  <a:gd name="T2" fmla="*/ 0 w 92"/>
                  <a:gd name="T3" fmla="*/ 69 h 89"/>
                  <a:gd name="T4" fmla="*/ 37 w 92"/>
                  <a:gd name="T5" fmla="*/ 4 h 89"/>
                  <a:gd name="T6" fmla="*/ 52 w 92"/>
                  <a:gd name="T7" fmla="*/ 0 h 89"/>
                  <a:gd name="T8" fmla="*/ 34 w 92"/>
                  <a:gd name="T9" fmla="*/ 34 h 89"/>
                  <a:gd name="T10" fmla="*/ 46 w 92"/>
                  <a:gd name="T11" fmla="*/ 26 h 89"/>
                  <a:gd name="T12" fmla="*/ 54 w 92"/>
                  <a:gd name="T13" fmla="*/ 41 h 89"/>
                  <a:gd name="T14" fmla="*/ 78 w 92"/>
                  <a:gd name="T15" fmla="*/ 41 h 89"/>
                  <a:gd name="T16" fmla="*/ 73 w 92"/>
                  <a:gd name="T17" fmla="*/ 54 h 89"/>
                  <a:gd name="T18" fmla="*/ 85 w 92"/>
                  <a:gd name="T19" fmla="*/ 53 h 89"/>
                  <a:gd name="T20" fmla="*/ 77 w 92"/>
                  <a:gd name="T21" fmla="*/ 67 h 89"/>
                  <a:gd name="T22" fmla="*/ 88 w 92"/>
                  <a:gd name="T23" fmla="*/ 60 h 89"/>
                  <a:gd name="T24" fmla="*/ 91 w 92"/>
                  <a:gd name="T25" fmla="*/ 73 h 89"/>
                  <a:gd name="T26" fmla="*/ 79 w 92"/>
                  <a:gd name="T27" fmla="*/ 88 h 89"/>
                  <a:gd name="T28" fmla="*/ 78 w 92"/>
                  <a:gd name="T29" fmla="*/ 77 h 89"/>
                  <a:gd name="T30" fmla="*/ 73 w 92"/>
                  <a:gd name="T31" fmla="*/ 83 h 89"/>
                  <a:gd name="T32" fmla="*/ 73 w 92"/>
                  <a:gd name="T33" fmla="*/ 66 h 89"/>
                  <a:gd name="T34" fmla="*/ 50 w 92"/>
                  <a:gd name="T35" fmla="*/ 83 h 89"/>
                  <a:gd name="T36" fmla="*/ 63 w 92"/>
                  <a:gd name="T37" fmla="*/ 71 h 89"/>
                  <a:gd name="T38" fmla="*/ 45 w 92"/>
                  <a:gd name="T39" fmla="*/ 73 h 89"/>
                  <a:gd name="T40" fmla="*/ 49 w 92"/>
                  <a:gd name="T41" fmla="*/ 66 h 89"/>
                  <a:gd name="T42" fmla="*/ 0 w 92"/>
                  <a:gd name="T43" fmla="*/ 69 h 89"/>
                  <a:gd name="T44" fmla="*/ 0 w 92"/>
                  <a:gd name="T45" fmla="*/ 69 h 8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2"/>
                  <a:gd name="T70" fmla="*/ 0 h 89"/>
                  <a:gd name="T71" fmla="*/ 92 w 92"/>
                  <a:gd name="T72" fmla="*/ 89 h 8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2" h="89">
                    <a:moveTo>
                      <a:pt x="0" y="69"/>
                    </a:moveTo>
                    <a:lnTo>
                      <a:pt x="0" y="69"/>
                    </a:lnTo>
                    <a:lnTo>
                      <a:pt x="37" y="4"/>
                    </a:lnTo>
                    <a:lnTo>
                      <a:pt x="52" y="0"/>
                    </a:lnTo>
                    <a:lnTo>
                      <a:pt x="34" y="34"/>
                    </a:lnTo>
                    <a:lnTo>
                      <a:pt x="46" y="26"/>
                    </a:lnTo>
                    <a:lnTo>
                      <a:pt x="54" y="41"/>
                    </a:lnTo>
                    <a:lnTo>
                      <a:pt x="78" y="41"/>
                    </a:lnTo>
                    <a:lnTo>
                      <a:pt x="73" y="54"/>
                    </a:lnTo>
                    <a:lnTo>
                      <a:pt x="85" y="53"/>
                    </a:lnTo>
                    <a:lnTo>
                      <a:pt x="77" y="67"/>
                    </a:lnTo>
                    <a:lnTo>
                      <a:pt x="88" y="60"/>
                    </a:lnTo>
                    <a:lnTo>
                      <a:pt x="91" y="73"/>
                    </a:lnTo>
                    <a:lnTo>
                      <a:pt x="79" y="88"/>
                    </a:lnTo>
                    <a:lnTo>
                      <a:pt x="78" y="77"/>
                    </a:lnTo>
                    <a:lnTo>
                      <a:pt x="73" y="83"/>
                    </a:lnTo>
                    <a:lnTo>
                      <a:pt x="73" y="66"/>
                    </a:lnTo>
                    <a:lnTo>
                      <a:pt x="50" y="83"/>
                    </a:lnTo>
                    <a:lnTo>
                      <a:pt x="63" y="71"/>
                    </a:lnTo>
                    <a:lnTo>
                      <a:pt x="45" y="73"/>
                    </a:lnTo>
                    <a:lnTo>
                      <a:pt x="49" y="66"/>
                    </a:lnTo>
                    <a:lnTo>
                      <a:pt x="0" y="69"/>
                    </a:lnTo>
                  </a:path>
                </a:pathLst>
              </a:custGeom>
              <a:grpFill/>
              <a:ln w="6350">
                <a:solidFill>
                  <a:schemeClr val="bg1"/>
                </a:solidFill>
                <a:round/>
                <a:headEnd/>
                <a:tailEnd/>
              </a:ln>
            </p:spPr>
            <p:txBody>
              <a:bodyPr lIns="0" tIns="0" rIns="0" bIns="0" anchor="ctr">
                <a:spAutoFit/>
              </a:bodyPr>
              <a:lstStyle/>
              <a:p>
                <a:pPr>
                  <a:defRPr/>
                </a:pPr>
                <a:endParaRPr lang="en-GB" dirty="0"/>
              </a:p>
            </p:txBody>
          </p:sp>
        </p:grpSp>
        <p:sp>
          <p:nvSpPr>
            <p:cNvPr id="28" name="Freeform 27"/>
            <p:cNvSpPr>
              <a:spLocks/>
            </p:cNvSpPr>
            <p:nvPr/>
          </p:nvSpPr>
          <p:spPr bwMode="auto">
            <a:xfrm>
              <a:off x="1726381" y="2659885"/>
              <a:ext cx="1033456" cy="289645"/>
            </a:xfrm>
            <a:custGeom>
              <a:avLst/>
              <a:gdLst>
                <a:gd name="T0" fmla="*/ 91471449 w 830"/>
                <a:gd name="T1" fmla="*/ 245076928 h 606"/>
                <a:gd name="T2" fmla="*/ 182942897 w 830"/>
                <a:gd name="T3" fmla="*/ 205933045 h 606"/>
                <a:gd name="T4" fmla="*/ 148834854 w 830"/>
                <a:gd name="T5" fmla="*/ 199125753 h 606"/>
                <a:gd name="T6" fmla="*/ 243406691 w 830"/>
                <a:gd name="T7" fmla="*/ 132750054 h 606"/>
                <a:gd name="T8" fmla="*/ 275964501 w 830"/>
                <a:gd name="T9" fmla="*/ 88500049 h 606"/>
                <a:gd name="T10" fmla="*/ 410846402 w 830"/>
                <a:gd name="T11" fmla="*/ 86798879 h 606"/>
                <a:gd name="T12" fmla="*/ 455807010 w 830"/>
                <a:gd name="T13" fmla="*/ 76586617 h 606"/>
                <a:gd name="T14" fmla="*/ 576735842 w 830"/>
                <a:gd name="T15" fmla="*/ 86798879 h 606"/>
                <a:gd name="T16" fmla="*/ 561231411 w 830"/>
                <a:gd name="T17" fmla="*/ 44250025 h 606"/>
                <a:gd name="T18" fmla="*/ 607742213 w 830"/>
                <a:gd name="T19" fmla="*/ 39143894 h 606"/>
                <a:gd name="T20" fmla="*/ 617044622 w 830"/>
                <a:gd name="T21" fmla="*/ 15317063 h 606"/>
                <a:gd name="T22" fmla="*/ 702315412 w 830"/>
                <a:gd name="T23" fmla="*/ 20423184 h 606"/>
                <a:gd name="T24" fmla="*/ 976729641 w 830"/>
                <a:gd name="T25" fmla="*/ 15317063 h 606"/>
                <a:gd name="T26" fmla="*/ 767429787 w 830"/>
                <a:gd name="T27" fmla="*/ 39143894 h 606"/>
                <a:gd name="T28" fmla="*/ 1021690249 w 830"/>
                <a:gd name="T29" fmla="*/ 39143894 h 606"/>
                <a:gd name="T30" fmla="*/ 883708037 w 830"/>
                <a:gd name="T31" fmla="*/ 85096383 h 606"/>
                <a:gd name="T32" fmla="*/ 992232826 w 830"/>
                <a:gd name="T33" fmla="*/ 97009816 h 606"/>
                <a:gd name="T34" fmla="*/ 1017038421 w 830"/>
                <a:gd name="T35" fmla="*/ 171893978 h 606"/>
                <a:gd name="T36" fmla="*/ 1172075258 w 830"/>
                <a:gd name="T37" fmla="*/ 97009816 h 606"/>
                <a:gd name="T38" fmla="*/ 1227888469 w 830"/>
                <a:gd name="T39" fmla="*/ 151472062 h 606"/>
                <a:gd name="T40" fmla="*/ 1114711852 w 830"/>
                <a:gd name="T41" fmla="*/ 209336691 h 606"/>
                <a:gd name="T42" fmla="*/ 1141067641 w 830"/>
                <a:gd name="T43" fmla="*/ 234865991 h 606"/>
                <a:gd name="T44" fmla="*/ 1137967253 w 830"/>
                <a:gd name="T45" fmla="*/ 311452587 h 606"/>
                <a:gd name="T46" fmla="*/ 1158122266 w 830"/>
                <a:gd name="T47" fmla="*/ 354000198 h 606"/>
                <a:gd name="T48" fmla="*/ 1085254430 w 830"/>
                <a:gd name="T49" fmla="*/ 384635619 h 606"/>
                <a:gd name="T50" fmla="*/ 1128664844 w 830"/>
                <a:gd name="T51" fmla="*/ 437395390 h 606"/>
                <a:gd name="T52" fmla="*/ 1105409443 w 830"/>
                <a:gd name="T53" fmla="*/ 442501511 h 606"/>
                <a:gd name="T54" fmla="*/ 1066650856 w 830"/>
                <a:gd name="T55" fmla="*/ 473135628 h 606"/>
                <a:gd name="T56" fmla="*/ 1030992658 w 830"/>
                <a:gd name="T57" fmla="*/ 496962453 h 606"/>
                <a:gd name="T58" fmla="*/ 1018589860 w 830"/>
                <a:gd name="T59" fmla="*/ 546318578 h 606"/>
                <a:gd name="T60" fmla="*/ 1052696620 w 830"/>
                <a:gd name="T61" fmla="*/ 595674703 h 606"/>
                <a:gd name="T62" fmla="*/ 1086804624 w 830"/>
                <a:gd name="T63" fmla="*/ 641625878 h 606"/>
                <a:gd name="T64" fmla="*/ 1021690249 w 830"/>
                <a:gd name="T65" fmla="*/ 604184470 h 606"/>
                <a:gd name="T66" fmla="*/ 930218839 w 830"/>
                <a:gd name="T67" fmla="*/ 641625878 h 606"/>
                <a:gd name="T68" fmla="*/ 1071301438 w 830"/>
                <a:gd name="T69" fmla="*/ 662049057 h 606"/>
                <a:gd name="T70" fmla="*/ 855800809 w 830"/>
                <a:gd name="T71" fmla="*/ 714808992 h 606"/>
                <a:gd name="T72" fmla="*/ 786034606 w 830"/>
                <a:gd name="T73" fmla="*/ 805011475 h 606"/>
                <a:gd name="T74" fmla="*/ 759678817 w 830"/>
                <a:gd name="T75" fmla="*/ 806712646 h 606"/>
                <a:gd name="T76" fmla="*/ 696113390 w 830"/>
                <a:gd name="T77" fmla="*/ 857771246 h 606"/>
                <a:gd name="T78" fmla="*/ 686810981 w 830"/>
                <a:gd name="T79" fmla="*/ 900318776 h 606"/>
                <a:gd name="T80" fmla="*/ 654253171 w 830"/>
                <a:gd name="T81" fmla="*/ 924146905 h 606"/>
                <a:gd name="T82" fmla="*/ 638749829 w 830"/>
                <a:gd name="T83" fmla="*/ 1014348084 h 606"/>
                <a:gd name="T84" fmla="*/ 586037006 w 830"/>
                <a:gd name="T85" fmla="*/ 1002434672 h 606"/>
                <a:gd name="T86" fmla="*/ 524023019 w 830"/>
                <a:gd name="T87" fmla="*/ 982011493 h 606"/>
                <a:gd name="T88" fmla="*/ 455807010 w 830"/>
                <a:gd name="T89" fmla="*/ 905424897 h 606"/>
                <a:gd name="T90" fmla="*/ 443404213 w 830"/>
                <a:gd name="T91" fmla="*/ 885001717 h 606"/>
                <a:gd name="T92" fmla="*/ 406195820 w 830"/>
                <a:gd name="T93" fmla="*/ 769271238 h 606"/>
                <a:gd name="T94" fmla="*/ 462009031 w 830"/>
                <a:gd name="T95" fmla="*/ 723318758 h 606"/>
                <a:gd name="T96" fmla="*/ 479062411 w 830"/>
                <a:gd name="T97" fmla="*/ 658645412 h 606"/>
                <a:gd name="T98" fmla="*/ 458907398 w 830"/>
                <a:gd name="T99" fmla="*/ 636521062 h 606"/>
                <a:gd name="T100" fmla="*/ 434101803 w 830"/>
                <a:gd name="T101" fmla="*/ 610991761 h 606"/>
                <a:gd name="T102" fmla="*/ 410846402 w 830"/>
                <a:gd name="T103" fmla="*/ 575251524 h 606"/>
                <a:gd name="T104" fmla="*/ 386040807 w 830"/>
                <a:gd name="T105" fmla="*/ 575251524 h 606"/>
                <a:gd name="T106" fmla="*/ 378288592 w 830"/>
                <a:gd name="T107" fmla="*/ 513981986 h 606"/>
                <a:gd name="T108" fmla="*/ 306972117 w 830"/>
                <a:gd name="T109" fmla="*/ 410164919 h 606"/>
                <a:gd name="T110" fmla="*/ 128679841 w 830"/>
                <a:gd name="T111" fmla="*/ 384635619 h 606"/>
                <a:gd name="T112" fmla="*/ 103874246 w 830"/>
                <a:gd name="T113" fmla="*/ 364212440 h 606"/>
                <a:gd name="T114" fmla="*/ 155036875 w 830"/>
                <a:gd name="T115" fmla="*/ 335279412 h 606"/>
                <a:gd name="T116" fmla="*/ 0 w 830"/>
                <a:gd name="T117" fmla="*/ 289326933 h 60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0"/>
                <a:gd name="T178" fmla="*/ 0 h 606"/>
                <a:gd name="T179" fmla="*/ 830 w 830"/>
                <a:gd name="T180" fmla="*/ 606 h 60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0" h="606">
                  <a:moveTo>
                    <a:pt x="0" y="170"/>
                  </a:moveTo>
                  <a:lnTo>
                    <a:pt x="0" y="170"/>
                  </a:lnTo>
                  <a:lnTo>
                    <a:pt x="5" y="161"/>
                  </a:lnTo>
                  <a:lnTo>
                    <a:pt x="59" y="144"/>
                  </a:lnTo>
                  <a:lnTo>
                    <a:pt x="93" y="144"/>
                  </a:lnTo>
                  <a:lnTo>
                    <a:pt x="112" y="130"/>
                  </a:lnTo>
                  <a:lnTo>
                    <a:pt x="107" y="126"/>
                  </a:lnTo>
                  <a:lnTo>
                    <a:pt x="118" y="121"/>
                  </a:lnTo>
                  <a:lnTo>
                    <a:pt x="108" y="118"/>
                  </a:lnTo>
                  <a:lnTo>
                    <a:pt x="127" y="112"/>
                  </a:lnTo>
                  <a:lnTo>
                    <a:pt x="120" y="108"/>
                  </a:lnTo>
                  <a:lnTo>
                    <a:pt x="96" y="117"/>
                  </a:lnTo>
                  <a:lnTo>
                    <a:pt x="72" y="105"/>
                  </a:lnTo>
                  <a:lnTo>
                    <a:pt x="103" y="98"/>
                  </a:lnTo>
                  <a:lnTo>
                    <a:pt x="120" y="79"/>
                  </a:lnTo>
                  <a:lnTo>
                    <a:pt x="157" y="78"/>
                  </a:lnTo>
                  <a:lnTo>
                    <a:pt x="155" y="57"/>
                  </a:lnTo>
                  <a:lnTo>
                    <a:pt x="183" y="57"/>
                  </a:lnTo>
                  <a:lnTo>
                    <a:pt x="211" y="72"/>
                  </a:lnTo>
                  <a:lnTo>
                    <a:pt x="178" y="52"/>
                  </a:lnTo>
                  <a:lnTo>
                    <a:pt x="240" y="40"/>
                  </a:lnTo>
                  <a:lnTo>
                    <a:pt x="255" y="49"/>
                  </a:lnTo>
                  <a:lnTo>
                    <a:pt x="257" y="67"/>
                  </a:lnTo>
                  <a:lnTo>
                    <a:pt x="265" y="51"/>
                  </a:lnTo>
                  <a:lnTo>
                    <a:pt x="305" y="63"/>
                  </a:lnTo>
                  <a:lnTo>
                    <a:pt x="291" y="54"/>
                  </a:lnTo>
                  <a:lnTo>
                    <a:pt x="311" y="55"/>
                  </a:lnTo>
                  <a:lnTo>
                    <a:pt x="294" y="45"/>
                  </a:lnTo>
                  <a:lnTo>
                    <a:pt x="289" y="36"/>
                  </a:lnTo>
                  <a:lnTo>
                    <a:pt x="298" y="35"/>
                  </a:lnTo>
                  <a:lnTo>
                    <a:pt x="378" y="60"/>
                  </a:lnTo>
                  <a:lnTo>
                    <a:pt x="372" y="51"/>
                  </a:lnTo>
                  <a:lnTo>
                    <a:pt x="389" y="50"/>
                  </a:lnTo>
                  <a:lnTo>
                    <a:pt x="378" y="43"/>
                  </a:lnTo>
                  <a:lnTo>
                    <a:pt x="405" y="45"/>
                  </a:lnTo>
                  <a:lnTo>
                    <a:pt x="362" y="26"/>
                  </a:lnTo>
                  <a:lnTo>
                    <a:pt x="440" y="36"/>
                  </a:lnTo>
                  <a:lnTo>
                    <a:pt x="422" y="26"/>
                  </a:lnTo>
                  <a:lnTo>
                    <a:pt x="377" y="24"/>
                  </a:lnTo>
                  <a:lnTo>
                    <a:pt x="392" y="23"/>
                  </a:lnTo>
                  <a:lnTo>
                    <a:pt x="364" y="14"/>
                  </a:lnTo>
                  <a:lnTo>
                    <a:pt x="397" y="16"/>
                  </a:lnTo>
                  <a:lnTo>
                    <a:pt x="383" y="12"/>
                  </a:lnTo>
                  <a:lnTo>
                    <a:pt x="398" y="9"/>
                  </a:lnTo>
                  <a:lnTo>
                    <a:pt x="455" y="26"/>
                  </a:lnTo>
                  <a:lnTo>
                    <a:pt x="449" y="20"/>
                  </a:lnTo>
                  <a:lnTo>
                    <a:pt x="474" y="14"/>
                  </a:lnTo>
                  <a:lnTo>
                    <a:pt x="453" y="12"/>
                  </a:lnTo>
                  <a:lnTo>
                    <a:pt x="452" y="4"/>
                  </a:lnTo>
                  <a:lnTo>
                    <a:pt x="466" y="0"/>
                  </a:lnTo>
                  <a:lnTo>
                    <a:pt x="619" y="4"/>
                  </a:lnTo>
                  <a:lnTo>
                    <a:pt x="630" y="9"/>
                  </a:lnTo>
                  <a:lnTo>
                    <a:pt x="626" y="12"/>
                  </a:lnTo>
                  <a:lnTo>
                    <a:pt x="523" y="13"/>
                  </a:lnTo>
                  <a:lnTo>
                    <a:pt x="535" y="18"/>
                  </a:lnTo>
                  <a:lnTo>
                    <a:pt x="495" y="23"/>
                  </a:lnTo>
                  <a:lnTo>
                    <a:pt x="640" y="14"/>
                  </a:lnTo>
                  <a:lnTo>
                    <a:pt x="645" y="22"/>
                  </a:lnTo>
                  <a:lnTo>
                    <a:pt x="626" y="27"/>
                  </a:lnTo>
                  <a:lnTo>
                    <a:pt x="659" y="23"/>
                  </a:lnTo>
                  <a:lnTo>
                    <a:pt x="697" y="33"/>
                  </a:lnTo>
                  <a:lnTo>
                    <a:pt x="640" y="49"/>
                  </a:lnTo>
                  <a:lnTo>
                    <a:pt x="548" y="47"/>
                  </a:lnTo>
                  <a:lnTo>
                    <a:pt x="570" y="50"/>
                  </a:lnTo>
                  <a:lnTo>
                    <a:pt x="531" y="57"/>
                  </a:lnTo>
                  <a:lnTo>
                    <a:pt x="531" y="65"/>
                  </a:lnTo>
                  <a:lnTo>
                    <a:pt x="632" y="52"/>
                  </a:lnTo>
                  <a:lnTo>
                    <a:pt x="640" y="57"/>
                  </a:lnTo>
                  <a:lnTo>
                    <a:pt x="619" y="70"/>
                  </a:lnTo>
                  <a:lnTo>
                    <a:pt x="684" y="50"/>
                  </a:lnTo>
                  <a:lnTo>
                    <a:pt x="688" y="69"/>
                  </a:lnTo>
                  <a:lnTo>
                    <a:pt x="656" y="101"/>
                  </a:lnTo>
                  <a:lnTo>
                    <a:pt x="718" y="64"/>
                  </a:lnTo>
                  <a:lnTo>
                    <a:pt x="718" y="70"/>
                  </a:lnTo>
                  <a:lnTo>
                    <a:pt x="747" y="69"/>
                  </a:lnTo>
                  <a:lnTo>
                    <a:pt x="756" y="57"/>
                  </a:lnTo>
                  <a:lnTo>
                    <a:pt x="789" y="55"/>
                  </a:lnTo>
                  <a:lnTo>
                    <a:pt x="829" y="66"/>
                  </a:lnTo>
                  <a:lnTo>
                    <a:pt x="790" y="82"/>
                  </a:lnTo>
                  <a:lnTo>
                    <a:pt x="792" y="89"/>
                  </a:lnTo>
                  <a:lnTo>
                    <a:pt x="702" y="98"/>
                  </a:lnTo>
                  <a:lnTo>
                    <a:pt x="774" y="99"/>
                  </a:lnTo>
                  <a:lnTo>
                    <a:pt x="715" y="113"/>
                  </a:lnTo>
                  <a:lnTo>
                    <a:pt x="719" y="123"/>
                  </a:lnTo>
                  <a:lnTo>
                    <a:pt x="759" y="113"/>
                  </a:lnTo>
                  <a:lnTo>
                    <a:pt x="730" y="126"/>
                  </a:lnTo>
                  <a:lnTo>
                    <a:pt x="726" y="142"/>
                  </a:lnTo>
                  <a:lnTo>
                    <a:pt x="736" y="138"/>
                  </a:lnTo>
                  <a:lnTo>
                    <a:pt x="708" y="153"/>
                  </a:lnTo>
                  <a:lnTo>
                    <a:pt x="698" y="183"/>
                  </a:lnTo>
                  <a:lnTo>
                    <a:pt x="713" y="177"/>
                  </a:lnTo>
                  <a:lnTo>
                    <a:pt x="734" y="183"/>
                  </a:lnTo>
                  <a:lnTo>
                    <a:pt x="715" y="183"/>
                  </a:lnTo>
                  <a:lnTo>
                    <a:pt x="715" y="192"/>
                  </a:lnTo>
                  <a:lnTo>
                    <a:pt x="746" y="196"/>
                  </a:lnTo>
                  <a:lnTo>
                    <a:pt x="747" y="208"/>
                  </a:lnTo>
                  <a:lnTo>
                    <a:pt x="700" y="205"/>
                  </a:lnTo>
                  <a:lnTo>
                    <a:pt x="713" y="210"/>
                  </a:lnTo>
                  <a:lnTo>
                    <a:pt x="687" y="214"/>
                  </a:lnTo>
                  <a:lnTo>
                    <a:pt x="700" y="226"/>
                  </a:lnTo>
                  <a:lnTo>
                    <a:pt x="724" y="227"/>
                  </a:lnTo>
                  <a:lnTo>
                    <a:pt x="710" y="234"/>
                  </a:lnTo>
                  <a:lnTo>
                    <a:pt x="729" y="241"/>
                  </a:lnTo>
                  <a:lnTo>
                    <a:pt x="728" y="257"/>
                  </a:lnTo>
                  <a:lnTo>
                    <a:pt x="693" y="247"/>
                  </a:lnTo>
                  <a:lnTo>
                    <a:pt x="714" y="255"/>
                  </a:lnTo>
                  <a:lnTo>
                    <a:pt x="701" y="261"/>
                  </a:lnTo>
                  <a:lnTo>
                    <a:pt x="713" y="260"/>
                  </a:lnTo>
                  <a:lnTo>
                    <a:pt x="710" y="270"/>
                  </a:lnTo>
                  <a:lnTo>
                    <a:pt x="735" y="275"/>
                  </a:lnTo>
                  <a:lnTo>
                    <a:pt x="695" y="272"/>
                  </a:lnTo>
                  <a:lnTo>
                    <a:pt x="688" y="278"/>
                  </a:lnTo>
                  <a:lnTo>
                    <a:pt x="718" y="290"/>
                  </a:lnTo>
                  <a:lnTo>
                    <a:pt x="714" y="301"/>
                  </a:lnTo>
                  <a:lnTo>
                    <a:pt x="689" y="307"/>
                  </a:lnTo>
                  <a:lnTo>
                    <a:pt x="665" y="292"/>
                  </a:lnTo>
                  <a:lnTo>
                    <a:pt x="629" y="305"/>
                  </a:lnTo>
                  <a:lnTo>
                    <a:pt x="655" y="313"/>
                  </a:lnTo>
                  <a:lnTo>
                    <a:pt x="630" y="320"/>
                  </a:lnTo>
                  <a:lnTo>
                    <a:pt x="657" y="321"/>
                  </a:lnTo>
                  <a:lnTo>
                    <a:pt x="648" y="336"/>
                  </a:lnTo>
                  <a:lnTo>
                    <a:pt x="659" y="327"/>
                  </a:lnTo>
                  <a:lnTo>
                    <a:pt x="688" y="340"/>
                  </a:lnTo>
                  <a:lnTo>
                    <a:pt x="679" y="350"/>
                  </a:lnTo>
                  <a:lnTo>
                    <a:pt x="695" y="346"/>
                  </a:lnTo>
                  <a:lnTo>
                    <a:pt x="688" y="356"/>
                  </a:lnTo>
                  <a:lnTo>
                    <a:pt x="699" y="351"/>
                  </a:lnTo>
                  <a:lnTo>
                    <a:pt x="701" y="377"/>
                  </a:lnTo>
                  <a:lnTo>
                    <a:pt x="688" y="368"/>
                  </a:lnTo>
                  <a:lnTo>
                    <a:pt x="688" y="377"/>
                  </a:lnTo>
                  <a:lnTo>
                    <a:pt x="675" y="377"/>
                  </a:lnTo>
                  <a:lnTo>
                    <a:pt x="659" y="355"/>
                  </a:lnTo>
                  <a:lnTo>
                    <a:pt x="619" y="344"/>
                  </a:lnTo>
                  <a:lnTo>
                    <a:pt x="647" y="358"/>
                  </a:lnTo>
                  <a:lnTo>
                    <a:pt x="611" y="365"/>
                  </a:lnTo>
                  <a:lnTo>
                    <a:pt x="600" y="377"/>
                  </a:lnTo>
                  <a:lnTo>
                    <a:pt x="634" y="380"/>
                  </a:lnTo>
                  <a:lnTo>
                    <a:pt x="605" y="387"/>
                  </a:lnTo>
                  <a:lnTo>
                    <a:pt x="649" y="378"/>
                  </a:lnTo>
                  <a:lnTo>
                    <a:pt x="691" y="389"/>
                  </a:lnTo>
                  <a:lnTo>
                    <a:pt x="636" y="419"/>
                  </a:lnTo>
                  <a:lnTo>
                    <a:pt x="584" y="432"/>
                  </a:lnTo>
                  <a:lnTo>
                    <a:pt x="565" y="433"/>
                  </a:lnTo>
                  <a:lnTo>
                    <a:pt x="552" y="420"/>
                  </a:lnTo>
                  <a:lnTo>
                    <a:pt x="558" y="433"/>
                  </a:lnTo>
                  <a:lnTo>
                    <a:pt x="543" y="441"/>
                  </a:lnTo>
                  <a:lnTo>
                    <a:pt x="523" y="473"/>
                  </a:lnTo>
                  <a:lnTo>
                    <a:pt x="507" y="473"/>
                  </a:lnTo>
                  <a:lnTo>
                    <a:pt x="503" y="482"/>
                  </a:lnTo>
                  <a:lnTo>
                    <a:pt x="487" y="484"/>
                  </a:lnTo>
                  <a:lnTo>
                    <a:pt x="480" y="480"/>
                  </a:lnTo>
                  <a:lnTo>
                    <a:pt x="490" y="474"/>
                  </a:lnTo>
                  <a:lnTo>
                    <a:pt x="479" y="473"/>
                  </a:lnTo>
                  <a:lnTo>
                    <a:pt x="473" y="489"/>
                  </a:lnTo>
                  <a:lnTo>
                    <a:pt x="448" y="491"/>
                  </a:lnTo>
                  <a:lnTo>
                    <a:pt x="449" y="504"/>
                  </a:lnTo>
                  <a:lnTo>
                    <a:pt x="433" y="505"/>
                  </a:lnTo>
                  <a:lnTo>
                    <a:pt x="447" y="515"/>
                  </a:lnTo>
                  <a:lnTo>
                    <a:pt x="429" y="518"/>
                  </a:lnTo>
                  <a:lnTo>
                    <a:pt x="443" y="529"/>
                  </a:lnTo>
                  <a:lnTo>
                    <a:pt x="431" y="529"/>
                  </a:lnTo>
                  <a:lnTo>
                    <a:pt x="440" y="532"/>
                  </a:lnTo>
                  <a:lnTo>
                    <a:pt x="431" y="545"/>
                  </a:lnTo>
                  <a:lnTo>
                    <a:pt x="422" y="543"/>
                  </a:lnTo>
                  <a:lnTo>
                    <a:pt x="429" y="549"/>
                  </a:lnTo>
                  <a:lnTo>
                    <a:pt x="412" y="554"/>
                  </a:lnTo>
                  <a:lnTo>
                    <a:pt x="422" y="572"/>
                  </a:lnTo>
                  <a:lnTo>
                    <a:pt x="412" y="596"/>
                  </a:lnTo>
                  <a:lnTo>
                    <a:pt x="400" y="597"/>
                  </a:lnTo>
                  <a:lnTo>
                    <a:pt x="409" y="605"/>
                  </a:lnTo>
                  <a:lnTo>
                    <a:pt x="381" y="605"/>
                  </a:lnTo>
                  <a:lnTo>
                    <a:pt x="378" y="589"/>
                  </a:lnTo>
                  <a:lnTo>
                    <a:pt x="339" y="591"/>
                  </a:lnTo>
                  <a:lnTo>
                    <a:pt x="348" y="587"/>
                  </a:lnTo>
                  <a:lnTo>
                    <a:pt x="328" y="580"/>
                  </a:lnTo>
                  <a:lnTo>
                    <a:pt x="338" y="577"/>
                  </a:lnTo>
                  <a:lnTo>
                    <a:pt x="323" y="577"/>
                  </a:lnTo>
                  <a:lnTo>
                    <a:pt x="328" y="564"/>
                  </a:lnTo>
                  <a:lnTo>
                    <a:pt x="320" y="567"/>
                  </a:lnTo>
                  <a:lnTo>
                    <a:pt x="294" y="532"/>
                  </a:lnTo>
                  <a:lnTo>
                    <a:pt x="294" y="522"/>
                  </a:lnTo>
                  <a:lnTo>
                    <a:pt x="313" y="510"/>
                  </a:lnTo>
                  <a:lnTo>
                    <a:pt x="305" y="507"/>
                  </a:lnTo>
                  <a:lnTo>
                    <a:pt x="286" y="520"/>
                  </a:lnTo>
                  <a:lnTo>
                    <a:pt x="286" y="494"/>
                  </a:lnTo>
                  <a:lnTo>
                    <a:pt x="268" y="480"/>
                  </a:lnTo>
                  <a:lnTo>
                    <a:pt x="273" y="460"/>
                  </a:lnTo>
                  <a:lnTo>
                    <a:pt x="262" y="452"/>
                  </a:lnTo>
                  <a:lnTo>
                    <a:pt x="277" y="434"/>
                  </a:lnTo>
                  <a:lnTo>
                    <a:pt x="268" y="432"/>
                  </a:lnTo>
                  <a:lnTo>
                    <a:pt x="301" y="432"/>
                  </a:lnTo>
                  <a:lnTo>
                    <a:pt x="298" y="425"/>
                  </a:lnTo>
                  <a:lnTo>
                    <a:pt x="275" y="426"/>
                  </a:lnTo>
                  <a:lnTo>
                    <a:pt x="309" y="410"/>
                  </a:lnTo>
                  <a:lnTo>
                    <a:pt x="301" y="405"/>
                  </a:lnTo>
                  <a:lnTo>
                    <a:pt x="309" y="387"/>
                  </a:lnTo>
                  <a:lnTo>
                    <a:pt x="281" y="387"/>
                  </a:lnTo>
                  <a:lnTo>
                    <a:pt x="251" y="372"/>
                  </a:lnTo>
                  <a:lnTo>
                    <a:pt x="305" y="380"/>
                  </a:lnTo>
                  <a:lnTo>
                    <a:pt x="296" y="374"/>
                  </a:lnTo>
                  <a:lnTo>
                    <a:pt x="305" y="371"/>
                  </a:lnTo>
                  <a:lnTo>
                    <a:pt x="284" y="360"/>
                  </a:lnTo>
                  <a:lnTo>
                    <a:pt x="291" y="355"/>
                  </a:lnTo>
                  <a:lnTo>
                    <a:pt x="280" y="359"/>
                  </a:lnTo>
                  <a:lnTo>
                    <a:pt x="288" y="352"/>
                  </a:lnTo>
                  <a:lnTo>
                    <a:pt x="274" y="352"/>
                  </a:lnTo>
                  <a:lnTo>
                    <a:pt x="289" y="347"/>
                  </a:lnTo>
                  <a:lnTo>
                    <a:pt x="265" y="338"/>
                  </a:lnTo>
                  <a:lnTo>
                    <a:pt x="260" y="352"/>
                  </a:lnTo>
                  <a:lnTo>
                    <a:pt x="240" y="352"/>
                  </a:lnTo>
                  <a:lnTo>
                    <a:pt x="236" y="347"/>
                  </a:lnTo>
                  <a:lnTo>
                    <a:pt x="249" y="338"/>
                  </a:lnTo>
                  <a:lnTo>
                    <a:pt x="239" y="338"/>
                  </a:lnTo>
                  <a:lnTo>
                    <a:pt x="251" y="316"/>
                  </a:lnTo>
                  <a:lnTo>
                    <a:pt x="237" y="312"/>
                  </a:lnTo>
                  <a:lnTo>
                    <a:pt x="244" y="302"/>
                  </a:lnTo>
                  <a:lnTo>
                    <a:pt x="221" y="275"/>
                  </a:lnTo>
                  <a:lnTo>
                    <a:pt x="229" y="274"/>
                  </a:lnTo>
                  <a:lnTo>
                    <a:pt x="198" y="250"/>
                  </a:lnTo>
                  <a:lnTo>
                    <a:pt x="198" y="241"/>
                  </a:lnTo>
                  <a:lnTo>
                    <a:pt x="165" y="229"/>
                  </a:lnTo>
                  <a:lnTo>
                    <a:pt x="134" y="222"/>
                  </a:lnTo>
                  <a:lnTo>
                    <a:pt x="106" y="234"/>
                  </a:lnTo>
                  <a:lnTo>
                    <a:pt x="83" y="226"/>
                  </a:lnTo>
                  <a:lnTo>
                    <a:pt x="91" y="235"/>
                  </a:lnTo>
                  <a:lnTo>
                    <a:pt x="67" y="231"/>
                  </a:lnTo>
                  <a:lnTo>
                    <a:pt x="46" y="222"/>
                  </a:lnTo>
                  <a:lnTo>
                    <a:pt x="67" y="214"/>
                  </a:lnTo>
                  <a:lnTo>
                    <a:pt x="21" y="205"/>
                  </a:lnTo>
                  <a:lnTo>
                    <a:pt x="38" y="198"/>
                  </a:lnTo>
                  <a:lnTo>
                    <a:pt x="93" y="200"/>
                  </a:lnTo>
                  <a:lnTo>
                    <a:pt x="100" y="197"/>
                  </a:lnTo>
                  <a:lnTo>
                    <a:pt x="90" y="192"/>
                  </a:lnTo>
                  <a:lnTo>
                    <a:pt x="99" y="187"/>
                  </a:lnTo>
                  <a:lnTo>
                    <a:pt x="50" y="191"/>
                  </a:lnTo>
                  <a:lnTo>
                    <a:pt x="0" y="17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9" name="Freeform 28"/>
            <p:cNvSpPr>
              <a:spLocks/>
            </p:cNvSpPr>
            <p:nvPr/>
          </p:nvSpPr>
          <p:spPr bwMode="auto">
            <a:xfrm>
              <a:off x="2551876" y="2922619"/>
              <a:ext cx="188912" cy="289645"/>
            </a:xfrm>
            <a:custGeom>
              <a:avLst/>
              <a:gdLst>
                <a:gd name="T0" fmla="*/ 0 w 151"/>
                <a:gd name="T1" fmla="*/ 40104274 h 70"/>
                <a:gd name="T2" fmla="*/ 0 w 151"/>
                <a:gd name="T3" fmla="*/ 40104274 h 70"/>
                <a:gd name="T4" fmla="*/ 15652254 w 151"/>
                <a:gd name="T5" fmla="*/ 35091241 h 70"/>
                <a:gd name="T6" fmla="*/ 6260402 w 151"/>
                <a:gd name="T7" fmla="*/ 25065175 h 70"/>
                <a:gd name="T8" fmla="*/ 26607957 w 151"/>
                <a:gd name="T9" fmla="*/ 31749650 h 70"/>
                <a:gd name="T10" fmla="*/ 17217354 w 151"/>
                <a:gd name="T11" fmla="*/ 13367662 h 70"/>
                <a:gd name="T12" fmla="*/ 40695106 w 151"/>
                <a:gd name="T13" fmla="*/ 23395026 h 70"/>
                <a:gd name="T14" fmla="*/ 29739408 w 151"/>
                <a:gd name="T15" fmla="*/ 1671443 h 70"/>
                <a:gd name="T16" fmla="*/ 65737964 w 151"/>
                <a:gd name="T17" fmla="*/ 18381988 h 70"/>
                <a:gd name="T18" fmla="*/ 68868163 w 151"/>
                <a:gd name="T19" fmla="*/ 48460201 h 70"/>
                <a:gd name="T20" fmla="*/ 87650631 w 151"/>
                <a:gd name="T21" fmla="*/ 15039104 h 70"/>
                <a:gd name="T22" fmla="*/ 106433080 w 151"/>
                <a:gd name="T23" fmla="*/ 28408059 h 70"/>
                <a:gd name="T24" fmla="*/ 122085329 w 151"/>
                <a:gd name="T25" fmla="*/ 11697513 h 70"/>
                <a:gd name="T26" fmla="*/ 134607378 w 151"/>
                <a:gd name="T27" fmla="*/ 31749650 h 70"/>
                <a:gd name="T28" fmla="*/ 131477179 w 151"/>
                <a:gd name="T29" fmla="*/ 13367662 h 70"/>
                <a:gd name="T30" fmla="*/ 170607214 w 151"/>
                <a:gd name="T31" fmla="*/ 13367662 h 70"/>
                <a:gd name="T32" fmla="*/ 175302514 w 151"/>
                <a:gd name="T33" fmla="*/ 0 h 70"/>
                <a:gd name="T34" fmla="*/ 192519862 w 151"/>
                <a:gd name="T35" fmla="*/ 11697513 h 70"/>
                <a:gd name="T36" fmla="*/ 214432511 w 151"/>
                <a:gd name="T37" fmla="*/ 6684477 h 70"/>
                <a:gd name="T38" fmla="*/ 198780262 w 151"/>
                <a:gd name="T39" fmla="*/ 15039104 h 70"/>
                <a:gd name="T40" fmla="*/ 234780059 w 151"/>
                <a:gd name="T41" fmla="*/ 51801792 h 70"/>
                <a:gd name="T42" fmla="*/ 203475561 w 151"/>
                <a:gd name="T43" fmla="*/ 83551432 h 70"/>
                <a:gd name="T44" fmla="*/ 117390029 w 151"/>
                <a:gd name="T45" fmla="*/ 115301092 h 70"/>
                <a:gd name="T46" fmla="*/ 39130007 w 151"/>
                <a:gd name="T47" fmla="*/ 100261993 h 70"/>
                <a:gd name="T48" fmla="*/ 57912465 w 151"/>
                <a:gd name="T49" fmla="*/ 70183775 h 70"/>
                <a:gd name="T50" fmla="*/ 12522054 w 151"/>
                <a:gd name="T51" fmla="*/ 60157709 h 70"/>
                <a:gd name="T52" fmla="*/ 56347365 w 151"/>
                <a:gd name="T53" fmla="*/ 58486267 h 70"/>
                <a:gd name="T54" fmla="*/ 40695106 w 151"/>
                <a:gd name="T55" fmla="*/ 48460201 h 70"/>
                <a:gd name="T56" fmla="*/ 56347365 w 151"/>
                <a:gd name="T57" fmla="*/ 40104274 h 70"/>
                <a:gd name="T58" fmla="*/ 0 w 151"/>
                <a:gd name="T59" fmla="*/ 40104274 h 70"/>
                <a:gd name="T60" fmla="*/ 0 w 151"/>
                <a:gd name="T61" fmla="*/ 40104274 h 7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51"/>
                <a:gd name="T94" fmla="*/ 0 h 70"/>
                <a:gd name="T95" fmla="*/ 151 w 151"/>
                <a:gd name="T96" fmla="*/ 70 h 7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51" h="70">
                  <a:moveTo>
                    <a:pt x="0" y="24"/>
                  </a:moveTo>
                  <a:lnTo>
                    <a:pt x="0" y="24"/>
                  </a:lnTo>
                  <a:lnTo>
                    <a:pt x="10" y="21"/>
                  </a:lnTo>
                  <a:lnTo>
                    <a:pt x="4" y="15"/>
                  </a:lnTo>
                  <a:lnTo>
                    <a:pt x="17" y="19"/>
                  </a:lnTo>
                  <a:lnTo>
                    <a:pt x="11" y="8"/>
                  </a:lnTo>
                  <a:lnTo>
                    <a:pt x="26" y="14"/>
                  </a:lnTo>
                  <a:lnTo>
                    <a:pt x="19" y="1"/>
                  </a:lnTo>
                  <a:lnTo>
                    <a:pt x="42" y="11"/>
                  </a:lnTo>
                  <a:lnTo>
                    <a:pt x="44" y="29"/>
                  </a:lnTo>
                  <a:lnTo>
                    <a:pt x="56" y="9"/>
                  </a:lnTo>
                  <a:lnTo>
                    <a:pt x="68" y="17"/>
                  </a:lnTo>
                  <a:lnTo>
                    <a:pt x="78" y="7"/>
                  </a:lnTo>
                  <a:lnTo>
                    <a:pt x="86" y="19"/>
                  </a:lnTo>
                  <a:lnTo>
                    <a:pt x="84" y="8"/>
                  </a:lnTo>
                  <a:lnTo>
                    <a:pt x="109" y="8"/>
                  </a:lnTo>
                  <a:lnTo>
                    <a:pt x="112" y="0"/>
                  </a:lnTo>
                  <a:lnTo>
                    <a:pt x="123" y="7"/>
                  </a:lnTo>
                  <a:lnTo>
                    <a:pt x="137" y="4"/>
                  </a:lnTo>
                  <a:lnTo>
                    <a:pt x="127" y="9"/>
                  </a:lnTo>
                  <a:lnTo>
                    <a:pt x="150" y="31"/>
                  </a:lnTo>
                  <a:lnTo>
                    <a:pt x="130" y="50"/>
                  </a:lnTo>
                  <a:lnTo>
                    <a:pt x="75" y="69"/>
                  </a:lnTo>
                  <a:lnTo>
                    <a:pt x="25" y="60"/>
                  </a:lnTo>
                  <a:lnTo>
                    <a:pt x="37" y="42"/>
                  </a:lnTo>
                  <a:lnTo>
                    <a:pt x="8" y="36"/>
                  </a:lnTo>
                  <a:lnTo>
                    <a:pt x="36" y="35"/>
                  </a:lnTo>
                  <a:lnTo>
                    <a:pt x="26" y="29"/>
                  </a:lnTo>
                  <a:lnTo>
                    <a:pt x="36" y="24"/>
                  </a:lnTo>
                  <a:lnTo>
                    <a:pt x="0" y="24"/>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30" name="Freeform 29"/>
            <p:cNvSpPr>
              <a:spLocks/>
            </p:cNvSpPr>
            <p:nvPr/>
          </p:nvSpPr>
          <p:spPr bwMode="auto">
            <a:xfrm>
              <a:off x="975499" y="3842579"/>
              <a:ext cx="515933" cy="289645"/>
            </a:xfrm>
            <a:custGeom>
              <a:avLst/>
              <a:gdLst>
                <a:gd name="T0" fmla="*/ 0 w 412"/>
                <a:gd name="T1" fmla="*/ 5082858 h 261"/>
                <a:gd name="T2" fmla="*/ 0 w 412"/>
                <a:gd name="T3" fmla="*/ 5082858 h 261"/>
                <a:gd name="T4" fmla="*/ 29795363 w 412"/>
                <a:gd name="T5" fmla="*/ 72852125 h 261"/>
                <a:gd name="T6" fmla="*/ 65864618 w 412"/>
                <a:gd name="T7" fmla="*/ 105042701 h 261"/>
                <a:gd name="T8" fmla="*/ 64295518 w 412"/>
                <a:gd name="T9" fmla="*/ 123679407 h 261"/>
                <a:gd name="T10" fmla="*/ 45477599 w 412"/>
                <a:gd name="T11" fmla="*/ 127067544 h 261"/>
                <a:gd name="T12" fmla="*/ 86250404 w 412"/>
                <a:gd name="T13" fmla="*/ 142316113 h 261"/>
                <a:gd name="T14" fmla="*/ 108205270 w 412"/>
                <a:gd name="T15" fmla="*/ 174506710 h 261"/>
                <a:gd name="T16" fmla="*/ 106637423 w 412"/>
                <a:gd name="T17" fmla="*/ 199919690 h 261"/>
                <a:gd name="T18" fmla="*/ 152115002 w 412"/>
                <a:gd name="T19" fmla="*/ 242275958 h 261"/>
                <a:gd name="T20" fmla="*/ 163092435 w 412"/>
                <a:gd name="T21" fmla="*/ 228722108 h 261"/>
                <a:gd name="T22" fmla="*/ 53318085 w 412"/>
                <a:gd name="T23" fmla="*/ 62686412 h 261"/>
                <a:gd name="T24" fmla="*/ 47045445 w 412"/>
                <a:gd name="T25" fmla="*/ 18636711 h 261"/>
                <a:gd name="T26" fmla="*/ 70568158 w 412"/>
                <a:gd name="T27" fmla="*/ 28802429 h 261"/>
                <a:gd name="T28" fmla="*/ 111340964 w 412"/>
                <a:gd name="T29" fmla="*/ 101654564 h 261"/>
                <a:gd name="T30" fmla="*/ 169365114 w 412"/>
                <a:gd name="T31" fmla="*/ 155869963 h 261"/>
                <a:gd name="T32" fmla="*/ 166228168 w 412"/>
                <a:gd name="T33" fmla="*/ 176200127 h 261"/>
                <a:gd name="T34" fmla="*/ 246205893 w 412"/>
                <a:gd name="T35" fmla="*/ 250746952 h 261"/>
                <a:gd name="T36" fmla="*/ 255615479 w 412"/>
                <a:gd name="T37" fmla="*/ 282937507 h 261"/>
                <a:gd name="T38" fmla="*/ 246205893 w 412"/>
                <a:gd name="T39" fmla="*/ 303267631 h 261"/>
                <a:gd name="T40" fmla="*/ 265023813 w 412"/>
                <a:gd name="T41" fmla="*/ 332070050 h 261"/>
                <a:gd name="T42" fmla="*/ 417138854 w 412"/>
                <a:gd name="T43" fmla="*/ 410005092 h 261"/>
                <a:gd name="T44" fmla="*/ 484571299 w 412"/>
                <a:gd name="T45" fmla="*/ 403227517 h 261"/>
                <a:gd name="T46" fmla="*/ 528479779 w 412"/>
                <a:gd name="T47" fmla="*/ 440500929 h 261"/>
                <a:gd name="T48" fmla="*/ 545729852 w 412"/>
                <a:gd name="T49" fmla="*/ 404922236 h 261"/>
                <a:gd name="T50" fmla="*/ 567684718 w 412"/>
                <a:gd name="T51" fmla="*/ 403227517 h 261"/>
                <a:gd name="T52" fmla="*/ 545729852 w 412"/>
                <a:gd name="T53" fmla="*/ 372731680 h 261"/>
                <a:gd name="T54" fmla="*/ 594344377 w 412"/>
                <a:gd name="T55" fmla="*/ 360872550 h 261"/>
                <a:gd name="T56" fmla="*/ 613162297 w 412"/>
                <a:gd name="T57" fmla="*/ 347318700 h 261"/>
                <a:gd name="T58" fmla="*/ 617867090 w 412"/>
                <a:gd name="T59" fmla="*/ 340541043 h 261"/>
                <a:gd name="T60" fmla="*/ 624139730 w 412"/>
                <a:gd name="T61" fmla="*/ 357484413 h 261"/>
                <a:gd name="T62" fmla="*/ 644526749 w 412"/>
                <a:gd name="T63" fmla="*/ 282937507 h 261"/>
                <a:gd name="T64" fmla="*/ 617867090 w 412"/>
                <a:gd name="T65" fmla="*/ 272771795 h 261"/>
                <a:gd name="T66" fmla="*/ 569253817 w 412"/>
                <a:gd name="T67" fmla="*/ 282937507 h 261"/>
                <a:gd name="T68" fmla="*/ 544162005 w 412"/>
                <a:gd name="T69" fmla="*/ 347318700 h 261"/>
                <a:gd name="T70" fmla="*/ 481434353 w 412"/>
                <a:gd name="T71" fmla="*/ 354094974 h 261"/>
                <a:gd name="T72" fmla="*/ 454775946 w 412"/>
                <a:gd name="T73" fmla="*/ 338847625 h 261"/>
                <a:gd name="T74" fmla="*/ 414001908 w 412"/>
                <a:gd name="T75" fmla="*/ 259217945 h 261"/>
                <a:gd name="T76" fmla="*/ 412434061 w 412"/>
                <a:gd name="T77" fmla="*/ 199919690 h 261"/>
                <a:gd name="T78" fmla="*/ 426548440 w 412"/>
                <a:gd name="T79" fmla="*/ 171117271 h 261"/>
                <a:gd name="T80" fmla="*/ 384206555 w 412"/>
                <a:gd name="T81" fmla="*/ 155869963 h 261"/>
                <a:gd name="T82" fmla="*/ 330888489 w 412"/>
                <a:gd name="T83" fmla="*/ 72852125 h 261"/>
                <a:gd name="T84" fmla="*/ 285410832 w 412"/>
                <a:gd name="T85" fmla="*/ 89794132 h 261"/>
                <a:gd name="T86" fmla="*/ 227387973 w 412"/>
                <a:gd name="T87" fmla="*/ 22024853 h 261"/>
                <a:gd name="T88" fmla="*/ 130160136 w 412"/>
                <a:gd name="T89" fmla="*/ 35578703 h 261"/>
                <a:gd name="T90" fmla="*/ 48614545 w 412"/>
                <a:gd name="T91" fmla="*/ 0 h 261"/>
                <a:gd name="T92" fmla="*/ 0 w 412"/>
                <a:gd name="T93" fmla="*/ 5082858 h 261"/>
                <a:gd name="T94" fmla="*/ 0 w 412"/>
                <a:gd name="T95" fmla="*/ 5082858 h 26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12"/>
                <a:gd name="T145" fmla="*/ 0 h 261"/>
                <a:gd name="T146" fmla="*/ 412 w 412"/>
                <a:gd name="T147" fmla="*/ 261 h 26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12" h="261">
                  <a:moveTo>
                    <a:pt x="0" y="3"/>
                  </a:moveTo>
                  <a:lnTo>
                    <a:pt x="0" y="3"/>
                  </a:lnTo>
                  <a:lnTo>
                    <a:pt x="19" y="43"/>
                  </a:lnTo>
                  <a:lnTo>
                    <a:pt x="42" y="62"/>
                  </a:lnTo>
                  <a:lnTo>
                    <a:pt x="41" y="73"/>
                  </a:lnTo>
                  <a:lnTo>
                    <a:pt x="29" y="75"/>
                  </a:lnTo>
                  <a:lnTo>
                    <a:pt x="55" y="84"/>
                  </a:lnTo>
                  <a:lnTo>
                    <a:pt x="69" y="103"/>
                  </a:lnTo>
                  <a:lnTo>
                    <a:pt x="68" y="118"/>
                  </a:lnTo>
                  <a:lnTo>
                    <a:pt x="97" y="143"/>
                  </a:lnTo>
                  <a:lnTo>
                    <a:pt x="104" y="135"/>
                  </a:lnTo>
                  <a:lnTo>
                    <a:pt x="34" y="37"/>
                  </a:lnTo>
                  <a:lnTo>
                    <a:pt x="30" y="11"/>
                  </a:lnTo>
                  <a:lnTo>
                    <a:pt x="45" y="17"/>
                  </a:lnTo>
                  <a:lnTo>
                    <a:pt x="71" y="60"/>
                  </a:lnTo>
                  <a:lnTo>
                    <a:pt x="108" y="92"/>
                  </a:lnTo>
                  <a:lnTo>
                    <a:pt x="106" y="104"/>
                  </a:lnTo>
                  <a:lnTo>
                    <a:pt x="157" y="148"/>
                  </a:lnTo>
                  <a:lnTo>
                    <a:pt x="163" y="167"/>
                  </a:lnTo>
                  <a:lnTo>
                    <a:pt x="157" y="179"/>
                  </a:lnTo>
                  <a:lnTo>
                    <a:pt x="169" y="196"/>
                  </a:lnTo>
                  <a:lnTo>
                    <a:pt x="266" y="242"/>
                  </a:lnTo>
                  <a:lnTo>
                    <a:pt x="309" y="238"/>
                  </a:lnTo>
                  <a:lnTo>
                    <a:pt x="337" y="260"/>
                  </a:lnTo>
                  <a:lnTo>
                    <a:pt x="348" y="239"/>
                  </a:lnTo>
                  <a:lnTo>
                    <a:pt x="362" y="238"/>
                  </a:lnTo>
                  <a:lnTo>
                    <a:pt x="348" y="220"/>
                  </a:lnTo>
                  <a:lnTo>
                    <a:pt x="379" y="213"/>
                  </a:lnTo>
                  <a:lnTo>
                    <a:pt x="391" y="205"/>
                  </a:lnTo>
                  <a:lnTo>
                    <a:pt x="394" y="201"/>
                  </a:lnTo>
                  <a:lnTo>
                    <a:pt x="398" y="211"/>
                  </a:lnTo>
                  <a:lnTo>
                    <a:pt x="411" y="167"/>
                  </a:lnTo>
                  <a:lnTo>
                    <a:pt x="394" y="161"/>
                  </a:lnTo>
                  <a:lnTo>
                    <a:pt x="363" y="167"/>
                  </a:lnTo>
                  <a:lnTo>
                    <a:pt x="347" y="205"/>
                  </a:lnTo>
                  <a:lnTo>
                    <a:pt x="307" y="209"/>
                  </a:lnTo>
                  <a:lnTo>
                    <a:pt x="290" y="200"/>
                  </a:lnTo>
                  <a:lnTo>
                    <a:pt x="264" y="153"/>
                  </a:lnTo>
                  <a:lnTo>
                    <a:pt x="263" y="118"/>
                  </a:lnTo>
                  <a:lnTo>
                    <a:pt x="272" y="101"/>
                  </a:lnTo>
                  <a:lnTo>
                    <a:pt x="245" y="92"/>
                  </a:lnTo>
                  <a:lnTo>
                    <a:pt x="211" y="43"/>
                  </a:lnTo>
                  <a:lnTo>
                    <a:pt x="182" y="53"/>
                  </a:lnTo>
                  <a:lnTo>
                    <a:pt x="145" y="13"/>
                  </a:lnTo>
                  <a:lnTo>
                    <a:pt x="83" y="21"/>
                  </a:lnTo>
                  <a:lnTo>
                    <a:pt x="31" y="0"/>
                  </a:lnTo>
                  <a:lnTo>
                    <a:pt x="0" y="3"/>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31" name="Freeform 30"/>
            <p:cNvSpPr>
              <a:spLocks/>
            </p:cNvSpPr>
            <p:nvPr/>
          </p:nvSpPr>
          <p:spPr bwMode="auto">
            <a:xfrm>
              <a:off x="4461626" y="3371883"/>
              <a:ext cx="541333" cy="289645"/>
            </a:xfrm>
            <a:custGeom>
              <a:avLst/>
              <a:gdLst>
                <a:gd name="T0" fmla="*/ 0 w 434"/>
                <a:gd name="T1" fmla="*/ 97804222 h 183"/>
                <a:gd name="T2" fmla="*/ 0 w 434"/>
                <a:gd name="T3" fmla="*/ 97804222 h 183"/>
                <a:gd name="T4" fmla="*/ 21780710 w 434"/>
                <a:gd name="T5" fmla="*/ 130405179 h 183"/>
                <a:gd name="T6" fmla="*/ 51342202 w 434"/>
                <a:gd name="T7" fmla="*/ 140699736 h 183"/>
                <a:gd name="T8" fmla="*/ 63787960 w 434"/>
                <a:gd name="T9" fmla="*/ 207618979 h 183"/>
                <a:gd name="T10" fmla="*/ 157136156 w 434"/>
                <a:gd name="T11" fmla="*/ 233356025 h 183"/>
                <a:gd name="T12" fmla="*/ 197588027 w 434"/>
                <a:gd name="T13" fmla="*/ 279684804 h 183"/>
                <a:gd name="T14" fmla="*/ 273821727 w 434"/>
                <a:gd name="T15" fmla="*/ 276252848 h 183"/>
                <a:gd name="T16" fmla="*/ 360947101 w 434"/>
                <a:gd name="T17" fmla="*/ 312285761 h 183"/>
                <a:gd name="T18" fmla="*/ 477632633 w 434"/>
                <a:gd name="T19" fmla="*/ 279684804 h 183"/>
                <a:gd name="T20" fmla="*/ 513416994 w 434"/>
                <a:gd name="T21" fmla="*/ 253946448 h 183"/>
                <a:gd name="T22" fmla="*/ 513416994 w 434"/>
                <a:gd name="T23" fmla="*/ 217913535 h 183"/>
                <a:gd name="T24" fmla="*/ 546088045 w 434"/>
                <a:gd name="T25" fmla="*/ 221345491 h 183"/>
                <a:gd name="T26" fmla="*/ 616100113 w 434"/>
                <a:gd name="T27" fmla="*/ 169870047 h 183"/>
                <a:gd name="T28" fmla="*/ 673665330 w 434"/>
                <a:gd name="T29" fmla="*/ 166438092 h 183"/>
                <a:gd name="T30" fmla="*/ 645660348 w 434"/>
                <a:gd name="T31" fmla="*/ 126973224 h 183"/>
                <a:gd name="T32" fmla="*/ 591207349 w 434"/>
                <a:gd name="T33" fmla="*/ 137269090 h 183"/>
                <a:gd name="T34" fmla="*/ 591207349 w 434"/>
                <a:gd name="T35" fmla="*/ 92656289 h 183"/>
                <a:gd name="T36" fmla="*/ 605209762 w 434"/>
                <a:gd name="T37" fmla="*/ 68633890 h 183"/>
                <a:gd name="T38" fmla="*/ 566314585 w 434"/>
                <a:gd name="T39" fmla="*/ 61771289 h 183"/>
                <a:gd name="T40" fmla="*/ 465186875 w 434"/>
                <a:gd name="T41" fmla="*/ 89224334 h 183"/>
                <a:gd name="T42" fmla="*/ 378061578 w 434"/>
                <a:gd name="T43" fmla="*/ 49759445 h 183"/>
                <a:gd name="T44" fmla="*/ 320496438 w 434"/>
                <a:gd name="T45" fmla="*/ 54907378 h 183"/>
                <a:gd name="T46" fmla="*/ 300271146 w 434"/>
                <a:gd name="T47" fmla="*/ 22306411 h 183"/>
                <a:gd name="T48" fmla="*/ 244261492 w 434"/>
                <a:gd name="T49" fmla="*/ 0 h 183"/>
                <a:gd name="T50" fmla="*/ 214701257 w 434"/>
                <a:gd name="T51" fmla="*/ 24022389 h 183"/>
                <a:gd name="T52" fmla="*/ 213145849 w 434"/>
                <a:gd name="T53" fmla="*/ 68633890 h 183"/>
                <a:gd name="T54" fmla="*/ 85569928 w 434"/>
                <a:gd name="T55" fmla="*/ 48043467 h 183"/>
                <a:gd name="T56" fmla="*/ 0 w 434"/>
                <a:gd name="T57" fmla="*/ 97804222 h 183"/>
                <a:gd name="T58" fmla="*/ 0 w 434"/>
                <a:gd name="T59" fmla="*/ 97804222 h 18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34"/>
                <a:gd name="T91" fmla="*/ 0 h 183"/>
                <a:gd name="T92" fmla="*/ 434 w 434"/>
                <a:gd name="T93" fmla="*/ 183 h 18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34" h="183">
                  <a:moveTo>
                    <a:pt x="0" y="57"/>
                  </a:moveTo>
                  <a:lnTo>
                    <a:pt x="0" y="57"/>
                  </a:lnTo>
                  <a:lnTo>
                    <a:pt x="14" y="76"/>
                  </a:lnTo>
                  <a:lnTo>
                    <a:pt x="33" y="82"/>
                  </a:lnTo>
                  <a:lnTo>
                    <a:pt x="41" y="121"/>
                  </a:lnTo>
                  <a:lnTo>
                    <a:pt x="101" y="136"/>
                  </a:lnTo>
                  <a:lnTo>
                    <a:pt x="127" y="163"/>
                  </a:lnTo>
                  <a:lnTo>
                    <a:pt x="176" y="161"/>
                  </a:lnTo>
                  <a:lnTo>
                    <a:pt x="232" y="182"/>
                  </a:lnTo>
                  <a:lnTo>
                    <a:pt x="307" y="163"/>
                  </a:lnTo>
                  <a:lnTo>
                    <a:pt x="330" y="148"/>
                  </a:lnTo>
                  <a:lnTo>
                    <a:pt x="330" y="127"/>
                  </a:lnTo>
                  <a:lnTo>
                    <a:pt x="351" y="129"/>
                  </a:lnTo>
                  <a:lnTo>
                    <a:pt x="396" y="99"/>
                  </a:lnTo>
                  <a:lnTo>
                    <a:pt x="433" y="97"/>
                  </a:lnTo>
                  <a:lnTo>
                    <a:pt x="415" y="74"/>
                  </a:lnTo>
                  <a:lnTo>
                    <a:pt x="380" y="80"/>
                  </a:lnTo>
                  <a:lnTo>
                    <a:pt x="380" y="54"/>
                  </a:lnTo>
                  <a:lnTo>
                    <a:pt x="389" y="40"/>
                  </a:lnTo>
                  <a:lnTo>
                    <a:pt x="364" y="36"/>
                  </a:lnTo>
                  <a:lnTo>
                    <a:pt x="299" y="52"/>
                  </a:lnTo>
                  <a:lnTo>
                    <a:pt x="243" y="29"/>
                  </a:lnTo>
                  <a:lnTo>
                    <a:pt x="206" y="32"/>
                  </a:lnTo>
                  <a:lnTo>
                    <a:pt x="193" y="13"/>
                  </a:lnTo>
                  <a:lnTo>
                    <a:pt x="157" y="0"/>
                  </a:lnTo>
                  <a:lnTo>
                    <a:pt x="138" y="14"/>
                  </a:lnTo>
                  <a:lnTo>
                    <a:pt x="137" y="40"/>
                  </a:lnTo>
                  <a:lnTo>
                    <a:pt x="55" y="28"/>
                  </a:lnTo>
                  <a:lnTo>
                    <a:pt x="0" y="57"/>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32" name="Freeform 31"/>
            <p:cNvSpPr>
              <a:spLocks/>
            </p:cNvSpPr>
            <p:nvPr/>
          </p:nvSpPr>
          <p:spPr bwMode="auto">
            <a:xfrm>
              <a:off x="3853617" y="3899730"/>
              <a:ext cx="126999" cy="289645"/>
            </a:xfrm>
            <a:custGeom>
              <a:avLst/>
              <a:gdLst>
                <a:gd name="T0" fmla="*/ 0 w 105"/>
                <a:gd name="T1" fmla="*/ 143570889 h 119"/>
                <a:gd name="T2" fmla="*/ 0 w 105"/>
                <a:gd name="T3" fmla="*/ 143570889 h 119"/>
                <a:gd name="T4" fmla="*/ 20480870 w 105"/>
                <a:gd name="T5" fmla="*/ 201682754 h 119"/>
                <a:gd name="T6" fmla="*/ 57054450 w 105"/>
                <a:gd name="T7" fmla="*/ 193136590 h 119"/>
                <a:gd name="T8" fmla="*/ 114110109 w 105"/>
                <a:gd name="T9" fmla="*/ 141860872 h 119"/>
                <a:gd name="T10" fmla="*/ 112646586 w 105"/>
                <a:gd name="T11" fmla="*/ 117932397 h 119"/>
                <a:gd name="T12" fmla="*/ 150683680 w 105"/>
                <a:gd name="T13" fmla="*/ 73494155 h 119"/>
                <a:gd name="T14" fmla="*/ 152145994 w 105"/>
                <a:gd name="T15" fmla="*/ 59820554 h 119"/>
                <a:gd name="T16" fmla="*/ 131665133 w 105"/>
                <a:gd name="T17" fmla="*/ 34183359 h 119"/>
                <a:gd name="T18" fmla="*/ 84850527 w 105"/>
                <a:gd name="T19" fmla="*/ 0 h 119"/>
                <a:gd name="T20" fmla="*/ 73147160 w 105"/>
                <a:gd name="T21" fmla="*/ 1708710 h 119"/>
                <a:gd name="T22" fmla="*/ 78998834 w 105"/>
                <a:gd name="T23" fmla="*/ 18801043 h 119"/>
                <a:gd name="T24" fmla="*/ 62907334 w 105"/>
                <a:gd name="T25" fmla="*/ 54693117 h 119"/>
                <a:gd name="T26" fmla="*/ 73147160 w 105"/>
                <a:gd name="T27" fmla="*/ 71785445 h 119"/>
                <a:gd name="T28" fmla="*/ 58517973 w 105"/>
                <a:gd name="T29" fmla="*/ 119642415 h 119"/>
                <a:gd name="T30" fmla="*/ 0 w 105"/>
                <a:gd name="T31" fmla="*/ 143570889 h 119"/>
                <a:gd name="T32" fmla="*/ 0 w 105"/>
                <a:gd name="T33" fmla="*/ 143570889 h 1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5"/>
                <a:gd name="T52" fmla="*/ 0 h 119"/>
                <a:gd name="T53" fmla="*/ 105 w 105"/>
                <a:gd name="T54" fmla="*/ 119 h 1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5" h="119">
                  <a:moveTo>
                    <a:pt x="0" y="84"/>
                  </a:moveTo>
                  <a:lnTo>
                    <a:pt x="0" y="84"/>
                  </a:lnTo>
                  <a:lnTo>
                    <a:pt x="14" y="118"/>
                  </a:lnTo>
                  <a:lnTo>
                    <a:pt x="39" y="113"/>
                  </a:lnTo>
                  <a:lnTo>
                    <a:pt x="78" y="83"/>
                  </a:lnTo>
                  <a:lnTo>
                    <a:pt x="77" y="69"/>
                  </a:lnTo>
                  <a:lnTo>
                    <a:pt x="103" y="43"/>
                  </a:lnTo>
                  <a:lnTo>
                    <a:pt x="104" y="35"/>
                  </a:lnTo>
                  <a:lnTo>
                    <a:pt x="90" y="20"/>
                  </a:lnTo>
                  <a:lnTo>
                    <a:pt x="58" y="0"/>
                  </a:lnTo>
                  <a:lnTo>
                    <a:pt x="50" y="1"/>
                  </a:lnTo>
                  <a:lnTo>
                    <a:pt x="54" y="11"/>
                  </a:lnTo>
                  <a:lnTo>
                    <a:pt x="43" y="32"/>
                  </a:lnTo>
                  <a:lnTo>
                    <a:pt x="50" y="42"/>
                  </a:lnTo>
                  <a:lnTo>
                    <a:pt x="40" y="70"/>
                  </a:lnTo>
                  <a:lnTo>
                    <a:pt x="0" y="84"/>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33" name="Freeform 32"/>
            <p:cNvSpPr>
              <a:spLocks/>
            </p:cNvSpPr>
            <p:nvPr/>
          </p:nvSpPr>
          <p:spPr bwMode="auto">
            <a:xfrm>
              <a:off x="4329864" y="3756854"/>
              <a:ext cx="138112" cy="289645"/>
            </a:xfrm>
            <a:custGeom>
              <a:avLst/>
              <a:gdLst>
                <a:gd name="T0" fmla="*/ 0 w 111"/>
                <a:gd name="T1" fmla="*/ 39317863 h 57"/>
                <a:gd name="T2" fmla="*/ 0 w 111"/>
                <a:gd name="T3" fmla="*/ 39317863 h 57"/>
                <a:gd name="T4" fmla="*/ 21675035 w 111"/>
                <a:gd name="T5" fmla="*/ 0 h 57"/>
                <a:gd name="T6" fmla="*/ 88246756 w 111"/>
                <a:gd name="T7" fmla="*/ 25020341 h 57"/>
                <a:gd name="T8" fmla="*/ 123855015 w 111"/>
                <a:gd name="T9" fmla="*/ 62549509 h 57"/>
                <a:gd name="T10" fmla="*/ 170300826 w 111"/>
                <a:gd name="T11" fmla="*/ 62549509 h 57"/>
                <a:gd name="T12" fmla="*/ 167203860 w 111"/>
                <a:gd name="T13" fmla="*/ 100080026 h 57"/>
                <a:gd name="T14" fmla="*/ 57283304 w 111"/>
                <a:gd name="T15" fmla="*/ 76847032 h 57"/>
                <a:gd name="T16" fmla="*/ 0 w 111"/>
                <a:gd name="T17" fmla="*/ 39317863 h 57"/>
                <a:gd name="T18" fmla="*/ 0 w 111"/>
                <a:gd name="T19" fmla="*/ 39317863 h 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1"/>
                <a:gd name="T31" fmla="*/ 0 h 57"/>
                <a:gd name="T32" fmla="*/ 111 w 111"/>
                <a:gd name="T33" fmla="*/ 57 h 5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1" h="57">
                  <a:moveTo>
                    <a:pt x="0" y="22"/>
                  </a:moveTo>
                  <a:lnTo>
                    <a:pt x="0" y="22"/>
                  </a:lnTo>
                  <a:lnTo>
                    <a:pt x="14" y="0"/>
                  </a:lnTo>
                  <a:lnTo>
                    <a:pt x="57" y="14"/>
                  </a:lnTo>
                  <a:lnTo>
                    <a:pt x="80" y="35"/>
                  </a:lnTo>
                  <a:lnTo>
                    <a:pt x="110" y="35"/>
                  </a:lnTo>
                  <a:lnTo>
                    <a:pt x="108" y="56"/>
                  </a:lnTo>
                  <a:lnTo>
                    <a:pt x="37" y="43"/>
                  </a:lnTo>
                  <a:lnTo>
                    <a:pt x="0" y="22"/>
                  </a:lnTo>
                </a:path>
              </a:pathLst>
            </a:custGeom>
            <a:grpFill/>
            <a:ln w="6350">
              <a:solidFill>
                <a:schemeClr val="bg1"/>
              </a:solidFill>
              <a:round/>
              <a:headEnd/>
              <a:tailEnd/>
            </a:ln>
          </p:spPr>
          <p:txBody>
            <a:bodyPr lIns="0" tIns="0" rIns="0" bIns="0" anchor="ctr">
              <a:spAutoFit/>
            </a:bodyPr>
            <a:lstStyle/>
            <a:p>
              <a:pPr>
                <a:defRPr/>
              </a:pPr>
              <a:endParaRPr lang="en-GB" dirty="0"/>
            </a:p>
          </p:txBody>
        </p:sp>
        <p:grpSp>
          <p:nvGrpSpPr>
            <p:cNvPr id="23" name="Group 69"/>
            <p:cNvGrpSpPr>
              <a:grpSpLocks/>
            </p:cNvGrpSpPr>
            <p:nvPr/>
          </p:nvGrpSpPr>
          <p:grpSpPr bwMode="auto">
            <a:xfrm>
              <a:off x="5799812" y="4977944"/>
              <a:ext cx="203196" cy="409918"/>
              <a:chOff x="5352" y="3859"/>
              <a:chExt cx="163" cy="314"/>
            </a:xfrm>
            <a:grpFill/>
          </p:grpSpPr>
          <p:sp>
            <p:nvSpPr>
              <p:cNvPr id="234" name="Freeform 233"/>
              <p:cNvSpPr>
                <a:spLocks/>
              </p:cNvSpPr>
              <p:nvPr/>
            </p:nvSpPr>
            <p:spPr bwMode="auto">
              <a:xfrm>
                <a:off x="5352" y="3951"/>
                <a:ext cx="106" cy="222"/>
              </a:xfrm>
              <a:custGeom>
                <a:avLst/>
                <a:gdLst>
                  <a:gd name="T0" fmla="*/ 0 w 106"/>
                  <a:gd name="T1" fmla="*/ 87 h 100"/>
                  <a:gd name="T2" fmla="*/ 0 w 106"/>
                  <a:gd name="T3" fmla="*/ 87 h 100"/>
                  <a:gd name="T4" fmla="*/ 22 w 106"/>
                  <a:gd name="T5" fmla="*/ 56 h 100"/>
                  <a:gd name="T6" fmla="*/ 60 w 106"/>
                  <a:gd name="T7" fmla="*/ 34 h 100"/>
                  <a:gd name="T8" fmla="*/ 79 w 106"/>
                  <a:gd name="T9" fmla="*/ 0 h 100"/>
                  <a:gd name="T10" fmla="*/ 91 w 106"/>
                  <a:gd name="T11" fmla="*/ 10 h 100"/>
                  <a:gd name="T12" fmla="*/ 104 w 106"/>
                  <a:gd name="T13" fmla="*/ 6 h 100"/>
                  <a:gd name="T14" fmla="*/ 105 w 106"/>
                  <a:gd name="T15" fmla="*/ 18 h 100"/>
                  <a:gd name="T16" fmla="*/ 85 w 106"/>
                  <a:gd name="T17" fmla="*/ 41 h 100"/>
                  <a:gd name="T18" fmla="*/ 90 w 106"/>
                  <a:gd name="T19" fmla="*/ 52 h 100"/>
                  <a:gd name="T20" fmla="*/ 67 w 106"/>
                  <a:gd name="T21" fmla="*/ 56 h 100"/>
                  <a:gd name="T22" fmla="*/ 57 w 106"/>
                  <a:gd name="T23" fmla="*/ 89 h 100"/>
                  <a:gd name="T24" fmla="*/ 34 w 106"/>
                  <a:gd name="T25" fmla="*/ 99 h 100"/>
                  <a:gd name="T26" fmla="*/ 0 w 106"/>
                  <a:gd name="T27" fmla="*/ 87 h 100"/>
                  <a:gd name="T28" fmla="*/ 0 w 106"/>
                  <a:gd name="T29" fmla="*/ 87 h 1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6"/>
                  <a:gd name="T46" fmla="*/ 0 h 100"/>
                  <a:gd name="T47" fmla="*/ 106 w 106"/>
                  <a:gd name="T48" fmla="*/ 100 h 1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6" h="100">
                    <a:moveTo>
                      <a:pt x="0" y="87"/>
                    </a:moveTo>
                    <a:lnTo>
                      <a:pt x="0" y="87"/>
                    </a:lnTo>
                    <a:lnTo>
                      <a:pt x="22" y="56"/>
                    </a:lnTo>
                    <a:lnTo>
                      <a:pt x="60" y="34"/>
                    </a:lnTo>
                    <a:lnTo>
                      <a:pt x="79" y="0"/>
                    </a:lnTo>
                    <a:lnTo>
                      <a:pt x="91" y="10"/>
                    </a:lnTo>
                    <a:lnTo>
                      <a:pt x="104" y="6"/>
                    </a:lnTo>
                    <a:lnTo>
                      <a:pt x="105" y="18"/>
                    </a:lnTo>
                    <a:lnTo>
                      <a:pt x="85" y="41"/>
                    </a:lnTo>
                    <a:lnTo>
                      <a:pt x="90" y="52"/>
                    </a:lnTo>
                    <a:lnTo>
                      <a:pt x="67" y="56"/>
                    </a:lnTo>
                    <a:lnTo>
                      <a:pt x="57" y="89"/>
                    </a:lnTo>
                    <a:lnTo>
                      <a:pt x="34" y="99"/>
                    </a:lnTo>
                    <a:lnTo>
                      <a:pt x="0" y="87"/>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35" name="Freeform 234"/>
              <p:cNvSpPr>
                <a:spLocks/>
              </p:cNvSpPr>
              <p:nvPr/>
            </p:nvSpPr>
            <p:spPr bwMode="auto">
              <a:xfrm>
                <a:off x="5435" y="3859"/>
                <a:ext cx="80" cy="222"/>
              </a:xfrm>
              <a:custGeom>
                <a:avLst/>
                <a:gdLst>
                  <a:gd name="T0" fmla="*/ 0 w 80"/>
                  <a:gd name="T1" fmla="*/ 0 h 110"/>
                  <a:gd name="T2" fmla="*/ 0 w 80"/>
                  <a:gd name="T3" fmla="*/ 0 h 110"/>
                  <a:gd name="T4" fmla="*/ 22 w 80"/>
                  <a:gd name="T5" fmla="*/ 13 h 110"/>
                  <a:gd name="T6" fmla="*/ 28 w 80"/>
                  <a:gd name="T7" fmla="*/ 37 h 110"/>
                  <a:gd name="T8" fmla="*/ 37 w 80"/>
                  <a:gd name="T9" fmla="*/ 43 h 110"/>
                  <a:gd name="T10" fmla="*/ 43 w 80"/>
                  <a:gd name="T11" fmla="*/ 33 h 110"/>
                  <a:gd name="T12" fmla="*/ 47 w 80"/>
                  <a:gd name="T13" fmla="*/ 50 h 110"/>
                  <a:gd name="T14" fmla="*/ 79 w 80"/>
                  <a:gd name="T15" fmla="*/ 50 h 110"/>
                  <a:gd name="T16" fmla="*/ 73 w 80"/>
                  <a:gd name="T17" fmla="*/ 74 h 110"/>
                  <a:gd name="T18" fmla="*/ 57 w 80"/>
                  <a:gd name="T19" fmla="*/ 77 h 110"/>
                  <a:gd name="T20" fmla="*/ 43 w 80"/>
                  <a:gd name="T21" fmla="*/ 108 h 110"/>
                  <a:gd name="T22" fmla="*/ 28 w 80"/>
                  <a:gd name="T23" fmla="*/ 109 h 110"/>
                  <a:gd name="T24" fmla="*/ 35 w 80"/>
                  <a:gd name="T25" fmla="*/ 98 h 110"/>
                  <a:gd name="T26" fmla="*/ 15 w 80"/>
                  <a:gd name="T27" fmla="*/ 75 h 110"/>
                  <a:gd name="T28" fmla="*/ 31 w 80"/>
                  <a:gd name="T29" fmla="*/ 56 h 110"/>
                  <a:gd name="T30" fmla="*/ 28 w 80"/>
                  <a:gd name="T31" fmla="*/ 40 h 110"/>
                  <a:gd name="T32" fmla="*/ 0 w 80"/>
                  <a:gd name="T33" fmla="*/ 0 h 110"/>
                  <a:gd name="T34" fmla="*/ 0 w 80"/>
                  <a:gd name="T35" fmla="*/ 0 h 11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0"/>
                  <a:gd name="T55" fmla="*/ 0 h 110"/>
                  <a:gd name="T56" fmla="*/ 80 w 80"/>
                  <a:gd name="T57" fmla="*/ 110 h 11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0" h="110">
                    <a:moveTo>
                      <a:pt x="0" y="0"/>
                    </a:moveTo>
                    <a:lnTo>
                      <a:pt x="0" y="0"/>
                    </a:lnTo>
                    <a:lnTo>
                      <a:pt x="22" y="13"/>
                    </a:lnTo>
                    <a:lnTo>
                      <a:pt x="28" y="37"/>
                    </a:lnTo>
                    <a:lnTo>
                      <a:pt x="37" y="43"/>
                    </a:lnTo>
                    <a:lnTo>
                      <a:pt x="43" y="33"/>
                    </a:lnTo>
                    <a:lnTo>
                      <a:pt x="47" y="50"/>
                    </a:lnTo>
                    <a:lnTo>
                      <a:pt x="79" y="50"/>
                    </a:lnTo>
                    <a:lnTo>
                      <a:pt x="73" y="74"/>
                    </a:lnTo>
                    <a:lnTo>
                      <a:pt x="57" y="77"/>
                    </a:lnTo>
                    <a:lnTo>
                      <a:pt x="43" y="108"/>
                    </a:lnTo>
                    <a:lnTo>
                      <a:pt x="28" y="109"/>
                    </a:lnTo>
                    <a:lnTo>
                      <a:pt x="35" y="98"/>
                    </a:lnTo>
                    <a:lnTo>
                      <a:pt x="15" y="75"/>
                    </a:lnTo>
                    <a:lnTo>
                      <a:pt x="31" y="56"/>
                    </a:lnTo>
                    <a:lnTo>
                      <a:pt x="28" y="40"/>
                    </a:lnTo>
                    <a:lnTo>
                      <a:pt x="0" y="0"/>
                    </a:lnTo>
                  </a:path>
                </a:pathLst>
              </a:custGeom>
              <a:grpFill/>
              <a:ln w="6350">
                <a:solidFill>
                  <a:schemeClr val="bg1"/>
                </a:solidFill>
                <a:round/>
                <a:headEnd/>
                <a:tailEnd/>
              </a:ln>
            </p:spPr>
            <p:txBody>
              <a:bodyPr lIns="0" tIns="0" rIns="0" bIns="0" anchor="ctr">
                <a:spAutoFit/>
              </a:bodyPr>
              <a:lstStyle/>
              <a:p>
                <a:pPr>
                  <a:defRPr/>
                </a:pPr>
                <a:endParaRPr lang="en-GB" dirty="0"/>
              </a:p>
            </p:txBody>
          </p:sp>
        </p:grpSp>
        <p:sp>
          <p:nvSpPr>
            <p:cNvPr id="35" name="Freeform 34"/>
            <p:cNvSpPr>
              <a:spLocks/>
            </p:cNvSpPr>
            <p:nvPr/>
          </p:nvSpPr>
          <p:spPr bwMode="auto">
            <a:xfrm>
              <a:off x="4002841" y="3713993"/>
              <a:ext cx="287336" cy="289645"/>
            </a:xfrm>
            <a:custGeom>
              <a:avLst/>
              <a:gdLst>
                <a:gd name="T0" fmla="*/ 0 w 230"/>
                <a:gd name="T1" fmla="*/ 184855067 h 199"/>
                <a:gd name="T2" fmla="*/ 0 w 230"/>
                <a:gd name="T3" fmla="*/ 184855067 h 199"/>
                <a:gd name="T4" fmla="*/ 34336892 w 230"/>
                <a:gd name="T5" fmla="*/ 196837704 h 199"/>
                <a:gd name="T6" fmla="*/ 112372904 w 230"/>
                <a:gd name="T7" fmla="*/ 184855067 h 199"/>
                <a:gd name="T8" fmla="*/ 126419980 w 230"/>
                <a:gd name="T9" fmla="*/ 150623590 h 199"/>
                <a:gd name="T10" fmla="*/ 179485088 w 230"/>
                <a:gd name="T11" fmla="*/ 131794665 h 199"/>
                <a:gd name="T12" fmla="*/ 184167446 w 230"/>
                <a:gd name="T13" fmla="*/ 102696964 h 199"/>
                <a:gd name="T14" fmla="*/ 202895633 w 230"/>
                <a:gd name="T15" fmla="*/ 95850677 h 199"/>
                <a:gd name="T16" fmla="*/ 195092534 w 230"/>
                <a:gd name="T17" fmla="*/ 80446837 h 199"/>
                <a:gd name="T18" fmla="*/ 213821969 w 230"/>
                <a:gd name="T19" fmla="*/ 78734284 h 199"/>
                <a:gd name="T20" fmla="*/ 227867797 w 230"/>
                <a:gd name="T21" fmla="*/ 49636583 h 199"/>
                <a:gd name="T22" fmla="*/ 221625068 w 230"/>
                <a:gd name="T23" fmla="*/ 20538866 h 199"/>
                <a:gd name="T24" fmla="*/ 293419571 w 230"/>
                <a:gd name="T25" fmla="*/ 0 h 199"/>
                <a:gd name="T26" fmla="*/ 357409805 w 230"/>
                <a:gd name="T27" fmla="*/ 42790286 h 199"/>
                <a:gd name="T28" fmla="*/ 340240740 w 230"/>
                <a:gd name="T29" fmla="*/ 61617913 h 199"/>
                <a:gd name="T30" fmla="*/ 279372495 w 230"/>
                <a:gd name="T31" fmla="*/ 61617913 h 199"/>
                <a:gd name="T32" fmla="*/ 279372495 w 230"/>
                <a:gd name="T33" fmla="*/ 99274475 h 199"/>
                <a:gd name="T34" fmla="*/ 307465399 w 230"/>
                <a:gd name="T35" fmla="*/ 123237133 h 199"/>
                <a:gd name="T36" fmla="*/ 290297582 w 230"/>
                <a:gd name="T37" fmla="*/ 135218463 h 199"/>
                <a:gd name="T38" fmla="*/ 294979941 w 230"/>
                <a:gd name="T39" fmla="*/ 157469877 h 199"/>
                <a:gd name="T40" fmla="*/ 232550156 w 230"/>
                <a:gd name="T41" fmla="*/ 234492937 h 199"/>
                <a:gd name="T42" fmla="*/ 204457252 w 230"/>
                <a:gd name="T43" fmla="*/ 232781693 h 199"/>
                <a:gd name="T44" fmla="*/ 184167446 w 230"/>
                <a:gd name="T45" fmla="*/ 251609309 h 199"/>
                <a:gd name="T46" fmla="*/ 218503079 w 230"/>
                <a:gd name="T47" fmla="*/ 323497286 h 199"/>
                <a:gd name="T48" fmla="*/ 170120370 w 230"/>
                <a:gd name="T49" fmla="*/ 323497286 h 199"/>
                <a:gd name="T50" fmla="*/ 152952514 w 230"/>
                <a:gd name="T51" fmla="*/ 338902414 h 199"/>
                <a:gd name="T52" fmla="*/ 117055263 w 230"/>
                <a:gd name="T53" fmla="*/ 296110830 h 199"/>
                <a:gd name="T54" fmla="*/ 17167821 w 230"/>
                <a:gd name="T55" fmla="*/ 304669670 h 199"/>
                <a:gd name="T56" fmla="*/ 49943099 w 230"/>
                <a:gd name="T57" fmla="*/ 255031799 h 199"/>
                <a:gd name="T58" fmla="*/ 0 w 230"/>
                <a:gd name="T59" fmla="*/ 184855067 h 199"/>
                <a:gd name="T60" fmla="*/ 0 w 230"/>
                <a:gd name="T61" fmla="*/ 184855067 h 19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30"/>
                <a:gd name="T94" fmla="*/ 0 h 199"/>
                <a:gd name="T95" fmla="*/ 230 w 230"/>
                <a:gd name="T96" fmla="*/ 199 h 19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30" h="199">
                  <a:moveTo>
                    <a:pt x="0" y="108"/>
                  </a:moveTo>
                  <a:lnTo>
                    <a:pt x="0" y="108"/>
                  </a:lnTo>
                  <a:lnTo>
                    <a:pt x="22" y="115"/>
                  </a:lnTo>
                  <a:lnTo>
                    <a:pt x="72" y="108"/>
                  </a:lnTo>
                  <a:lnTo>
                    <a:pt x="81" y="88"/>
                  </a:lnTo>
                  <a:lnTo>
                    <a:pt x="115" y="77"/>
                  </a:lnTo>
                  <a:lnTo>
                    <a:pt x="118" y="60"/>
                  </a:lnTo>
                  <a:lnTo>
                    <a:pt x="130" y="56"/>
                  </a:lnTo>
                  <a:lnTo>
                    <a:pt x="125" y="47"/>
                  </a:lnTo>
                  <a:lnTo>
                    <a:pt x="137" y="46"/>
                  </a:lnTo>
                  <a:lnTo>
                    <a:pt x="146" y="29"/>
                  </a:lnTo>
                  <a:lnTo>
                    <a:pt x="142" y="12"/>
                  </a:lnTo>
                  <a:lnTo>
                    <a:pt x="188" y="0"/>
                  </a:lnTo>
                  <a:lnTo>
                    <a:pt x="229" y="25"/>
                  </a:lnTo>
                  <a:lnTo>
                    <a:pt x="218" y="36"/>
                  </a:lnTo>
                  <a:lnTo>
                    <a:pt x="179" y="36"/>
                  </a:lnTo>
                  <a:lnTo>
                    <a:pt x="179" y="58"/>
                  </a:lnTo>
                  <a:lnTo>
                    <a:pt x="197" y="72"/>
                  </a:lnTo>
                  <a:lnTo>
                    <a:pt x="186" y="79"/>
                  </a:lnTo>
                  <a:lnTo>
                    <a:pt x="189" y="92"/>
                  </a:lnTo>
                  <a:lnTo>
                    <a:pt x="149" y="137"/>
                  </a:lnTo>
                  <a:lnTo>
                    <a:pt x="131" y="136"/>
                  </a:lnTo>
                  <a:lnTo>
                    <a:pt x="118" y="147"/>
                  </a:lnTo>
                  <a:lnTo>
                    <a:pt x="140" y="189"/>
                  </a:lnTo>
                  <a:lnTo>
                    <a:pt x="109" y="189"/>
                  </a:lnTo>
                  <a:lnTo>
                    <a:pt x="98" y="198"/>
                  </a:lnTo>
                  <a:lnTo>
                    <a:pt x="75" y="173"/>
                  </a:lnTo>
                  <a:lnTo>
                    <a:pt x="11" y="178"/>
                  </a:lnTo>
                  <a:lnTo>
                    <a:pt x="32" y="149"/>
                  </a:lnTo>
                  <a:lnTo>
                    <a:pt x="0" y="108"/>
                  </a:lnTo>
                </a:path>
              </a:pathLst>
            </a:custGeom>
            <a:grpFill/>
            <a:ln w="6350">
              <a:solidFill>
                <a:schemeClr val="bg1"/>
              </a:solidFill>
              <a:round/>
              <a:headEnd/>
              <a:tailEnd/>
            </a:ln>
          </p:spPr>
          <p:txBody>
            <a:bodyPr lIns="0" tIns="0" rIns="0" bIns="0" anchor="ctr">
              <a:spAutoFit/>
            </a:bodyPr>
            <a:lstStyle/>
            <a:p>
              <a:pPr>
                <a:defRPr/>
              </a:pPr>
              <a:endParaRPr lang="en-GB" dirty="0"/>
            </a:p>
          </p:txBody>
        </p:sp>
        <p:grpSp>
          <p:nvGrpSpPr>
            <p:cNvPr id="27" name="Group 73"/>
            <p:cNvGrpSpPr>
              <a:grpSpLocks/>
            </p:cNvGrpSpPr>
            <p:nvPr/>
          </p:nvGrpSpPr>
          <p:grpSpPr bwMode="auto">
            <a:xfrm>
              <a:off x="5369607" y="4337024"/>
              <a:ext cx="203197" cy="338125"/>
              <a:chOff x="5006" y="3366"/>
              <a:chExt cx="164" cy="265"/>
            </a:xfrm>
            <a:grpFill/>
          </p:grpSpPr>
          <p:sp>
            <p:nvSpPr>
              <p:cNvPr id="231" name="Freeform 230"/>
              <p:cNvSpPr>
                <a:spLocks/>
              </p:cNvSpPr>
              <p:nvPr/>
            </p:nvSpPr>
            <p:spPr bwMode="auto">
              <a:xfrm>
                <a:off x="5006" y="3404"/>
                <a:ext cx="136" cy="227"/>
              </a:xfrm>
              <a:custGeom>
                <a:avLst/>
                <a:gdLst>
                  <a:gd name="T0" fmla="*/ 0 w 136"/>
                  <a:gd name="T1" fmla="*/ 0 h 107"/>
                  <a:gd name="T2" fmla="*/ 0 w 136"/>
                  <a:gd name="T3" fmla="*/ 0 h 107"/>
                  <a:gd name="T4" fmla="*/ 2 w 136"/>
                  <a:gd name="T5" fmla="*/ 88 h 107"/>
                  <a:gd name="T6" fmla="*/ 24 w 136"/>
                  <a:gd name="T7" fmla="*/ 91 h 107"/>
                  <a:gd name="T8" fmla="*/ 46 w 136"/>
                  <a:gd name="T9" fmla="*/ 67 h 107"/>
                  <a:gd name="T10" fmla="*/ 70 w 136"/>
                  <a:gd name="T11" fmla="*/ 78 h 107"/>
                  <a:gd name="T12" fmla="*/ 93 w 136"/>
                  <a:gd name="T13" fmla="*/ 101 h 107"/>
                  <a:gd name="T14" fmla="*/ 135 w 136"/>
                  <a:gd name="T15" fmla="*/ 106 h 107"/>
                  <a:gd name="T16" fmla="*/ 87 w 136"/>
                  <a:gd name="T17" fmla="*/ 67 h 107"/>
                  <a:gd name="T18" fmla="*/ 90 w 136"/>
                  <a:gd name="T19" fmla="*/ 47 h 107"/>
                  <a:gd name="T20" fmla="*/ 67 w 136"/>
                  <a:gd name="T21" fmla="*/ 41 h 107"/>
                  <a:gd name="T22" fmla="*/ 46 w 136"/>
                  <a:gd name="T23" fmla="*/ 16 h 107"/>
                  <a:gd name="T24" fmla="*/ 0 w 136"/>
                  <a:gd name="T25" fmla="*/ 0 h 107"/>
                  <a:gd name="T26" fmla="*/ 0 w 136"/>
                  <a:gd name="T27" fmla="*/ 0 h 10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36"/>
                  <a:gd name="T43" fmla="*/ 0 h 107"/>
                  <a:gd name="T44" fmla="*/ 136 w 136"/>
                  <a:gd name="T45" fmla="*/ 107 h 10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36" h="107">
                    <a:moveTo>
                      <a:pt x="0" y="0"/>
                    </a:moveTo>
                    <a:lnTo>
                      <a:pt x="0" y="0"/>
                    </a:lnTo>
                    <a:lnTo>
                      <a:pt x="2" y="88"/>
                    </a:lnTo>
                    <a:lnTo>
                      <a:pt x="24" y="91"/>
                    </a:lnTo>
                    <a:lnTo>
                      <a:pt x="46" y="67"/>
                    </a:lnTo>
                    <a:lnTo>
                      <a:pt x="70" y="78"/>
                    </a:lnTo>
                    <a:lnTo>
                      <a:pt x="93" y="101"/>
                    </a:lnTo>
                    <a:lnTo>
                      <a:pt x="135" y="106"/>
                    </a:lnTo>
                    <a:lnTo>
                      <a:pt x="87" y="67"/>
                    </a:lnTo>
                    <a:lnTo>
                      <a:pt x="90" y="47"/>
                    </a:lnTo>
                    <a:lnTo>
                      <a:pt x="67" y="41"/>
                    </a:lnTo>
                    <a:lnTo>
                      <a:pt x="46" y="16"/>
                    </a:lnTo>
                    <a:lnTo>
                      <a:pt x="0" y="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32" name="Freeform 75"/>
              <p:cNvSpPr>
                <a:spLocks/>
              </p:cNvSpPr>
              <p:nvPr/>
            </p:nvSpPr>
            <p:spPr bwMode="auto">
              <a:xfrm>
                <a:off x="5105" y="3387"/>
                <a:ext cx="57" cy="227"/>
              </a:xfrm>
              <a:custGeom>
                <a:avLst/>
                <a:gdLst>
                  <a:gd name="T0" fmla="*/ 0 w 57"/>
                  <a:gd name="T1" fmla="*/ 18 h 28"/>
                  <a:gd name="T2" fmla="*/ 0 w 57"/>
                  <a:gd name="T3" fmla="*/ 18 h 28"/>
                  <a:gd name="T4" fmla="*/ 33 w 57"/>
                  <a:gd name="T5" fmla="*/ 27 h 28"/>
                  <a:gd name="T6" fmla="*/ 56 w 57"/>
                  <a:gd name="T7" fmla="*/ 8 h 28"/>
                  <a:gd name="T8" fmla="*/ 47 w 57"/>
                  <a:gd name="T9" fmla="*/ 0 h 28"/>
                  <a:gd name="T10" fmla="*/ 40 w 57"/>
                  <a:gd name="T11" fmla="*/ 10 h 28"/>
                  <a:gd name="T12" fmla="*/ 0 w 57"/>
                  <a:gd name="T13" fmla="*/ 18 h 28"/>
                  <a:gd name="T14" fmla="*/ 0 w 57"/>
                  <a:gd name="T15" fmla="*/ 18 h 28"/>
                  <a:gd name="T16" fmla="*/ 0 60000 65536"/>
                  <a:gd name="T17" fmla="*/ 0 60000 65536"/>
                  <a:gd name="T18" fmla="*/ 0 60000 65536"/>
                  <a:gd name="T19" fmla="*/ 0 60000 65536"/>
                  <a:gd name="T20" fmla="*/ 0 60000 65536"/>
                  <a:gd name="T21" fmla="*/ 0 60000 65536"/>
                  <a:gd name="T22" fmla="*/ 0 60000 65536"/>
                  <a:gd name="T23" fmla="*/ 0 60000 65536"/>
                  <a:gd name="T24" fmla="*/ 0 w 57"/>
                  <a:gd name="T25" fmla="*/ 0 h 28"/>
                  <a:gd name="T26" fmla="*/ 57 w 57"/>
                  <a:gd name="T27" fmla="*/ 28 h 2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 h="28">
                    <a:moveTo>
                      <a:pt x="0" y="18"/>
                    </a:moveTo>
                    <a:lnTo>
                      <a:pt x="0" y="18"/>
                    </a:lnTo>
                    <a:lnTo>
                      <a:pt x="33" y="27"/>
                    </a:lnTo>
                    <a:lnTo>
                      <a:pt x="56" y="8"/>
                    </a:lnTo>
                    <a:lnTo>
                      <a:pt x="47" y="0"/>
                    </a:lnTo>
                    <a:lnTo>
                      <a:pt x="40" y="10"/>
                    </a:lnTo>
                    <a:lnTo>
                      <a:pt x="0" y="18"/>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33" name="Freeform 232"/>
              <p:cNvSpPr>
                <a:spLocks/>
              </p:cNvSpPr>
              <p:nvPr/>
            </p:nvSpPr>
            <p:spPr bwMode="auto">
              <a:xfrm>
                <a:off x="5139" y="3366"/>
                <a:ext cx="31" cy="227"/>
              </a:xfrm>
              <a:custGeom>
                <a:avLst/>
                <a:gdLst>
                  <a:gd name="T0" fmla="*/ 0 w 31"/>
                  <a:gd name="T1" fmla="*/ 0 h 28"/>
                  <a:gd name="T2" fmla="*/ 0 w 31"/>
                  <a:gd name="T3" fmla="*/ 0 h 28"/>
                  <a:gd name="T4" fmla="*/ 23 w 31"/>
                  <a:gd name="T5" fmla="*/ 12 h 28"/>
                  <a:gd name="T6" fmla="*/ 30 w 31"/>
                  <a:gd name="T7" fmla="*/ 27 h 28"/>
                  <a:gd name="T8" fmla="*/ 29 w 31"/>
                  <a:gd name="T9" fmla="*/ 16 h 28"/>
                  <a:gd name="T10" fmla="*/ 0 w 31"/>
                  <a:gd name="T11" fmla="*/ 0 h 28"/>
                  <a:gd name="T12" fmla="*/ 0 w 31"/>
                  <a:gd name="T13" fmla="*/ 0 h 28"/>
                  <a:gd name="T14" fmla="*/ 0 60000 65536"/>
                  <a:gd name="T15" fmla="*/ 0 60000 65536"/>
                  <a:gd name="T16" fmla="*/ 0 60000 65536"/>
                  <a:gd name="T17" fmla="*/ 0 60000 65536"/>
                  <a:gd name="T18" fmla="*/ 0 60000 65536"/>
                  <a:gd name="T19" fmla="*/ 0 60000 65536"/>
                  <a:gd name="T20" fmla="*/ 0 60000 65536"/>
                  <a:gd name="T21" fmla="*/ 0 w 31"/>
                  <a:gd name="T22" fmla="*/ 0 h 28"/>
                  <a:gd name="T23" fmla="*/ 31 w 31"/>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 h="28">
                    <a:moveTo>
                      <a:pt x="0" y="0"/>
                    </a:moveTo>
                    <a:lnTo>
                      <a:pt x="0" y="0"/>
                    </a:lnTo>
                    <a:lnTo>
                      <a:pt x="23" y="12"/>
                    </a:lnTo>
                    <a:lnTo>
                      <a:pt x="30" y="27"/>
                    </a:lnTo>
                    <a:lnTo>
                      <a:pt x="29" y="16"/>
                    </a:lnTo>
                    <a:lnTo>
                      <a:pt x="0" y="0"/>
                    </a:lnTo>
                  </a:path>
                </a:pathLst>
              </a:custGeom>
              <a:grpFill/>
              <a:ln w="6350">
                <a:solidFill>
                  <a:schemeClr val="bg1"/>
                </a:solidFill>
                <a:round/>
                <a:headEnd/>
                <a:tailEnd/>
              </a:ln>
            </p:spPr>
            <p:txBody>
              <a:bodyPr lIns="0" tIns="0" rIns="0" bIns="0" anchor="ctr">
                <a:spAutoFit/>
              </a:bodyPr>
              <a:lstStyle/>
              <a:p>
                <a:pPr>
                  <a:defRPr/>
                </a:pPr>
                <a:endParaRPr lang="en-GB" dirty="0"/>
              </a:p>
            </p:txBody>
          </p:sp>
        </p:grpSp>
        <p:grpSp>
          <p:nvGrpSpPr>
            <p:cNvPr id="34" name="Group 77"/>
            <p:cNvGrpSpPr>
              <a:grpSpLocks/>
            </p:cNvGrpSpPr>
            <p:nvPr/>
          </p:nvGrpSpPr>
          <p:grpSpPr bwMode="auto">
            <a:xfrm>
              <a:off x="4963350" y="3994993"/>
              <a:ext cx="153988" cy="431838"/>
              <a:chOff x="4680" y="3107"/>
              <a:chExt cx="125" cy="329"/>
            </a:xfrm>
            <a:grpFill/>
          </p:grpSpPr>
          <p:sp>
            <p:nvSpPr>
              <p:cNvPr id="225" name="Freeform 224"/>
              <p:cNvSpPr>
                <a:spLocks/>
              </p:cNvSpPr>
              <p:nvPr/>
            </p:nvSpPr>
            <p:spPr bwMode="auto">
              <a:xfrm>
                <a:off x="4680" y="3185"/>
                <a:ext cx="32" cy="221"/>
              </a:xfrm>
              <a:custGeom>
                <a:avLst/>
                <a:gdLst>
                  <a:gd name="T0" fmla="*/ 0 w 32"/>
                  <a:gd name="T1" fmla="*/ 39 h 40"/>
                  <a:gd name="T2" fmla="*/ 0 w 32"/>
                  <a:gd name="T3" fmla="*/ 39 h 40"/>
                  <a:gd name="T4" fmla="*/ 22 w 32"/>
                  <a:gd name="T5" fmla="*/ 21 h 40"/>
                  <a:gd name="T6" fmla="*/ 31 w 32"/>
                  <a:gd name="T7" fmla="*/ 0 h 40"/>
                  <a:gd name="T8" fmla="*/ 0 w 32"/>
                  <a:gd name="T9" fmla="*/ 39 h 40"/>
                  <a:gd name="T10" fmla="*/ 0 w 32"/>
                  <a:gd name="T11" fmla="*/ 39 h 40"/>
                  <a:gd name="T12" fmla="*/ 0 60000 65536"/>
                  <a:gd name="T13" fmla="*/ 0 60000 65536"/>
                  <a:gd name="T14" fmla="*/ 0 60000 65536"/>
                  <a:gd name="T15" fmla="*/ 0 60000 65536"/>
                  <a:gd name="T16" fmla="*/ 0 60000 65536"/>
                  <a:gd name="T17" fmla="*/ 0 60000 65536"/>
                  <a:gd name="T18" fmla="*/ 0 w 32"/>
                  <a:gd name="T19" fmla="*/ 0 h 40"/>
                  <a:gd name="T20" fmla="*/ 32 w 32"/>
                  <a:gd name="T21" fmla="*/ 40 h 40"/>
                </a:gdLst>
                <a:ahLst/>
                <a:cxnLst>
                  <a:cxn ang="T12">
                    <a:pos x="T0" y="T1"/>
                  </a:cxn>
                  <a:cxn ang="T13">
                    <a:pos x="T2" y="T3"/>
                  </a:cxn>
                  <a:cxn ang="T14">
                    <a:pos x="T4" y="T5"/>
                  </a:cxn>
                  <a:cxn ang="T15">
                    <a:pos x="T6" y="T7"/>
                  </a:cxn>
                  <a:cxn ang="T16">
                    <a:pos x="T8" y="T9"/>
                  </a:cxn>
                  <a:cxn ang="T17">
                    <a:pos x="T10" y="T11"/>
                  </a:cxn>
                </a:cxnLst>
                <a:rect l="T18" t="T19" r="T20" b="T21"/>
                <a:pathLst>
                  <a:path w="32" h="40">
                    <a:moveTo>
                      <a:pt x="0" y="39"/>
                    </a:moveTo>
                    <a:lnTo>
                      <a:pt x="0" y="39"/>
                    </a:lnTo>
                    <a:lnTo>
                      <a:pt x="22" y="21"/>
                    </a:lnTo>
                    <a:lnTo>
                      <a:pt x="31" y="0"/>
                    </a:lnTo>
                    <a:lnTo>
                      <a:pt x="0" y="39"/>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26" name="Freeform 79"/>
              <p:cNvSpPr>
                <a:spLocks/>
              </p:cNvSpPr>
              <p:nvPr/>
            </p:nvSpPr>
            <p:spPr bwMode="auto">
              <a:xfrm>
                <a:off x="4717" y="3107"/>
                <a:ext cx="57" cy="221"/>
              </a:xfrm>
              <a:custGeom>
                <a:avLst/>
                <a:gdLst>
                  <a:gd name="T0" fmla="*/ 0 w 57"/>
                  <a:gd name="T1" fmla="*/ 33 h 84"/>
                  <a:gd name="T2" fmla="*/ 0 w 57"/>
                  <a:gd name="T3" fmla="*/ 33 h 84"/>
                  <a:gd name="T4" fmla="*/ 11 w 57"/>
                  <a:gd name="T5" fmla="*/ 0 h 84"/>
                  <a:gd name="T6" fmla="*/ 30 w 57"/>
                  <a:gd name="T7" fmla="*/ 1 h 84"/>
                  <a:gd name="T8" fmla="*/ 35 w 57"/>
                  <a:gd name="T9" fmla="*/ 23 h 84"/>
                  <a:gd name="T10" fmla="*/ 20 w 57"/>
                  <a:gd name="T11" fmla="*/ 45 h 84"/>
                  <a:gd name="T12" fmla="*/ 23 w 57"/>
                  <a:gd name="T13" fmla="*/ 58 h 84"/>
                  <a:gd name="T14" fmla="*/ 53 w 57"/>
                  <a:gd name="T15" fmla="*/ 66 h 84"/>
                  <a:gd name="T16" fmla="*/ 56 w 57"/>
                  <a:gd name="T17" fmla="*/ 83 h 84"/>
                  <a:gd name="T18" fmla="*/ 38 w 57"/>
                  <a:gd name="T19" fmla="*/ 66 h 84"/>
                  <a:gd name="T20" fmla="*/ 38 w 57"/>
                  <a:gd name="T21" fmla="*/ 74 h 84"/>
                  <a:gd name="T22" fmla="*/ 11 w 57"/>
                  <a:gd name="T23" fmla="*/ 66 h 84"/>
                  <a:gd name="T24" fmla="*/ 0 w 57"/>
                  <a:gd name="T25" fmla="*/ 33 h 84"/>
                  <a:gd name="T26" fmla="*/ 0 w 57"/>
                  <a:gd name="T27" fmla="*/ 33 h 8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7"/>
                  <a:gd name="T43" fmla="*/ 0 h 84"/>
                  <a:gd name="T44" fmla="*/ 57 w 57"/>
                  <a:gd name="T45" fmla="*/ 84 h 8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7" h="84">
                    <a:moveTo>
                      <a:pt x="0" y="33"/>
                    </a:moveTo>
                    <a:lnTo>
                      <a:pt x="0" y="33"/>
                    </a:lnTo>
                    <a:lnTo>
                      <a:pt x="11" y="0"/>
                    </a:lnTo>
                    <a:lnTo>
                      <a:pt x="30" y="1"/>
                    </a:lnTo>
                    <a:lnTo>
                      <a:pt x="35" y="23"/>
                    </a:lnTo>
                    <a:lnTo>
                      <a:pt x="20" y="45"/>
                    </a:lnTo>
                    <a:lnTo>
                      <a:pt x="23" y="58"/>
                    </a:lnTo>
                    <a:lnTo>
                      <a:pt x="53" y="66"/>
                    </a:lnTo>
                    <a:lnTo>
                      <a:pt x="56" y="83"/>
                    </a:lnTo>
                    <a:lnTo>
                      <a:pt x="38" y="66"/>
                    </a:lnTo>
                    <a:lnTo>
                      <a:pt x="38" y="74"/>
                    </a:lnTo>
                    <a:lnTo>
                      <a:pt x="11" y="66"/>
                    </a:lnTo>
                    <a:lnTo>
                      <a:pt x="0" y="33"/>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27" name="Freeform 226"/>
              <p:cNvSpPr>
                <a:spLocks/>
              </p:cNvSpPr>
              <p:nvPr/>
            </p:nvSpPr>
            <p:spPr bwMode="auto">
              <a:xfrm>
                <a:off x="4722" y="3145"/>
                <a:ext cx="17" cy="221"/>
              </a:xfrm>
              <a:custGeom>
                <a:avLst/>
                <a:gdLst>
                  <a:gd name="T0" fmla="*/ 0 w 17"/>
                  <a:gd name="T1" fmla="*/ 0 h 18"/>
                  <a:gd name="T2" fmla="*/ 0 w 17"/>
                  <a:gd name="T3" fmla="*/ 0 h 18"/>
                  <a:gd name="T4" fmla="*/ 8 w 17"/>
                  <a:gd name="T5" fmla="*/ 0 h 18"/>
                  <a:gd name="T6" fmla="*/ 16 w 17"/>
                  <a:gd name="T7" fmla="*/ 3 h 18"/>
                  <a:gd name="T8" fmla="*/ 12 w 17"/>
                  <a:gd name="T9" fmla="*/ 17 h 18"/>
                  <a:gd name="T10" fmla="*/ 0 w 17"/>
                  <a:gd name="T11" fmla="*/ 0 h 18"/>
                  <a:gd name="T12" fmla="*/ 0 w 17"/>
                  <a:gd name="T13" fmla="*/ 0 h 18"/>
                  <a:gd name="T14" fmla="*/ 0 60000 65536"/>
                  <a:gd name="T15" fmla="*/ 0 60000 65536"/>
                  <a:gd name="T16" fmla="*/ 0 60000 65536"/>
                  <a:gd name="T17" fmla="*/ 0 60000 65536"/>
                  <a:gd name="T18" fmla="*/ 0 60000 65536"/>
                  <a:gd name="T19" fmla="*/ 0 60000 65536"/>
                  <a:gd name="T20" fmla="*/ 0 60000 65536"/>
                  <a:gd name="T21" fmla="*/ 0 w 17"/>
                  <a:gd name="T22" fmla="*/ 0 h 18"/>
                  <a:gd name="T23" fmla="*/ 17 w 17"/>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18">
                    <a:moveTo>
                      <a:pt x="0" y="0"/>
                    </a:moveTo>
                    <a:lnTo>
                      <a:pt x="0" y="0"/>
                    </a:lnTo>
                    <a:lnTo>
                      <a:pt x="8" y="0"/>
                    </a:lnTo>
                    <a:lnTo>
                      <a:pt x="16" y="3"/>
                    </a:lnTo>
                    <a:lnTo>
                      <a:pt x="12" y="17"/>
                    </a:lnTo>
                    <a:lnTo>
                      <a:pt x="0" y="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28" name="Freeform 81"/>
              <p:cNvSpPr>
                <a:spLocks/>
              </p:cNvSpPr>
              <p:nvPr/>
            </p:nvSpPr>
            <p:spPr bwMode="auto">
              <a:xfrm>
                <a:off x="4744" y="3168"/>
                <a:ext cx="15" cy="221"/>
              </a:xfrm>
              <a:custGeom>
                <a:avLst/>
                <a:gdLst>
                  <a:gd name="T0" fmla="*/ 0 w 15"/>
                  <a:gd name="T1" fmla="*/ 0 h 22"/>
                  <a:gd name="T2" fmla="*/ 0 w 15"/>
                  <a:gd name="T3" fmla="*/ 0 h 22"/>
                  <a:gd name="T4" fmla="*/ 1 w 15"/>
                  <a:gd name="T5" fmla="*/ 21 h 22"/>
                  <a:gd name="T6" fmla="*/ 14 w 15"/>
                  <a:gd name="T7" fmla="*/ 12 h 22"/>
                  <a:gd name="T8" fmla="*/ 0 w 15"/>
                  <a:gd name="T9" fmla="*/ 0 h 22"/>
                  <a:gd name="T10" fmla="*/ 0 w 15"/>
                  <a:gd name="T11" fmla="*/ 0 h 22"/>
                  <a:gd name="T12" fmla="*/ 0 60000 65536"/>
                  <a:gd name="T13" fmla="*/ 0 60000 65536"/>
                  <a:gd name="T14" fmla="*/ 0 60000 65536"/>
                  <a:gd name="T15" fmla="*/ 0 60000 65536"/>
                  <a:gd name="T16" fmla="*/ 0 60000 65536"/>
                  <a:gd name="T17" fmla="*/ 0 60000 65536"/>
                  <a:gd name="T18" fmla="*/ 0 w 15"/>
                  <a:gd name="T19" fmla="*/ 0 h 22"/>
                  <a:gd name="T20" fmla="*/ 15 w 15"/>
                  <a:gd name="T21" fmla="*/ 22 h 22"/>
                </a:gdLst>
                <a:ahLst/>
                <a:cxnLst>
                  <a:cxn ang="T12">
                    <a:pos x="T0" y="T1"/>
                  </a:cxn>
                  <a:cxn ang="T13">
                    <a:pos x="T2" y="T3"/>
                  </a:cxn>
                  <a:cxn ang="T14">
                    <a:pos x="T4" y="T5"/>
                  </a:cxn>
                  <a:cxn ang="T15">
                    <a:pos x="T6" y="T7"/>
                  </a:cxn>
                  <a:cxn ang="T16">
                    <a:pos x="T8" y="T9"/>
                  </a:cxn>
                  <a:cxn ang="T17">
                    <a:pos x="T10" y="T11"/>
                  </a:cxn>
                </a:cxnLst>
                <a:rect l="T18" t="T19" r="T20" b="T21"/>
                <a:pathLst>
                  <a:path w="15" h="22">
                    <a:moveTo>
                      <a:pt x="0" y="0"/>
                    </a:moveTo>
                    <a:lnTo>
                      <a:pt x="0" y="0"/>
                    </a:lnTo>
                    <a:lnTo>
                      <a:pt x="1" y="21"/>
                    </a:lnTo>
                    <a:lnTo>
                      <a:pt x="14" y="12"/>
                    </a:lnTo>
                    <a:lnTo>
                      <a:pt x="0" y="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29" name="Freeform 228"/>
              <p:cNvSpPr>
                <a:spLocks/>
              </p:cNvSpPr>
              <p:nvPr/>
            </p:nvSpPr>
            <p:spPr bwMode="auto">
              <a:xfrm>
                <a:off x="4745" y="3215"/>
                <a:ext cx="60" cy="221"/>
              </a:xfrm>
              <a:custGeom>
                <a:avLst/>
                <a:gdLst>
                  <a:gd name="T0" fmla="*/ 0 w 60"/>
                  <a:gd name="T1" fmla="*/ 38 h 57"/>
                  <a:gd name="T2" fmla="*/ 0 w 60"/>
                  <a:gd name="T3" fmla="*/ 38 h 57"/>
                  <a:gd name="T4" fmla="*/ 13 w 60"/>
                  <a:gd name="T5" fmla="*/ 18 h 57"/>
                  <a:gd name="T6" fmla="*/ 28 w 60"/>
                  <a:gd name="T7" fmla="*/ 22 h 57"/>
                  <a:gd name="T8" fmla="*/ 49 w 60"/>
                  <a:gd name="T9" fmla="*/ 0 h 57"/>
                  <a:gd name="T10" fmla="*/ 59 w 60"/>
                  <a:gd name="T11" fmla="*/ 13 h 57"/>
                  <a:gd name="T12" fmla="*/ 58 w 60"/>
                  <a:gd name="T13" fmla="*/ 46 h 57"/>
                  <a:gd name="T14" fmla="*/ 53 w 60"/>
                  <a:gd name="T15" fmla="*/ 32 h 57"/>
                  <a:gd name="T16" fmla="*/ 47 w 60"/>
                  <a:gd name="T17" fmla="*/ 56 h 57"/>
                  <a:gd name="T18" fmla="*/ 32 w 60"/>
                  <a:gd name="T19" fmla="*/ 50 h 57"/>
                  <a:gd name="T20" fmla="*/ 23 w 60"/>
                  <a:gd name="T21" fmla="*/ 25 h 57"/>
                  <a:gd name="T22" fmla="*/ 0 w 60"/>
                  <a:gd name="T23" fmla="*/ 38 h 57"/>
                  <a:gd name="T24" fmla="*/ 0 w 60"/>
                  <a:gd name="T25" fmla="*/ 38 h 5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0"/>
                  <a:gd name="T40" fmla="*/ 0 h 57"/>
                  <a:gd name="T41" fmla="*/ 60 w 60"/>
                  <a:gd name="T42" fmla="*/ 57 h 5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0" h="57">
                    <a:moveTo>
                      <a:pt x="0" y="38"/>
                    </a:moveTo>
                    <a:lnTo>
                      <a:pt x="0" y="38"/>
                    </a:lnTo>
                    <a:lnTo>
                      <a:pt x="13" y="18"/>
                    </a:lnTo>
                    <a:lnTo>
                      <a:pt x="28" y="22"/>
                    </a:lnTo>
                    <a:lnTo>
                      <a:pt x="49" y="0"/>
                    </a:lnTo>
                    <a:lnTo>
                      <a:pt x="59" y="13"/>
                    </a:lnTo>
                    <a:lnTo>
                      <a:pt x="58" y="46"/>
                    </a:lnTo>
                    <a:lnTo>
                      <a:pt x="53" y="32"/>
                    </a:lnTo>
                    <a:lnTo>
                      <a:pt x="47" y="56"/>
                    </a:lnTo>
                    <a:lnTo>
                      <a:pt x="32" y="50"/>
                    </a:lnTo>
                    <a:lnTo>
                      <a:pt x="23" y="25"/>
                    </a:lnTo>
                    <a:lnTo>
                      <a:pt x="0" y="38"/>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30" name="Freeform 229"/>
              <p:cNvSpPr>
                <a:spLocks/>
              </p:cNvSpPr>
              <p:nvPr/>
            </p:nvSpPr>
            <p:spPr bwMode="auto">
              <a:xfrm>
                <a:off x="4752" y="3185"/>
                <a:ext cx="14" cy="221"/>
              </a:xfrm>
              <a:custGeom>
                <a:avLst/>
                <a:gdLst>
                  <a:gd name="T0" fmla="*/ 0 w 14"/>
                  <a:gd name="T1" fmla="*/ 14 h 24"/>
                  <a:gd name="T2" fmla="*/ 0 w 14"/>
                  <a:gd name="T3" fmla="*/ 14 h 24"/>
                  <a:gd name="T4" fmla="*/ 3 w 14"/>
                  <a:gd name="T5" fmla="*/ 10 h 24"/>
                  <a:gd name="T6" fmla="*/ 13 w 14"/>
                  <a:gd name="T7" fmla="*/ 0 h 24"/>
                  <a:gd name="T8" fmla="*/ 9 w 14"/>
                  <a:gd name="T9" fmla="*/ 23 h 24"/>
                  <a:gd name="T10" fmla="*/ 0 w 14"/>
                  <a:gd name="T11" fmla="*/ 14 h 24"/>
                  <a:gd name="T12" fmla="*/ 0 w 14"/>
                  <a:gd name="T13" fmla="*/ 14 h 24"/>
                  <a:gd name="T14" fmla="*/ 0 60000 65536"/>
                  <a:gd name="T15" fmla="*/ 0 60000 65536"/>
                  <a:gd name="T16" fmla="*/ 0 60000 65536"/>
                  <a:gd name="T17" fmla="*/ 0 60000 65536"/>
                  <a:gd name="T18" fmla="*/ 0 60000 65536"/>
                  <a:gd name="T19" fmla="*/ 0 60000 65536"/>
                  <a:gd name="T20" fmla="*/ 0 60000 65536"/>
                  <a:gd name="T21" fmla="*/ 0 w 14"/>
                  <a:gd name="T22" fmla="*/ 0 h 24"/>
                  <a:gd name="T23" fmla="*/ 14 w 14"/>
                  <a:gd name="T24" fmla="*/ 24 h 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 h="24">
                    <a:moveTo>
                      <a:pt x="0" y="14"/>
                    </a:moveTo>
                    <a:lnTo>
                      <a:pt x="0" y="14"/>
                    </a:lnTo>
                    <a:lnTo>
                      <a:pt x="3" y="10"/>
                    </a:lnTo>
                    <a:lnTo>
                      <a:pt x="13" y="0"/>
                    </a:lnTo>
                    <a:lnTo>
                      <a:pt x="9" y="23"/>
                    </a:lnTo>
                    <a:lnTo>
                      <a:pt x="0" y="14"/>
                    </a:lnTo>
                  </a:path>
                </a:pathLst>
              </a:custGeom>
              <a:grpFill/>
              <a:ln w="6350">
                <a:solidFill>
                  <a:schemeClr val="bg1"/>
                </a:solidFill>
                <a:round/>
                <a:headEnd/>
                <a:tailEnd/>
              </a:ln>
            </p:spPr>
            <p:txBody>
              <a:bodyPr lIns="0" tIns="0" rIns="0" bIns="0" anchor="ctr">
                <a:spAutoFit/>
              </a:bodyPr>
              <a:lstStyle/>
              <a:p>
                <a:pPr>
                  <a:defRPr/>
                </a:pPr>
                <a:endParaRPr lang="en-GB" dirty="0"/>
              </a:p>
            </p:txBody>
          </p:sp>
        </p:grpSp>
        <p:sp>
          <p:nvSpPr>
            <p:cNvPr id="38" name="Freeform 37"/>
            <p:cNvSpPr>
              <a:spLocks/>
            </p:cNvSpPr>
            <p:nvPr/>
          </p:nvSpPr>
          <p:spPr bwMode="auto">
            <a:xfrm>
              <a:off x="3423408" y="2994056"/>
              <a:ext cx="2782868" cy="289645"/>
            </a:xfrm>
            <a:custGeom>
              <a:avLst/>
              <a:gdLst>
                <a:gd name="T0" fmla="*/ 37309631 w 2232"/>
                <a:gd name="T1" fmla="*/ 710412683 h 748"/>
                <a:gd name="T2" fmla="*/ 66845385 w 2232"/>
                <a:gd name="T3" fmla="*/ 442943307 h 748"/>
                <a:gd name="T4" fmla="*/ 129026444 w 2232"/>
                <a:gd name="T5" fmla="*/ 374798509 h 748"/>
                <a:gd name="T6" fmla="*/ 167890879 w 2232"/>
                <a:gd name="T7" fmla="*/ 560493703 h 748"/>
                <a:gd name="T8" fmla="*/ 300026834 w 2232"/>
                <a:gd name="T9" fmla="*/ 560493703 h 748"/>
                <a:gd name="T10" fmla="*/ 421280687 w 2232"/>
                <a:gd name="T11" fmla="*/ 431017413 h 748"/>
                <a:gd name="T12" fmla="*/ 592281039 w 2232"/>
                <a:gd name="T13" fmla="*/ 420796150 h 748"/>
                <a:gd name="T14" fmla="*/ 879870995 w 2232"/>
                <a:gd name="T15" fmla="*/ 419092823 h 748"/>
                <a:gd name="T16" fmla="*/ 881425770 w 2232"/>
                <a:gd name="T17" fmla="*/ 270877252 h 748"/>
                <a:gd name="T18" fmla="*/ 990243836 w 2232"/>
                <a:gd name="T19" fmla="*/ 408870255 h 748"/>
                <a:gd name="T20" fmla="*/ 1008898646 w 2232"/>
                <a:gd name="T21" fmla="*/ 398648993 h 748"/>
                <a:gd name="T22" fmla="*/ 1089734496 w 2232"/>
                <a:gd name="T23" fmla="*/ 417389497 h 748"/>
                <a:gd name="T24" fmla="*/ 1035326087 w 2232"/>
                <a:gd name="T25" fmla="*/ 238507527 h 748"/>
                <a:gd name="T26" fmla="*/ 1094397576 w 2232"/>
                <a:gd name="T27" fmla="*/ 247026768 h 748"/>
                <a:gd name="T28" fmla="*/ 1139479826 w 2232"/>
                <a:gd name="T29" fmla="*/ 195917844 h 748"/>
                <a:gd name="T30" fmla="*/ 1400642498 w 2232"/>
                <a:gd name="T31" fmla="*/ 78367386 h 748"/>
                <a:gd name="T32" fmla="*/ 1576305929 w 2232"/>
                <a:gd name="T33" fmla="*/ 56220229 h 748"/>
                <a:gd name="T34" fmla="*/ 1786169430 w 2232"/>
                <a:gd name="T35" fmla="*/ 47700987 h 748"/>
                <a:gd name="T36" fmla="*/ 1699115726 w 2232"/>
                <a:gd name="T37" fmla="*/ 223174980 h 748"/>
                <a:gd name="T38" fmla="*/ 1835914761 w 2232"/>
                <a:gd name="T39" fmla="*/ 209545759 h 748"/>
                <a:gd name="T40" fmla="*/ 2044223487 w 2232"/>
                <a:gd name="T41" fmla="*/ 218065001 h 748"/>
                <a:gd name="T42" fmla="*/ 2147483647 w 2232"/>
                <a:gd name="T43" fmla="*/ 284506472 h 748"/>
                <a:gd name="T44" fmla="*/ 2147483647 w 2232"/>
                <a:gd name="T45" fmla="*/ 267469294 h 748"/>
                <a:gd name="T46" fmla="*/ 2147483647 w 2232"/>
                <a:gd name="T47" fmla="*/ 371390551 h 748"/>
                <a:gd name="T48" fmla="*/ 2147483647 w 2232"/>
                <a:gd name="T49" fmla="*/ 361169288 h 748"/>
                <a:gd name="T50" fmla="*/ 2147483647 w 2232"/>
                <a:gd name="T51" fmla="*/ 459979180 h 748"/>
                <a:gd name="T52" fmla="*/ 2147483647 w 2232"/>
                <a:gd name="T53" fmla="*/ 562197029 h 748"/>
                <a:gd name="T54" fmla="*/ 2147483647 w 2232"/>
                <a:gd name="T55" fmla="*/ 492348905 h 748"/>
                <a:gd name="T56" fmla="*/ 2147483647 w 2232"/>
                <a:gd name="T57" fmla="*/ 613305954 h 748"/>
                <a:gd name="T58" fmla="*/ 2147483647 w 2232"/>
                <a:gd name="T59" fmla="*/ 725746535 h 748"/>
                <a:gd name="T60" fmla="*/ 2147483647 w 2232"/>
                <a:gd name="T61" fmla="*/ 850110236 h 748"/>
                <a:gd name="T62" fmla="*/ 2147483647 w 2232"/>
                <a:gd name="T63" fmla="*/ 982994484 h 748"/>
                <a:gd name="T64" fmla="*/ 2147483647 w 2232"/>
                <a:gd name="T65" fmla="*/ 689970157 h 748"/>
                <a:gd name="T66" fmla="*/ 2147483647 w 2232"/>
                <a:gd name="T67" fmla="*/ 662711553 h 748"/>
                <a:gd name="T68" fmla="*/ 2147483647 w 2232"/>
                <a:gd name="T69" fmla="*/ 747893692 h 748"/>
                <a:gd name="T70" fmla="*/ 2147483647 w 2232"/>
                <a:gd name="T71" fmla="*/ 919959665 h 748"/>
                <a:gd name="T72" fmla="*/ 2147483647 w 2232"/>
                <a:gd name="T73" fmla="*/ 974475243 h 748"/>
                <a:gd name="T74" fmla="*/ 2147483647 w 2232"/>
                <a:gd name="T75" fmla="*/ 1257278307 h 748"/>
                <a:gd name="T76" fmla="*/ 2135941517 w 2232"/>
                <a:gd name="T77" fmla="*/ 1051139282 h 748"/>
                <a:gd name="T78" fmla="*/ 1898097047 w 2232"/>
                <a:gd name="T79" fmla="*/ 1042621346 h 748"/>
                <a:gd name="T80" fmla="*/ 1507907035 w 2232"/>
                <a:gd name="T81" fmla="*/ 998327031 h 748"/>
                <a:gd name="T82" fmla="*/ 1147252456 w 2232"/>
                <a:gd name="T83" fmla="*/ 1042621346 h 748"/>
                <a:gd name="T84" fmla="*/ 1016671276 w 2232"/>
                <a:gd name="T85" fmla="*/ 1001733684 h 748"/>
                <a:gd name="T86" fmla="*/ 778825559 w 2232"/>
                <a:gd name="T87" fmla="*/ 877368677 h 748"/>
                <a:gd name="T88" fmla="*/ 620262008 w 2232"/>
                <a:gd name="T89" fmla="*/ 916553013 h 748"/>
                <a:gd name="T90" fmla="*/ 645134673 w 2232"/>
                <a:gd name="T91" fmla="*/ 1001733684 h 748"/>
                <a:gd name="T92" fmla="*/ 553416642 w 2232"/>
                <a:gd name="T93" fmla="*/ 993215747 h 748"/>
                <a:gd name="T94" fmla="*/ 415062832 w 2232"/>
                <a:gd name="T95" fmla="*/ 1013659578 h 748"/>
                <a:gd name="T96" fmla="*/ 401072348 w 2232"/>
                <a:gd name="T97" fmla="*/ 1097136923 h 748"/>
                <a:gd name="T98" fmla="*/ 452372453 w 2232"/>
                <a:gd name="T99" fmla="*/ 1161875068 h 748"/>
                <a:gd name="T100" fmla="*/ 411953282 w 2232"/>
                <a:gd name="T101" fmla="*/ 1253870349 h 748"/>
                <a:gd name="T102" fmla="*/ 290699429 w 2232"/>
                <a:gd name="T103" fmla="*/ 1206169383 h 748"/>
                <a:gd name="T104" fmla="*/ 272044619 w 2232"/>
                <a:gd name="T105" fmla="*/ 1092025639 h 748"/>
                <a:gd name="T106" fmla="*/ 138353849 w 2232"/>
                <a:gd name="T107" fmla="*/ 1000030358 h 748"/>
                <a:gd name="T108" fmla="*/ 93272845 w 2232"/>
                <a:gd name="T109" fmla="*/ 954032717 h 748"/>
                <a:gd name="T110" fmla="*/ 6217857 w 2232"/>
                <a:gd name="T111" fmla="*/ 880776635 h 74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232"/>
                <a:gd name="T169" fmla="*/ 0 h 748"/>
                <a:gd name="T170" fmla="*/ 2232 w 2232"/>
                <a:gd name="T171" fmla="*/ 748 h 74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232" h="748">
                  <a:moveTo>
                    <a:pt x="8" y="492"/>
                  </a:moveTo>
                  <a:lnTo>
                    <a:pt x="13" y="474"/>
                  </a:lnTo>
                  <a:lnTo>
                    <a:pt x="22" y="458"/>
                  </a:lnTo>
                  <a:lnTo>
                    <a:pt x="15" y="439"/>
                  </a:lnTo>
                  <a:lnTo>
                    <a:pt x="15" y="428"/>
                  </a:lnTo>
                  <a:lnTo>
                    <a:pt x="46" y="423"/>
                  </a:lnTo>
                  <a:lnTo>
                    <a:pt x="24" y="417"/>
                  </a:lnTo>
                  <a:lnTo>
                    <a:pt x="25" y="409"/>
                  </a:lnTo>
                  <a:lnTo>
                    <a:pt x="11" y="411"/>
                  </a:lnTo>
                  <a:lnTo>
                    <a:pt x="63" y="367"/>
                  </a:lnTo>
                  <a:lnTo>
                    <a:pt x="40" y="321"/>
                  </a:lnTo>
                  <a:lnTo>
                    <a:pt x="46" y="299"/>
                  </a:lnTo>
                  <a:lnTo>
                    <a:pt x="32" y="274"/>
                  </a:lnTo>
                  <a:lnTo>
                    <a:pt x="43" y="260"/>
                  </a:lnTo>
                  <a:lnTo>
                    <a:pt x="24" y="241"/>
                  </a:lnTo>
                  <a:lnTo>
                    <a:pt x="29" y="225"/>
                  </a:lnTo>
                  <a:lnTo>
                    <a:pt x="55" y="207"/>
                  </a:lnTo>
                  <a:lnTo>
                    <a:pt x="69" y="205"/>
                  </a:lnTo>
                  <a:lnTo>
                    <a:pt x="86" y="209"/>
                  </a:lnTo>
                  <a:lnTo>
                    <a:pt x="71" y="213"/>
                  </a:lnTo>
                  <a:lnTo>
                    <a:pt x="83" y="220"/>
                  </a:lnTo>
                  <a:lnTo>
                    <a:pt x="123" y="222"/>
                  </a:lnTo>
                  <a:lnTo>
                    <a:pt x="195" y="259"/>
                  </a:lnTo>
                  <a:lnTo>
                    <a:pt x="196" y="277"/>
                  </a:lnTo>
                  <a:lnTo>
                    <a:pt x="166" y="294"/>
                  </a:lnTo>
                  <a:lnTo>
                    <a:pt x="69" y="271"/>
                  </a:lnTo>
                  <a:lnTo>
                    <a:pt x="109" y="298"/>
                  </a:lnTo>
                  <a:lnTo>
                    <a:pt x="108" y="329"/>
                  </a:lnTo>
                  <a:lnTo>
                    <a:pt x="146" y="344"/>
                  </a:lnTo>
                  <a:lnTo>
                    <a:pt x="157" y="342"/>
                  </a:lnTo>
                  <a:lnTo>
                    <a:pt x="151" y="329"/>
                  </a:lnTo>
                  <a:lnTo>
                    <a:pt x="133" y="324"/>
                  </a:lnTo>
                  <a:lnTo>
                    <a:pt x="138" y="313"/>
                  </a:lnTo>
                  <a:lnTo>
                    <a:pt x="155" y="325"/>
                  </a:lnTo>
                  <a:lnTo>
                    <a:pt x="193" y="329"/>
                  </a:lnTo>
                  <a:lnTo>
                    <a:pt x="177" y="304"/>
                  </a:lnTo>
                  <a:lnTo>
                    <a:pt x="212" y="284"/>
                  </a:lnTo>
                  <a:lnTo>
                    <a:pt x="237" y="298"/>
                  </a:lnTo>
                  <a:lnTo>
                    <a:pt x="236" y="243"/>
                  </a:lnTo>
                  <a:lnTo>
                    <a:pt x="226" y="234"/>
                  </a:lnTo>
                  <a:lnTo>
                    <a:pt x="268" y="247"/>
                  </a:lnTo>
                  <a:lnTo>
                    <a:pt x="271" y="253"/>
                  </a:lnTo>
                  <a:lnTo>
                    <a:pt x="248" y="263"/>
                  </a:lnTo>
                  <a:lnTo>
                    <a:pt x="271" y="281"/>
                  </a:lnTo>
                  <a:lnTo>
                    <a:pt x="290" y="260"/>
                  </a:lnTo>
                  <a:lnTo>
                    <a:pt x="368" y="227"/>
                  </a:lnTo>
                  <a:lnTo>
                    <a:pt x="380" y="226"/>
                  </a:lnTo>
                  <a:lnTo>
                    <a:pt x="368" y="231"/>
                  </a:lnTo>
                  <a:lnTo>
                    <a:pt x="381" y="247"/>
                  </a:lnTo>
                  <a:lnTo>
                    <a:pt x="438" y="226"/>
                  </a:lnTo>
                  <a:lnTo>
                    <a:pt x="451" y="241"/>
                  </a:lnTo>
                  <a:lnTo>
                    <a:pt x="464" y="230"/>
                  </a:lnTo>
                  <a:lnTo>
                    <a:pt x="457" y="212"/>
                  </a:lnTo>
                  <a:lnTo>
                    <a:pt x="465" y="206"/>
                  </a:lnTo>
                  <a:lnTo>
                    <a:pt x="509" y="215"/>
                  </a:lnTo>
                  <a:lnTo>
                    <a:pt x="566" y="246"/>
                  </a:lnTo>
                  <a:lnTo>
                    <a:pt x="577" y="231"/>
                  </a:lnTo>
                  <a:lnTo>
                    <a:pt x="565" y="215"/>
                  </a:lnTo>
                  <a:lnTo>
                    <a:pt x="547" y="211"/>
                  </a:lnTo>
                  <a:lnTo>
                    <a:pt x="554" y="186"/>
                  </a:lnTo>
                  <a:lnTo>
                    <a:pt x="542" y="183"/>
                  </a:lnTo>
                  <a:lnTo>
                    <a:pt x="546" y="171"/>
                  </a:lnTo>
                  <a:lnTo>
                    <a:pt x="567" y="159"/>
                  </a:lnTo>
                  <a:lnTo>
                    <a:pt x="581" y="129"/>
                  </a:lnTo>
                  <a:lnTo>
                    <a:pt x="610" y="130"/>
                  </a:lnTo>
                  <a:lnTo>
                    <a:pt x="625" y="134"/>
                  </a:lnTo>
                  <a:lnTo>
                    <a:pt x="614" y="166"/>
                  </a:lnTo>
                  <a:lnTo>
                    <a:pt x="626" y="181"/>
                  </a:lnTo>
                  <a:lnTo>
                    <a:pt x="622" y="225"/>
                  </a:lnTo>
                  <a:lnTo>
                    <a:pt x="637" y="240"/>
                  </a:lnTo>
                  <a:lnTo>
                    <a:pt x="631" y="256"/>
                  </a:lnTo>
                  <a:lnTo>
                    <a:pt x="609" y="268"/>
                  </a:lnTo>
                  <a:lnTo>
                    <a:pt x="616" y="274"/>
                  </a:lnTo>
                  <a:lnTo>
                    <a:pt x="586" y="280"/>
                  </a:lnTo>
                  <a:lnTo>
                    <a:pt x="618" y="291"/>
                  </a:lnTo>
                  <a:lnTo>
                    <a:pt x="653" y="256"/>
                  </a:lnTo>
                  <a:lnTo>
                    <a:pt x="649" y="234"/>
                  </a:lnTo>
                  <a:lnTo>
                    <a:pt x="661" y="231"/>
                  </a:lnTo>
                  <a:lnTo>
                    <a:pt x="680" y="227"/>
                  </a:lnTo>
                  <a:lnTo>
                    <a:pt x="689" y="239"/>
                  </a:lnTo>
                  <a:lnTo>
                    <a:pt x="688" y="256"/>
                  </a:lnTo>
                  <a:lnTo>
                    <a:pt x="711" y="261"/>
                  </a:lnTo>
                  <a:lnTo>
                    <a:pt x="693" y="255"/>
                  </a:lnTo>
                  <a:lnTo>
                    <a:pt x="701" y="245"/>
                  </a:lnTo>
                  <a:lnTo>
                    <a:pt x="694" y="231"/>
                  </a:lnTo>
                  <a:lnTo>
                    <a:pt x="641" y="221"/>
                  </a:lnTo>
                  <a:lnTo>
                    <a:pt x="649" y="187"/>
                  </a:lnTo>
                  <a:lnTo>
                    <a:pt x="631" y="166"/>
                  </a:lnTo>
                  <a:lnTo>
                    <a:pt x="657" y="146"/>
                  </a:lnTo>
                  <a:lnTo>
                    <a:pt x="654" y="132"/>
                  </a:lnTo>
                  <a:lnTo>
                    <a:pt x="666" y="140"/>
                  </a:lnTo>
                  <a:lnTo>
                    <a:pt x="660" y="167"/>
                  </a:lnTo>
                  <a:lnTo>
                    <a:pt x="668" y="171"/>
                  </a:lnTo>
                  <a:lnTo>
                    <a:pt x="704" y="180"/>
                  </a:lnTo>
                  <a:lnTo>
                    <a:pt x="672" y="157"/>
                  </a:lnTo>
                  <a:lnTo>
                    <a:pt x="696" y="158"/>
                  </a:lnTo>
                  <a:lnTo>
                    <a:pt x="691" y="149"/>
                  </a:lnTo>
                  <a:lnTo>
                    <a:pt x="704" y="145"/>
                  </a:lnTo>
                  <a:lnTo>
                    <a:pt x="770" y="162"/>
                  </a:lnTo>
                  <a:lnTo>
                    <a:pt x="757" y="174"/>
                  </a:lnTo>
                  <a:lnTo>
                    <a:pt x="756" y="192"/>
                  </a:lnTo>
                  <a:lnTo>
                    <a:pt x="769" y="202"/>
                  </a:lnTo>
                  <a:lnTo>
                    <a:pt x="776" y="162"/>
                  </a:lnTo>
                  <a:lnTo>
                    <a:pt x="740" y="142"/>
                  </a:lnTo>
                  <a:lnTo>
                    <a:pt x="733" y="115"/>
                  </a:lnTo>
                  <a:lnTo>
                    <a:pt x="816" y="105"/>
                  </a:lnTo>
                  <a:lnTo>
                    <a:pt x="806" y="79"/>
                  </a:lnTo>
                  <a:lnTo>
                    <a:pt x="816" y="85"/>
                  </a:lnTo>
                  <a:lnTo>
                    <a:pt x="830" y="75"/>
                  </a:lnTo>
                  <a:lnTo>
                    <a:pt x="820" y="72"/>
                  </a:lnTo>
                  <a:lnTo>
                    <a:pt x="908" y="51"/>
                  </a:lnTo>
                  <a:lnTo>
                    <a:pt x="901" y="46"/>
                  </a:lnTo>
                  <a:lnTo>
                    <a:pt x="941" y="43"/>
                  </a:lnTo>
                  <a:lnTo>
                    <a:pt x="941" y="50"/>
                  </a:lnTo>
                  <a:lnTo>
                    <a:pt x="951" y="50"/>
                  </a:lnTo>
                  <a:lnTo>
                    <a:pt x="980" y="41"/>
                  </a:lnTo>
                  <a:lnTo>
                    <a:pt x="994" y="46"/>
                  </a:lnTo>
                  <a:lnTo>
                    <a:pt x="981" y="35"/>
                  </a:lnTo>
                  <a:lnTo>
                    <a:pt x="1014" y="33"/>
                  </a:lnTo>
                  <a:lnTo>
                    <a:pt x="1015" y="19"/>
                  </a:lnTo>
                  <a:lnTo>
                    <a:pt x="1054" y="0"/>
                  </a:lnTo>
                  <a:lnTo>
                    <a:pt x="1081" y="11"/>
                  </a:lnTo>
                  <a:lnTo>
                    <a:pt x="1058" y="21"/>
                  </a:lnTo>
                  <a:lnTo>
                    <a:pt x="1098" y="20"/>
                  </a:lnTo>
                  <a:lnTo>
                    <a:pt x="1082" y="35"/>
                  </a:lnTo>
                  <a:lnTo>
                    <a:pt x="1149" y="28"/>
                  </a:lnTo>
                  <a:lnTo>
                    <a:pt x="1186" y="50"/>
                  </a:lnTo>
                  <a:lnTo>
                    <a:pt x="1181" y="59"/>
                  </a:lnTo>
                  <a:lnTo>
                    <a:pt x="1168" y="54"/>
                  </a:lnTo>
                  <a:lnTo>
                    <a:pt x="1185" y="61"/>
                  </a:lnTo>
                  <a:lnTo>
                    <a:pt x="1177" y="74"/>
                  </a:lnTo>
                  <a:lnTo>
                    <a:pt x="1054" y="139"/>
                  </a:lnTo>
                  <a:lnTo>
                    <a:pt x="1093" y="131"/>
                  </a:lnTo>
                  <a:lnTo>
                    <a:pt x="1085" y="123"/>
                  </a:lnTo>
                  <a:lnTo>
                    <a:pt x="1147" y="110"/>
                  </a:lnTo>
                  <a:lnTo>
                    <a:pt x="1130" y="113"/>
                  </a:lnTo>
                  <a:lnTo>
                    <a:pt x="1134" y="101"/>
                  </a:lnTo>
                  <a:lnTo>
                    <a:pt x="1168" y="110"/>
                  </a:lnTo>
                  <a:lnTo>
                    <a:pt x="1174" y="101"/>
                  </a:lnTo>
                  <a:lnTo>
                    <a:pt x="1181" y="123"/>
                  </a:lnTo>
                  <a:lnTo>
                    <a:pt x="1198" y="124"/>
                  </a:lnTo>
                  <a:lnTo>
                    <a:pt x="1183" y="115"/>
                  </a:lnTo>
                  <a:lnTo>
                    <a:pt x="1215" y="110"/>
                  </a:lnTo>
                  <a:lnTo>
                    <a:pt x="1255" y="115"/>
                  </a:lnTo>
                  <a:lnTo>
                    <a:pt x="1251" y="123"/>
                  </a:lnTo>
                  <a:lnTo>
                    <a:pt x="1285" y="129"/>
                  </a:lnTo>
                  <a:lnTo>
                    <a:pt x="1315" y="128"/>
                  </a:lnTo>
                  <a:lnTo>
                    <a:pt x="1316" y="108"/>
                  </a:lnTo>
                  <a:lnTo>
                    <a:pt x="1325" y="105"/>
                  </a:lnTo>
                  <a:lnTo>
                    <a:pt x="1401" y="128"/>
                  </a:lnTo>
                  <a:lnTo>
                    <a:pt x="1390" y="162"/>
                  </a:lnTo>
                  <a:lnTo>
                    <a:pt x="1426" y="186"/>
                  </a:lnTo>
                  <a:lnTo>
                    <a:pt x="1445" y="153"/>
                  </a:lnTo>
                  <a:lnTo>
                    <a:pt x="1458" y="167"/>
                  </a:lnTo>
                  <a:lnTo>
                    <a:pt x="1483" y="162"/>
                  </a:lnTo>
                  <a:lnTo>
                    <a:pt x="1517" y="174"/>
                  </a:lnTo>
                  <a:lnTo>
                    <a:pt x="1544" y="167"/>
                  </a:lnTo>
                  <a:lnTo>
                    <a:pt x="1541" y="153"/>
                  </a:lnTo>
                  <a:lnTo>
                    <a:pt x="1560" y="132"/>
                  </a:lnTo>
                  <a:lnTo>
                    <a:pt x="1674" y="147"/>
                  </a:lnTo>
                  <a:lnTo>
                    <a:pt x="1681" y="157"/>
                  </a:lnTo>
                  <a:lnTo>
                    <a:pt x="1667" y="162"/>
                  </a:lnTo>
                  <a:lnTo>
                    <a:pt x="1703" y="167"/>
                  </a:lnTo>
                  <a:lnTo>
                    <a:pt x="1717" y="183"/>
                  </a:lnTo>
                  <a:lnTo>
                    <a:pt x="1802" y="180"/>
                  </a:lnTo>
                  <a:lnTo>
                    <a:pt x="1818" y="192"/>
                  </a:lnTo>
                  <a:lnTo>
                    <a:pt x="1812" y="207"/>
                  </a:lnTo>
                  <a:lnTo>
                    <a:pt x="1837" y="218"/>
                  </a:lnTo>
                  <a:lnTo>
                    <a:pt x="1850" y="209"/>
                  </a:lnTo>
                  <a:lnTo>
                    <a:pt x="1910" y="216"/>
                  </a:lnTo>
                  <a:lnTo>
                    <a:pt x="1923" y="207"/>
                  </a:lnTo>
                  <a:lnTo>
                    <a:pt x="1930" y="221"/>
                  </a:lnTo>
                  <a:lnTo>
                    <a:pt x="1955" y="232"/>
                  </a:lnTo>
                  <a:lnTo>
                    <a:pt x="1967" y="224"/>
                  </a:lnTo>
                  <a:lnTo>
                    <a:pt x="1955" y="212"/>
                  </a:lnTo>
                  <a:lnTo>
                    <a:pt x="1962" y="202"/>
                  </a:lnTo>
                  <a:lnTo>
                    <a:pt x="2068" y="217"/>
                  </a:lnTo>
                  <a:lnTo>
                    <a:pt x="2138" y="257"/>
                  </a:lnTo>
                  <a:lnTo>
                    <a:pt x="2153" y="257"/>
                  </a:lnTo>
                  <a:lnTo>
                    <a:pt x="2171" y="289"/>
                  </a:lnTo>
                  <a:lnTo>
                    <a:pt x="2164" y="271"/>
                  </a:lnTo>
                  <a:lnTo>
                    <a:pt x="2175" y="270"/>
                  </a:lnTo>
                  <a:lnTo>
                    <a:pt x="2182" y="276"/>
                  </a:lnTo>
                  <a:lnTo>
                    <a:pt x="2202" y="274"/>
                  </a:lnTo>
                  <a:lnTo>
                    <a:pt x="2231" y="293"/>
                  </a:lnTo>
                  <a:lnTo>
                    <a:pt x="2190" y="313"/>
                  </a:lnTo>
                  <a:lnTo>
                    <a:pt x="2198" y="319"/>
                  </a:lnTo>
                  <a:lnTo>
                    <a:pt x="2184" y="322"/>
                  </a:lnTo>
                  <a:lnTo>
                    <a:pt x="2196" y="330"/>
                  </a:lnTo>
                  <a:lnTo>
                    <a:pt x="2171" y="330"/>
                  </a:lnTo>
                  <a:lnTo>
                    <a:pt x="2163" y="319"/>
                  </a:lnTo>
                  <a:lnTo>
                    <a:pt x="2153" y="323"/>
                  </a:lnTo>
                  <a:lnTo>
                    <a:pt x="2138" y="304"/>
                  </a:lnTo>
                  <a:lnTo>
                    <a:pt x="2110" y="305"/>
                  </a:lnTo>
                  <a:lnTo>
                    <a:pt x="2103" y="294"/>
                  </a:lnTo>
                  <a:lnTo>
                    <a:pt x="2110" y="289"/>
                  </a:lnTo>
                  <a:lnTo>
                    <a:pt x="2099" y="289"/>
                  </a:lnTo>
                  <a:lnTo>
                    <a:pt x="2090" y="293"/>
                  </a:lnTo>
                  <a:lnTo>
                    <a:pt x="2100" y="306"/>
                  </a:lnTo>
                  <a:lnTo>
                    <a:pt x="2094" y="313"/>
                  </a:lnTo>
                  <a:lnTo>
                    <a:pt x="2071" y="326"/>
                  </a:lnTo>
                  <a:lnTo>
                    <a:pt x="2055" y="324"/>
                  </a:lnTo>
                  <a:lnTo>
                    <a:pt x="2081" y="360"/>
                  </a:lnTo>
                  <a:lnTo>
                    <a:pt x="2077" y="374"/>
                  </a:lnTo>
                  <a:lnTo>
                    <a:pt x="2050" y="364"/>
                  </a:lnTo>
                  <a:lnTo>
                    <a:pt x="2051" y="370"/>
                  </a:lnTo>
                  <a:lnTo>
                    <a:pt x="2002" y="388"/>
                  </a:lnTo>
                  <a:lnTo>
                    <a:pt x="1958" y="425"/>
                  </a:lnTo>
                  <a:lnTo>
                    <a:pt x="1928" y="411"/>
                  </a:lnTo>
                  <a:lnTo>
                    <a:pt x="1900" y="426"/>
                  </a:lnTo>
                  <a:lnTo>
                    <a:pt x="1900" y="412"/>
                  </a:lnTo>
                  <a:lnTo>
                    <a:pt x="1885" y="427"/>
                  </a:lnTo>
                  <a:lnTo>
                    <a:pt x="1865" y="425"/>
                  </a:lnTo>
                  <a:lnTo>
                    <a:pt x="1845" y="461"/>
                  </a:lnTo>
                  <a:lnTo>
                    <a:pt x="1861" y="469"/>
                  </a:lnTo>
                  <a:lnTo>
                    <a:pt x="1854" y="480"/>
                  </a:lnTo>
                  <a:lnTo>
                    <a:pt x="1862" y="499"/>
                  </a:lnTo>
                  <a:lnTo>
                    <a:pt x="1848" y="496"/>
                  </a:lnTo>
                  <a:lnTo>
                    <a:pt x="1840" y="512"/>
                  </a:lnTo>
                  <a:lnTo>
                    <a:pt x="1845" y="526"/>
                  </a:lnTo>
                  <a:lnTo>
                    <a:pt x="1815" y="539"/>
                  </a:lnTo>
                  <a:lnTo>
                    <a:pt x="1818" y="555"/>
                  </a:lnTo>
                  <a:lnTo>
                    <a:pt x="1798" y="559"/>
                  </a:lnTo>
                  <a:lnTo>
                    <a:pt x="1792" y="577"/>
                  </a:lnTo>
                  <a:lnTo>
                    <a:pt x="1774" y="596"/>
                  </a:lnTo>
                  <a:lnTo>
                    <a:pt x="1759" y="526"/>
                  </a:lnTo>
                  <a:lnTo>
                    <a:pt x="1761" y="489"/>
                  </a:lnTo>
                  <a:lnTo>
                    <a:pt x="1774" y="466"/>
                  </a:lnTo>
                  <a:lnTo>
                    <a:pt x="1795" y="462"/>
                  </a:lnTo>
                  <a:lnTo>
                    <a:pt x="1843" y="415"/>
                  </a:lnTo>
                  <a:lnTo>
                    <a:pt x="1867" y="405"/>
                  </a:lnTo>
                  <a:lnTo>
                    <a:pt x="1874" y="378"/>
                  </a:lnTo>
                  <a:lnTo>
                    <a:pt x="1885" y="370"/>
                  </a:lnTo>
                  <a:lnTo>
                    <a:pt x="1866" y="370"/>
                  </a:lnTo>
                  <a:lnTo>
                    <a:pt x="1860" y="392"/>
                  </a:lnTo>
                  <a:lnTo>
                    <a:pt x="1819" y="411"/>
                  </a:lnTo>
                  <a:lnTo>
                    <a:pt x="1823" y="383"/>
                  </a:lnTo>
                  <a:lnTo>
                    <a:pt x="1779" y="389"/>
                  </a:lnTo>
                  <a:lnTo>
                    <a:pt x="1738" y="426"/>
                  </a:lnTo>
                  <a:lnTo>
                    <a:pt x="1746" y="441"/>
                  </a:lnTo>
                  <a:lnTo>
                    <a:pt x="1702" y="446"/>
                  </a:lnTo>
                  <a:lnTo>
                    <a:pt x="1696" y="442"/>
                  </a:lnTo>
                  <a:lnTo>
                    <a:pt x="1711" y="439"/>
                  </a:lnTo>
                  <a:lnTo>
                    <a:pt x="1674" y="430"/>
                  </a:lnTo>
                  <a:lnTo>
                    <a:pt x="1664" y="439"/>
                  </a:lnTo>
                  <a:lnTo>
                    <a:pt x="1580" y="440"/>
                  </a:lnTo>
                  <a:lnTo>
                    <a:pt x="1480" y="525"/>
                  </a:lnTo>
                  <a:lnTo>
                    <a:pt x="1500" y="529"/>
                  </a:lnTo>
                  <a:lnTo>
                    <a:pt x="1500" y="544"/>
                  </a:lnTo>
                  <a:lnTo>
                    <a:pt x="1512" y="534"/>
                  </a:lnTo>
                  <a:lnTo>
                    <a:pt x="1509" y="547"/>
                  </a:lnTo>
                  <a:lnTo>
                    <a:pt x="1524" y="540"/>
                  </a:lnTo>
                  <a:lnTo>
                    <a:pt x="1522" y="548"/>
                  </a:lnTo>
                  <a:lnTo>
                    <a:pt x="1527" y="534"/>
                  </a:lnTo>
                  <a:lnTo>
                    <a:pt x="1541" y="535"/>
                  </a:lnTo>
                  <a:lnTo>
                    <a:pt x="1563" y="553"/>
                  </a:lnTo>
                  <a:lnTo>
                    <a:pt x="1544" y="554"/>
                  </a:lnTo>
                  <a:lnTo>
                    <a:pt x="1561" y="560"/>
                  </a:lnTo>
                  <a:lnTo>
                    <a:pt x="1564" y="572"/>
                  </a:lnTo>
                  <a:lnTo>
                    <a:pt x="1551" y="599"/>
                  </a:lnTo>
                  <a:lnTo>
                    <a:pt x="1548" y="640"/>
                  </a:lnTo>
                  <a:lnTo>
                    <a:pt x="1478" y="725"/>
                  </a:lnTo>
                  <a:lnTo>
                    <a:pt x="1453" y="736"/>
                  </a:lnTo>
                  <a:lnTo>
                    <a:pt x="1434" y="725"/>
                  </a:lnTo>
                  <a:lnTo>
                    <a:pt x="1417" y="741"/>
                  </a:lnTo>
                  <a:lnTo>
                    <a:pt x="1416" y="738"/>
                  </a:lnTo>
                  <a:lnTo>
                    <a:pt x="1425" y="725"/>
                  </a:lnTo>
                  <a:lnTo>
                    <a:pt x="1421" y="703"/>
                  </a:lnTo>
                  <a:lnTo>
                    <a:pt x="1451" y="695"/>
                  </a:lnTo>
                  <a:lnTo>
                    <a:pt x="1474" y="638"/>
                  </a:lnTo>
                  <a:lnTo>
                    <a:pt x="1423" y="652"/>
                  </a:lnTo>
                  <a:lnTo>
                    <a:pt x="1416" y="630"/>
                  </a:lnTo>
                  <a:lnTo>
                    <a:pt x="1374" y="617"/>
                  </a:lnTo>
                  <a:lnTo>
                    <a:pt x="1349" y="559"/>
                  </a:lnTo>
                  <a:lnTo>
                    <a:pt x="1321" y="548"/>
                  </a:lnTo>
                  <a:lnTo>
                    <a:pt x="1272" y="564"/>
                  </a:lnTo>
                  <a:lnTo>
                    <a:pt x="1282" y="576"/>
                  </a:lnTo>
                  <a:lnTo>
                    <a:pt x="1261" y="611"/>
                  </a:lnTo>
                  <a:lnTo>
                    <a:pt x="1242" y="620"/>
                  </a:lnTo>
                  <a:lnTo>
                    <a:pt x="1221" y="612"/>
                  </a:lnTo>
                  <a:lnTo>
                    <a:pt x="1196" y="608"/>
                  </a:lnTo>
                  <a:lnTo>
                    <a:pt x="1131" y="624"/>
                  </a:lnTo>
                  <a:lnTo>
                    <a:pt x="1075" y="601"/>
                  </a:lnTo>
                  <a:lnTo>
                    <a:pt x="1038" y="604"/>
                  </a:lnTo>
                  <a:lnTo>
                    <a:pt x="1025" y="585"/>
                  </a:lnTo>
                  <a:lnTo>
                    <a:pt x="989" y="572"/>
                  </a:lnTo>
                  <a:lnTo>
                    <a:pt x="970" y="586"/>
                  </a:lnTo>
                  <a:lnTo>
                    <a:pt x="969" y="612"/>
                  </a:lnTo>
                  <a:lnTo>
                    <a:pt x="887" y="600"/>
                  </a:lnTo>
                  <a:lnTo>
                    <a:pt x="843" y="624"/>
                  </a:lnTo>
                  <a:lnTo>
                    <a:pt x="820" y="634"/>
                  </a:lnTo>
                  <a:lnTo>
                    <a:pt x="791" y="615"/>
                  </a:lnTo>
                  <a:lnTo>
                    <a:pt x="772" y="625"/>
                  </a:lnTo>
                  <a:lnTo>
                    <a:pt x="738" y="612"/>
                  </a:lnTo>
                  <a:lnTo>
                    <a:pt x="725" y="611"/>
                  </a:lnTo>
                  <a:lnTo>
                    <a:pt x="715" y="591"/>
                  </a:lnTo>
                  <a:lnTo>
                    <a:pt x="696" y="591"/>
                  </a:lnTo>
                  <a:lnTo>
                    <a:pt x="688" y="594"/>
                  </a:lnTo>
                  <a:lnTo>
                    <a:pt x="674" y="579"/>
                  </a:lnTo>
                  <a:lnTo>
                    <a:pt x="664" y="583"/>
                  </a:lnTo>
                  <a:lnTo>
                    <a:pt x="654" y="588"/>
                  </a:lnTo>
                  <a:lnTo>
                    <a:pt x="616" y="556"/>
                  </a:lnTo>
                  <a:lnTo>
                    <a:pt x="605" y="553"/>
                  </a:lnTo>
                  <a:lnTo>
                    <a:pt x="579" y="529"/>
                  </a:lnTo>
                  <a:lnTo>
                    <a:pt x="555" y="544"/>
                  </a:lnTo>
                  <a:lnTo>
                    <a:pt x="550" y="534"/>
                  </a:lnTo>
                  <a:lnTo>
                    <a:pt x="514" y="532"/>
                  </a:lnTo>
                  <a:lnTo>
                    <a:pt x="501" y="515"/>
                  </a:lnTo>
                  <a:lnTo>
                    <a:pt x="482" y="516"/>
                  </a:lnTo>
                  <a:lnTo>
                    <a:pt x="475" y="524"/>
                  </a:lnTo>
                  <a:lnTo>
                    <a:pt x="451" y="528"/>
                  </a:lnTo>
                  <a:lnTo>
                    <a:pt x="444" y="524"/>
                  </a:lnTo>
                  <a:lnTo>
                    <a:pt x="435" y="537"/>
                  </a:lnTo>
                  <a:lnTo>
                    <a:pt x="428" y="534"/>
                  </a:lnTo>
                  <a:lnTo>
                    <a:pt x="399" y="538"/>
                  </a:lnTo>
                  <a:lnTo>
                    <a:pt x="389" y="534"/>
                  </a:lnTo>
                  <a:lnTo>
                    <a:pt x="386" y="538"/>
                  </a:lnTo>
                  <a:lnTo>
                    <a:pt x="401" y="553"/>
                  </a:lnTo>
                  <a:lnTo>
                    <a:pt x="391" y="562"/>
                  </a:lnTo>
                  <a:lnTo>
                    <a:pt x="392" y="575"/>
                  </a:lnTo>
                  <a:lnTo>
                    <a:pt x="408" y="576"/>
                  </a:lnTo>
                  <a:lnTo>
                    <a:pt x="415" y="588"/>
                  </a:lnTo>
                  <a:lnTo>
                    <a:pt x="411" y="597"/>
                  </a:lnTo>
                  <a:lnTo>
                    <a:pt x="399" y="591"/>
                  </a:lnTo>
                  <a:lnTo>
                    <a:pt x="389" y="596"/>
                  </a:lnTo>
                  <a:lnTo>
                    <a:pt x="380" y="591"/>
                  </a:lnTo>
                  <a:lnTo>
                    <a:pt x="376" y="583"/>
                  </a:lnTo>
                  <a:lnTo>
                    <a:pt x="365" y="588"/>
                  </a:lnTo>
                  <a:lnTo>
                    <a:pt x="356" y="583"/>
                  </a:lnTo>
                  <a:lnTo>
                    <a:pt x="347" y="591"/>
                  </a:lnTo>
                  <a:lnTo>
                    <a:pt x="335" y="592"/>
                  </a:lnTo>
                  <a:lnTo>
                    <a:pt x="327" y="583"/>
                  </a:lnTo>
                  <a:lnTo>
                    <a:pt x="283" y="580"/>
                  </a:lnTo>
                  <a:lnTo>
                    <a:pt x="278" y="585"/>
                  </a:lnTo>
                  <a:lnTo>
                    <a:pt x="274" y="585"/>
                  </a:lnTo>
                  <a:lnTo>
                    <a:pt x="267" y="595"/>
                  </a:lnTo>
                  <a:lnTo>
                    <a:pt x="268" y="605"/>
                  </a:lnTo>
                  <a:lnTo>
                    <a:pt x="263" y="605"/>
                  </a:lnTo>
                  <a:lnTo>
                    <a:pt x="259" y="597"/>
                  </a:lnTo>
                  <a:lnTo>
                    <a:pt x="253" y="598"/>
                  </a:lnTo>
                  <a:lnTo>
                    <a:pt x="251" y="627"/>
                  </a:lnTo>
                  <a:lnTo>
                    <a:pt x="258" y="636"/>
                  </a:lnTo>
                  <a:lnTo>
                    <a:pt x="258" y="644"/>
                  </a:lnTo>
                  <a:lnTo>
                    <a:pt x="265" y="643"/>
                  </a:lnTo>
                  <a:lnTo>
                    <a:pt x="274" y="639"/>
                  </a:lnTo>
                  <a:lnTo>
                    <a:pt x="282" y="652"/>
                  </a:lnTo>
                  <a:lnTo>
                    <a:pt x="288" y="660"/>
                  </a:lnTo>
                  <a:lnTo>
                    <a:pt x="294" y="671"/>
                  </a:lnTo>
                  <a:lnTo>
                    <a:pt x="304" y="673"/>
                  </a:lnTo>
                  <a:lnTo>
                    <a:pt x="291" y="682"/>
                  </a:lnTo>
                  <a:lnTo>
                    <a:pt x="282" y="674"/>
                  </a:lnTo>
                  <a:lnTo>
                    <a:pt x="273" y="707"/>
                  </a:lnTo>
                  <a:lnTo>
                    <a:pt x="284" y="715"/>
                  </a:lnTo>
                  <a:lnTo>
                    <a:pt x="294" y="747"/>
                  </a:lnTo>
                  <a:lnTo>
                    <a:pt x="285" y="741"/>
                  </a:lnTo>
                  <a:lnTo>
                    <a:pt x="276" y="738"/>
                  </a:lnTo>
                  <a:lnTo>
                    <a:pt x="265" y="736"/>
                  </a:lnTo>
                  <a:lnTo>
                    <a:pt x="258" y="733"/>
                  </a:lnTo>
                  <a:lnTo>
                    <a:pt x="250" y="731"/>
                  </a:lnTo>
                  <a:lnTo>
                    <a:pt x="244" y="720"/>
                  </a:lnTo>
                  <a:lnTo>
                    <a:pt x="230" y="727"/>
                  </a:lnTo>
                  <a:lnTo>
                    <a:pt x="217" y="726"/>
                  </a:lnTo>
                  <a:lnTo>
                    <a:pt x="209" y="717"/>
                  </a:lnTo>
                  <a:lnTo>
                    <a:pt x="187" y="708"/>
                  </a:lnTo>
                  <a:lnTo>
                    <a:pt x="165" y="709"/>
                  </a:lnTo>
                  <a:lnTo>
                    <a:pt x="142" y="694"/>
                  </a:lnTo>
                  <a:lnTo>
                    <a:pt x="160" y="679"/>
                  </a:lnTo>
                  <a:lnTo>
                    <a:pt x="162" y="667"/>
                  </a:lnTo>
                  <a:lnTo>
                    <a:pt x="162" y="654"/>
                  </a:lnTo>
                  <a:lnTo>
                    <a:pt x="163" y="645"/>
                  </a:lnTo>
                  <a:lnTo>
                    <a:pt x="175" y="641"/>
                  </a:lnTo>
                  <a:lnTo>
                    <a:pt x="169" y="622"/>
                  </a:lnTo>
                  <a:lnTo>
                    <a:pt x="155" y="617"/>
                  </a:lnTo>
                  <a:lnTo>
                    <a:pt x="148" y="614"/>
                  </a:lnTo>
                  <a:lnTo>
                    <a:pt x="139" y="617"/>
                  </a:lnTo>
                  <a:lnTo>
                    <a:pt x="118" y="612"/>
                  </a:lnTo>
                  <a:lnTo>
                    <a:pt x="102" y="593"/>
                  </a:lnTo>
                  <a:lnTo>
                    <a:pt x="89" y="587"/>
                  </a:lnTo>
                  <a:lnTo>
                    <a:pt x="83" y="570"/>
                  </a:lnTo>
                  <a:lnTo>
                    <a:pt x="71" y="568"/>
                  </a:lnTo>
                  <a:lnTo>
                    <a:pt x="60" y="574"/>
                  </a:lnTo>
                  <a:lnTo>
                    <a:pt x="53" y="577"/>
                  </a:lnTo>
                  <a:lnTo>
                    <a:pt x="50" y="569"/>
                  </a:lnTo>
                  <a:lnTo>
                    <a:pt x="44" y="562"/>
                  </a:lnTo>
                  <a:lnTo>
                    <a:pt x="60" y="560"/>
                  </a:lnTo>
                  <a:lnTo>
                    <a:pt x="59" y="555"/>
                  </a:lnTo>
                  <a:lnTo>
                    <a:pt x="55" y="552"/>
                  </a:lnTo>
                  <a:lnTo>
                    <a:pt x="50" y="548"/>
                  </a:lnTo>
                  <a:lnTo>
                    <a:pt x="41" y="528"/>
                  </a:lnTo>
                  <a:lnTo>
                    <a:pt x="29" y="517"/>
                  </a:lnTo>
                  <a:lnTo>
                    <a:pt x="17" y="517"/>
                  </a:lnTo>
                  <a:lnTo>
                    <a:pt x="4" y="517"/>
                  </a:lnTo>
                  <a:lnTo>
                    <a:pt x="0" y="502"/>
                  </a:lnTo>
                  <a:lnTo>
                    <a:pt x="8" y="492"/>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39" name="Freeform 38"/>
            <p:cNvSpPr>
              <a:spLocks/>
            </p:cNvSpPr>
            <p:nvPr/>
          </p:nvSpPr>
          <p:spPr bwMode="auto">
            <a:xfrm>
              <a:off x="3786942" y="2798793"/>
              <a:ext cx="34925" cy="289645"/>
            </a:xfrm>
            <a:custGeom>
              <a:avLst/>
              <a:gdLst>
                <a:gd name="T0" fmla="*/ 0 w 28"/>
                <a:gd name="T1" fmla="*/ 24956500 h 16"/>
                <a:gd name="T2" fmla="*/ 0 w 28"/>
                <a:gd name="T3" fmla="*/ 24956500 h 16"/>
                <a:gd name="T4" fmla="*/ 12447022 w 28"/>
                <a:gd name="T5" fmla="*/ 0 h 16"/>
                <a:gd name="T6" fmla="*/ 42007299 w 28"/>
                <a:gd name="T7" fmla="*/ 13310219 h 16"/>
                <a:gd name="T8" fmla="*/ 0 w 28"/>
                <a:gd name="T9" fmla="*/ 24956500 h 16"/>
                <a:gd name="T10" fmla="*/ 0 w 28"/>
                <a:gd name="T11" fmla="*/ 24956500 h 16"/>
                <a:gd name="T12" fmla="*/ 0 60000 65536"/>
                <a:gd name="T13" fmla="*/ 0 60000 65536"/>
                <a:gd name="T14" fmla="*/ 0 60000 65536"/>
                <a:gd name="T15" fmla="*/ 0 60000 65536"/>
                <a:gd name="T16" fmla="*/ 0 60000 65536"/>
                <a:gd name="T17" fmla="*/ 0 60000 65536"/>
                <a:gd name="T18" fmla="*/ 0 w 28"/>
                <a:gd name="T19" fmla="*/ 0 h 16"/>
                <a:gd name="T20" fmla="*/ 28 w 28"/>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28" h="16">
                  <a:moveTo>
                    <a:pt x="0" y="15"/>
                  </a:moveTo>
                  <a:lnTo>
                    <a:pt x="0" y="15"/>
                  </a:lnTo>
                  <a:lnTo>
                    <a:pt x="8" y="0"/>
                  </a:lnTo>
                  <a:lnTo>
                    <a:pt x="27" y="8"/>
                  </a:lnTo>
                  <a:lnTo>
                    <a:pt x="0" y="15"/>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40" name="Freeform 39"/>
            <p:cNvSpPr>
              <a:spLocks/>
            </p:cNvSpPr>
            <p:nvPr/>
          </p:nvSpPr>
          <p:spPr bwMode="auto">
            <a:xfrm>
              <a:off x="3842505" y="2709100"/>
              <a:ext cx="106362" cy="289645"/>
            </a:xfrm>
            <a:custGeom>
              <a:avLst/>
              <a:gdLst>
                <a:gd name="T0" fmla="*/ 0 w 84"/>
                <a:gd name="T1" fmla="*/ 47622488 h 63"/>
                <a:gd name="T2" fmla="*/ 0 w 84"/>
                <a:gd name="T3" fmla="*/ 47622488 h 63"/>
                <a:gd name="T4" fmla="*/ 11222458 w 84"/>
                <a:gd name="T5" fmla="*/ 69846223 h 63"/>
                <a:gd name="T6" fmla="*/ 25652236 w 84"/>
                <a:gd name="T7" fmla="*/ 61908725 h 63"/>
                <a:gd name="T8" fmla="*/ 41686311 w 84"/>
                <a:gd name="T9" fmla="*/ 76194962 h 63"/>
                <a:gd name="T10" fmla="*/ 54511791 w 84"/>
                <a:gd name="T11" fmla="*/ 69846223 h 63"/>
                <a:gd name="T12" fmla="*/ 49702711 w 84"/>
                <a:gd name="T13" fmla="*/ 95243717 h 63"/>
                <a:gd name="T14" fmla="*/ 133074048 w 84"/>
                <a:gd name="T15" fmla="*/ 98418716 h 63"/>
                <a:gd name="T16" fmla="*/ 101007183 w 84"/>
                <a:gd name="T17" fmla="*/ 80957460 h 63"/>
                <a:gd name="T18" fmla="*/ 84974383 w 84"/>
                <a:gd name="T19" fmla="*/ 50796228 h 63"/>
                <a:gd name="T20" fmla="*/ 86578676 w 84"/>
                <a:gd name="T21" fmla="*/ 17461241 h 63"/>
                <a:gd name="T22" fmla="*/ 107420556 w 84"/>
                <a:gd name="T23" fmla="*/ 0 h 63"/>
                <a:gd name="T24" fmla="*/ 35272928 w 84"/>
                <a:gd name="T25" fmla="*/ 6350001 h 63"/>
                <a:gd name="T26" fmla="*/ 17635831 w 84"/>
                <a:gd name="T27" fmla="*/ 47622488 h 63"/>
                <a:gd name="T28" fmla="*/ 0 w 84"/>
                <a:gd name="T29" fmla="*/ 47622488 h 63"/>
                <a:gd name="T30" fmla="*/ 0 w 84"/>
                <a:gd name="T31" fmla="*/ 47622488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4"/>
                <a:gd name="T49" fmla="*/ 0 h 63"/>
                <a:gd name="T50" fmla="*/ 84 w 84"/>
                <a:gd name="T51" fmla="*/ 63 h 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4" h="63">
                  <a:moveTo>
                    <a:pt x="0" y="30"/>
                  </a:moveTo>
                  <a:lnTo>
                    <a:pt x="0" y="30"/>
                  </a:lnTo>
                  <a:lnTo>
                    <a:pt x="7" y="44"/>
                  </a:lnTo>
                  <a:lnTo>
                    <a:pt x="16" y="39"/>
                  </a:lnTo>
                  <a:lnTo>
                    <a:pt x="26" y="48"/>
                  </a:lnTo>
                  <a:lnTo>
                    <a:pt x="34" y="44"/>
                  </a:lnTo>
                  <a:lnTo>
                    <a:pt x="31" y="60"/>
                  </a:lnTo>
                  <a:lnTo>
                    <a:pt x="83" y="62"/>
                  </a:lnTo>
                  <a:lnTo>
                    <a:pt x="63" y="51"/>
                  </a:lnTo>
                  <a:lnTo>
                    <a:pt x="53" y="32"/>
                  </a:lnTo>
                  <a:lnTo>
                    <a:pt x="54" y="11"/>
                  </a:lnTo>
                  <a:lnTo>
                    <a:pt x="67" y="0"/>
                  </a:lnTo>
                  <a:lnTo>
                    <a:pt x="22" y="4"/>
                  </a:lnTo>
                  <a:lnTo>
                    <a:pt x="11" y="30"/>
                  </a:lnTo>
                  <a:lnTo>
                    <a:pt x="0" y="3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41" name="Freeform 40"/>
            <p:cNvSpPr>
              <a:spLocks/>
            </p:cNvSpPr>
            <p:nvPr/>
          </p:nvSpPr>
          <p:spPr bwMode="auto">
            <a:xfrm>
              <a:off x="3880605" y="2601148"/>
              <a:ext cx="261935" cy="289645"/>
            </a:xfrm>
            <a:custGeom>
              <a:avLst/>
              <a:gdLst>
                <a:gd name="T0" fmla="*/ 0 w 211"/>
                <a:gd name="T1" fmla="*/ 154608593 h 103"/>
                <a:gd name="T2" fmla="*/ 0 w 211"/>
                <a:gd name="T3" fmla="*/ 154608593 h 103"/>
                <a:gd name="T4" fmla="*/ 30821668 w 211"/>
                <a:gd name="T5" fmla="*/ 158122454 h 103"/>
                <a:gd name="T6" fmla="*/ 10787834 w 211"/>
                <a:gd name="T7" fmla="*/ 173934207 h 103"/>
                <a:gd name="T8" fmla="*/ 64725751 w 211"/>
                <a:gd name="T9" fmla="*/ 179205661 h 103"/>
                <a:gd name="T10" fmla="*/ 66267578 w 211"/>
                <a:gd name="T11" fmla="*/ 158122454 h 103"/>
                <a:gd name="T12" fmla="*/ 81678427 w 211"/>
                <a:gd name="T13" fmla="*/ 163392583 h 103"/>
                <a:gd name="T14" fmla="*/ 66267578 w 211"/>
                <a:gd name="T15" fmla="*/ 151094733 h 103"/>
                <a:gd name="T16" fmla="*/ 87842014 w 211"/>
                <a:gd name="T17" fmla="*/ 154608593 h 103"/>
                <a:gd name="T18" fmla="*/ 81678427 w 211"/>
                <a:gd name="T19" fmla="*/ 131767835 h 103"/>
                <a:gd name="T20" fmla="*/ 94006842 w 211"/>
                <a:gd name="T21" fmla="*/ 145823279 h 103"/>
                <a:gd name="T22" fmla="*/ 107877085 w 211"/>
                <a:gd name="T23" fmla="*/ 133525428 h 103"/>
                <a:gd name="T24" fmla="*/ 98629843 w 211"/>
                <a:gd name="T25" fmla="*/ 117713717 h 103"/>
                <a:gd name="T26" fmla="*/ 130993329 w 211"/>
                <a:gd name="T27" fmla="*/ 119469985 h 103"/>
                <a:gd name="T28" fmla="*/ 123287914 w 211"/>
                <a:gd name="T29" fmla="*/ 110685996 h 103"/>
                <a:gd name="T30" fmla="*/ 137156916 w 211"/>
                <a:gd name="T31" fmla="*/ 114199856 h 103"/>
                <a:gd name="T32" fmla="*/ 146404158 w 211"/>
                <a:gd name="T33" fmla="*/ 94872959 h 103"/>
                <a:gd name="T34" fmla="*/ 306677318 w 211"/>
                <a:gd name="T35" fmla="*/ 38652480 h 103"/>
                <a:gd name="T36" fmla="*/ 323629975 w 211"/>
                <a:gd name="T37" fmla="*/ 15811716 h 103"/>
                <a:gd name="T38" fmla="*/ 292807075 w 211"/>
                <a:gd name="T39" fmla="*/ 0 h 103"/>
                <a:gd name="T40" fmla="*/ 225000171 w 211"/>
                <a:gd name="T41" fmla="*/ 36894887 h 103"/>
                <a:gd name="T42" fmla="*/ 154109573 w 211"/>
                <a:gd name="T43" fmla="*/ 36894887 h 103"/>
                <a:gd name="T44" fmla="*/ 80136580 w 211"/>
                <a:gd name="T45" fmla="*/ 84331356 h 103"/>
                <a:gd name="T46" fmla="*/ 40068911 w 211"/>
                <a:gd name="T47" fmla="*/ 91359098 h 103"/>
                <a:gd name="T48" fmla="*/ 41609507 w 211"/>
                <a:gd name="T49" fmla="*/ 110685996 h 103"/>
                <a:gd name="T50" fmla="*/ 63185164 w 211"/>
                <a:gd name="T51" fmla="*/ 114199856 h 103"/>
                <a:gd name="T52" fmla="*/ 38527083 w 211"/>
                <a:gd name="T53" fmla="*/ 114199856 h 103"/>
                <a:gd name="T54" fmla="*/ 49314921 w 211"/>
                <a:gd name="T55" fmla="*/ 122983846 h 103"/>
                <a:gd name="T56" fmla="*/ 30821668 w 211"/>
                <a:gd name="T57" fmla="*/ 133525428 h 103"/>
                <a:gd name="T58" fmla="*/ 52397336 w 211"/>
                <a:gd name="T59" fmla="*/ 142309418 h 103"/>
                <a:gd name="T60" fmla="*/ 0 w 211"/>
                <a:gd name="T61" fmla="*/ 154608593 h 103"/>
                <a:gd name="T62" fmla="*/ 0 w 211"/>
                <a:gd name="T63" fmla="*/ 154608593 h 10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11"/>
                <a:gd name="T97" fmla="*/ 0 h 103"/>
                <a:gd name="T98" fmla="*/ 211 w 211"/>
                <a:gd name="T99" fmla="*/ 103 h 10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11" h="103">
                  <a:moveTo>
                    <a:pt x="0" y="88"/>
                  </a:moveTo>
                  <a:lnTo>
                    <a:pt x="0" y="88"/>
                  </a:lnTo>
                  <a:lnTo>
                    <a:pt x="20" y="90"/>
                  </a:lnTo>
                  <a:lnTo>
                    <a:pt x="7" y="99"/>
                  </a:lnTo>
                  <a:lnTo>
                    <a:pt x="42" y="102"/>
                  </a:lnTo>
                  <a:lnTo>
                    <a:pt x="43" y="90"/>
                  </a:lnTo>
                  <a:lnTo>
                    <a:pt x="53" y="93"/>
                  </a:lnTo>
                  <a:lnTo>
                    <a:pt x="43" y="86"/>
                  </a:lnTo>
                  <a:lnTo>
                    <a:pt x="57" y="88"/>
                  </a:lnTo>
                  <a:lnTo>
                    <a:pt x="53" y="75"/>
                  </a:lnTo>
                  <a:lnTo>
                    <a:pt x="61" y="83"/>
                  </a:lnTo>
                  <a:lnTo>
                    <a:pt x="70" y="76"/>
                  </a:lnTo>
                  <a:lnTo>
                    <a:pt x="64" y="67"/>
                  </a:lnTo>
                  <a:lnTo>
                    <a:pt x="85" y="68"/>
                  </a:lnTo>
                  <a:lnTo>
                    <a:pt x="80" y="63"/>
                  </a:lnTo>
                  <a:lnTo>
                    <a:pt x="89" y="65"/>
                  </a:lnTo>
                  <a:lnTo>
                    <a:pt x="95" y="54"/>
                  </a:lnTo>
                  <a:lnTo>
                    <a:pt x="199" y="22"/>
                  </a:lnTo>
                  <a:lnTo>
                    <a:pt x="210" y="9"/>
                  </a:lnTo>
                  <a:lnTo>
                    <a:pt x="190" y="0"/>
                  </a:lnTo>
                  <a:lnTo>
                    <a:pt x="146" y="21"/>
                  </a:lnTo>
                  <a:lnTo>
                    <a:pt x="100" y="21"/>
                  </a:lnTo>
                  <a:lnTo>
                    <a:pt x="52" y="48"/>
                  </a:lnTo>
                  <a:lnTo>
                    <a:pt x="26" y="52"/>
                  </a:lnTo>
                  <a:lnTo>
                    <a:pt x="27" y="63"/>
                  </a:lnTo>
                  <a:lnTo>
                    <a:pt x="41" y="65"/>
                  </a:lnTo>
                  <a:lnTo>
                    <a:pt x="25" y="65"/>
                  </a:lnTo>
                  <a:lnTo>
                    <a:pt x="32" y="70"/>
                  </a:lnTo>
                  <a:lnTo>
                    <a:pt x="20" y="76"/>
                  </a:lnTo>
                  <a:lnTo>
                    <a:pt x="34" y="81"/>
                  </a:lnTo>
                  <a:lnTo>
                    <a:pt x="0" y="88"/>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42" name="Freeform 41"/>
            <p:cNvSpPr>
              <a:spLocks/>
            </p:cNvSpPr>
            <p:nvPr/>
          </p:nvSpPr>
          <p:spPr bwMode="auto">
            <a:xfrm>
              <a:off x="4515601" y="2420966"/>
              <a:ext cx="47625" cy="289645"/>
            </a:xfrm>
            <a:custGeom>
              <a:avLst/>
              <a:gdLst>
                <a:gd name="T0" fmla="*/ 0 w 38"/>
                <a:gd name="T1" fmla="*/ 0 h 14"/>
                <a:gd name="T2" fmla="*/ 0 w 38"/>
                <a:gd name="T3" fmla="*/ 0 h 14"/>
                <a:gd name="T4" fmla="*/ 25132214 w 38"/>
                <a:gd name="T5" fmla="*/ 15557395 h 14"/>
                <a:gd name="T6" fmla="*/ 17277847 w 38"/>
                <a:gd name="T7" fmla="*/ 20224737 h 14"/>
                <a:gd name="T8" fmla="*/ 39268060 w 38"/>
                <a:gd name="T9" fmla="*/ 20224737 h 14"/>
                <a:gd name="T10" fmla="*/ 58117536 w 38"/>
                <a:gd name="T11" fmla="*/ 9334686 h 14"/>
                <a:gd name="T12" fmla="*/ 0 w 38"/>
                <a:gd name="T13" fmla="*/ 0 h 14"/>
                <a:gd name="T14" fmla="*/ 0 w 38"/>
                <a:gd name="T15" fmla="*/ 0 h 14"/>
                <a:gd name="T16" fmla="*/ 0 60000 65536"/>
                <a:gd name="T17" fmla="*/ 0 60000 65536"/>
                <a:gd name="T18" fmla="*/ 0 60000 65536"/>
                <a:gd name="T19" fmla="*/ 0 60000 65536"/>
                <a:gd name="T20" fmla="*/ 0 60000 65536"/>
                <a:gd name="T21" fmla="*/ 0 60000 65536"/>
                <a:gd name="T22" fmla="*/ 0 60000 65536"/>
                <a:gd name="T23" fmla="*/ 0 60000 65536"/>
                <a:gd name="T24" fmla="*/ 0 w 38"/>
                <a:gd name="T25" fmla="*/ 0 h 14"/>
                <a:gd name="T26" fmla="*/ 38 w 38"/>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8" h="14">
                  <a:moveTo>
                    <a:pt x="0" y="0"/>
                  </a:moveTo>
                  <a:lnTo>
                    <a:pt x="0" y="0"/>
                  </a:lnTo>
                  <a:lnTo>
                    <a:pt x="16" y="10"/>
                  </a:lnTo>
                  <a:lnTo>
                    <a:pt x="11" y="13"/>
                  </a:lnTo>
                  <a:lnTo>
                    <a:pt x="25" y="13"/>
                  </a:lnTo>
                  <a:lnTo>
                    <a:pt x="37" y="6"/>
                  </a:lnTo>
                  <a:lnTo>
                    <a:pt x="0" y="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43" name="Freeform 42"/>
            <p:cNvSpPr>
              <a:spLocks/>
            </p:cNvSpPr>
            <p:nvPr/>
          </p:nvSpPr>
          <p:spPr bwMode="auto">
            <a:xfrm>
              <a:off x="4525126" y="2389215"/>
              <a:ext cx="109536" cy="289645"/>
            </a:xfrm>
            <a:custGeom>
              <a:avLst/>
              <a:gdLst>
                <a:gd name="T0" fmla="*/ 0 w 88"/>
                <a:gd name="T1" fmla="*/ 51992477 h 38"/>
                <a:gd name="T2" fmla="*/ 0 w 88"/>
                <a:gd name="T3" fmla="*/ 51992477 h 38"/>
                <a:gd name="T4" fmla="*/ 35635620 w 88"/>
                <a:gd name="T5" fmla="*/ 16772225 h 38"/>
                <a:gd name="T6" fmla="*/ 86764515 w 88"/>
                <a:gd name="T7" fmla="*/ 0 h 38"/>
                <a:gd name="T8" fmla="*/ 134795229 w 88"/>
                <a:gd name="T9" fmla="*/ 30188970 h 38"/>
                <a:gd name="T10" fmla="*/ 119301972 w 88"/>
                <a:gd name="T11" fmla="*/ 35220247 h 38"/>
                <a:gd name="T12" fmla="*/ 122400126 w 88"/>
                <a:gd name="T13" fmla="*/ 48638292 h 38"/>
                <a:gd name="T14" fmla="*/ 52678585 w 88"/>
                <a:gd name="T15" fmla="*/ 62055032 h 38"/>
                <a:gd name="T16" fmla="*/ 0 w 88"/>
                <a:gd name="T17" fmla="*/ 51992477 h 38"/>
                <a:gd name="T18" fmla="*/ 0 w 88"/>
                <a:gd name="T19" fmla="*/ 51992477 h 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
                <a:gd name="T31" fmla="*/ 0 h 38"/>
                <a:gd name="T32" fmla="*/ 88 w 88"/>
                <a:gd name="T33" fmla="*/ 38 h 3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 h="38">
                  <a:moveTo>
                    <a:pt x="0" y="31"/>
                  </a:moveTo>
                  <a:lnTo>
                    <a:pt x="0" y="31"/>
                  </a:lnTo>
                  <a:lnTo>
                    <a:pt x="23" y="10"/>
                  </a:lnTo>
                  <a:lnTo>
                    <a:pt x="56" y="0"/>
                  </a:lnTo>
                  <a:lnTo>
                    <a:pt x="87" y="18"/>
                  </a:lnTo>
                  <a:lnTo>
                    <a:pt x="77" y="21"/>
                  </a:lnTo>
                  <a:lnTo>
                    <a:pt x="79" y="29"/>
                  </a:lnTo>
                  <a:lnTo>
                    <a:pt x="34" y="37"/>
                  </a:lnTo>
                  <a:lnTo>
                    <a:pt x="0" y="31"/>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44" name="Freeform 43"/>
            <p:cNvSpPr>
              <a:spLocks/>
            </p:cNvSpPr>
            <p:nvPr/>
          </p:nvSpPr>
          <p:spPr bwMode="auto">
            <a:xfrm>
              <a:off x="4547350" y="2436840"/>
              <a:ext cx="120649" cy="289645"/>
            </a:xfrm>
            <a:custGeom>
              <a:avLst/>
              <a:gdLst>
                <a:gd name="T0" fmla="*/ 0 w 98"/>
                <a:gd name="T1" fmla="*/ 32371164 h 45"/>
                <a:gd name="T2" fmla="*/ 0 w 98"/>
                <a:gd name="T3" fmla="*/ 32371164 h 45"/>
                <a:gd name="T4" fmla="*/ 27281675 w 98"/>
                <a:gd name="T5" fmla="*/ 37482673 h 45"/>
                <a:gd name="T6" fmla="*/ 45470282 w 98"/>
                <a:gd name="T7" fmla="*/ 63040231 h 45"/>
                <a:gd name="T8" fmla="*/ 60626625 w 98"/>
                <a:gd name="T9" fmla="*/ 54520614 h 45"/>
                <a:gd name="T10" fmla="*/ 121253251 w 98"/>
                <a:gd name="T11" fmla="*/ 74966652 h 45"/>
                <a:gd name="T12" fmla="*/ 142472871 w 98"/>
                <a:gd name="T13" fmla="*/ 66447034 h 45"/>
                <a:gd name="T14" fmla="*/ 125799785 w 98"/>
                <a:gd name="T15" fmla="*/ 47705703 h 45"/>
                <a:gd name="T16" fmla="*/ 137925106 w 98"/>
                <a:gd name="T17" fmla="*/ 52817212 h 45"/>
                <a:gd name="T18" fmla="*/ 147019404 w 98"/>
                <a:gd name="T19" fmla="*/ 22149450 h 45"/>
                <a:gd name="T20" fmla="*/ 115189975 w 98"/>
                <a:gd name="T21" fmla="*/ 6814914 h 45"/>
                <a:gd name="T22" fmla="*/ 83361776 w 98"/>
                <a:gd name="T23" fmla="*/ 28964361 h 45"/>
                <a:gd name="T24" fmla="*/ 109127929 w 98"/>
                <a:gd name="T25" fmla="*/ 17037935 h 45"/>
                <a:gd name="T26" fmla="*/ 93971586 w 98"/>
                <a:gd name="T27" fmla="*/ 0 h 45"/>
                <a:gd name="T28" fmla="*/ 42438028 w 98"/>
                <a:gd name="T29" fmla="*/ 6814914 h 45"/>
                <a:gd name="T30" fmla="*/ 0 w 98"/>
                <a:gd name="T31" fmla="*/ 32371164 h 45"/>
                <a:gd name="T32" fmla="*/ 0 w 98"/>
                <a:gd name="T33" fmla="*/ 32371164 h 4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8"/>
                <a:gd name="T52" fmla="*/ 0 h 45"/>
                <a:gd name="T53" fmla="*/ 98 w 98"/>
                <a:gd name="T54" fmla="*/ 45 h 4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8" h="45">
                  <a:moveTo>
                    <a:pt x="0" y="19"/>
                  </a:moveTo>
                  <a:lnTo>
                    <a:pt x="0" y="19"/>
                  </a:lnTo>
                  <a:lnTo>
                    <a:pt x="18" y="22"/>
                  </a:lnTo>
                  <a:lnTo>
                    <a:pt x="30" y="37"/>
                  </a:lnTo>
                  <a:lnTo>
                    <a:pt x="40" y="32"/>
                  </a:lnTo>
                  <a:lnTo>
                    <a:pt x="80" y="44"/>
                  </a:lnTo>
                  <a:lnTo>
                    <a:pt x="94" y="39"/>
                  </a:lnTo>
                  <a:lnTo>
                    <a:pt x="83" y="28"/>
                  </a:lnTo>
                  <a:lnTo>
                    <a:pt x="91" y="31"/>
                  </a:lnTo>
                  <a:lnTo>
                    <a:pt x="97" y="13"/>
                  </a:lnTo>
                  <a:lnTo>
                    <a:pt x="76" y="4"/>
                  </a:lnTo>
                  <a:lnTo>
                    <a:pt x="55" y="17"/>
                  </a:lnTo>
                  <a:lnTo>
                    <a:pt x="72" y="10"/>
                  </a:lnTo>
                  <a:lnTo>
                    <a:pt x="62" y="0"/>
                  </a:lnTo>
                  <a:lnTo>
                    <a:pt x="28" y="4"/>
                  </a:lnTo>
                  <a:lnTo>
                    <a:pt x="0" y="19"/>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45" name="Freeform 44"/>
            <p:cNvSpPr>
              <a:spLocks/>
            </p:cNvSpPr>
            <p:nvPr/>
          </p:nvSpPr>
          <p:spPr bwMode="auto">
            <a:xfrm>
              <a:off x="4661649" y="2467003"/>
              <a:ext cx="101599" cy="289645"/>
            </a:xfrm>
            <a:custGeom>
              <a:avLst/>
              <a:gdLst>
                <a:gd name="T0" fmla="*/ 0 w 82"/>
                <a:gd name="T1" fmla="*/ 61957319 h 46"/>
                <a:gd name="T2" fmla="*/ 0 w 82"/>
                <a:gd name="T3" fmla="*/ 61957319 h 46"/>
                <a:gd name="T4" fmla="*/ 9210906 w 82"/>
                <a:gd name="T5" fmla="*/ 73370170 h 46"/>
                <a:gd name="T6" fmla="*/ 113603665 w 82"/>
                <a:gd name="T7" fmla="*/ 58696140 h 46"/>
                <a:gd name="T8" fmla="*/ 124349719 w 82"/>
                <a:gd name="T9" fmla="*/ 34239839 h 46"/>
                <a:gd name="T10" fmla="*/ 95181857 w 82"/>
                <a:gd name="T11" fmla="*/ 14674035 h 46"/>
                <a:gd name="T12" fmla="*/ 70618188 w 82"/>
                <a:gd name="T13" fmla="*/ 22825711 h 46"/>
                <a:gd name="T14" fmla="*/ 73688489 w 82"/>
                <a:gd name="T15" fmla="*/ 6522361 h 46"/>
                <a:gd name="T16" fmla="*/ 59872134 w 82"/>
                <a:gd name="T17" fmla="*/ 0 h 46"/>
                <a:gd name="T18" fmla="*/ 12281210 w 82"/>
                <a:gd name="T19" fmla="*/ 53804371 h 46"/>
                <a:gd name="T20" fmla="*/ 0 w 82"/>
                <a:gd name="T21" fmla="*/ 61957319 h 46"/>
                <a:gd name="T22" fmla="*/ 0 w 82"/>
                <a:gd name="T23" fmla="*/ 61957319 h 4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2"/>
                <a:gd name="T37" fmla="*/ 0 h 46"/>
                <a:gd name="T38" fmla="*/ 82 w 82"/>
                <a:gd name="T39" fmla="*/ 46 h 4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2" h="46">
                  <a:moveTo>
                    <a:pt x="0" y="38"/>
                  </a:moveTo>
                  <a:lnTo>
                    <a:pt x="0" y="38"/>
                  </a:lnTo>
                  <a:lnTo>
                    <a:pt x="6" y="45"/>
                  </a:lnTo>
                  <a:lnTo>
                    <a:pt x="74" y="36"/>
                  </a:lnTo>
                  <a:lnTo>
                    <a:pt x="81" y="21"/>
                  </a:lnTo>
                  <a:lnTo>
                    <a:pt x="62" y="9"/>
                  </a:lnTo>
                  <a:lnTo>
                    <a:pt x="46" y="14"/>
                  </a:lnTo>
                  <a:lnTo>
                    <a:pt x="48" y="4"/>
                  </a:lnTo>
                  <a:lnTo>
                    <a:pt x="39" y="0"/>
                  </a:lnTo>
                  <a:lnTo>
                    <a:pt x="8" y="33"/>
                  </a:lnTo>
                  <a:lnTo>
                    <a:pt x="0" y="38"/>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46" name="Freeform 45"/>
            <p:cNvSpPr>
              <a:spLocks/>
            </p:cNvSpPr>
            <p:nvPr/>
          </p:nvSpPr>
          <p:spPr bwMode="auto">
            <a:xfrm>
              <a:off x="5293470" y="2588448"/>
              <a:ext cx="114299" cy="289645"/>
            </a:xfrm>
            <a:custGeom>
              <a:avLst/>
              <a:gdLst>
                <a:gd name="T0" fmla="*/ 0 w 92"/>
                <a:gd name="T1" fmla="*/ 40628330 h 43"/>
                <a:gd name="T2" fmla="*/ 0 w 92"/>
                <a:gd name="T3" fmla="*/ 40628330 h 43"/>
                <a:gd name="T4" fmla="*/ 27783597 w 92"/>
                <a:gd name="T5" fmla="*/ 1766334 h 43"/>
                <a:gd name="T6" fmla="*/ 47849462 w 92"/>
                <a:gd name="T7" fmla="*/ 0 h 43"/>
                <a:gd name="T8" fmla="*/ 80263441 w 92"/>
                <a:gd name="T9" fmla="*/ 28262669 h 43"/>
                <a:gd name="T10" fmla="*/ 84895093 w 92"/>
                <a:gd name="T11" fmla="*/ 7065335 h 43"/>
                <a:gd name="T12" fmla="*/ 120396413 w 92"/>
                <a:gd name="T13" fmla="*/ 24730003 h 43"/>
                <a:gd name="T14" fmla="*/ 117309072 w 92"/>
                <a:gd name="T15" fmla="*/ 51226339 h 43"/>
                <a:gd name="T16" fmla="*/ 140462268 w 92"/>
                <a:gd name="T17" fmla="*/ 61824337 h 43"/>
                <a:gd name="T18" fmla="*/ 66372268 w 92"/>
                <a:gd name="T19" fmla="*/ 65358332 h 43"/>
                <a:gd name="T20" fmla="*/ 61741877 w 92"/>
                <a:gd name="T21" fmla="*/ 54759005 h 43"/>
                <a:gd name="T22" fmla="*/ 49393754 w 92"/>
                <a:gd name="T23" fmla="*/ 74189998 h 43"/>
                <a:gd name="T24" fmla="*/ 0 w 92"/>
                <a:gd name="T25" fmla="*/ 40628330 h 43"/>
                <a:gd name="T26" fmla="*/ 0 w 92"/>
                <a:gd name="T27" fmla="*/ 40628330 h 4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92"/>
                <a:gd name="T43" fmla="*/ 0 h 43"/>
                <a:gd name="T44" fmla="*/ 92 w 92"/>
                <a:gd name="T45" fmla="*/ 43 h 4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92" h="43">
                  <a:moveTo>
                    <a:pt x="0" y="23"/>
                  </a:moveTo>
                  <a:lnTo>
                    <a:pt x="0" y="23"/>
                  </a:lnTo>
                  <a:lnTo>
                    <a:pt x="18" y="1"/>
                  </a:lnTo>
                  <a:lnTo>
                    <a:pt x="31" y="0"/>
                  </a:lnTo>
                  <a:lnTo>
                    <a:pt x="52" y="16"/>
                  </a:lnTo>
                  <a:lnTo>
                    <a:pt x="55" y="4"/>
                  </a:lnTo>
                  <a:lnTo>
                    <a:pt x="78" y="14"/>
                  </a:lnTo>
                  <a:lnTo>
                    <a:pt x="76" y="29"/>
                  </a:lnTo>
                  <a:lnTo>
                    <a:pt x="91" y="35"/>
                  </a:lnTo>
                  <a:lnTo>
                    <a:pt x="43" y="37"/>
                  </a:lnTo>
                  <a:lnTo>
                    <a:pt x="40" y="31"/>
                  </a:lnTo>
                  <a:lnTo>
                    <a:pt x="32" y="42"/>
                  </a:lnTo>
                  <a:lnTo>
                    <a:pt x="0" y="23"/>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47" name="Freeform 46"/>
            <p:cNvSpPr>
              <a:spLocks/>
            </p:cNvSpPr>
            <p:nvPr/>
          </p:nvSpPr>
          <p:spPr bwMode="auto">
            <a:xfrm>
              <a:off x="5372844" y="2582098"/>
              <a:ext cx="69849" cy="289645"/>
            </a:xfrm>
            <a:custGeom>
              <a:avLst/>
              <a:gdLst>
                <a:gd name="T0" fmla="*/ 0 w 57"/>
                <a:gd name="T1" fmla="*/ 0 h 30"/>
                <a:gd name="T2" fmla="*/ 0 w 57"/>
                <a:gd name="T3" fmla="*/ 0 h 30"/>
                <a:gd name="T4" fmla="*/ 28531889 w 57"/>
                <a:gd name="T5" fmla="*/ 20821862 h 30"/>
                <a:gd name="T6" fmla="*/ 21023629 w 57"/>
                <a:gd name="T7" fmla="*/ 39751953 h 30"/>
                <a:gd name="T8" fmla="*/ 34538987 w 57"/>
                <a:gd name="T9" fmla="*/ 54894382 h 30"/>
                <a:gd name="T10" fmla="*/ 60068552 w 57"/>
                <a:gd name="T11" fmla="*/ 54894382 h 30"/>
                <a:gd name="T12" fmla="*/ 84095739 w 57"/>
                <a:gd name="T13" fmla="*/ 34072515 h 30"/>
                <a:gd name="T14" fmla="*/ 0 w 57"/>
                <a:gd name="T15" fmla="*/ 0 h 30"/>
                <a:gd name="T16" fmla="*/ 0 w 57"/>
                <a:gd name="T17" fmla="*/ 0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30"/>
                <a:gd name="T29" fmla="*/ 57 w 57"/>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30">
                  <a:moveTo>
                    <a:pt x="0" y="0"/>
                  </a:moveTo>
                  <a:lnTo>
                    <a:pt x="0" y="0"/>
                  </a:lnTo>
                  <a:lnTo>
                    <a:pt x="19" y="11"/>
                  </a:lnTo>
                  <a:lnTo>
                    <a:pt x="14" y="21"/>
                  </a:lnTo>
                  <a:lnTo>
                    <a:pt x="23" y="29"/>
                  </a:lnTo>
                  <a:lnTo>
                    <a:pt x="40" y="29"/>
                  </a:lnTo>
                  <a:lnTo>
                    <a:pt x="56" y="18"/>
                  </a:lnTo>
                  <a:lnTo>
                    <a:pt x="0" y="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48" name="Freeform 47"/>
            <p:cNvSpPr>
              <a:spLocks/>
            </p:cNvSpPr>
            <p:nvPr/>
          </p:nvSpPr>
          <p:spPr bwMode="auto">
            <a:xfrm>
              <a:off x="5379195" y="3300447"/>
              <a:ext cx="52387" cy="289645"/>
            </a:xfrm>
            <a:custGeom>
              <a:avLst/>
              <a:gdLst>
                <a:gd name="T0" fmla="*/ 0 w 43"/>
                <a:gd name="T1" fmla="*/ 65259437 h 149"/>
                <a:gd name="T2" fmla="*/ 0 w 43"/>
                <a:gd name="T3" fmla="*/ 65259437 h 149"/>
                <a:gd name="T4" fmla="*/ 10389683 w 43"/>
                <a:gd name="T5" fmla="*/ 96172434 h 149"/>
                <a:gd name="T6" fmla="*/ 10389683 w 43"/>
                <a:gd name="T7" fmla="*/ 254170820 h 149"/>
                <a:gd name="T8" fmla="*/ 20779367 w 43"/>
                <a:gd name="T9" fmla="*/ 235278901 h 149"/>
                <a:gd name="T10" fmla="*/ 37107049 w 43"/>
                <a:gd name="T11" fmla="*/ 247301269 h 149"/>
                <a:gd name="T12" fmla="*/ 19295470 w 43"/>
                <a:gd name="T13" fmla="*/ 204365925 h 149"/>
                <a:gd name="T14" fmla="*/ 29685153 w 43"/>
                <a:gd name="T15" fmla="*/ 159715118 h 149"/>
                <a:gd name="T16" fmla="*/ 62339309 w 43"/>
                <a:gd name="T17" fmla="*/ 173454260 h 149"/>
                <a:gd name="T18" fmla="*/ 31169045 w 43"/>
                <a:gd name="T19" fmla="*/ 89302883 h 149"/>
                <a:gd name="T20" fmla="*/ 20779367 w 43"/>
                <a:gd name="T21" fmla="*/ 0 h 149"/>
                <a:gd name="T22" fmla="*/ 0 w 43"/>
                <a:gd name="T23" fmla="*/ 65259437 h 149"/>
                <a:gd name="T24" fmla="*/ 0 w 43"/>
                <a:gd name="T25" fmla="*/ 65259437 h 14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3"/>
                <a:gd name="T40" fmla="*/ 0 h 149"/>
                <a:gd name="T41" fmla="*/ 43 w 43"/>
                <a:gd name="T42" fmla="*/ 149 h 14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3" h="149">
                  <a:moveTo>
                    <a:pt x="0" y="38"/>
                  </a:moveTo>
                  <a:lnTo>
                    <a:pt x="0" y="38"/>
                  </a:lnTo>
                  <a:lnTo>
                    <a:pt x="7" y="56"/>
                  </a:lnTo>
                  <a:lnTo>
                    <a:pt x="7" y="148"/>
                  </a:lnTo>
                  <a:lnTo>
                    <a:pt x="14" y="137"/>
                  </a:lnTo>
                  <a:lnTo>
                    <a:pt x="25" y="144"/>
                  </a:lnTo>
                  <a:lnTo>
                    <a:pt x="13" y="119"/>
                  </a:lnTo>
                  <a:lnTo>
                    <a:pt x="20" y="93"/>
                  </a:lnTo>
                  <a:lnTo>
                    <a:pt x="42" y="101"/>
                  </a:lnTo>
                  <a:lnTo>
                    <a:pt x="21" y="52"/>
                  </a:lnTo>
                  <a:lnTo>
                    <a:pt x="14" y="0"/>
                  </a:lnTo>
                  <a:lnTo>
                    <a:pt x="0" y="38"/>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49" name="Freeform 48"/>
            <p:cNvSpPr>
              <a:spLocks/>
            </p:cNvSpPr>
            <p:nvPr/>
          </p:nvSpPr>
          <p:spPr bwMode="auto">
            <a:xfrm>
              <a:off x="5456981" y="2599560"/>
              <a:ext cx="79374" cy="289645"/>
            </a:xfrm>
            <a:custGeom>
              <a:avLst/>
              <a:gdLst>
                <a:gd name="T0" fmla="*/ 0 w 64"/>
                <a:gd name="T1" fmla="*/ 0 h 22"/>
                <a:gd name="T2" fmla="*/ 0 w 64"/>
                <a:gd name="T3" fmla="*/ 0 h 22"/>
                <a:gd name="T4" fmla="*/ 16920514 w 64"/>
                <a:gd name="T5" fmla="*/ 23618538 h 22"/>
                <a:gd name="T6" fmla="*/ 61526777 w 64"/>
                <a:gd name="T7" fmla="*/ 35427802 h 22"/>
                <a:gd name="T8" fmla="*/ 96905705 w 64"/>
                <a:gd name="T9" fmla="*/ 28680208 h 22"/>
                <a:gd name="T10" fmla="*/ 0 w 64"/>
                <a:gd name="T11" fmla="*/ 0 h 22"/>
                <a:gd name="T12" fmla="*/ 0 w 64"/>
                <a:gd name="T13" fmla="*/ 0 h 22"/>
                <a:gd name="T14" fmla="*/ 0 60000 65536"/>
                <a:gd name="T15" fmla="*/ 0 60000 65536"/>
                <a:gd name="T16" fmla="*/ 0 60000 65536"/>
                <a:gd name="T17" fmla="*/ 0 60000 65536"/>
                <a:gd name="T18" fmla="*/ 0 60000 65536"/>
                <a:gd name="T19" fmla="*/ 0 60000 65536"/>
                <a:gd name="T20" fmla="*/ 0 60000 65536"/>
                <a:gd name="T21" fmla="*/ 0 w 64"/>
                <a:gd name="T22" fmla="*/ 0 h 22"/>
                <a:gd name="T23" fmla="*/ 64 w 64"/>
                <a:gd name="T24" fmla="*/ 22 h 2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2">
                  <a:moveTo>
                    <a:pt x="0" y="0"/>
                  </a:moveTo>
                  <a:lnTo>
                    <a:pt x="0" y="0"/>
                  </a:lnTo>
                  <a:lnTo>
                    <a:pt x="11" y="14"/>
                  </a:lnTo>
                  <a:lnTo>
                    <a:pt x="40" y="21"/>
                  </a:lnTo>
                  <a:lnTo>
                    <a:pt x="63" y="17"/>
                  </a:lnTo>
                  <a:lnTo>
                    <a:pt x="0" y="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50" name="Freeform 49"/>
            <p:cNvSpPr>
              <a:spLocks/>
            </p:cNvSpPr>
            <p:nvPr/>
          </p:nvSpPr>
          <p:spPr bwMode="auto">
            <a:xfrm>
              <a:off x="4629900" y="4037051"/>
              <a:ext cx="136524" cy="289645"/>
            </a:xfrm>
            <a:custGeom>
              <a:avLst/>
              <a:gdLst>
                <a:gd name="T0" fmla="*/ 0 w 109"/>
                <a:gd name="T1" fmla="*/ 56982790 h 209"/>
                <a:gd name="T2" fmla="*/ 0 w 109"/>
                <a:gd name="T3" fmla="*/ 56982790 h 209"/>
                <a:gd name="T4" fmla="*/ 10982123 w 109"/>
                <a:gd name="T5" fmla="*/ 29354730 h 209"/>
                <a:gd name="T6" fmla="*/ 56477515 w 109"/>
                <a:gd name="T7" fmla="*/ 0 h 209"/>
                <a:gd name="T8" fmla="*/ 76872341 w 109"/>
                <a:gd name="T9" fmla="*/ 27628059 h 209"/>
                <a:gd name="T10" fmla="*/ 70597203 w 109"/>
                <a:gd name="T11" fmla="*/ 75977484 h 209"/>
                <a:gd name="T12" fmla="*/ 125505307 w 109"/>
                <a:gd name="T13" fmla="*/ 55256119 h 209"/>
                <a:gd name="T14" fmla="*/ 149037702 w 109"/>
                <a:gd name="T15" fmla="*/ 75977484 h 209"/>
                <a:gd name="T16" fmla="*/ 169431313 w 109"/>
                <a:gd name="T17" fmla="*/ 124325605 h 209"/>
                <a:gd name="T18" fmla="*/ 161587978 w 109"/>
                <a:gd name="T19" fmla="*/ 153680325 h 209"/>
                <a:gd name="T20" fmla="*/ 120798327 w 109"/>
                <a:gd name="T21" fmla="*/ 151953654 h 209"/>
                <a:gd name="T22" fmla="*/ 105110482 w 109"/>
                <a:gd name="T23" fmla="*/ 165768336 h 209"/>
                <a:gd name="T24" fmla="*/ 112955031 w 109"/>
                <a:gd name="T25" fmla="*/ 215843148 h 209"/>
                <a:gd name="T26" fmla="*/ 58045674 w 109"/>
                <a:gd name="T27" fmla="*/ 172675061 h 209"/>
                <a:gd name="T28" fmla="*/ 34514522 w 109"/>
                <a:gd name="T29" fmla="*/ 250377881 h 209"/>
                <a:gd name="T30" fmla="*/ 61183243 w 109"/>
                <a:gd name="T31" fmla="*/ 319448661 h 209"/>
                <a:gd name="T32" fmla="*/ 98835344 w 109"/>
                <a:gd name="T33" fmla="*/ 345348807 h 209"/>
                <a:gd name="T34" fmla="*/ 78440499 w 109"/>
                <a:gd name="T35" fmla="*/ 359163489 h 209"/>
                <a:gd name="T36" fmla="*/ 73734772 w 109"/>
                <a:gd name="T37" fmla="*/ 336715370 h 209"/>
                <a:gd name="T38" fmla="*/ 58045674 w 109"/>
                <a:gd name="T39" fmla="*/ 336715370 h 209"/>
                <a:gd name="T40" fmla="*/ 15687850 w 109"/>
                <a:gd name="T41" fmla="*/ 298727295 h 209"/>
                <a:gd name="T42" fmla="*/ 23532404 w 109"/>
                <a:gd name="T43" fmla="*/ 252104552 h 209"/>
                <a:gd name="T44" fmla="*/ 45495397 w 109"/>
                <a:gd name="T45" fmla="*/ 210663135 h 209"/>
                <a:gd name="T46" fmla="*/ 15687850 w 109"/>
                <a:gd name="T47" fmla="*/ 141593628 h 209"/>
                <a:gd name="T48" fmla="*/ 25100562 w 109"/>
                <a:gd name="T49" fmla="*/ 110512237 h 209"/>
                <a:gd name="T50" fmla="*/ 0 w 109"/>
                <a:gd name="T51" fmla="*/ 56982790 h 209"/>
                <a:gd name="T52" fmla="*/ 0 w 109"/>
                <a:gd name="T53" fmla="*/ 56982790 h 20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09"/>
                <a:gd name="T82" fmla="*/ 0 h 209"/>
                <a:gd name="T83" fmla="*/ 109 w 109"/>
                <a:gd name="T84" fmla="*/ 209 h 20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09" h="209">
                  <a:moveTo>
                    <a:pt x="0" y="33"/>
                  </a:moveTo>
                  <a:lnTo>
                    <a:pt x="0" y="33"/>
                  </a:lnTo>
                  <a:lnTo>
                    <a:pt x="7" y="17"/>
                  </a:lnTo>
                  <a:lnTo>
                    <a:pt x="36" y="0"/>
                  </a:lnTo>
                  <a:lnTo>
                    <a:pt x="49" y="16"/>
                  </a:lnTo>
                  <a:lnTo>
                    <a:pt x="45" y="44"/>
                  </a:lnTo>
                  <a:lnTo>
                    <a:pt x="80" y="32"/>
                  </a:lnTo>
                  <a:lnTo>
                    <a:pt x="95" y="44"/>
                  </a:lnTo>
                  <a:lnTo>
                    <a:pt x="108" y="72"/>
                  </a:lnTo>
                  <a:lnTo>
                    <a:pt x="103" y="89"/>
                  </a:lnTo>
                  <a:lnTo>
                    <a:pt x="77" y="88"/>
                  </a:lnTo>
                  <a:lnTo>
                    <a:pt x="67" y="96"/>
                  </a:lnTo>
                  <a:lnTo>
                    <a:pt x="72" y="125"/>
                  </a:lnTo>
                  <a:lnTo>
                    <a:pt x="37" y="100"/>
                  </a:lnTo>
                  <a:lnTo>
                    <a:pt x="22" y="145"/>
                  </a:lnTo>
                  <a:lnTo>
                    <a:pt x="39" y="185"/>
                  </a:lnTo>
                  <a:lnTo>
                    <a:pt x="63" y="200"/>
                  </a:lnTo>
                  <a:lnTo>
                    <a:pt x="50" y="208"/>
                  </a:lnTo>
                  <a:lnTo>
                    <a:pt x="47" y="195"/>
                  </a:lnTo>
                  <a:lnTo>
                    <a:pt x="37" y="195"/>
                  </a:lnTo>
                  <a:lnTo>
                    <a:pt x="10" y="173"/>
                  </a:lnTo>
                  <a:lnTo>
                    <a:pt x="15" y="146"/>
                  </a:lnTo>
                  <a:lnTo>
                    <a:pt x="29" y="122"/>
                  </a:lnTo>
                  <a:lnTo>
                    <a:pt x="10" y="82"/>
                  </a:lnTo>
                  <a:lnTo>
                    <a:pt x="16" y="64"/>
                  </a:lnTo>
                  <a:lnTo>
                    <a:pt x="0" y="33"/>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51" name="Freeform 50"/>
            <p:cNvSpPr>
              <a:spLocks/>
            </p:cNvSpPr>
            <p:nvPr/>
          </p:nvSpPr>
          <p:spPr bwMode="auto">
            <a:xfrm>
              <a:off x="3415470" y="3543335"/>
              <a:ext cx="315911" cy="289645"/>
            </a:xfrm>
            <a:custGeom>
              <a:avLst/>
              <a:gdLst>
                <a:gd name="T0" fmla="*/ 0 w 252"/>
                <a:gd name="T1" fmla="*/ 55671680 h 99"/>
                <a:gd name="T2" fmla="*/ 0 w 252"/>
                <a:gd name="T3" fmla="*/ 55671680 h 99"/>
                <a:gd name="T4" fmla="*/ 17287462 w 252"/>
                <a:gd name="T5" fmla="*/ 97848223 h 99"/>
                <a:gd name="T6" fmla="*/ 1572043 w 252"/>
                <a:gd name="T7" fmla="*/ 102908575 h 99"/>
                <a:gd name="T8" fmla="*/ 17287462 w 252"/>
                <a:gd name="T9" fmla="*/ 109657442 h 99"/>
                <a:gd name="T10" fmla="*/ 23573131 w 252"/>
                <a:gd name="T11" fmla="*/ 136650313 h 99"/>
                <a:gd name="T12" fmla="*/ 45575473 w 252"/>
                <a:gd name="T13" fmla="*/ 133275879 h 99"/>
                <a:gd name="T14" fmla="*/ 23573131 w 252"/>
                <a:gd name="T15" fmla="*/ 145085098 h 99"/>
                <a:gd name="T16" fmla="*/ 48718305 w 252"/>
                <a:gd name="T17" fmla="*/ 140023447 h 99"/>
                <a:gd name="T18" fmla="*/ 75435513 w 252"/>
                <a:gd name="T19" fmla="*/ 156894316 h 99"/>
                <a:gd name="T20" fmla="*/ 100580697 w 252"/>
                <a:gd name="T21" fmla="*/ 138336230 h 99"/>
                <a:gd name="T22" fmla="*/ 139869232 w 252"/>
                <a:gd name="T23" fmla="*/ 161954668 h 99"/>
                <a:gd name="T24" fmla="*/ 207447058 w 252"/>
                <a:gd name="T25" fmla="*/ 138336230 h 99"/>
                <a:gd name="T26" fmla="*/ 205876268 w 252"/>
                <a:gd name="T27" fmla="*/ 165329101 h 99"/>
                <a:gd name="T28" fmla="*/ 218448850 w 252"/>
                <a:gd name="T29" fmla="*/ 138336230 h 99"/>
                <a:gd name="T30" fmla="*/ 347317583 w 252"/>
                <a:gd name="T31" fmla="*/ 133275879 h 99"/>
                <a:gd name="T32" fmla="*/ 394463826 w 252"/>
                <a:gd name="T33" fmla="*/ 129901445 h 99"/>
                <a:gd name="T34" fmla="*/ 380320454 w 252"/>
                <a:gd name="T35" fmla="*/ 72542549 h 99"/>
                <a:gd name="T36" fmla="*/ 391320994 w 252"/>
                <a:gd name="T37" fmla="*/ 60733330 h 99"/>
                <a:gd name="T38" fmla="*/ 350460415 w 252"/>
                <a:gd name="T39" fmla="*/ 11809224 h 99"/>
                <a:gd name="T40" fmla="*/ 323743129 w 252"/>
                <a:gd name="T41" fmla="*/ 11809224 h 99"/>
                <a:gd name="T42" fmla="*/ 253022511 w 252"/>
                <a:gd name="T43" fmla="*/ 32053232 h 99"/>
                <a:gd name="T44" fmla="*/ 190159600 w 252"/>
                <a:gd name="T45" fmla="*/ 0 h 99"/>
                <a:gd name="T46" fmla="*/ 150871025 w 252"/>
                <a:gd name="T47" fmla="*/ 1687217 h 99"/>
                <a:gd name="T48" fmla="*/ 102152740 w 252"/>
                <a:gd name="T49" fmla="*/ 30366016 h 99"/>
                <a:gd name="T50" fmla="*/ 61290888 w 252"/>
                <a:gd name="T51" fmla="*/ 21931231 h 99"/>
                <a:gd name="T52" fmla="*/ 73863470 w 252"/>
                <a:gd name="T53" fmla="*/ 37114883 h 99"/>
                <a:gd name="T54" fmla="*/ 0 w 252"/>
                <a:gd name="T55" fmla="*/ 55671680 h 99"/>
                <a:gd name="T56" fmla="*/ 0 w 252"/>
                <a:gd name="T57" fmla="*/ 55671680 h 9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52"/>
                <a:gd name="T88" fmla="*/ 0 h 99"/>
                <a:gd name="T89" fmla="*/ 252 w 252"/>
                <a:gd name="T90" fmla="*/ 99 h 9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52" h="99">
                  <a:moveTo>
                    <a:pt x="0" y="33"/>
                  </a:moveTo>
                  <a:lnTo>
                    <a:pt x="0" y="33"/>
                  </a:lnTo>
                  <a:lnTo>
                    <a:pt x="11" y="58"/>
                  </a:lnTo>
                  <a:lnTo>
                    <a:pt x="1" y="61"/>
                  </a:lnTo>
                  <a:lnTo>
                    <a:pt x="11" y="65"/>
                  </a:lnTo>
                  <a:lnTo>
                    <a:pt x="15" y="81"/>
                  </a:lnTo>
                  <a:lnTo>
                    <a:pt x="29" y="79"/>
                  </a:lnTo>
                  <a:lnTo>
                    <a:pt x="15" y="86"/>
                  </a:lnTo>
                  <a:lnTo>
                    <a:pt x="31" y="83"/>
                  </a:lnTo>
                  <a:lnTo>
                    <a:pt x="48" y="93"/>
                  </a:lnTo>
                  <a:lnTo>
                    <a:pt x="64" y="82"/>
                  </a:lnTo>
                  <a:lnTo>
                    <a:pt x="89" y="96"/>
                  </a:lnTo>
                  <a:lnTo>
                    <a:pt x="132" y="82"/>
                  </a:lnTo>
                  <a:lnTo>
                    <a:pt x="131" y="98"/>
                  </a:lnTo>
                  <a:lnTo>
                    <a:pt x="139" y="82"/>
                  </a:lnTo>
                  <a:lnTo>
                    <a:pt x="221" y="79"/>
                  </a:lnTo>
                  <a:lnTo>
                    <a:pt x="251" y="77"/>
                  </a:lnTo>
                  <a:lnTo>
                    <a:pt x="242" y="43"/>
                  </a:lnTo>
                  <a:lnTo>
                    <a:pt x="249" y="36"/>
                  </a:lnTo>
                  <a:lnTo>
                    <a:pt x="223" y="7"/>
                  </a:lnTo>
                  <a:lnTo>
                    <a:pt x="206" y="7"/>
                  </a:lnTo>
                  <a:lnTo>
                    <a:pt x="161" y="19"/>
                  </a:lnTo>
                  <a:lnTo>
                    <a:pt x="121" y="0"/>
                  </a:lnTo>
                  <a:lnTo>
                    <a:pt x="96" y="1"/>
                  </a:lnTo>
                  <a:lnTo>
                    <a:pt x="65" y="18"/>
                  </a:lnTo>
                  <a:lnTo>
                    <a:pt x="39" y="13"/>
                  </a:lnTo>
                  <a:lnTo>
                    <a:pt x="47" y="22"/>
                  </a:lnTo>
                  <a:lnTo>
                    <a:pt x="0" y="33"/>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52" name="Freeform 51"/>
            <p:cNvSpPr>
              <a:spLocks/>
            </p:cNvSpPr>
            <p:nvPr/>
          </p:nvSpPr>
          <p:spPr bwMode="auto">
            <a:xfrm>
              <a:off x="110317" y="2959131"/>
              <a:ext cx="506410" cy="289645"/>
            </a:xfrm>
            <a:custGeom>
              <a:avLst/>
              <a:gdLst>
                <a:gd name="T0" fmla="*/ 0 w 408"/>
                <a:gd name="T1" fmla="*/ 228607924 h 355"/>
                <a:gd name="T2" fmla="*/ 24649159 w 408"/>
                <a:gd name="T3" fmla="*/ 243848794 h 355"/>
                <a:gd name="T4" fmla="*/ 103220134 w 408"/>
                <a:gd name="T5" fmla="*/ 264168652 h 355"/>
                <a:gd name="T6" fmla="*/ 152519673 w 408"/>
                <a:gd name="T7" fmla="*/ 260782660 h 355"/>
                <a:gd name="T8" fmla="*/ 146357076 w 408"/>
                <a:gd name="T9" fmla="*/ 304810972 h 355"/>
                <a:gd name="T10" fmla="*/ 38514693 w 408"/>
                <a:gd name="T11" fmla="*/ 379319803 h 355"/>
                <a:gd name="T12" fmla="*/ 43136961 w 408"/>
                <a:gd name="T13" fmla="*/ 382707097 h 355"/>
                <a:gd name="T14" fmla="*/ 90894939 w 408"/>
                <a:gd name="T15" fmla="*/ 401333959 h 355"/>
                <a:gd name="T16" fmla="*/ 87814261 w 408"/>
                <a:gd name="T17" fmla="*/ 440281982 h 355"/>
                <a:gd name="T18" fmla="*/ 137113800 w 408"/>
                <a:gd name="T19" fmla="*/ 401333959 h 355"/>
                <a:gd name="T20" fmla="*/ 134031881 w 408"/>
                <a:gd name="T21" fmla="*/ 460603141 h 355"/>
                <a:gd name="T22" fmla="*/ 164843666 w 408"/>
                <a:gd name="T23" fmla="*/ 453829855 h 355"/>
                <a:gd name="T24" fmla="*/ 198737332 w 408"/>
                <a:gd name="T25" fmla="*/ 465683431 h 355"/>
                <a:gd name="T26" fmla="*/ 237252015 w 408"/>
                <a:gd name="T27" fmla="*/ 462296138 h 355"/>
                <a:gd name="T28" fmla="*/ 164843666 w 408"/>
                <a:gd name="T29" fmla="*/ 552045758 h 355"/>
                <a:gd name="T30" fmla="*/ 124788605 w 408"/>
                <a:gd name="T31" fmla="*/ 568979624 h 355"/>
                <a:gd name="T32" fmla="*/ 134031881 w 408"/>
                <a:gd name="T33" fmla="*/ 577447208 h 355"/>
                <a:gd name="T34" fmla="*/ 197196993 w 408"/>
                <a:gd name="T35" fmla="*/ 558819044 h 355"/>
                <a:gd name="T36" fmla="*/ 212602866 w 408"/>
                <a:gd name="T37" fmla="*/ 546965468 h 355"/>
                <a:gd name="T38" fmla="*/ 306578444 w 408"/>
                <a:gd name="T39" fmla="*/ 469069424 h 355"/>
                <a:gd name="T40" fmla="*/ 360500319 w 408"/>
                <a:gd name="T41" fmla="*/ 384400093 h 355"/>
                <a:gd name="T42" fmla="*/ 363580997 w 408"/>
                <a:gd name="T43" fmla="*/ 384400093 h 355"/>
                <a:gd name="T44" fmla="*/ 375906192 w 408"/>
                <a:gd name="T45" fmla="*/ 392867677 h 355"/>
                <a:gd name="T46" fmla="*/ 348175124 w 408"/>
                <a:gd name="T47" fmla="*/ 404721253 h 355"/>
                <a:gd name="T48" fmla="*/ 357418400 w 408"/>
                <a:gd name="T49" fmla="*/ 436895989 h 355"/>
                <a:gd name="T50" fmla="*/ 406717939 w 408"/>
                <a:gd name="T51" fmla="*/ 430121402 h 355"/>
                <a:gd name="T52" fmla="*/ 406717939 w 408"/>
                <a:gd name="T53" fmla="*/ 403026956 h 355"/>
                <a:gd name="T54" fmla="*/ 419043134 w 408"/>
                <a:gd name="T55" fmla="*/ 399640963 h 355"/>
                <a:gd name="T56" fmla="*/ 445232622 w 408"/>
                <a:gd name="T57" fmla="*/ 406414249 h 355"/>
                <a:gd name="T58" fmla="*/ 582346383 w 408"/>
                <a:gd name="T59" fmla="*/ 440281982 h 355"/>
                <a:gd name="T60" fmla="*/ 606995532 w 408"/>
                <a:gd name="T61" fmla="*/ 433508695 h 355"/>
                <a:gd name="T62" fmla="*/ 616238808 w 408"/>
                <a:gd name="T63" fmla="*/ 460603141 h 355"/>
                <a:gd name="T64" fmla="*/ 606995532 w 408"/>
                <a:gd name="T65" fmla="*/ 421655119 h 355"/>
                <a:gd name="T66" fmla="*/ 566940510 w 408"/>
                <a:gd name="T67" fmla="*/ 67735485 h 355"/>
                <a:gd name="T68" fmla="*/ 332769251 w 408"/>
                <a:gd name="T69" fmla="*/ 22014166 h 355"/>
                <a:gd name="T70" fmla="*/ 264983083 w 408"/>
                <a:gd name="T71" fmla="*/ 25401460 h 355"/>
                <a:gd name="T72" fmla="*/ 263442744 w 408"/>
                <a:gd name="T73" fmla="*/ 8467586 h 355"/>
                <a:gd name="T74" fmla="*/ 212602866 w 408"/>
                <a:gd name="T75" fmla="*/ 22014166 h 355"/>
                <a:gd name="T76" fmla="*/ 171006263 w 408"/>
                <a:gd name="T77" fmla="*/ 45721329 h 355"/>
                <a:gd name="T78" fmla="*/ 127869283 w 408"/>
                <a:gd name="T79" fmla="*/ 44028332 h 355"/>
                <a:gd name="T80" fmla="*/ 117085668 w 408"/>
                <a:gd name="T81" fmla="*/ 55881908 h 355"/>
                <a:gd name="T82" fmla="*/ 38514693 w 408"/>
                <a:gd name="T83" fmla="*/ 103297535 h 355"/>
                <a:gd name="T84" fmla="*/ 24649159 w 408"/>
                <a:gd name="T85" fmla="*/ 121924397 h 355"/>
                <a:gd name="T86" fmla="*/ 180249539 w 408"/>
                <a:gd name="T87" fmla="*/ 194740192 h 355"/>
                <a:gd name="T88" fmla="*/ 127869283 w 408"/>
                <a:gd name="T89" fmla="*/ 203206474 h 355"/>
                <a:gd name="T90" fmla="*/ 130951202 w 408"/>
                <a:gd name="T91" fmla="*/ 213367054 h 355"/>
                <a:gd name="T92" fmla="*/ 90894939 w 408"/>
                <a:gd name="T93" fmla="*/ 189659902 h 355"/>
                <a:gd name="T94" fmla="*/ 0 w 408"/>
                <a:gd name="T95" fmla="*/ 228607924 h 35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08"/>
                <a:gd name="T145" fmla="*/ 0 h 355"/>
                <a:gd name="T146" fmla="*/ 408 w 408"/>
                <a:gd name="T147" fmla="*/ 355 h 35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08" h="355">
                  <a:moveTo>
                    <a:pt x="0" y="135"/>
                  </a:moveTo>
                  <a:lnTo>
                    <a:pt x="0" y="135"/>
                  </a:lnTo>
                  <a:lnTo>
                    <a:pt x="26" y="142"/>
                  </a:lnTo>
                  <a:lnTo>
                    <a:pt x="16" y="144"/>
                  </a:lnTo>
                  <a:lnTo>
                    <a:pt x="27" y="157"/>
                  </a:lnTo>
                  <a:lnTo>
                    <a:pt x="67" y="156"/>
                  </a:lnTo>
                  <a:lnTo>
                    <a:pt x="73" y="165"/>
                  </a:lnTo>
                  <a:lnTo>
                    <a:pt x="99" y="154"/>
                  </a:lnTo>
                  <a:lnTo>
                    <a:pt x="90" y="159"/>
                  </a:lnTo>
                  <a:lnTo>
                    <a:pt x="95" y="180"/>
                  </a:lnTo>
                  <a:lnTo>
                    <a:pt x="40" y="201"/>
                  </a:lnTo>
                  <a:lnTo>
                    <a:pt x="25" y="224"/>
                  </a:lnTo>
                  <a:lnTo>
                    <a:pt x="38" y="220"/>
                  </a:lnTo>
                  <a:lnTo>
                    <a:pt x="28" y="226"/>
                  </a:lnTo>
                  <a:lnTo>
                    <a:pt x="38" y="234"/>
                  </a:lnTo>
                  <a:lnTo>
                    <a:pt x="59" y="237"/>
                  </a:lnTo>
                  <a:lnTo>
                    <a:pt x="47" y="249"/>
                  </a:lnTo>
                  <a:lnTo>
                    <a:pt x="57" y="260"/>
                  </a:lnTo>
                  <a:lnTo>
                    <a:pt x="67" y="261"/>
                  </a:lnTo>
                  <a:lnTo>
                    <a:pt x="89" y="237"/>
                  </a:lnTo>
                  <a:lnTo>
                    <a:pt x="76" y="249"/>
                  </a:lnTo>
                  <a:lnTo>
                    <a:pt x="87" y="272"/>
                  </a:lnTo>
                  <a:lnTo>
                    <a:pt x="81" y="282"/>
                  </a:lnTo>
                  <a:lnTo>
                    <a:pt x="107" y="268"/>
                  </a:lnTo>
                  <a:lnTo>
                    <a:pt x="124" y="285"/>
                  </a:lnTo>
                  <a:lnTo>
                    <a:pt x="129" y="275"/>
                  </a:lnTo>
                  <a:lnTo>
                    <a:pt x="135" y="282"/>
                  </a:lnTo>
                  <a:lnTo>
                    <a:pt x="154" y="273"/>
                  </a:lnTo>
                  <a:lnTo>
                    <a:pt x="127" y="317"/>
                  </a:lnTo>
                  <a:lnTo>
                    <a:pt x="107" y="326"/>
                  </a:lnTo>
                  <a:lnTo>
                    <a:pt x="107" y="335"/>
                  </a:lnTo>
                  <a:lnTo>
                    <a:pt x="81" y="336"/>
                  </a:lnTo>
                  <a:lnTo>
                    <a:pt x="63" y="354"/>
                  </a:lnTo>
                  <a:lnTo>
                    <a:pt x="87" y="341"/>
                  </a:lnTo>
                  <a:lnTo>
                    <a:pt x="113" y="341"/>
                  </a:lnTo>
                  <a:lnTo>
                    <a:pt x="128" y="330"/>
                  </a:lnTo>
                  <a:lnTo>
                    <a:pt x="121" y="321"/>
                  </a:lnTo>
                  <a:lnTo>
                    <a:pt x="138" y="323"/>
                  </a:lnTo>
                  <a:lnTo>
                    <a:pt x="189" y="290"/>
                  </a:lnTo>
                  <a:lnTo>
                    <a:pt x="199" y="277"/>
                  </a:lnTo>
                  <a:lnTo>
                    <a:pt x="190" y="268"/>
                  </a:lnTo>
                  <a:lnTo>
                    <a:pt x="234" y="227"/>
                  </a:lnTo>
                  <a:lnTo>
                    <a:pt x="241" y="207"/>
                  </a:lnTo>
                  <a:lnTo>
                    <a:pt x="236" y="227"/>
                  </a:lnTo>
                  <a:lnTo>
                    <a:pt x="254" y="223"/>
                  </a:lnTo>
                  <a:lnTo>
                    <a:pt x="244" y="232"/>
                  </a:lnTo>
                  <a:lnTo>
                    <a:pt x="259" y="236"/>
                  </a:lnTo>
                  <a:lnTo>
                    <a:pt x="226" y="239"/>
                  </a:lnTo>
                  <a:lnTo>
                    <a:pt x="220" y="258"/>
                  </a:lnTo>
                  <a:lnTo>
                    <a:pt x="232" y="258"/>
                  </a:lnTo>
                  <a:lnTo>
                    <a:pt x="221" y="271"/>
                  </a:lnTo>
                  <a:lnTo>
                    <a:pt x="264" y="254"/>
                  </a:lnTo>
                  <a:lnTo>
                    <a:pt x="270" y="243"/>
                  </a:lnTo>
                  <a:lnTo>
                    <a:pt x="264" y="238"/>
                  </a:lnTo>
                  <a:lnTo>
                    <a:pt x="274" y="228"/>
                  </a:lnTo>
                  <a:lnTo>
                    <a:pt x="272" y="236"/>
                  </a:lnTo>
                  <a:lnTo>
                    <a:pt x="294" y="231"/>
                  </a:lnTo>
                  <a:lnTo>
                    <a:pt x="289" y="240"/>
                  </a:lnTo>
                  <a:lnTo>
                    <a:pt x="325" y="254"/>
                  </a:lnTo>
                  <a:lnTo>
                    <a:pt x="378" y="260"/>
                  </a:lnTo>
                  <a:lnTo>
                    <a:pt x="387" y="252"/>
                  </a:lnTo>
                  <a:lnTo>
                    <a:pt x="394" y="256"/>
                  </a:lnTo>
                  <a:lnTo>
                    <a:pt x="385" y="264"/>
                  </a:lnTo>
                  <a:lnTo>
                    <a:pt x="400" y="272"/>
                  </a:lnTo>
                  <a:lnTo>
                    <a:pt x="407" y="266"/>
                  </a:lnTo>
                  <a:lnTo>
                    <a:pt x="394" y="249"/>
                  </a:lnTo>
                  <a:lnTo>
                    <a:pt x="368" y="249"/>
                  </a:lnTo>
                  <a:lnTo>
                    <a:pt x="368" y="40"/>
                  </a:lnTo>
                  <a:lnTo>
                    <a:pt x="222" y="23"/>
                  </a:lnTo>
                  <a:lnTo>
                    <a:pt x="216" y="13"/>
                  </a:lnTo>
                  <a:lnTo>
                    <a:pt x="176" y="6"/>
                  </a:lnTo>
                  <a:lnTo>
                    <a:pt x="172" y="15"/>
                  </a:lnTo>
                  <a:lnTo>
                    <a:pt x="160" y="12"/>
                  </a:lnTo>
                  <a:lnTo>
                    <a:pt x="171" y="5"/>
                  </a:lnTo>
                  <a:lnTo>
                    <a:pt x="154" y="0"/>
                  </a:lnTo>
                  <a:lnTo>
                    <a:pt x="138" y="13"/>
                  </a:lnTo>
                  <a:lnTo>
                    <a:pt x="112" y="15"/>
                  </a:lnTo>
                  <a:lnTo>
                    <a:pt x="111" y="27"/>
                  </a:lnTo>
                  <a:lnTo>
                    <a:pt x="108" y="20"/>
                  </a:lnTo>
                  <a:lnTo>
                    <a:pt x="83" y="26"/>
                  </a:lnTo>
                  <a:lnTo>
                    <a:pt x="87" y="36"/>
                  </a:lnTo>
                  <a:lnTo>
                    <a:pt x="76" y="33"/>
                  </a:lnTo>
                  <a:lnTo>
                    <a:pt x="61" y="53"/>
                  </a:lnTo>
                  <a:lnTo>
                    <a:pt x="25" y="61"/>
                  </a:lnTo>
                  <a:lnTo>
                    <a:pt x="27" y="70"/>
                  </a:lnTo>
                  <a:lnTo>
                    <a:pt x="16" y="72"/>
                  </a:lnTo>
                  <a:lnTo>
                    <a:pt x="59" y="101"/>
                  </a:lnTo>
                  <a:lnTo>
                    <a:pt x="117" y="115"/>
                  </a:lnTo>
                  <a:lnTo>
                    <a:pt x="81" y="111"/>
                  </a:lnTo>
                  <a:lnTo>
                    <a:pt x="83" y="120"/>
                  </a:lnTo>
                  <a:lnTo>
                    <a:pt x="97" y="120"/>
                  </a:lnTo>
                  <a:lnTo>
                    <a:pt x="85" y="126"/>
                  </a:lnTo>
                  <a:lnTo>
                    <a:pt x="59" y="125"/>
                  </a:lnTo>
                  <a:lnTo>
                    <a:pt x="59" y="112"/>
                  </a:lnTo>
                  <a:lnTo>
                    <a:pt x="46" y="114"/>
                  </a:lnTo>
                  <a:lnTo>
                    <a:pt x="0" y="135"/>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53" name="Freeform 52"/>
            <p:cNvSpPr>
              <a:spLocks/>
            </p:cNvSpPr>
            <p:nvPr/>
          </p:nvSpPr>
          <p:spPr bwMode="auto">
            <a:xfrm>
              <a:off x="334154" y="3129788"/>
              <a:ext cx="44450" cy="289645"/>
            </a:xfrm>
            <a:custGeom>
              <a:avLst/>
              <a:gdLst>
                <a:gd name="T0" fmla="*/ 0 w 36"/>
                <a:gd name="T1" fmla="*/ 15183716 h 22"/>
                <a:gd name="T2" fmla="*/ 0 w 36"/>
                <a:gd name="T3" fmla="*/ 15183716 h 22"/>
                <a:gd name="T4" fmla="*/ 15245114 w 36"/>
                <a:gd name="T5" fmla="*/ 35427802 h 22"/>
                <a:gd name="T6" fmla="*/ 53358518 w 36"/>
                <a:gd name="T7" fmla="*/ 6747597 h 22"/>
                <a:gd name="T8" fmla="*/ 16769995 w 36"/>
                <a:gd name="T9" fmla="*/ 0 h 22"/>
                <a:gd name="T10" fmla="*/ 21343409 w 36"/>
                <a:gd name="T11" fmla="*/ 13496492 h 22"/>
                <a:gd name="T12" fmla="*/ 0 w 36"/>
                <a:gd name="T13" fmla="*/ 15183716 h 22"/>
                <a:gd name="T14" fmla="*/ 0 w 36"/>
                <a:gd name="T15" fmla="*/ 15183716 h 22"/>
                <a:gd name="T16" fmla="*/ 0 60000 65536"/>
                <a:gd name="T17" fmla="*/ 0 60000 65536"/>
                <a:gd name="T18" fmla="*/ 0 60000 65536"/>
                <a:gd name="T19" fmla="*/ 0 60000 65536"/>
                <a:gd name="T20" fmla="*/ 0 60000 65536"/>
                <a:gd name="T21" fmla="*/ 0 60000 65536"/>
                <a:gd name="T22" fmla="*/ 0 60000 65536"/>
                <a:gd name="T23" fmla="*/ 0 60000 65536"/>
                <a:gd name="T24" fmla="*/ 0 w 36"/>
                <a:gd name="T25" fmla="*/ 0 h 22"/>
                <a:gd name="T26" fmla="*/ 36 w 36"/>
                <a:gd name="T27" fmla="*/ 22 h 2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6" h="22">
                  <a:moveTo>
                    <a:pt x="0" y="9"/>
                  </a:moveTo>
                  <a:lnTo>
                    <a:pt x="0" y="9"/>
                  </a:lnTo>
                  <a:lnTo>
                    <a:pt x="10" y="21"/>
                  </a:lnTo>
                  <a:lnTo>
                    <a:pt x="35" y="4"/>
                  </a:lnTo>
                  <a:lnTo>
                    <a:pt x="11" y="0"/>
                  </a:lnTo>
                  <a:lnTo>
                    <a:pt x="14" y="8"/>
                  </a:lnTo>
                  <a:lnTo>
                    <a:pt x="0" y="9"/>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54" name="Freeform 53"/>
            <p:cNvSpPr>
              <a:spLocks/>
            </p:cNvSpPr>
            <p:nvPr/>
          </p:nvSpPr>
          <p:spPr bwMode="auto">
            <a:xfrm>
              <a:off x="616726" y="3128203"/>
              <a:ext cx="139699" cy="289645"/>
            </a:xfrm>
            <a:custGeom>
              <a:avLst/>
              <a:gdLst>
                <a:gd name="T0" fmla="*/ 0 w 110"/>
                <a:gd name="T1" fmla="*/ 17289607 h 99"/>
                <a:gd name="T2" fmla="*/ 0 w 110"/>
                <a:gd name="T3" fmla="*/ 17289607 h 99"/>
                <a:gd name="T4" fmla="*/ 6451601 w 110"/>
                <a:gd name="T5" fmla="*/ 41495580 h 99"/>
                <a:gd name="T6" fmla="*/ 30645101 w 110"/>
                <a:gd name="T7" fmla="*/ 51868825 h 99"/>
                <a:gd name="T8" fmla="*/ 41935408 w 110"/>
                <a:gd name="T9" fmla="*/ 43223367 h 99"/>
                <a:gd name="T10" fmla="*/ 20967704 w 110"/>
                <a:gd name="T11" fmla="*/ 31121030 h 99"/>
                <a:gd name="T12" fmla="*/ 41935408 w 110"/>
                <a:gd name="T13" fmla="*/ 31121030 h 99"/>
                <a:gd name="T14" fmla="*/ 59677303 w 110"/>
                <a:gd name="T15" fmla="*/ 51868825 h 99"/>
                <a:gd name="T16" fmla="*/ 54838605 w 110"/>
                <a:gd name="T17" fmla="*/ 15560515 h 99"/>
                <a:gd name="T18" fmla="*/ 69354701 w 110"/>
                <a:gd name="T19" fmla="*/ 48410642 h 99"/>
                <a:gd name="T20" fmla="*/ 106451410 w 110"/>
                <a:gd name="T21" fmla="*/ 67429335 h 99"/>
                <a:gd name="T22" fmla="*/ 99999812 w 110"/>
                <a:gd name="T23" fmla="*/ 89906232 h 99"/>
                <a:gd name="T24" fmla="*/ 141935200 w 110"/>
                <a:gd name="T25" fmla="*/ 119298160 h 99"/>
                <a:gd name="T26" fmla="*/ 130644903 w 110"/>
                <a:gd name="T27" fmla="*/ 143504128 h 99"/>
                <a:gd name="T28" fmla="*/ 153225497 w 110"/>
                <a:gd name="T29" fmla="*/ 124485435 h 99"/>
                <a:gd name="T30" fmla="*/ 156451296 w 110"/>
                <a:gd name="T31" fmla="*/ 169437873 h 99"/>
                <a:gd name="T32" fmla="*/ 174193231 w 110"/>
                <a:gd name="T33" fmla="*/ 160793729 h 99"/>
                <a:gd name="T34" fmla="*/ 175806131 w 110"/>
                <a:gd name="T35" fmla="*/ 127943618 h 99"/>
                <a:gd name="T36" fmla="*/ 133870703 w 110"/>
                <a:gd name="T37" fmla="*/ 108924925 h 99"/>
                <a:gd name="T38" fmla="*/ 56451504 w 110"/>
                <a:gd name="T39" fmla="*/ 0 h 99"/>
                <a:gd name="T40" fmla="*/ 11290302 w 110"/>
                <a:gd name="T41" fmla="*/ 31121030 h 99"/>
                <a:gd name="T42" fmla="*/ 0 w 110"/>
                <a:gd name="T43" fmla="*/ 17289607 h 99"/>
                <a:gd name="T44" fmla="*/ 0 w 110"/>
                <a:gd name="T45" fmla="*/ 17289607 h 9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10"/>
                <a:gd name="T70" fmla="*/ 0 h 99"/>
                <a:gd name="T71" fmla="*/ 110 w 110"/>
                <a:gd name="T72" fmla="*/ 99 h 9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10" h="99">
                  <a:moveTo>
                    <a:pt x="0" y="10"/>
                  </a:moveTo>
                  <a:lnTo>
                    <a:pt x="0" y="10"/>
                  </a:lnTo>
                  <a:lnTo>
                    <a:pt x="4" y="24"/>
                  </a:lnTo>
                  <a:lnTo>
                    <a:pt x="19" y="30"/>
                  </a:lnTo>
                  <a:lnTo>
                    <a:pt x="26" y="25"/>
                  </a:lnTo>
                  <a:lnTo>
                    <a:pt x="13" y="18"/>
                  </a:lnTo>
                  <a:lnTo>
                    <a:pt x="26" y="18"/>
                  </a:lnTo>
                  <a:lnTo>
                    <a:pt x="37" y="30"/>
                  </a:lnTo>
                  <a:lnTo>
                    <a:pt x="34" y="9"/>
                  </a:lnTo>
                  <a:lnTo>
                    <a:pt x="43" y="28"/>
                  </a:lnTo>
                  <a:lnTo>
                    <a:pt x="66" y="39"/>
                  </a:lnTo>
                  <a:lnTo>
                    <a:pt x="62" y="52"/>
                  </a:lnTo>
                  <a:lnTo>
                    <a:pt x="88" y="69"/>
                  </a:lnTo>
                  <a:lnTo>
                    <a:pt x="81" y="83"/>
                  </a:lnTo>
                  <a:lnTo>
                    <a:pt x="95" y="72"/>
                  </a:lnTo>
                  <a:lnTo>
                    <a:pt x="97" y="98"/>
                  </a:lnTo>
                  <a:lnTo>
                    <a:pt x="108" y="93"/>
                  </a:lnTo>
                  <a:lnTo>
                    <a:pt x="109" y="74"/>
                  </a:lnTo>
                  <a:lnTo>
                    <a:pt x="83" y="63"/>
                  </a:lnTo>
                  <a:lnTo>
                    <a:pt x="35" y="0"/>
                  </a:lnTo>
                  <a:lnTo>
                    <a:pt x="7" y="18"/>
                  </a:lnTo>
                  <a:lnTo>
                    <a:pt x="0" y="1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55" name="Freeform 54"/>
            <p:cNvSpPr>
              <a:spLocks/>
            </p:cNvSpPr>
            <p:nvPr/>
          </p:nvSpPr>
          <p:spPr bwMode="auto">
            <a:xfrm>
              <a:off x="648476" y="3117089"/>
              <a:ext cx="25400" cy="289645"/>
            </a:xfrm>
            <a:custGeom>
              <a:avLst/>
              <a:gdLst>
                <a:gd name="T0" fmla="*/ 0 w 20"/>
                <a:gd name="T1" fmla="*/ 0 h 16"/>
                <a:gd name="T2" fmla="*/ 0 w 20"/>
                <a:gd name="T3" fmla="*/ 0 h 16"/>
                <a:gd name="T4" fmla="*/ 9677399 w 20"/>
                <a:gd name="T5" fmla="*/ 28942503 h 16"/>
                <a:gd name="T6" fmla="*/ 11290301 w 20"/>
                <a:gd name="T7" fmla="*/ 13505854 h 16"/>
                <a:gd name="T8" fmla="*/ 30645098 w 20"/>
                <a:gd name="T9" fmla="*/ 27013096 h 16"/>
                <a:gd name="T10" fmla="*/ 12903200 w 20"/>
                <a:gd name="T11" fmla="*/ 13505854 h 16"/>
                <a:gd name="T12" fmla="*/ 29032199 w 20"/>
                <a:gd name="T13" fmla="*/ 3858815 h 16"/>
                <a:gd name="T14" fmla="*/ 0 w 20"/>
                <a:gd name="T15" fmla="*/ 0 h 16"/>
                <a:gd name="T16" fmla="*/ 0 w 20"/>
                <a:gd name="T17" fmla="*/ 0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6"/>
                <a:gd name="T29" fmla="*/ 20 w 20"/>
                <a:gd name="T30" fmla="*/ 16 h 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6">
                  <a:moveTo>
                    <a:pt x="0" y="0"/>
                  </a:moveTo>
                  <a:lnTo>
                    <a:pt x="0" y="0"/>
                  </a:lnTo>
                  <a:lnTo>
                    <a:pt x="6" y="15"/>
                  </a:lnTo>
                  <a:lnTo>
                    <a:pt x="7" y="7"/>
                  </a:lnTo>
                  <a:lnTo>
                    <a:pt x="19" y="14"/>
                  </a:lnTo>
                  <a:lnTo>
                    <a:pt x="8" y="7"/>
                  </a:lnTo>
                  <a:lnTo>
                    <a:pt x="18" y="2"/>
                  </a:lnTo>
                  <a:lnTo>
                    <a:pt x="0" y="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56" name="Freeform 55"/>
            <p:cNvSpPr>
              <a:spLocks/>
            </p:cNvSpPr>
            <p:nvPr/>
          </p:nvSpPr>
          <p:spPr bwMode="auto">
            <a:xfrm>
              <a:off x="658001" y="3140108"/>
              <a:ext cx="15875" cy="289645"/>
            </a:xfrm>
            <a:custGeom>
              <a:avLst/>
              <a:gdLst>
                <a:gd name="T0" fmla="*/ 0 w 12"/>
                <a:gd name="T1" fmla="*/ 0 h 25"/>
                <a:gd name="T2" fmla="*/ 0 w 12"/>
                <a:gd name="T3" fmla="*/ 0 h 25"/>
                <a:gd name="T4" fmla="*/ 17500864 w 12"/>
                <a:gd name="T5" fmla="*/ 7112783 h 25"/>
                <a:gd name="T6" fmla="*/ 19251082 w 12"/>
                <a:gd name="T7" fmla="*/ 42676691 h 25"/>
                <a:gd name="T8" fmla="*/ 0 w 12"/>
                <a:gd name="T9" fmla="*/ 0 h 25"/>
                <a:gd name="T10" fmla="*/ 0 w 12"/>
                <a:gd name="T11" fmla="*/ 0 h 25"/>
                <a:gd name="T12" fmla="*/ 0 60000 65536"/>
                <a:gd name="T13" fmla="*/ 0 60000 65536"/>
                <a:gd name="T14" fmla="*/ 0 60000 65536"/>
                <a:gd name="T15" fmla="*/ 0 60000 65536"/>
                <a:gd name="T16" fmla="*/ 0 60000 65536"/>
                <a:gd name="T17" fmla="*/ 0 60000 65536"/>
                <a:gd name="T18" fmla="*/ 0 w 12"/>
                <a:gd name="T19" fmla="*/ 0 h 25"/>
                <a:gd name="T20" fmla="*/ 12 w 12"/>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12" h="25">
                  <a:moveTo>
                    <a:pt x="0" y="0"/>
                  </a:moveTo>
                  <a:lnTo>
                    <a:pt x="0" y="0"/>
                  </a:lnTo>
                  <a:lnTo>
                    <a:pt x="10" y="4"/>
                  </a:lnTo>
                  <a:lnTo>
                    <a:pt x="11" y="24"/>
                  </a:lnTo>
                  <a:lnTo>
                    <a:pt x="0" y="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57" name="Freeform 56"/>
            <p:cNvSpPr>
              <a:spLocks/>
            </p:cNvSpPr>
            <p:nvPr/>
          </p:nvSpPr>
          <p:spPr bwMode="auto">
            <a:xfrm>
              <a:off x="673876" y="3118677"/>
              <a:ext cx="20637" cy="289645"/>
            </a:xfrm>
            <a:custGeom>
              <a:avLst/>
              <a:gdLst>
                <a:gd name="T0" fmla="*/ 0 w 15"/>
                <a:gd name="T1" fmla="*/ 0 h 16"/>
                <a:gd name="T2" fmla="*/ 0 w 15"/>
                <a:gd name="T3" fmla="*/ 0 h 16"/>
                <a:gd name="T4" fmla="*/ 5677928 w 15"/>
                <a:gd name="T5" fmla="*/ 28942503 h 16"/>
                <a:gd name="T6" fmla="*/ 20821357 w 15"/>
                <a:gd name="T7" fmla="*/ 28942503 h 16"/>
                <a:gd name="T8" fmla="*/ 13250332 w 15"/>
                <a:gd name="T9" fmla="*/ 3858815 h 16"/>
                <a:gd name="T10" fmla="*/ 26499288 w 15"/>
                <a:gd name="T11" fmla="*/ 21224870 h 16"/>
                <a:gd name="T12" fmla="*/ 15142056 w 15"/>
                <a:gd name="T13" fmla="*/ 0 h 16"/>
                <a:gd name="T14" fmla="*/ 0 w 15"/>
                <a:gd name="T15" fmla="*/ 0 h 16"/>
                <a:gd name="T16" fmla="*/ 0 w 15"/>
                <a:gd name="T17" fmla="*/ 0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6"/>
                <a:gd name="T29" fmla="*/ 15 w 15"/>
                <a:gd name="T30" fmla="*/ 16 h 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6">
                  <a:moveTo>
                    <a:pt x="0" y="0"/>
                  </a:moveTo>
                  <a:lnTo>
                    <a:pt x="0" y="0"/>
                  </a:lnTo>
                  <a:lnTo>
                    <a:pt x="3" y="15"/>
                  </a:lnTo>
                  <a:lnTo>
                    <a:pt x="11" y="15"/>
                  </a:lnTo>
                  <a:lnTo>
                    <a:pt x="7" y="2"/>
                  </a:lnTo>
                  <a:lnTo>
                    <a:pt x="14" y="11"/>
                  </a:lnTo>
                  <a:lnTo>
                    <a:pt x="8" y="0"/>
                  </a:lnTo>
                  <a:lnTo>
                    <a:pt x="0" y="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58" name="Freeform 57"/>
            <p:cNvSpPr>
              <a:spLocks/>
            </p:cNvSpPr>
            <p:nvPr/>
          </p:nvSpPr>
          <p:spPr bwMode="auto">
            <a:xfrm>
              <a:off x="689752" y="3143283"/>
              <a:ext cx="14287" cy="289645"/>
            </a:xfrm>
            <a:custGeom>
              <a:avLst/>
              <a:gdLst>
                <a:gd name="T0" fmla="*/ 0 w 13"/>
                <a:gd name="T1" fmla="*/ 0 h 11"/>
                <a:gd name="T2" fmla="*/ 0 w 13"/>
                <a:gd name="T3" fmla="*/ 0 h 11"/>
                <a:gd name="T4" fmla="*/ 14493612 w 13"/>
                <a:gd name="T5" fmla="*/ 16869050 h 11"/>
                <a:gd name="T6" fmla="*/ 14493612 w 13"/>
                <a:gd name="T7" fmla="*/ 1687165 h 11"/>
                <a:gd name="T8" fmla="*/ 0 w 13"/>
                <a:gd name="T9" fmla="*/ 0 h 11"/>
                <a:gd name="T10" fmla="*/ 0 w 13"/>
                <a:gd name="T11" fmla="*/ 0 h 11"/>
                <a:gd name="T12" fmla="*/ 0 60000 65536"/>
                <a:gd name="T13" fmla="*/ 0 60000 65536"/>
                <a:gd name="T14" fmla="*/ 0 60000 65536"/>
                <a:gd name="T15" fmla="*/ 0 60000 65536"/>
                <a:gd name="T16" fmla="*/ 0 60000 65536"/>
                <a:gd name="T17" fmla="*/ 0 60000 65536"/>
                <a:gd name="T18" fmla="*/ 0 w 13"/>
                <a:gd name="T19" fmla="*/ 0 h 11"/>
                <a:gd name="T20" fmla="*/ 13 w 13"/>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13" h="11">
                  <a:moveTo>
                    <a:pt x="0" y="0"/>
                  </a:moveTo>
                  <a:lnTo>
                    <a:pt x="0" y="0"/>
                  </a:lnTo>
                  <a:lnTo>
                    <a:pt x="12" y="10"/>
                  </a:lnTo>
                  <a:lnTo>
                    <a:pt x="12" y="1"/>
                  </a:lnTo>
                  <a:lnTo>
                    <a:pt x="0" y="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59" name="Freeform 58"/>
            <p:cNvSpPr>
              <a:spLocks/>
            </p:cNvSpPr>
            <p:nvPr/>
          </p:nvSpPr>
          <p:spPr bwMode="auto">
            <a:xfrm>
              <a:off x="694513" y="3171065"/>
              <a:ext cx="22225" cy="289645"/>
            </a:xfrm>
            <a:custGeom>
              <a:avLst/>
              <a:gdLst>
                <a:gd name="T0" fmla="*/ 0 w 19"/>
                <a:gd name="T1" fmla="*/ 0 h 26"/>
                <a:gd name="T2" fmla="*/ 0 w 19"/>
                <a:gd name="T3" fmla="*/ 0 h 26"/>
                <a:gd name="T4" fmla="*/ 19155607 w 19"/>
                <a:gd name="T5" fmla="*/ 14434772 h 26"/>
                <a:gd name="T6" fmla="*/ 24628808 w 19"/>
                <a:gd name="T7" fmla="*/ 45109675 h 26"/>
                <a:gd name="T8" fmla="*/ 0 w 19"/>
                <a:gd name="T9" fmla="*/ 0 h 26"/>
                <a:gd name="T10" fmla="*/ 0 w 19"/>
                <a:gd name="T11" fmla="*/ 0 h 26"/>
                <a:gd name="T12" fmla="*/ 0 60000 65536"/>
                <a:gd name="T13" fmla="*/ 0 60000 65536"/>
                <a:gd name="T14" fmla="*/ 0 60000 65536"/>
                <a:gd name="T15" fmla="*/ 0 60000 65536"/>
                <a:gd name="T16" fmla="*/ 0 60000 65536"/>
                <a:gd name="T17" fmla="*/ 0 60000 65536"/>
                <a:gd name="T18" fmla="*/ 0 w 19"/>
                <a:gd name="T19" fmla="*/ 0 h 26"/>
                <a:gd name="T20" fmla="*/ 19 w 19"/>
                <a:gd name="T21" fmla="*/ 26 h 26"/>
              </a:gdLst>
              <a:ahLst/>
              <a:cxnLst>
                <a:cxn ang="T12">
                  <a:pos x="T0" y="T1"/>
                </a:cxn>
                <a:cxn ang="T13">
                  <a:pos x="T2" y="T3"/>
                </a:cxn>
                <a:cxn ang="T14">
                  <a:pos x="T4" y="T5"/>
                </a:cxn>
                <a:cxn ang="T15">
                  <a:pos x="T6" y="T7"/>
                </a:cxn>
                <a:cxn ang="T16">
                  <a:pos x="T8" y="T9"/>
                </a:cxn>
                <a:cxn ang="T17">
                  <a:pos x="T10" y="T11"/>
                </a:cxn>
              </a:cxnLst>
              <a:rect l="T18" t="T19" r="T20" b="T21"/>
              <a:pathLst>
                <a:path w="19" h="26">
                  <a:moveTo>
                    <a:pt x="0" y="0"/>
                  </a:moveTo>
                  <a:lnTo>
                    <a:pt x="0" y="0"/>
                  </a:lnTo>
                  <a:lnTo>
                    <a:pt x="14" y="8"/>
                  </a:lnTo>
                  <a:lnTo>
                    <a:pt x="18" y="25"/>
                  </a:lnTo>
                  <a:lnTo>
                    <a:pt x="0" y="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60" name="Freeform 59"/>
            <p:cNvSpPr>
              <a:spLocks/>
            </p:cNvSpPr>
            <p:nvPr/>
          </p:nvSpPr>
          <p:spPr bwMode="auto">
            <a:xfrm>
              <a:off x="727851" y="3173447"/>
              <a:ext cx="14287" cy="289645"/>
            </a:xfrm>
            <a:custGeom>
              <a:avLst/>
              <a:gdLst>
                <a:gd name="T0" fmla="*/ 0 w 10"/>
                <a:gd name="T1" fmla="*/ 10841576 h 15"/>
                <a:gd name="T2" fmla="*/ 0 w 10"/>
                <a:gd name="T3" fmla="*/ 10841576 h 15"/>
                <a:gd name="T4" fmla="*/ 8165020 w 10"/>
                <a:gd name="T5" fmla="*/ 0 h 15"/>
                <a:gd name="T6" fmla="*/ 18370223 w 10"/>
                <a:gd name="T7" fmla="*/ 18973045 h 15"/>
                <a:gd name="T8" fmla="*/ 0 w 10"/>
                <a:gd name="T9" fmla="*/ 10841576 h 15"/>
                <a:gd name="T10" fmla="*/ 0 w 10"/>
                <a:gd name="T11" fmla="*/ 10841576 h 15"/>
                <a:gd name="T12" fmla="*/ 0 60000 65536"/>
                <a:gd name="T13" fmla="*/ 0 60000 65536"/>
                <a:gd name="T14" fmla="*/ 0 60000 65536"/>
                <a:gd name="T15" fmla="*/ 0 60000 65536"/>
                <a:gd name="T16" fmla="*/ 0 60000 65536"/>
                <a:gd name="T17" fmla="*/ 0 60000 65536"/>
                <a:gd name="T18" fmla="*/ 0 w 10"/>
                <a:gd name="T19" fmla="*/ 0 h 15"/>
                <a:gd name="T20" fmla="*/ 10 w 10"/>
                <a:gd name="T21" fmla="*/ 15 h 15"/>
              </a:gdLst>
              <a:ahLst/>
              <a:cxnLst>
                <a:cxn ang="T12">
                  <a:pos x="T0" y="T1"/>
                </a:cxn>
                <a:cxn ang="T13">
                  <a:pos x="T2" y="T3"/>
                </a:cxn>
                <a:cxn ang="T14">
                  <a:pos x="T4" y="T5"/>
                </a:cxn>
                <a:cxn ang="T15">
                  <a:pos x="T6" y="T7"/>
                </a:cxn>
                <a:cxn ang="T16">
                  <a:pos x="T8" y="T9"/>
                </a:cxn>
                <a:cxn ang="T17">
                  <a:pos x="T10" y="T11"/>
                </a:cxn>
              </a:cxnLst>
              <a:rect l="T18" t="T19" r="T20" b="T21"/>
              <a:pathLst>
                <a:path w="10" h="15">
                  <a:moveTo>
                    <a:pt x="0" y="8"/>
                  </a:moveTo>
                  <a:lnTo>
                    <a:pt x="0" y="8"/>
                  </a:lnTo>
                  <a:lnTo>
                    <a:pt x="4" y="0"/>
                  </a:lnTo>
                  <a:lnTo>
                    <a:pt x="9" y="14"/>
                  </a:lnTo>
                  <a:lnTo>
                    <a:pt x="0" y="8"/>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61" name="Freeform 60"/>
            <p:cNvSpPr>
              <a:spLocks/>
            </p:cNvSpPr>
            <p:nvPr/>
          </p:nvSpPr>
          <p:spPr bwMode="auto">
            <a:xfrm>
              <a:off x="846912" y="3568736"/>
              <a:ext cx="982657" cy="289645"/>
            </a:xfrm>
            <a:custGeom>
              <a:avLst/>
              <a:gdLst>
                <a:gd name="T0" fmla="*/ 0 w 787"/>
                <a:gd name="T1" fmla="*/ 35986208 h 382"/>
                <a:gd name="T2" fmla="*/ 31180509 w 787"/>
                <a:gd name="T3" fmla="*/ 94251414 h 382"/>
                <a:gd name="T4" fmla="*/ 6235603 w 787"/>
                <a:gd name="T5" fmla="*/ 260475223 h 382"/>
                <a:gd name="T6" fmla="*/ 57684942 w 787"/>
                <a:gd name="T7" fmla="*/ 322166221 h 382"/>
                <a:gd name="T8" fmla="*/ 88865460 w 787"/>
                <a:gd name="T9" fmla="*/ 414704110 h 382"/>
                <a:gd name="T10" fmla="*/ 162140632 w 787"/>
                <a:gd name="T11" fmla="*/ 469540844 h 382"/>
                <a:gd name="T12" fmla="*/ 291542490 w 787"/>
                <a:gd name="T13" fmla="*/ 500386343 h 382"/>
                <a:gd name="T14" fmla="*/ 445888036 w 787"/>
                <a:gd name="T15" fmla="*/ 555223077 h 382"/>
                <a:gd name="T16" fmla="*/ 544108107 w 787"/>
                <a:gd name="T17" fmla="*/ 622056083 h 382"/>
                <a:gd name="T18" fmla="*/ 581525455 w 787"/>
                <a:gd name="T19" fmla="*/ 589497017 h 382"/>
                <a:gd name="T20" fmla="*/ 629855728 w 787"/>
                <a:gd name="T21" fmla="*/ 538087416 h 382"/>
                <a:gd name="T22" fmla="*/ 748343529 w 787"/>
                <a:gd name="T23" fmla="*/ 555223077 h 382"/>
                <a:gd name="T24" fmla="*/ 728075955 w 787"/>
                <a:gd name="T25" fmla="*/ 524377578 h 382"/>
                <a:gd name="T26" fmla="*/ 776406228 w 787"/>
                <a:gd name="T27" fmla="*/ 508954173 h 382"/>
                <a:gd name="T28" fmla="*/ 866831174 w 787"/>
                <a:gd name="T29" fmla="*/ 531231842 h 382"/>
                <a:gd name="T30" fmla="*/ 893335597 w 787"/>
                <a:gd name="T31" fmla="*/ 596351282 h 382"/>
                <a:gd name="T32" fmla="*/ 938548070 w 787"/>
                <a:gd name="T33" fmla="*/ 651188016 h 382"/>
                <a:gd name="T34" fmla="*/ 916720971 w 787"/>
                <a:gd name="T35" fmla="*/ 508954173 h 382"/>
                <a:gd name="T36" fmla="*/ 1041444217 w 787"/>
                <a:gd name="T37" fmla="*/ 387285743 h 382"/>
                <a:gd name="T38" fmla="*/ 1039885941 w 787"/>
                <a:gd name="T39" fmla="*/ 375289471 h 382"/>
                <a:gd name="T40" fmla="*/ 1028971767 w 787"/>
                <a:gd name="T41" fmla="*/ 325593353 h 382"/>
                <a:gd name="T42" fmla="*/ 1028971767 w 787"/>
                <a:gd name="T43" fmla="*/ 320452655 h 382"/>
                <a:gd name="T44" fmla="*/ 1036768141 w 787"/>
                <a:gd name="T45" fmla="*/ 282752891 h 382"/>
                <a:gd name="T46" fmla="*/ 1055476190 w 787"/>
                <a:gd name="T47" fmla="*/ 308457692 h 382"/>
                <a:gd name="T48" fmla="*/ 1057035715 w 787"/>
                <a:gd name="T49" fmla="*/ 296461420 h 382"/>
                <a:gd name="T50" fmla="*/ 1164609186 w 787"/>
                <a:gd name="T51" fmla="*/ 222775459 h 382"/>
                <a:gd name="T52" fmla="*/ 1158373586 w 787"/>
                <a:gd name="T53" fmla="*/ 167937375 h 382"/>
                <a:gd name="T54" fmla="*/ 1225411908 w 787"/>
                <a:gd name="T55" fmla="*/ 123383347 h 382"/>
                <a:gd name="T56" fmla="*/ 1209821659 w 787"/>
                <a:gd name="T57" fmla="*/ 71973725 h 382"/>
                <a:gd name="T58" fmla="*/ 1147459412 w 787"/>
                <a:gd name="T59" fmla="*/ 121669781 h 382"/>
                <a:gd name="T60" fmla="*/ 1032090816 w 787"/>
                <a:gd name="T61" fmla="*/ 171365816 h 382"/>
                <a:gd name="T62" fmla="*/ 974405894 w 787"/>
                <a:gd name="T63" fmla="*/ 190215085 h 382"/>
                <a:gd name="T64" fmla="*/ 885540472 w 787"/>
                <a:gd name="T65" fmla="*/ 226202591 h 382"/>
                <a:gd name="T66" fmla="*/ 888658272 w 787"/>
                <a:gd name="T67" fmla="*/ 203924923 h 382"/>
                <a:gd name="T68" fmla="*/ 898012922 w 787"/>
                <a:gd name="T69" fmla="*/ 185074386 h 382"/>
                <a:gd name="T70" fmla="*/ 866831174 w 787"/>
                <a:gd name="T71" fmla="*/ 167937375 h 382"/>
                <a:gd name="T72" fmla="*/ 841886275 w 787"/>
                <a:gd name="T73" fmla="*/ 109673509 h 382"/>
                <a:gd name="T74" fmla="*/ 807587976 w 787"/>
                <a:gd name="T75" fmla="*/ 217633452 h 382"/>
                <a:gd name="T76" fmla="*/ 781083553 w 787"/>
                <a:gd name="T77" fmla="*/ 183360820 h 382"/>
                <a:gd name="T78" fmla="*/ 782643077 w 787"/>
                <a:gd name="T79" fmla="*/ 133664744 h 382"/>
                <a:gd name="T80" fmla="*/ 865272898 w 787"/>
                <a:gd name="T81" fmla="*/ 101105678 h 382"/>
                <a:gd name="T82" fmla="*/ 851240924 w 787"/>
                <a:gd name="T83" fmla="*/ 85682254 h 382"/>
                <a:gd name="T84" fmla="*/ 782643077 w 787"/>
                <a:gd name="T85" fmla="*/ 58263887 h 382"/>
                <a:gd name="T86" fmla="*/ 692218131 w 787"/>
                <a:gd name="T87" fmla="*/ 83968688 h 382"/>
                <a:gd name="T88" fmla="*/ 639210377 w 787"/>
                <a:gd name="T89" fmla="*/ 20564108 h 382"/>
                <a:gd name="T90" fmla="*/ 625178404 w 787"/>
                <a:gd name="T91" fmla="*/ 13709843 h 382"/>
                <a:gd name="T92" fmla="*/ 51448093 w 787"/>
                <a:gd name="T93" fmla="*/ 39414649 h 382"/>
                <a:gd name="T94" fmla="*/ 42094692 w 787"/>
                <a:gd name="T95" fmla="*/ 37699774 h 382"/>
                <a:gd name="T96" fmla="*/ 0 w 787"/>
                <a:gd name="T97" fmla="*/ 35986208 h 38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87"/>
                <a:gd name="T148" fmla="*/ 0 h 382"/>
                <a:gd name="T149" fmla="*/ 787 w 787"/>
                <a:gd name="T150" fmla="*/ 382 h 38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87" h="382">
                  <a:moveTo>
                    <a:pt x="0" y="21"/>
                  </a:moveTo>
                  <a:lnTo>
                    <a:pt x="0" y="21"/>
                  </a:lnTo>
                  <a:lnTo>
                    <a:pt x="9" y="52"/>
                  </a:lnTo>
                  <a:lnTo>
                    <a:pt x="20" y="55"/>
                  </a:lnTo>
                  <a:lnTo>
                    <a:pt x="11" y="57"/>
                  </a:lnTo>
                  <a:lnTo>
                    <a:pt x="4" y="152"/>
                  </a:lnTo>
                  <a:lnTo>
                    <a:pt x="24" y="188"/>
                  </a:lnTo>
                  <a:lnTo>
                    <a:pt x="37" y="188"/>
                  </a:lnTo>
                  <a:lnTo>
                    <a:pt x="32" y="202"/>
                  </a:lnTo>
                  <a:lnTo>
                    <a:pt x="57" y="242"/>
                  </a:lnTo>
                  <a:lnTo>
                    <a:pt x="83" y="251"/>
                  </a:lnTo>
                  <a:lnTo>
                    <a:pt x="104" y="274"/>
                  </a:lnTo>
                  <a:lnTo>
                    <a:pt x="135" y="271"/>
                  </a:lnTo>
                  <a:lnTo>
                    <a:pt x="187" y="292"/>
                  </a:lnTo>
                  <a:lnTo>
                    <a:pt x="249" y="284"/>
                  </a:lnTo>
                  <a:lnTo>
                    <a:pt x="286" y="324"/>
                  </a:lnTo>
                  <a:lnTo>
                    <a:pt x="315" y="314"/>
                  </a:lnTo>
                  <a:lnTo>
                    <a:pt x="349" y="363"/>
                  </a:lnTo>
                  <a:lnTo>
                    <a:pt x="376" y="372"/>
                  </a:lnTo>
                  <a:lnTo>
                    <a:pt x="373" y="344"/>
                  </a:lnTo>
                  <a:lnTo>
                    <a:pt x="401" y="327"/>
                  </a:lnTo>
                  <a:lnTo>
                    <a:pt x="404" y="314"/>
                  </a:lnTo>
                  <a:lnTo>
                    <a:pt x="445" y="314"/>
                  </a:lnTo>
                  <a:lnTo>
                    <a:pt x="480" y="324"/>
                  </a:lnTo>
                  <a:lnTo>
                    <a:pt x="481" y="308"/>
                  </a:lnTo>
                  <a:lnTo>
                    <a:pt x="467" y="306"/>
                  </a:lnTo>
                  <a:lnTo>
                    <a:pt x="497" y="305"/>
                  </a:lnTo>
                  <a:lnTo>
                    <a:pt x="498" y="297"/>
                  </a:lnTo>
                  <a:lnTo>
                    <a:pt x="501" y="307"/>
                  </a:lnTo>
                  <a:lnTo>
                    <a:pt x="556" y="310"/>
                  </a:lnTo>
                  <a:lnTo>
                    <a:pt x="571" y="324"/>
                  </a:lnTo>
                  <a:lnTo>
                    <a:pt x="573" y="348"/>
                  </a:lnTo>
                  <a:lnTo>
                    <a:pt x="591" y="381"/>
                  </a:lnTo>
                  <a:lnTo>
                    <a:pt x="602" y="380"/>
                  </a:lnTo>
                  <a:lnTo>
                    <a:pt x="606" y="355"/>
                  </a:lnTo>
                  <a:lnTo>
                    <a:pt x="588" y="297"/>
                  </a:lnTo>
                  <a:lnTo>
                    <a:pt x="599" y="273"/>
                  </a:lnTo>
                  <a:lnTo>
                    <a:pt x="668" y="226"/>
                  </a:lnTo>
                  <a:lnTo>
                    <a:pt x="655" y="221"/>
                  </a:lnTo>
                  <a:lnTo>
                    <a:pt x="667" y="219"/>
                  </a:lnTo>
                  <a:lnTo>
                    <a:pt x="657" y="204"/>
                  </a:lnTo>
                  <a:lnTo>
                    <a:pt x="660" y="190"/>
                  </a:lnTo>
                  <a:lnTo>
                    <a:pt x="646" y="180"/>
                  </a:lnTo>
                  <a:lnTo>
                    <a:pt x="660" y="187"/>
                  </a:lnTo>
                  <a:lnTo>
                    <a:pt x="655" y="170"/>
                  </a:lnTo>
                  <a:lnTo>
                    <a:pt x="665" y="165"/>
                  </a:lnTo>
                  <a:lnTo>
                    <a:pt x="667" y="202"/>
                  </a:lnTo>
                  <a:lnTo>
                    <a:pt x="677" y="180"/>
                  </a:lnTo>
                  <a:lnTo>
                    <a:pt x="671" y="163"/>
                  </a:lnTo>
                  <a:lnTo>
                    <a:pt x="678" y="173"/>
                  </a:lnTo>
                  <a:lnTo>
                    <a:pt x="692" y="143"/>
                  </a:lnTo>
                  <a:lnTo>
                    <a:pt x="747" y="130"/>
                  </a:lnTo>
                  <a:lnTo>
                    <a:pt x="733" y="121"/>
                  </a:lnTo>
                  <a:lnTo>
                    <a:pt x="743" y="98"/>
                  </a:lnTo>
                  <a:lnTo>
                    <a:pt x="785" y="81"/>
                  </a:lnTo>
                  <a:lnTo>
                    <a:pt x="786" y="72"/>
                  </a:lnTo>
                  <a:lnTo>
                    <a:pt x="776" y="64"/>
                  </a:lnTo>
                  <a:lnTo>
                    <a:pt x="776" y="42"/>
                  </a:lnTo>
                  <a:lnTo>
                    <a:pt x="753" y="35"/>
                  </a:lnTo>
                  <a:lnTo>
                    <a:pt x="736" y="71"/>
                  </a:lnTo>
                  <a:lnTo>
                    <a:pt x="667" y="84"/>
                  </a:lnTo>
                  <a:lnTo>
                    <a:pt x="662" y="100"/>
                  </a:lnTo>
                  <a:lnTo>
                    <a:pt x="622" y="106"/>
                  </a:lnTo>
                  <a:lnTo>
                    <a:pt x="625" y="111"/>
                  </a:lnTo>
                  <a:lnTo>
                    <a:pt x="585" y="133"/>
                  </a:lnTo>
                  <a:lnTo>
                    <a:pt x="568" y="132"/>
                  </a:lnTo>
                  <a:lnTo>
                    <a:pt x="567" y="126"/>
                  </a:lnTo>
                  <a:lnTo>
                    <a:pt x="570" y="119"/>
                  </a:lnTo>
                  <a:lnTo>
                    <a:pt x="574" y="114"/>
                  </a:lnTo>
                  <a:lnTo>
                    <a:pt x="576" y="108"/>
                  </a:lnTo>
                  <a:lnTo>
                    <a:pt x="570" y="91"/>
                  </a:lnTo>
                  <a:lnTo>
                    <a:pt x="556" y="98"/>
                  </a:lnTo>
                  <a:lnTo>
                    <a:pt x="561" y="71"/>
                  </a:lnTo>
                  <a:lnTo>
                    <a:pt x="540" y="64"/>
                  </a:lnTo>
                  <a:lnTo>
                    <a:pt x="524" y="81"/>
                  </a:lnTo>
                  <a:lnTo>
                    <a:pt x="518" y="127"/>
                  </a:lnTo>
                  <a:lnTo>
                    <a:pt x="505" y="128"/>
                  </a:lnTo>
                  <a:lnTo>
                    <a:pt x="501" y="107"/>
                  </a:lnTo>
                  <a:lnTo>
                    <a:pt x="511" y="72"/>
                  </a:lnTo>
                  <a:lnTo>
                    <a:pt x="502" y="78"/>
                  </a:lnTo>
                  <a:lnTo>
                    <a:pt x="519" y="60"/>
                  </a:lnTo>
                  <a:lnTo>
                    <a:pt x="555" y="59"/>
                  </a:lnTo>
                  <a:lnTo>
                    <a:pt x="549" y="50"/>
                  </a:lnTo>
                  <a:lnTo>
                    <a:pt x="546" y="50"/>
                  </a:lnTo>
                  <a:lnTo>
                    <a:pt x="493" y="45"/>
                  </a:lnTo>
                  <a:lnTo>
                    <a:pt x="502" y="34"/>
                  </a:lnTo>
                  <a:lnTo>
                    <a:pt x="469" y="49"/>
                  </a:lnTo>
                  <a:lnTo>
                    <a:pt x="444" y="49"/>
                  </a:lnTo>
                  <a:lnTo>
                    <a:pt x="475" y="25"/>
                  </a:lnTo>
                  <a:lnTo>
                    <a:pt x="410" y="12"/>
                  </a:lnTo>
                  <a:lnTo>
                    <a:pt x="402" y="0"/>
                  </a:lnTo>
                  <a:lnTo>
                    <a:pt x="401" y="8"/>
                  </a:lnTo>
                  <a:lnTo>
                    <a:pt x="25" y="8"/>
                  </a:lnTo>
                  <a:lnTo>
                    <a:pt x="33" y="23"/>
                  </a:lnTo>
                  <a:lnTo>
                    <a:pt x="24" y="35"/>
                  </a:lnTo>
                  <a:lnTo>
                    <a:pt x="27" y="22"/>
                  </a:lnTo>
                  <a:lnTo>
                    <a:pt x="0" y="21"/>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62" name="Freeform 61"/>
            <p:cNvSpPr>
              <a:spLocks/>
            </p:cNvSpPr>
            <p:nvPr/>
          </p:nvSpPr>
          <p:spPr bwMode="auto">
            <a:xfrm>
              <a:off x="6165001" y="2969451"/>
              <a:ext cx="55563" cy="289645"/>
            </a:xfrm>
            <a:custGeom>
              <a:avLst/>
              <a:gdLst>
                <a:gd name="T0" fmla="*/ 0 w 43"/>
                <a:gd name="T1" fmla="*/ 7406368 h 14"/>
                <a:gd name="T2" fmla="*/ 0 w 43"/>
                <a:gd name="T3" fmla="*/ 7406368 h 14"/>
                <a:gd name="T4" fmla="*/ 41742022 w 43"/>
                <a:gd name="T5" fmla="*/ 0 h 14"/>
                <a:gd name="T6" fmla="*/ 70126962 w 43"/>
                <a:gd name="T7" fmla="*/ 11108871 h 14"/>
                <a:gd name="T8" fmla="*/ 55099114 w 43"/>
                <a:gd name="T9" fmla="*/ 24069679 h 14"/>
                <a:gd name="T10" fmla="*/ 0 w 43"/>
                <a:gd name="T11" fmla="*/ 7406368 h 14"/>
                <a:gd name="T12" fmla="*/ 0 w 43"/>
                <a:gd name="T13" fmla="*/ 7406368 h 14"/>
                <a:gd name="T14" fmla="*/ 0 60000 65536"/>
                <a:gd name="T15" fmla="*/ 0 60000 65536"/>
                <a:gd name="T16" fmla="*/ 0 60000 65536"/>
                <a:gd name="T17" fmla="*/ 0 60000 65536"/>
                <a:gd name="T18" fmla="*/ 0 60000 65536"/>
                <a:gd name="T19" fmla="*/ 0 60000 65536"/>
                <a:gd name="T20" fmla="*/ 0 60000 65536"/>
                <a:gd name="T21" fmla="*/ 0 w 43"/>
                <a:gd name="T22" fmla="*/ 0 h 14"/>
                <a:gd name="T23" fmla="*/ 43 w 43"/>
                <a:gd name="T24" fmla="*/ 14 h 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 h="14">
                  <a:moveTo>
                    <a:pt x="0" y="4"/>
                  </a:moveTo>
                  <a:lnTo>
                    <a:pt x="0" y="4"/>
                  </a:lnTo>
                  <a:lnTo>
                    <a:pt x="25" y="0"/>
                  </a:lnTo>
                  <a:lnTo>
                    <a:pt x="42" y="6"/>
                  </a:lnTo>
                  <a:lnTo>
                    <a:pt x="33" y="13"/>
                  </a:lnTo>
                  <a:lnTo>
                    <a:pt x="0" y="4"/>
                  </a:lnTo>
                </a:path>
              </a:pathLst>
            </a:custGeom>
            <a:grpFill/>
            <a:ln w="6350">
              <a:solidFill>
                <a:schemeClr val="bg1"/>
              </a:solidFill>
              <a:round/>
              <a:headEnd/>
              <a:tailEnd/>
            </a:ln>
          </p:spPr>
          <p:txBody>
            <a:bodyPr lIns="0" tIns="0" rIns="0" bIns="0" anchor="ctr">
              <a:spAutoFit/>
            </a:bodyPr>
            <a:lstStyle/>
            <a:p>
              <a:pPr>
                <a:defRPr/>
              </a:pPr>
              <a:endParaRPr lang="en-GB" dirty="0"/>
            </a:p>
          </p:txBody>
        </p:sp>
        <p:grpSp>
          <p:nvGrpSpPr>
            <p:cNvPr id="36" name="Group 115"/>
            <p:cNvGrpSpPr>
              <a:grpSpLocks/>
            </p:cNvGrpSpPr>
            <p:nvPr/>
          </p:nvGrpSpPr>
          <p:grpSpPr bwMode="auto">
            <a:xfrm>
              <a:off x="1396169" y="3886259"/>
              <a:ext cx="981064" cy="1772583"/>
              <a:chOff x="1821" y="3024"/>
              <a:chExt cx="785" cy="1357"/>
            </a:xfrm>
            <a:grpFill/>
          </p:grpSpPr>
          <p:sp>
            <p:nvSpPr>
              <p:cNvPr id="189" name="Freeform 188"/>
              <p:cNvSpPr>
                <a:spLocks/>
              </p:cNvSpPr>
              <p:nvPr/>
            </p:nvSpPr>
            <p:spPr bwMode="auto">
              <a:xfrm>
                <a:off x="2163" y="3069"/>
                <a:ext cx="21" cy="222"/>
              </a:xfrm>
              <a:custGeom>
                <a:avLst/>
                <a:gdLst>
                  <a:gd name="T0" fmla="*/ 0 w 21"/>
                  <a:gd name="T1" fmla="*/ 0 h 8"/>
                  <a:gd name="T2" fmla="*/ 0 w 21"/>
                  <a:gd name="T3" fmla="*/ 0 h 8"/>
                  <a:gd name="T4" fmla="*/ 2 w 21"/>
                  <a:gd name="T5" fmla="*/ 7 h 8"/>
                  <a:gd name="T6" fmla="*/ 20 w 21"/>
                  <a:gd name="T7" fmla="*/ 4 h 8"/>
                  <a:gd name="T8" fmla="*/ 0 w 21"/>
                  <a:gd name="T9" fmla="*/ 0 h 8"/>
                  <a:gd name="T10" fmla="*/ 0 w 21"/>
                  <a:gd name="T11" fmla="*/ 0 h 8"/>
                  <a:gd name="T12" fmla="*/ 0 60000 65536"/>
                  <a:gd name="T13" fmla="*/ 0 60000 65536"/>
                  <a:gd name="T14" fmla="*/ 0 60000 65536"/>
                  <a:gd name="T15" fmla="*/ 0 60000 65536"/>
                  <a:gd name="T16" fmla="*/ 0 60000 65536"/>
                  <a:gd name="T17" fmla="*/ 0 60000 65536"/>
                  <a:gd name="T18" fmla="*/ 0 w 21"/>
                  <a:gd name="T19" fmla="*/ 0 h 8"/>
                  <a:gd name="T20" fmla="*/ 21 w 21"/>
                  <a:gd name="T21" fmla="*/ 8 h 8"/>
                </a:gdLst>
                <a:ahLst/>
                <a:cxnLst>
                  <a:cxn ang="T12">
                    <a:pos x="T0" y="T1"/>
                  </a:cxn>
                  <a:cxn ang="T13">
                    <a:pos x="T2" y="T3"/>
                  </a:cxn>
                  <a:cxn ang="T14">
                    <a:pos x="T4" y="T5"/>
                  </a:cxn>
                  <a:cxn ang="T15">
                    <a:pos x="T6" y="T7"/>
                  </a:cxn>
                  <a:cxn ang="T16">
                    <a:pos x="T8" y="T9"/>
                  </a:cxn>
                  <a:cxn ang="T17">
                    <a:pos x="T10" y="T11"/>
                  </a:cxn>
                </a:cxnLst>
                <a:rect l="T18" t="T19" r="T20" b="T21"/>
                <a:pathLst>
                  <a:path w="21" h="8">
                    <a:moveTo>
                      <a:pt x="0" y="0"/>
                    </a:moveTo>
                    <a:lnTo>
                      <a:pt x="0" y="0"/>
                    </a:lnTo>
                    <a:lnTo>
                      <a:pt x="2" y="7"/>
                    </a:lnTo>
                    <a:lnTo>
                      <a:pt x="20" y="4"/>
                    </a:lnTo>
                    <a:lnTo>
                      <a:pt x="0" y="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90" name="Freeform 189"/>
              <p:cNvSpPr>
                <a:spLocks/>
              </p:cNvSpPr>
              <p:nvPr/>
            </p:nvSpPr>
            <p:spPr bwMode="auto">
              <a:xfrm>
                <a:off x="2079" y="3859"/>
                <a:ext cx="270" cy="222"/>
              </a:xfrm>
              <a:custGeom>
                <a:avLst/>
                <a:gdLst>
                  <a:gd name="T0" fmla="*/ 0 w 270"/>
                  <a:gd name="T1" fmla="*/ 444 h 481"/>
                  <a:gd name="T2" fmla="*/ 0 w 270"/>
                  <a:gd name="T3" fmla="*/ 444 h 481"/>
                  <a:gd name="T4" fmla="*/ 3 w 270"/>
                  <a:gd name="T5" fmla="*/ 455 h 481"/>
                  <a:gd name="T6" fmla="*/ 14 w 270"/>
                  <a:gd name="T7" fmla="*/ 451 h 481"/>
                  <a:gd name="T8" fmla="*/ 18 w 270"/>
                  <a:gd name="T9" fmla="*/ 475 h 481"/>
                  <a:gd name="T10" fmla="*/ 68 w 270"/>
                  <a:gd name="T11" fmla="*/ 480 h 481"/>
                  <a:gd name="T12" fmla="*/ 54 w 270"/>
                  <a:gd name="T13" fmla="*/ 468 h 481"/>
                  <a:gd name="T14" fmla="*/ 64 w 270"/>
                  <a:gd name="T15" fmla="*/ 435 h 481"/>
                  <a:gd name="T16" fmla="*/ 74 w 270"/>
                  <a:gd name="T17" fmla="*/ 442 h 481"/>
                  <a:gd name="T18" fmla="*/ 105 w 270"/>
                  <a:gd name="T19" fmla="*/ 396 h 481"/>
                  <a:gd name="T20" fmla="*/ 81 w 270"/>
                  <a:gd name="T21" fmla="*/ 370 h 481"/>
                  <a:gd name="T22" fmla="*/ 108 w 270"/>
                  <a:gd name="T23" fmla="*/ 354 h 481"/>
                  <a:gd name="T24" fmla="*/ 112 w 270"/>
                  <a:gd name="T25" fmla="*/ 331 h 481"/>
                  <a:gd name="T26" fmla="*/ 124 w 270"/>
                  <a:gd name="T27" fmla="*/ 320 h 481"/>
                  <a:gd name="T28" fmla="*/ 113 w 270"/>
                  <a:gd name="T29" fmla="*/ 316 h 481"/>
                  <a:gd name="T30" fmla="*/ 134 w 270"/>
                  <a:gd name="T31" fmla="*/ 316 h 481"/>
                  <a:gd name="T32" fmla="*/ 131 w 270"/>
                  <a:gd name="T33" fmla="*/ 305 h 481"/>
                  <a:gd name="T34" fmla="*/ 122 w 270"/>
                  <a:gd name="T35" fmla="*/ 312 h 481"/>
                  <a:gd name="T36" fmla="*/ 113 w 270"/>
                  <a:gd name="T37" fmla="*/ 304 h 481"/>
                  <a:gd name="T38" fmla="*/ 112 w 270"/>
                  <a:gd name="T39" fmla="*/ 287 h 481"/>
                  <a:gd name="T40" fmla="*/ 149 w 270"/>
                  <a:gd name="T41" fmla="*/ 288 h 481"/>
                  <a:gd name="T42" fmla="*/ 152 w 270"/>
                  <a:gd name="T43" fmla="*/ 253 h 481"/>
                  <a:gd name="T44" fmla="*/ 210 w 270"/>
                  <a:gd name="T45" fmla="*/ 247 h 481"/>
                  <a:gd name="T46" fmla="*/ 227 w 270"/>
                  <a:gd name="T47" fmla="*/ 223 h 481"/>
                  <a:gd name="T48" fmla="*/ 204 w 270"/>
                  <a:gd name="T49" fmla="*/ 178 h 481"/>
                  <a:gd name="T50" fmla="*/ 216 w 270"/>
                  <a:gd name="T51" fmla="*/ 122 h 481"/>
                  <a:gd name="T52" fmla="*/ 269 w 270"/>
                  <a:gd name="T53" fmla="*/ 76 h 481"/>
                  <a:gd name="T54" fmla="*/ 267 w 270"/>
                  <a:gd name="T55" fmla="*/ 55 h 481"/>
                  <a:gd name="T56" fmla="*/ 256 w 270"/>
                  <a:gd name="T57" fmla="*/ 55 h 481"/>
                  <a:gd name="T58" fmla="*/ 242 w 270"/>
                  <a:gd name="T59" fmla="*/ 79 h 481"/>
                  <a:gd name="T60" fmla="*/ 205 w 270"/>
                  <a:gd name="T61" fmla="*/ 78 h 481"/>
                  <a:gd name="T62" fmla="*/ 213 w 270"/>
                  <a:gd name="T63" fmla="*/ 50 h 481"/>
                  <a:gd name="T64" fmla="*/ 147 w 270"/>
                  <a:gd name="T65" fmla="*/ 7 h 481"/>
                  <a:gd name="T66" fmla="*/ 125 w 270"/>
                  <a:gd name="T67" fmla="*/ 3 h 481"/>
                  <a:gd name="T68" fmla="*/ 123 w 270"/>
                  <a:gd name="T69" fmla="*/ 12 h 481"/>
                  <a:gd name="T70" fmla="*/ 98 w 270"/>
                  <a:gd name="T71" fmla="*/ 0 h 481"/>
                  <a:gd name="T72" fmla="*/ 84 w 270"/>
                  <a:gd name="T73" fmla="*/ 15 h 481"/>
                  <a:gd name="T74" fmla="*/ 82 w 270"/>
                  <a:gd name="T75" fmla="*/ 32 h 481"/>
                  <a:gd name="T76" fmla="*/ 67 w 270"/>
                  <a:gd name="T77" fmla="*/ 39 h 481"/>
                  <a:gd name="T78" fmla="*/ 68 w 270"/>
                  <a:gd name="T79" fmla="*/ 73 h 481"/>
                  <a:gd name="T80" fmla="*/ 51 w 270"/>
                  <a:gd name="T81" fmla="*/ 91 h 481"/>
                  <a:gd name="T82" fmla="*/ 39 w 270"/>
                  <a:gd name="T83" fmla="*/ 138 h 481"/>
                  <a:gd name="T84" fmla="*/ 48 w 270"/>
                  <a:gd name="T85" fmla="*/ 182 h 481"/>
                  <a:gd name="T86" fmla="*/ 31 w 270"/>
                  <a:gd name="T87" fmla="*/ 220 h 481"/>
                  <a:gd name="T88" fmla="*/ 18 w 270"/>
                  <a:gd name="T89" fmla="*/ 313 h 481"/>
                  <a:gd name="T90" fmla="*/ 28 w 270"/>
                  <a:gd name="T91" fmla="*/ 348 h 481"/>
                  <a:gd name="T92" fmla="*/ 19 w 270"/>
                  <a:gd name="T93" fmla="*/ 351 h 481"/>
                  <a:gd name="T94" fmla="*/ 23 w 270"/>
                  <a:gd name="T95" fmla="*/ 381 h 481"/>
                  <a:gd name="T96" fmla="*/ 0 w 270"/>
                  <a:gd name="T97" fmla="*/ 444 h 481"/>
                  <a:gd name="T98" fmla="*/ 0 w 270"/>
                  <a:gd name="T99" fmla="*/ 444 h 48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0"/>
                  <a:gd name="T151" fmla="*/ 0 h 481"/>
                  <a:gd name="T152" fmla="*/ 270 w 270"/>
                  <a:gd name="T153" fmla="*/ 481 h 48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0" h="481">
                    <a:moveTo>
                      <a:pt x="0" y="444"/>
                    </a:moveTo>
                    <a:lnTo>
                      <a:pt x="0" y="444"/>
                    </a:lnTo>
                    <a:lnTo>
                      <a:pt x="3" y="455"/>
                    </a:lnTo>
                    <a:lnTo>
                      <a:pt x="14" y="451"/>
                    </a:lnTo>
                    <a:lnTo>
                      <a:pt x="18" y="475"/>
                    </a:lnTo>
                    <a:lnTo>
                      <a:pt x="68" y="480"/>
                    </a:lnTo>
                    <a:lnTo>
                      <a:pt x="54" y="468"/>
                    </a:lnTo>
                    <a:lnTo>
                      <a:pt x="64" y="435"/>
                    </a:lnTo>
                    <a:lnTo>
                      <a:pt x="74" y="442"/>
                    </a:lnTo>
                    <a:lnTo>
                      <a:pt x="105" y="396"/>
                    </a:lnTo>
                    <a:lnTo>
                      <a:pt x="81" y="370"/>
                    </a:lnTo>
                    <a:lnTo>
                      <a:pt x="108" y="354"/>
                    </a:lnTo>
                    <a:lnTo>
                      <a:pt x="112" y="331"/>
                    </a:lnTo>
                    <a:lnTo>
                      <a:pt x="124" y="320"/>
                    </a:lnTo>
                    <a:lnTo>
                      <a:pt x="113" y="316"/>
                    </a:lnTo>
                    <a:lnTo>
                      <a:pt x="134" y="316"/>
                    </a:lnTo>
                    <a:lnTo>
                      <a:pt x="131" y="305"/>
                    </a:lnTo>
                    <a:lnTo>
                      <a:pt x="122" y="312"/>
                    </a:lnTo>
                    <a:lnTo>
                      <a:pt x="113" y="304"/>
                    </a:lnTo>
                    <a:lnTo>
                      <a:pt x="112" y="287"/>
                    </a:lnTo>
                    <a:lnTo>
                      <a:pt x="149" y="288"/>
                    </a:lnTo>
                    <a:lnTo>
                      <a:pt x="152" y="253"/>
                    </a:lnTo>
                    <a:lnTo>
                      <a:pt x="210" y="247"/>
                    </a:lnTo>
                    <a:lnTo>
                      <a:pt x="227" y="223"/>
                    </a:lnTo>
                    <a:lnTo>
                      <a:pt x="204" y="178"/>
                    </a:lnTo>
                    <a:lnTo>
                      <a:pt x="216" y="122"/>
                    </a:lnTo>
                    <a:lnTo>
                      <a:pt x="269" y="76"/>
                    </a:lnTo>
                    <a:lnTo>
                      <a:pt x="267" y="55"/>
                    </a:lnTo>
                    <a:lnTo>
                      <a:pt x="256" y="55"/>
                    </a:lnTo>
                    <a:lnTo>
                      <a:pt x="242" y="79"/>
                    </a:lnTo>
                    <a:lnTo>
                      <a:pt x="205" y="78"/>
                    </a:lnTo>
                    <a:lnTo>
                      <a:pt x="213" y="50"/>
                    </a:lnTo>
                    <a:lnTo>
                      <a:pt x="147" y="7"/>
                    </a:lnTo>
                    <a:lnTo>
                      <a:pt x="125" y="3"/>
                    </a:lnTo>
                    <a:lnTo>
                      <a:pt x="123" y="12"/>
                    </a:lnTo>
                    <a:lnTo>
                      <a:pt x="98" y="0"/>
                    </a:lnTo>
                    <a:lnTo>
                      <a:pt x="84" y="15"/>
                    </a:lnTo>
                    <a:lnTo>
                      <a:pt x="82" y="32"/>
                    </a:lnTo>
                    <a:lnTo>
                      <a:pt x="67" y="39"/>
                    </a:lnTo>
                    <a:lnTo>
                      <a:pt x="68" y="73"/>
                    </a:lnTo>
                    <a:lnTo>
                      <a:pt x="51" y="91"/>
                    </a:lnTo>
                    <a:lnTo>
                      <a:pt x="39" y="138"/>
                    </a:lnTo>
                    <a:lnTo>
                      <a:pt x="48" y="182"/>
                    </a:lnTo>
                    <a:lnTo>
                      <a:pt x="31" y="220"/>
                    </a:lnTo>
                    <a:lnTo>
                      <a:pt x="18" y="313"/>
                    </a:lnTo>
                    <a:lnTo>
                      <a:pt x="28" y="348"/>
                    </a:lnTo>
                    <a:lnTo>
                      <a:pt x="19" y="351"/>
                    </a:lnTo>
                    <a:lnTo>
                      <a:pt x="23" y="381"/>
                    </a:lnTo>
                    <a:lnTo>
                      <a:pt x="0" y="444"/>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91" name="Freeform 190"/>
              <p:cNvSpPr>
                <a:spLocks/>
              </p:cNvSpPr>
              <p:nvPr/>
            </p:nvSpPr>
            <p:spPr bwMode="auto">
              <a:xfrm>
                <a:off x="2143" y="4127"/>
                <a:ext cx="49" cy="222"/>
              </a:xfrm>
              <a:custGeom>
                <a:avLst/>
                <a:gdLst>
                  <a:gd name="T0" fmla="*/ 0 w 49"/>
                  <a:gd name="T1" fmla="*/ 0 h 42"/>
                  <a:gd name="T2" fmla="*/ 0 w 49"/>
                  <a:gd name="T3" fmla="*/ 0 h 42"/>
                  <a:gd name="T4" fmla="*/ 2 w 49"/>
                  <a:gd name="T5" fmla="*/ 41 h 42"/>
                  <a:gd name="T6" fmla="*/ 48 w 49"/>
                  <a:gd name="T7" fmla="*/ 37 h 42"/>
                  <a:gd name="T8" fmla="*/ 11 w 49"/>
                  <a:gd name="T9" fmla="*/ 20 h 42"/>
                  <a:gd name="T10" fmla="*/ 0 w 49"/>
                  <a:gd name="T11" fmla="*/ 0 h 42"/>
                  <a:gd name="T12" fmla="*/ 0 w 49"/>
                  <a:gd name="T13" fmla="*/ 0 h 42"/>
                  <a:gd name="T14" fmla="*/ 0 60000 65536"/>
                  <a:gd name="T15" fmla="*/ 0 60000 65536"/>
                  <a:gd name="T16" fmla="*/ 0 60000 65536"/>
                  <a:gd name="T17" fmla="*/ 0 60000 65536"/>
                  <a:gd name="T18" fmla="*/ 0 60000 65536"/>
                  <a:gd name="T19" fmla="*/ 0 60000 65536"/>
                  <a:gd name="T20" fmla="*/ 0 60000 65536"/>
                  <a:gd name="T21" fmla="*/ 0 w 49"/>
                  <a:gd name="T22" fmla="*/ 0 h 42"/>
                  <a:gd name="T23" fmla="*/ 49 w 49"/>
                  <a:gd name="T24" fmla="*/ 42 h 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9" h="42">
                    <a:moveTo>
                      <a:pt x="0" y="0"/>
                    </a:moveTo>
                    <a:lnTo>
                      <a:pt x="0" y="0"/>
                    </a:lnTo>
                    <a:lnTo>
                      <a:pt x="2" y="41"/>
                    </a:lnTo>
                    <a:lnTo>
                      <a:pt x="48" y="37"/>
                    </a:lnTo>
                    <a:lnTo>
                      <a:pt x="11" y="20"/>
                    </a:lnTo>
                    <a:lnTo>
                      <a:pt x="0" y="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92" name="Freeform 191"/>
              <p:cNvSpPr>
                <a:spLocks/>
              </p:cNvSpPr>
              <p:nvPr/>
            </p:nvSpPr>
            <p:spPr bwMode="auto">
              <a:xfrm>
                <a:off x="2129" y="3542"/>
                <a:ext cx="165" cy="222"/>
              </a:xfrm>
              <a:custGeom>
                <a:avLst/>
                <a:gdLst>
                  <a:gd name="T0" fmla="*/ 0 w 165"/>
                  <a:gd name="T1" fmla="*/ 18 h 185"/>
                  <a:gd name="T2" fmla="*/ 0 w 165"/>
                  <a:gd name="T3" fmla="*/ 18 h 185"/>
                  <a:gd name="T4" fmla="*/ 13 w 165"/>
                  <a:gd name="T5" fmla="*/ 38 h 185"/>
                  <a:gd name="T6" fmla="*/ 4 w 165"/>
                  <a:gd name="T7" fmla="*/ 80 h 185"/>
                  <a:gd name="T8" fmla="*/ 13 w 165"/>
                  <a:gd name="T9" fmla="*/ 84 h 185"/>
                  <a:gd name="T10" fmla="*/ 9 w 165"/>
                  <a:gd name="T11" fmla="*/ 91 h 185"/>
                  <a:gd name="T12" fmla="*/ 1 w 165"/>
                  <a:gd name="T13" fmla="*/ 108 h 185"/>
                  <a:gd name="T14" fmla="*/ 16 w 165"/>
                  <a:gd name="T15" fmla="*/ 133 h 185"/>
                  <a:gd name="T16" fmla="*/ 24 w 165"/>
                  <a:gd name="T17" fmla="*/ 183 h 185"/>
                  <a:gd name="T18" fmla="*/ 34 w 165"/>
                  <a:gd name="T19" fmla="*/ 184 h 185"/>
                  <a:gd name="T20" fmla="*/ 48 w 165"/>
                  <a:gd name="T21" fmla="*/ 169 h 185"/>
                  <a:gd name="T22" fmla="*/ 73 w 165"/>
                  <a:gd name="T23" fmla="*/ 181 h 185"/>
                  <a:gd name="T24" fmla="*/ 75 w 165"/>
                  <a:gd name="T25" fmla="*/ 172 h 185"/>
                  <a:gd name="T26" fmla="*/ 97 w 165"/>
                  <a:gd name="T27" fmla="*/ 176 h 185"/>
                  <a:gd name="T28" fmla="*/ 106 w 165"/>
                  <a:gd name="T29" fmla="*/ 139 h 185"/>
                  <a:gd name="T30" fmla="*/ 145 w 165"/>
                  <a:gd name="T31" fmla="*/ 133 h 185"/>
                  <a:gd name="T32" fmla="*/ 159 w 165"/>
                  <a:gd name="T33" fmla="*/ 145 h 185"/>
                  <a:gd name="T34" fmla="*/ 164 w 165"/>
                  <a:gd name="T35" fmla="*/ 117 h 185"/>
                  <a:gd name="T36" fmla="*/ 155 w 165"/>
                  <a:gd name="T37" fmla="*/ 93 h 185"/>
                  <a:gd name="T38" fmla="*/ 132 w 165"/>
                  <a:gd name="T39" fmla="*/ 91 h 185"/>
                  <a:gd name="T40" fmla="*/ 122 w 165"/>
                  <a:gd name="T41" fmla="*/ 55 h 185"/>
                  <a:gd name="T42" fmla="*/ 62 w 165"/>
                  <a:gd name="T43" fmla="*/ 31 h 185"/>
                  <a:gd name="T44" fmla="*/ 58 w 165"/>
                  <a:gd name="T45" fmla="*/ 0 h 185"/>
                  <a:gd name="T46" fmla="*/ 17 w 165"/>
                  <a:gd name="T47" fmla="*/ 19 h 185"/>
                  <a:gd name="T48" fmla="*/ 0 w 165"/>
                  <a:gd name="T49" fmla="*/ 18 h 185"/>
                  <a:gd name="T50" fmla="*/ 0 w 165"/>
                  <a:gd name="T51" fmla="*/ 18 h 18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65"/>
                  <a:gd name="T79" fmla="*/ 0 h 185"/>
                  <a:gd name="T80" fmla="*/ 165 w 165"/>
                  <a:gd name="T81" fmla="*/ 185 h 18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65" h="185">
                    <a:moveTo>
                      <a:pt x="0" y="18"/>
                    </a:moveTo>
                    <a:lnTo>
                      <a:pt x="0" y="18"/>
                    </a:lnTo>
                    <a:lnTo>
                      <a:pt x="13" y="38"/>
                    </a:lnTo>
                    <a:lnTo>
                      <a:pt x="4" y="80"/>
                    </a:lnTo>
                    <a:lnTo>
                      <a:pt x="13" y="84"/>
                    </a:lnTo>
                    <a:lnTo>
                      <a:pt x="9" y="91"/>
                    </a:lnTo>
                    <a:lnTo>
                      <a:pt x="1" y="108"/>
                    </a:lnTo>
                    <a:lnTo>
                      <a:pt x="16" y="133"/>
                    </a:lnTo>
                    <a:lnTo>
                      <a:pt x="24" y="183"/>
                    </a:lnTo>
                    <a:lnTo>
                      <a:pt x="34" y="184"/>
                    </a:lnTo>
                    <a:lnTo>
                      <a:pt x="48" y="169"/>
                    </a:lnTo>
                    <a:lnTo>
                      <a:pt x="73" y="181"/>
                    </a:lnTo>
                    <a:lnTo>
                      <a:pt x="75" y="172"/>
                    </a:lnTo>
                    <a:lnTo>
                      <a:pt x="97" y="176"/>
                    </a:lnTo>
                    <a:lnTo>
                      <a:pt x="106" y="139"/>
                    </a:lnTo>
                    <a:lnTo>
                      <a:pt x="145" y="133"/>
                    </a:lnTo>
                    <a:lnTo>
                      <a:pt x="159" y="145"/>
                    </a:lnTo>
                    <a:lnTo>
                      <a:pt x="164" y="117"/>
                    </a:lnTo>
                    <a:lnTo>
                      <a:pt x="155" y="93"/>
                    </a:lnTo>
                    <a:lnTo>
                      <a:pt x="132" y="91"/>
                    </a:lnTo>
                    <a:lnTo>
                      <a:pt x="122" y="55"/>
                    </a:lnTo>
                    <a:lnTo>
                      <a:pt x="62" y="31"/>
                    </a:lnTo>
                    <a:lnTo>
                      <a:pt x="58" y="0"/>
                    </a:lnTo>
                    <a:lnTo>
                      <a:pt x="17" y="19"/>
                    </a:lnTo>
                    <a:lnTo>
                      <a:pt x="0" y="18"/>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93" name="Freeform 192"/>
              <p:cNvSpPr>
                <a:spLocks/>
              </p:cNvSpPr>
              <p:nvPr/>
            </p:nvSpPr>
            <p:spPr bwMode="auto">
              <a:xfrm>
                <a:off x="2073" y="3521"/>
                <a:ext cx="533" cy="222"/>
              </a:xfrm>
              <a:custGeom>
                <a:avLst/>
                <a:gdLst>
                  <a:gd name="T0" fmla="*/ 0 w 533"/>
                  <a:gd name="T1" fmla="*/ 172 h 544"/>
                  <a:gd name="T2" fmla="*/ 30 w 533"/>
                  <a:gd name="T3" fmla="*/ 205 h 544"/>
                  <a:gd name="T4" fmla="*/ 45 w 533"/>
                  <a:gd name="T5" fmla="*/ 218 h 544"/>
                  <a:gd name="T6" fmla="*/ 73 w 533"/>
                  <a:gd name="T7" fmla="*/ 219 h 544"/>
                  <a:gd name="T8" fmla="*/ 118 w 533"/>
                  <a:gd name="T9" fmla="*/ 231 h 544"/>
                  <a:gd name="T10" fmla="*/ 188 w 533"/>
                  <a:gd name="T11" fmla="*/ 291 h 544"/>
                  <a:gd name="T12" fmla="*/ 220 w 533"/>
                  <a:gd name="T13" fmla="*/ 317 h 544"/>
                  <a:gd name="T14" fmla="*/ 218 w 533"/>
                  <a:gd name="T15" fmla="*/ 372 h 544"/>
                  <a:gd name="T16" fmla="*/ 250 w 533"/>
                  <a:gd name="T17" fmla="*/ 396 h 544"/>
                  <a:gd name="T18" fmla="*/ 262 w 533"/>
                  <a:gd name="T19" fmla="*/ 424 h 544"/>
                  <a:gd name="T20" fmla="*/ 275 w 533"/>
                  <a:gd name="T21" fmla="*/ 445 h 544"/>
                  <a:gd name="T22" fmla="*/ 232 w 533"/>
                  <a:gd name="T23" fmla="*/ 488 h 544"/>
                  <a:gd name="T24" fmla="*/ 281 w 533"/>
                  <a:gd name="T25" fmla="*/ 529 h 544"/>
                  <a:gd name="T26" fmla="*/ 343 w 533"/>
                  <a:gd name="T27" fmla="*/ 462 h 544"/>
                  <a:gd name="T28" fmla="*/ 399 w 533"/>
                  <a:gd name="T29" fmla="*/ 384 h 544"/>
                  <a:gd name="T30" fmla="*/ 445 w 533"/>
                  <a:gd name="T31" fmla="*/ 371 h 544"/>
                  <a:gd name="T32" fmla="*/ 475 w 533"/>
                  <a:gd name="T33" fmla="*/ 249 h 544"/>
                  <a:gd name="T34" fmla="*/ 532 w 533"/>
                  <a:gd name="T35" fmla="*/ 166 h 544"/>
                  <a:gd name="T36" fmla="*/ 502 w 533"/>
                  <a:gd name="T37" fmla="*/ 137 h 544"/>
                  <a:gd name="T38" fmla="*/ 401 w 533"/>
                  <a:gd name="T39" fmla="*/ 106 h 544"/>
                  <a:gd name="T40" fmla="*/ 365 w 533"/>
                  <a:gd name="T41" fmla="*/ 78 h 544"/>
                  <a:gd name="T42" fmla="*/ 334 w 533"/>
                  <a:gd name="T43" fmla="*/ 102 h 544"/>
                  <a:gd name="T44" fmla="*/ 305 w 533"/>
                  <a:gd name="T45" fmla="*/ 98 h 544"/>
                  <a:gd name="T46" fmla="*/ 306 w 533"/>
                  <a:gd name="T47" fmla="*/ 75 h 544"/>
                  <a:gd name="T48" fmla="*/ 305 w 533"/>
                  <a:gd name="T49" fmla="*/ 15 h 544"/>
                  <a:gd name="T50" fmla="*/ 265 w 533"/>
                  <a:gd name="T51" fmla="*/ 39 h 544"/>
                  <a:gd name="T52" fmla="*/ 198 w 533"/>
                  <a:gd name="T53" fmla="*/ 49 h 544"/>
                  <a:gd name="T54" fmla="*/ 194 w 533"/>
                  <a:gd name="T55" fmla="*/ 9 h 544"/>
                  <a:gd name="T56" fmla="*/ 147 w 533"/>
                  <a:gd name="T57" fmla="*/ 16 h 544"/>
                  <a:gd name="T58" fmla="*/ 131 w 533"/>
                  <a:gd name="T59" fmla="*/ 37 h 544"/>
                  <a:gd name="T60" fmla="*/ 111 w 533"/>
                  <a:gd name="T61" fmla="*/ 59 h 544"/>
                  <a:gd name="T62" fmla="*/ 87 w 533"/>
                  <a:gd name="T63" fmla="*/ 42 h 544"/>
                  <a:gd name="T64" fmla="*/ 65 w 533"/>
                  <a:gd name="T65" fmla="*/ 61 h 544"/>
                  <a:gd name="T66" fmla="*/ 59 w 533"/>
                  <a:gd name="T67" fmla="*/ 87 h 544"/>
                  <a:gd name="T68" fmla="*/ 19 w 533"/>
                  <a:gd name="T69" fmla="*/ 140 h 544"/>
                  <a:gd name="T70" fmla="*/ 0 w 533"/>
                  <a:gd name="T71" fmla="*/ 172 h 54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33"/>
                  <a:gd name="T109" fmla="*/ 0 h 544"/>
                  <a:gd name="T110" fmla="*/ 533 w 533"/>
                  <a:gd name="T111" fmla="*/ 544 h 54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33" h="544">
                    <a:moveTo>
                      <a:pt x="0" y="172"/>
                    </a:moveTo>
                    <a:lnTo>
                      <a:pt x="0" y="172"/>
                    </a:lnTo>
                    <a:lnTo>
                      <a:pt x="11" y="197"/>
                    </a:lnTo>
                    <a:lnTo>
                      <a:pt x="30" y="205"/>
                    </a:lnTo>
                    <a:lnTo>
                      <a:pt x="45" y="196"/>
                    </a:lnTo>
                    <a:lnTo>
                      <a:pt x="45" y="218"/>
                    </a:lnTo>
                    <a:lnTo>
                      <a:pt x="56" y="218"/>
                    </a:lnTo>
                    <a:lnTo>
                      <a:pt x="73" y="219"/>
                    </a:lnTo>
                    <a:lnTo>
                      <a:pt x="114" y="200"/>
                    </a:lnTo>
                    <a:lnTo>
                      <a:pt x="118" y="231"/>
                    </a:lnTo>
                    <a:lnTo>
                      <a:pt x="178" y="255"/>
                    </a:lnTo>
                    <a:lnTo>
                      <a:pt x="188" y="291"/>
                    </a:lnTo>
                    <a:lnTo>
                      <a:pt x="211" y="293"/>
                    </a:lnTo>
                    <a:lnTo>
                      <a:pt x="220" y="317"/>
                    </a:lnTo>
                    <a:lnTo>
                      <a:pt x="215" y="345"/>
                    </a:lnTo>
                    <a:lnTo>
                      <a:pt x="218" y="372"/>
                    </a:lnTo>
                    <a:lnTo>
                      <a:pt x="246" y="377"/>
                    </a:lnTo>
                    <a:lnTo>
                      <a:pt x="250" y="396"/>
                    </a:lnTo>
                    <a:lnTo>
                      <a:pt x="264" y="399"/>
                    </a:lnTo>
                    <a:lnTo>
                      <a:pt x="262" y="424"/>
                    </a:lnTo>
                    <a:lnTo>
                      <a:pt x="273" y="424"/>
                    </a:lnTo>
                    <a:lnTo>
                      <a:pt x="275" y="445"/>
                    </a:lnTo>
                    <a:lnTo>
                      <a:pt x="222" y="491"/>
                    </a:lnTo>
                    <a:lnTo>
                      <a:pt x="232" y="488"/>
                    </a:lnTo>
                    <a:lnTo>
                      <a:pt x="273" y="517"/>
                    </a:lnTo>
                    <a:lnTo>
                      <a:pt x="281" y="529"/>
                    </a:lnTo>
                    <a:lnTo>
                      <a:pt x="278" y="543"/>
                    </a:lnTo>
                    <a:lnTo>
                      <a:pt x="343" y="462"/>
                    </a:lnTo>
                    <a:lnTo>
                      <a:pt x="347" y="421"/>
                    </a:lnTo>
                    <a:lnTo>
                      <a:pt x="399" y="384"/>
                    </a:lnTo>
                    <a:lnTo>
                      <a:pt x="432" y="384"/>
                    </a:lnTo>
                    <a:lnTo>
                      <a:pt x="445" y="371"/>
                    </a:lnTo>
                    <a:lnTo>
                      <a:pt x="472" y="310"/>
                    </a:lnTo>
                    <a:lnTo>
                      <a:pt x="475" y="249"/>
                    </a:lnTo>
                    <a:lnTo>
                      <a:pt x="527" y="191"/>
                    </a:lnTo>
                    <a:lnTo>
                      <a:pt x="532" y="166"/>
                    </a:lnTo>
                    <a:lnTo>
                      <a:pt x="524" y="141"/>
                    </a:lnTo>
                    <a:lnTo>
                      <a:pt x="502" y="137"/>
                    </a:lnTo>
                    <a:lnTo>
                      <a:pt x="468" y="111"/>
                    </a:lnTo>
                    <a:lnTo>
                      <a:pt x="401" y="106"/>
                    </a:lnTo>
                    <a:lnTo>
                      <a:pt x="395" y="90"/>
                    </a:lnTo>
                    <a:lnTo>
                      <a:pt x="365" y="78"/>
                    </a:lnTo>
                    <a:lnTo>
                      <a:pt x="352" y="79"/>
                    </a:lnTo>
                    <a:lnTo>
                      <a:pt x="334" y="102"/>
                    </a:lnTo>
                    <a:lnTo>
                      <a:pt x="334" y="94"/>
                    </a:lnTo>
                    <a:lnTo>
                      <a:pt x="305" y="98"/>
                    </a:lnTo>
                    <a:lnTo>
                      <a:pt x="317" y="93"/>
                    </a:lnTo>
                    <a:lnTo>
                      <a:pt x="306" y="75"/>
                    </a:lnTo>
                    <a:lnTo>
                      <a:pt x="327" y="48"/>
                    </a:lnTo>
                    <a:lnTo>
                      <a:pt x="305" y="15"/>
                    </a:lnTo>
                    <a:lnTo>
                      <a:pt x="285" y="41"/>
                    </a:lnTo>
                    <a:lnTo>
                      <a:pt x="265" y="39"/>
                    </a:lnTo>
                    <a:lnTo>
                      <a:pt x="237" y="43"/>
                    </a:lnTo>
                    <a:lnTo>
                      <a:pt x="198" y="49"/>
                    </a:lnTo>
                    <a:lnTo>
                      <a:pt x="191" y="35"/>
                    </a:lnTo>
                    <a:lnTo>
                      <a:pt x="194" y="9"/>
                    </a:lnTo>
                    <a:lnTo>
                      <a:pt x="181" y="0"/>
                    </a:lnTo>
                    <a:lnTo>
                      <a:pt x="147" y="16"/>
                    </a:lnTo>
                    <a:lnTo>
                      <a:pt x="124" y="11"/>
                    </a:lnTo>
                    <a:lnTo>
                      <a:pt x="131" y="37"/>
                    </a:lnTo>
                    <a:lnTo>
                      <a:pt x="144" y="40"/>
                    </a:lnTo>
                    <a:lnTo>
                      <a:pt x="111" y="59"/>
                    </a:lnTo>
                    <a:lnTo>
                      <a:pt x="95" y="52"/>
                    </a:lnTo>
                    <a:lnTo>
                      <a:pt x="87" y="42"/>
                    </a:lnTo>
                    <a:lnTo>
                      <a:pt x="55" y="47"/>
                    </a:lnTo>
                    <a:lnTo>
                      <a:pt x="65" y="61"/>
                    </a:lnTo>
                    <a:lnTo>
                      <a:pt x="52" y="63"/>
                    </a:lnTo>
                    <a:lnTo>
                      <a:pt x="59" y="87"/>
                    </a:lnTo>
                    <a:lnTo>
                      <a:pt x="53" y="126"/>
                    </a:lnTo>
                    <a:lnTo>
                      <a:pt x="19" y="140"/>
                    </a:lnTo>
                    <a:lnTo>
                      <a:pt x="0" y="172"/>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94" name="Freeform 193"/>
              <p:cNvSpPr>
                <a:spLocks/>
              </p:cNvSpPr>
              <p:nvPr/>
            </p:nvSpPr>
            <p:spPr bwMode="auto">
              <a:xfrm>
                <a:off x="1863" y="3084"/>
                <a:ext cx="13" cy="222"/>
              </a:xfrm>
              <a:custGeom>
                <a:avLst/>
                <a:gdLst>
                  <a:gd name="T0" fmla="*/ 0 w 13"/>
                  <a:gd name="T1" fmla="*/ 8 h 37"/>
                  <a:gd name="T2" fmla="*/ 0 w 13"/>
                  <a:gd name="T3" fmla="*/ 8 h 37"/>
                  <a:gd name="T4" fmla="*/ 5 w 13"/>
                  <a:gd name="T5" fmla="*/ 36 h 37"/>
                  <a:gd name="T6" fmla="*/ 12 w 13"/>
                  <a:gd name="T7" fmla="*/ 0 h 37"/>
                  <a:gd name="T8" fmla="*/ 0 w 13"/>
                  <a:gd name="T9" fmla="*/ 8 h 37"/>
                  <a:gd name="T10" fmla="*/ 0 w 13"/>
                  <a:gd name="T11" fmla="*/ 8 h 37"/>
                  <a:gd name="T12" fmla="*/ 0 60000 65536"/>
                  <a:gd name="T13" fmla="*/ 0 60000 65536"/>
                  <a:gd name="T14" fmla="*/ 0 60000 65536"/>
                  <a:gd name="T15" fmla="*/ 0 60000 65536"/>
                  <a:gd name="T16" fmla="*/ 0 60000 65536"/>
                  <a:gd name="T17" fmla="*/ 0 60000 65536"/>
                  <a:gd name="T18" fmla="*/ 0 w 13"/>
                  <a:gd name="T19" fmla="*/ 0 h 37"/>
                  <a:gd name="T20" fmla="*/ 13 w 13"/>
                  <a:gd name="T21" fmla="*/ 37 h 37"/>
                </a:gdLst>
                <a:ahLst/>
                <a:cxnLst>
                  <a:cxn ang="T12">
                    <a:pos x="T0" y="T1"/>
                  </a:cxn>
                  <a:cxn ang="T13">
                    <a:pos x="T2" y="T3"/>
                  </a:cxn>
                  <a:cxn ang="T14">
                    <a:pos x="T4" y="T5"/>
                  </a:cxn>
                  <a:cxn ang="T15">
                    <a:pos x="T6" y="T7"/>
                  </a:cxn>
                  <a:cxn ang="T16">
                    <a:pos x="T8" y="T9"/>
                  </a:cxn>
                  <a:cxn ang="T17">
                    <a:pos x="T10" y="T11"/>
                  </a:cxn>
                </a:cxnLst>
                <a:rect l="T18" t="T19" r="T20" b="T21"/>
                <a:pathLst>
                  <a:path w="13" h="37">
                    <a:moveTo>
                      <a:pt x="0" y="8"/>
                    </a:moveTo>
                    <a:lnTo>
                      <a:pt x="0" y="8"/>
                    </a:lnTo>
                    <a:lnTo>
                      <a:pt x="5" y="36"/>
                    </a:lnTo>
                    <a:lnTo>
                      <a:pt x="12" y="0"/>
                    </a:lnTo>
                    <a:lnTo>
                      <a:pt x="0" y="8"/>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95" name="Freeform 194"/>
              <p:cNvSpPr>
                <a:spLocks/>
              </p:cNvSpPr>
              <p:nvPr/>
            </p:nvSpPr>
            <p:spPr bwMode="auto">
              <a:xfrm>
                <a:off x="2049" y="3843"/>
                <a:ext cx="115" cy="222"/>
              </a:xfrm>
              <a:custGeom>
                <a:avLst/>
                <a:gdLst>
                  <a:gd name="T0" fmla="*/ 0 w 115"/>
                  <a:gd name="T1" fmla="*/ 445 h 571"/>
                  <a:gd name="T2" fmla="*/ 0 w 115"/>
                  <a:gd name="T3" fmla="*/ 445 h 571"/>
                  <a:gd name="T4" fmla="*/ 9 w 115"/>
                  <a:gd name="T5" fmla="*/ 430 h 571"/>
                  <a:gd name="T6" fmla="*/ 24 w 115"/>
                  <a:gd name="T7" fmla="*/ 441 h 571"/>
                  <a:gd name="T8" fmla="*/ 39 w 115"/>
                  <a:gd name="T9" fmla="*/ 412 h 571"/>
                  <a:gd name="T10" fmla="*/ 33 w 115"/>
                  <a:gd name="T11" fmla="*/ 400 h 571"/>
                  <a:gd name="T12" fmla="*/ 45 w 115"/>
                  <a:gd name="T13" fmla="*/ 360 h 571"/>
                  <a:gd name="T14" fmla="*/ 24 w 115"/>
                  <a:gd name="T15" fmla="*/ 357 h 571"/>
                  <a:gd name="T16" fmla="*/ 27 w 115"/>
                  <a:gd name="T17" fmla="*/ 292 h 571"/>
                  <a:gd name="T18" fmla="*/ 55 w 115"/>
                  <a:gd name="T19" fmla="*/ 224 h 571"/>
                  <a:gd name="T20" fmla="*/ 54 w 115"/>
                  <a:gd name="T21" fmla="*/ 166 h 571"/>
                  <a:gd name="T22" fmla="*/ 74 w 115"/>
                  <a:gd name="T23" fmla="*/ 58 h 571"/>
                  <a:gd name="T24" fmla="*/ 68 w 115"/>
                  <a:gd name="T25" fmla="*/ 9 h 571"/>
                  <a:gd name="T26" fmla="*/ 81 w 115"/>
                  <a:gd name="T27" fmla="*/ 0 h 571"/>
                  <a:gd name="T28" fmla="*/ 96 w 115"/>
                  <a:gd name="T29" fmla="*/ 25 h 571"/>
                  <a:gd name="T30" fmla="*/ 104 w 115"/>
                  <a:gd name="T31" fmla="*/ 75 h 571"/>
                  <a:gd name="T32" fmla="*/ 114 w 115"/>
                  <a:gd name="T33" fmla="*/ 76 h 571"/>
                  <a:gd name="T34" fmla="*/ 112 w 115"/>
                  <a:gd name="T35" fmla="*/ 93 h 571"/>
                  <a:gd name="T36" fmla="*/ 97 w 115"/>
                  <a:gd name="T37" fmla="*/ 100 h 571"/>
                  <a:gd name="T38" fmla="*/ 98 w 115"/>
                  <a:gd name="T39" fmla="*/ 134 h 571"/>
                  <a:gd name="T40" fmla="*/ 81 w 115"/>
                  <a:gd name="T41" fmla="*/ 152 h 571"/>
                  <a:gd name="T42" fmla="*/ 69 w 115"/>
                  <a:gd name="T43" fmla="*/ 199 h 571"/>
                  <a:gd name="T44" fmla="*/ 78 w 115"/>
                  <a:gd name="T45" fmla="*/ 243 h 571"/>
                  <a:gd name="T46" fmla="*/ 61 w 115"/>
                  <a:gd name="T47" fmla="*/ 281 h 571"/>
                  <a:gd name="T48" fmla="*/ 48 w 115"/>
                  <a:gd name="T49" fmla="*/ 374 h 571"/>
                  <a:gd name="T50" fmla="*/ 58 w 115"/>
                  <a:gd name="T51" fmla="*/ 409 h 571"/>
                  <a:gd name="T52" fmla="*/ 49 w 115"/>
                  <a:gd name="T53" fmla="*/ 412 h 571"/>
                  <a:gd name="T54" fmla="*/ 53 w 115"/>
                  <a:gd name="T55" fmla="*/ 442 h 571"/>
                  <a:gd name="T56" fmla="*/ 30 w 115"/>
                  <a:gd name="T57" fmla="*/ 505 h 571"/>
                  <a:gd name="T58" fmla="*/ 33 w 115"/>
                  <a:gd name="T59" fmla="*/ 516 h 571"/>
                  <a:gd name="T60" fmla="*/ 44 w 115"/>
                  <a:gd name="T61" fmla="*/ 512 h 571"/>
                  <a:gd name="T62" fmla="*/ 48 w 115"/>
                  <a:gd name="T63" fmla="*/ 536 h 571"/>
                  <a:gd name="T64" fmla="*/ 98 w 115"/>
                  <a:gd name="T65" fmla="*/ 541 h 571"/>
                  <a:gd name="T66" fmla="*/ 65 w 115"/>
                  <a:gd name="T67" fmla="*/ 551 h 571"/>
                  <a:gd name="T68" fmla="*/ 61 w 115"/>
                  <a:gd name="T69" fmla="*/ 570 h 571"/>
                  <a:gd name="T70" fmla="*/ 46 w 115"/>
                  <a:gd name="T71" fmla="*/ 565 h 571"/>
                  <a:gd name="T72" fmla="*/ 62 w 115"/>
                  <a:gd name="T73" fmla="*/ 553 h 571"/>
                  <a:gd name="T74" fmla="*/ 38 w 115"/>
                  <a:gd name="T75" fmla="*/ 548 h 571"/>
                  <a:gd name="T76" fmla="*/ 35 w 115"/>
                  <a:gd name="T77" fmla="*/ 527 h 571"/>
                  <a:gd name="T78" fmla="*/ 29 w 115"/>
                  <a:gd name="T79" fmla="*/ 537 h 571"/>
                  <a:gd name="T80" fmla="*/ 20 w 115"/>
                  <a:gd name="T81" fmla="*/ 518 h 571"/>
                  <a:gd name="T82" fmla="*/ 25 w 115"/>
                  <a:gd name="T83" fmla="*/ 513 h 571"/>
                  <a:gd name="T84" fmla="*/ 14 w 115"/>
                  <a:gd name="T85" fmla="*/ 504 h 571"/>
                  <a:gd name="T86" fmla="*/ 24 w 115"/>
                  <a:gd name="T87" fmla="*/ 494 h 571"/>
                  <a:gd name="T88" fmla="*/ 15 w 115"/>
                  <a:gd name="T89" fmla="*/ 466 h 571"/>
                  <a:gd name="T90" fmla="*/ 32 w 115"/>
                  <a:gd name="T91" fmla="*/ 469 h 571"/>
                  <a:gd name="T92" fmla="*/ 15 w 115"/>
                  <a:gd name="T93" fmla="*/ 455 h 571"/>
                  <a:gd name="T94" fmla="*/ 19 w 115"/>
                  <a:gd name="T95" fmla="*/ 444 h 571"/>
                  <a:gd name="T96" fmla="*/ 0 w 115"/>
                  <a:gd name="T97" fmla="*/ 445 h 571"/>
                  <a:gd name="T98" fmla="*/ 0 w 115"/>
                  <a:gd name="T99" fmla="*/ 445 h 57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5"/>
                  <a:gd name="T151" fmla="*/ 0 h 571"/>
                  <a:gd name="T152" fmla="*/ 115 w 115"/>
                  <a:gd name="T153" fmla="*/ 571 h 57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5" h="571">
                    <a:moveTo>
                      <a:pt x="0" y="445"/>
                    </a:moveTo>
                    <a:lnTo>
                      <a:pt x="0" y="445"/>
                    </a:lnTo>
                    <a:lnTo>
                      <a:pt x="9" y="430"/>
                    </a:lnTo>
                    <a:lnTo>
                      <a:pt x="24" y="441"/>
                    </a:lnTo>
                    <a:lnTo>
                      <a:pt x="39" y="412"/>
                    </a:lnTo>
                    <a:lnTo>
                      <a:pt x="33" y="400"/>
                    </a:lnTo>
                    <a:lnTo>
                      <a:pt x="45" y="360"/>
                    </a:lnTo>
                    <a:lnTo>
                      <a:pt x="24" y="357"/>
                    </a:lnTo>
                    <a:lnTo>
                      <a:pt x="27" y="292"/>
                    </a:lnTo>
                    <a:lnTo>
                      <a:pt x="55" y="224"/>
                    </a:lnTo>
                    <a:lnTo>
                      <a:pt x="54" y="166"/>
                    </a:lnTo>
                    <a:lnTo>
                      <a:pt x="74" y="58"/>
                    </a:lnTo>
                    <a:lnTo>
                      <a:pt x="68" y="9"/>
                    </a:lnTo>
                    <a:lnTo>
                      <a:pt x="81" y="0"/>
                    </a:lnTo>
                    <a:lnTo>
                      <a:pt x="96" y="25"/>
                    </a:lnTo>
                    <a:lnTo>
                      <a:pt x="104" y="75"/>
                    </a:lnTo>
                    <a:lnTo>
                      <a:pt x="114" y="76"/>
                    </a:lnTo>
                    <a:lnTo>
                      <a:pt x="112" y="93"/>
                    </a:lnTo>
                    <a:lnTo>
                      <a:pt x="97" y="100"/>
                    </a:lnTo>
                    <a:lnTo>
                      <a:pt x="98" y="134"/>
                    </a:lnTo>
                    <a:lnTo>
                      <a:pt x="81" y="152"/>
                    </a:lnTo>
                    <a:lnTo>
                      <a:pt x="69" y="199"/>
                    </a:lnTo>
                    <a:lnTo>
                      <a:pt x="78" y="243"/>
                    </a:lnTo>
                    <a:lnTo>
                      <a:pt x="61" y="281"/>
                    </a:lnTo>
                    <a:lnTo>
                      <a:pt x="48" y="374"/>
                    </a:lnTo>
                    <a:lnTo>
                      <a:pt x="58" y="409"/>
                    </a:lnTo>
                    <a:lnTo>
                      <a:pt x="49" y="412"/>
                    </a:lnTo>
                    <a:lnTo>
                      <a:pt x="53" y="442"/>
                    </a:lnTo>
                    <a:lnTo>
                      <a:pt x="30" y="505"/>
                    </a:lnTo>
                    <a:lnTo>
                      <a:pt x="33" y="516"/>
                    </a:lnTo>
                    <a:lnTo>
                      <a:pt x="44" y="512"/>
                    </a:lnTo>
                    <a:lnTo>
                      <a:pt x="48" y="536"/>
                    </a:lnTo>
                    <a:lnTo>
                      <a:pt x="98" y="541"/>
                    </a:lnTo>
                    <a:lnTo>
                      <a:pt x="65" y="551"/>
                    </a:lnTo>
                    <a:lnTo>
                      <a:pt x="61" y="570"/>
                    </a:lnTo>
                    <a:lnTo>
                      <a:pt x="46" y="565"/>
                    </a:lnTo>
                    <a:lnTo>
                      <a:pt x="62" y="553"/>
                    </a:lnTo>
                    <a:lnTo>
                      <a:pt x="38" y="548"/>
                    </a:lnTo>
                    <a:lnTo>
                      <a:pt x="35" y="527"/>
                    </a:lnTo>
                    <a:lnTo>
                      <a:pt x="29" y="537"/>
                    </a:lnTo>
                    <a:lnTo>
                      <a:pt x="20" y="518"/>
                    </a:lnTo>
                    <a:lnTo>
                      <a:pt x="25" y="513"/>
                    </a:lnTo>
                    <a:lnTo>
                      <a:pt x="14" y="504"/>
                    </a:lnTo>
                    <a:lnTo>
                      <a:pt x="24" y="494"/>
                    </a:lnTo>
                    <a:lnTo>
                      <a:pt x="15" y="466"/>
                    </a:lnTo>
                    <a:lnTo>
                      <a:pt x="32" y="469"/>
                    </a:lnTo>
                    <a:lnTo>
                      <a:pt x="15" y="455"/>
                    </a:lnTo>
                    <a:lnTo>
                      <a:pt x="19" y="444"/>
                    </a:lnTo>
                    <a:lnTo>
                      <a:pt x="0" y="445"/>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96" name="Freeform 195"/>
              <p:cNvSpPr>
                <a:spLocks/>
              </p:cNvSpPr>
              <p:nvPr/>
            </p:nvSpPr>
            <p:spPr bwMode="auto">
              <a:xfrm>
                <a:off x="2055" y="4046"/>
                <a:ext cx="10" cy="222"/>
              </a:xfrm>
              <a:custGeom>
                <a:avLst/>
                <a:gdLst>
                  <a:gd name="T0" fmla="*/ 0 w 10"/>
                  <a:gd name="T1" fmla="*/ 9 h 22"/>
                  <a:gd name="T2" fmla="*/ 0 w 10"/>
                  <a:gd name="T3" fmla="*/ 9 h 22"/>
                  <a:gd name="T4" fmla="*/ 4 w 10"/>
                  <a:gd name="T5" fmla="*/ 0 h 22"/>
                  <a:gd name="T6" fmla="*/ 9 w 10"/>
                  <a:gd name="T7" fmla="*/ 21 h 22"/>
                  <a:gd name="T8" fmla="*/ 0 w 10"/>
                  <a:gd name="T9" fmla="*/ 9 h 22"/>
                  <a:gd name="T10" fmla="*/ 0 w 10"/>
                  <a:gd name="T11" fmla="*/ 9 h 22"/>
                  <a:gd name="T12" fmla="*/ 0 60000 65536"/>
                  <a:gd name="T13" fmla="*/ 0 60000 65536"/>
                  <a:gd name="T14" fmla="*/ 0 60000 65536"/>
                  <a:gd name="T15" fmla="*/ 0 60000 65536"/>
                  <a:gd name="T16" fmla="*/ 0 60000 65536"/>
                  <a:gd name="T17" fmla="*/ 0 60000 65536"/>
                  <a:gd name="T18" fmla="*/ 0 w 10"/>
                  <a:gd name="T19" fmla="*/ 0 h 22"/>
                  <a:gd name="T20" fmla="*/ 10 w 10"/>
                  <a:gd name="T21" fmla="*/ 22 h 22"/>
                </a:gdLst>
                <a:ahLst/>
                <a:cxnLst>
                  <a:cxn ang="T12">
                    <a:pos x="T0" y="T1"/>
                  </a:cxn>
                  <a:cxn ang="T13">
                    <a:pos x="T2" y="T3"/>
                  </a:cxn>
                  <a:cxn ang="T14">
                    <a:pos x="T4" y="T5"/>
                  </a:cxn>
                  <a:cxn ang="T15">
                    <a:pos x="T6" y="T7"/>
                  </a:cxn>
                  <a:cxn ang="T16">
                    <a:pos x="T8" y="T9"/>
                  </a:cxn>
                  <a:cxn ang="T17">
                    <a:pos x="T10" y="T11"/>
                  </a:cxn>
                </a:cxnLst>
                <a:rect l="T18" t="T19" r="T20" b="T21"/>
                <a:pathLst>
                  <a:path w="10" h="22">
                    <a:moveTo>
                      <a:pt x="0" y="9"/>
                    </a:moveTo>
                    <a:lnTo>
                      <a:pt x="0" y="9"/>
                    </a:lnTo>
                    <a:lnTo>
                      <a:pt x="4" y="0"/>
                    </a:lnTo>
                    <a:lnTo>
                      <a:pt x="9" y="21"/>
                    </a:lnTo>
                    <a:lnTo>
                      <a:pt x="0" y="9"/>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97" name="Freeform 196"/>
              <p:cNvSpPr>
                <a:spLocks/>
              </p:cNvSpPr>
              <p:nvPr/>
            </p:nvSpPr>
            <p:spPr bwMode="auto">
              <a:xfrm>
                <a:off x="2065" y="3933"/>
                <a:ext cx="9" cy="222"/>
              </a:xfrm>
              <a:custGeom>
                <a:avLst/>
                <a:gdLst>
                  <a:gd name="T0" fmla="*/ 0 w 9"/>
                  <a:gd name="T1" fmla="*/ 23 h 28"/>
                  <a:gd name="T2" fmla="*/ 0 w 9"/>
                  <a:gd name="T3" fmla="*/ 23 h 28"/>
                  <a:gd name="T4" fmla="*/ 8 w 9"/>
                  <a:gd name="T5" fmla="*/ 0 h 28"/>
                  <a:gd name="T6" fmla="*/ 8 w 9"/>
                  <a:gd name="T7" fmla="*/ 27 h 28"/>
                  <a:gd name="T8" fmla="*/ 0 w 9"/>
                  <a:gd name="T9" fmla="*/ 23 h 28"/>
                  <a:gd name="T10" fmla="*/ 0 w 9"/>
                  <a:gd name="T11" fmla="*/ 23 h 28"/>
                  <a:gd name="T12" fmla="*/ 0 60000 65536"/>
                  <a:gd name="T13" fmla="*/ 0 60000 65536"/>
                  <a:gd name="T14" fmla="*/ 0 60000 65536"/>
                  <a:gd name="T15" fmla="*/ 0 60000 65536"/>
                  <a:gd name="T16" fmla="*/ 0 60000 65536"/>
                  <a:gd name="T17" fmla="*/ 0 60000 65536"/>
                  <a:gd name="T18" fmla="*/ 0 w 9"/>
                  <a:gd name="T19" fmla="*/ 0 h 28"/>
                  <a:gd name="T20" fmla="*/ 9 w 9"/>
                  <a:gd name="T21" fmla="*/ 28 h 28"/>
                </a:gdLst>
                <a:ahLst/>
                <a:cxnLst>
                  <a:cxn ang="T12">
                    <a:pos x="T0" y="T1"/>
                  </a:cxn>
                  <a:cxn ang="T13">
                    <a:pos x="T2" y="T3"/>
                  </a:cxn>
                  <a:cxn ang="T14">
                    <a:pos x="T4" y="T5"/>
                  </a:cxn>
                  <a:cxn ang="T15">
                    <a:pos x="T6" y="T7"/>
                  </a:cxn>
                  <a:cxn ang="T16">
                    <a:pos x="T8" y="T9"/>
                  </a:cxn>
                  <a:cxn ang="T17">
                    <a:pos x="T10" y="T11"/>
                  </a:cxn>
                </a:cxnLst>
                <a:rect l="T18" t="T19" r="T20" b="T21"/>
                <a:pathLst>
                  <a:path w="9" h="28">
                    <a:moveTo>
                      <a:pt x="0" y="23"/>
                    </a:moveTo>
                    <a:lnTo>
                      <a:pt x="0" y="23"/>
                    </a:lnTo>
                    <a:lnTo>
                      <a:pt x="8" y="0"/>
                    </a:lnTo>
                    <a:lnTo>
                      <a:pt x="8" y="27"/>
                    </a:lnTo>
                    <a:lnTo>
                      <a:pt x="0" y="23"/>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98" name="Freeform 197"/>
              <p:cNvSpPr>
                <a:spLocks/>
              </p:cNvSpPr>
              <p:nvPr/>
            </p:nvSpPr>
            <p:spPr bwMode="auto">
              <a:xfrm>
                <a:off x="2074" y="4127"/>
                <a:ext cx="19" cy="222"/>
              </a:xfrm>
              <a:custGeom>
                <a:avLst/>
                <a:gdLst>
                  <a:gd name="T0" fmla="*/ 0 w 19"/>
                  <a:gd name="T1" fmla="*/ 0 h 13"/>
                  <a:gd name="T2" fmla="*/ 0 w 19"/>
                  <a:gd name="T3" fmla="*/ 0 h 13"/>
                  <a:gd name="T4" fmla="*/ 18 w 19"/>
                  <a:gd name="T5" fmla="*/ 3 h 13"/>
                  <a:gd name="T6" fmla="*/ 18 w 19"/>
                  <a:gd name="T7" fmla="*/ 12 h 13"/>
                  <a:gd name="T8" fmla="*/ 0 w 19"/>
                  <a:gd name="T9" fmla="*/ 0 h 13"/>
                  <a:gd name="T10" fmla="*/ 0 w 19"/>
                  <a:gd name="T11" fmla="*/ 0 h 13"/>
                  <a:gd name="T12" fmla="*/ 0 60000 65536"/>
                  <a:gd name="T13" fmla="*/ 0 60000 65536"/>
                  <a:gd name="T14" fmla="*/ 0 60000 65536"/>
                  <a:gd name="T15" fmla="*/ 0 60000 65536"/>
                  <a:gd name="T16" fmla="*/ 0 60000 65536"/>
                  <a:gd name="T17" fmla="*/ 0 60000 65536"/>
                  <a:gd name="T18" fmla="*/ 0 w 19"/>
                  <a:gd name="T19" fmla="*/ 0 h 13"/>
                  <a:gd name="T20" fmla="*/ 19 w 19"/>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19" h="13">
                    <a:moveTo>
                      <a:pt x="0" y="0"/>
                    </a:moveTo>
                    <a:lnTo>
                      <a:pt x="0" y="0"/>
                    </a:lnTo>
                    <a:lnTo>
                      <a:pt x="18" y="3"/>
                    </a:lnTo>
                    <a:lnTo>
                      <a:pt x="18" y="12"/>
                    </a:lnTo>
                    <a:lnTo>
                      <a:pt x="0" y="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99" name="Freeform 198"/>
              <p:cNvSpPr>
                <a:spLocks/>
              </p:cNvSpPr>
              <p:nvPr/>
            </p:nvSpPr>
            <p:spPr bwMode="auto">
              <a:xfrm>
                <a:off x="2078" y="4107"/>
                <a:ext cx="28" cy="222"/>
              </a:xfrm>
              <a:custGeom>
                <a:avLst/>
                <a:gdLst>
                  <a:gd name="T0" fmla="*/ 0 w 28"/>
                  <a:gd name="T1" fmla="*/ 5 h 28"/>
                  <a:gd name="T2" fmla="*/ 0 w 28"/>
                  <a:gd name="T3" fmla="*/ 5 h 28"/>
                  <a:gd name="T4" fmla="*/ 7 w 28"/>
                  <a:gd name="T5" fmla="*/ 0 h 28"/>
                  <a:gd name="T6" fmla="*/ 6 w 28"/>
                  <a:gd name="T7" fmla="*/ 13 h 28"/>
                  <a:gd name="T8" fmla="*/ 27 w 28"/>
                  <a:gd name="T9" fmla="*/ 17 h 28"/>
                  <a:gd name="T10" fmla="*/ 14 w 28"/>
                  <a:gd name="T11" fmla="*/ 27 h 28"/>
                  <a:gd name="T12" fmla="*/ 0 w 28"/>
                  <a:gd name="T13" fmla="*/ 5 h 28"/>
                  <a:gd name="T14" fmla="*/ 0 w 28"/>
                  <a:gd name="T15" fmla="*/ 5 h 28"/>
                  <a:gd name="T16" fmla="*/ 0 60000 65536"/>
                  <a:gd name="T17" fmla="*/ 0 60000 65536"/>
                  <a:gd name="T18" fmla="*/ 0 60000 65536"/>
                  <a:gd name="T19" fmla="*/ 0 60000 65536"/>
                  <a:gd name="T20" fmla="*/ 0 60000 65536"/>
                  <a:gd name="T21" fmla="*/ 0 60000 65536"/>
                  <a:gd name="T22" fmla="*/ 0 60000 65536"/>
                  <a:gd name="T23" fmla="*/ 0 60000 65536"/>
                  <a:gd name="T24" fmla="*/ 0 w 28"/>
                  <a:gd name="T25" fmla="*/ 0 h 28"/>
                  <a:gd name="T26" fmla="*/ 28 w 28"/>
                  <a:gd name="T27" fmla="*/ 28 h 2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 h="28">
                    <a:moveTo>
                      <a:pt x="0" y="5"/>
                    </a:moveTo>
                    <a:lnTo>
                      <a:pt x="0" y="5"/>
                    </a:lnTo>
                    <a:lnTo>
                      <a:pt x="7" y="0"/>
                    </a:lnTo>
                    <a:lnTo>
                      <a:pt x="6" y="13"/>
                    </a:lnTo>
                    <a:lnTo>
                      <a:pt x="27" y="17"/>
                    </a:lnTo>
                    <a:lnTo>
                      <a:pt x="14" y="27"/>
                    </a:lnTo>
                    <a:lnTo>
                      <a:pt x="0" y="5"/>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00" name="Freeform 199"/>
              <p:cNvSpPr>
                <a:spLocks/>
              </p:cNvSpPr>
              <p:nvPr/>
            </p:nvSpPr>
            <p:spPr bwMode="auto">
              <a:xfrm>
                <a:off x="2097" y="4133"/>
                <a:ext cx="16" cy="222"/>
              </a:xfrm>
              <a:custGeom>
                <a:avLst/>
                <a:gdLst>
                  <a:gd name="T0" fmla="*/ 0 w 16"/>
                  <a:gd name="T1" fmla="*/ 5 h 8"/>
                  <a:gd name="T2" fmla="*/ 0 w 16"/>
                  <a:gd name="T3" fmla="*/ 5 h 8"/>
                  <a:gd name="T4" fmla="*/ 4 w 16"/>
                  <a:gd name="T5" fmla="*/ 0 h 8"/>
                  <a:gd name="T6" fmla="*/ 15 w 16"/>
                  <a:gd name="T7" fmla="*/ 7 h 8"/>
                  <a:gd name="T8" fmla="*/ 0 w 16"/>
                  <a:gd name="T9" fmla="*/ 5 h 8"/>
                  <a:gd name="T10" fmla="*/ 0 w 16"/>
                  <a:gd name="T11" fmla="*/ 5 h 8"/>
                  <a:gd name="T12" fmla="*/ 0 60000 65536"/>
                  <a:gd name="T13" fmla="*/ 0 60000 65536"/>
                  <a:gd name="T14" fmla="*/ 0 60000 65536"/>
                  <a:gd name="T15" fmla="*/ 0 60000 65536"/>
                  <a:gd name="T16" fmla="*/ 0 60000 65536"/>
                  <a:gd name="T17" fmla="*/ 0 60000 65536"/>
                  <a:gd name="T18" fmla="*/ 0 w 16"/>
                  <a:gd name="T19" fmla="*/ 0 h 8"/>
                  <a:gd name="T20" fmla="*/ 16 w 16"/>
                  <a:gd name="T21" fmla="*/ 8 h 8"/>
                </a:gdLst>
                <a:ahLst/>
                <a:cxnLst>
                  <a:cxn ang="T12">
                    <a:pos x="T0" y="T1"/>
                  </a:cxn>
                  <a:cxn ang="T13">
                    <a:pos x="T2" y="T3"/>
                  </a:cxn>
                  <a:cxn ang="T14">
                    <a:pos x="T4" y="T5"/>
                  </a:cxn>
                  <a:cxn ang="T15">
                    <a:pos x="T6" y="T7"/>
                  </a:cxn>
                  <a:cxn ang="T16">
                    <a:pos x="T8" y="T9"/>
                  </a:cxn>
                  <a:cxn ang="T17">
                    <a:pos x="T10" y="T11"/>
                  </a:cxn>
                </a:cxnLst>
                <a:rect l="T18" t="T19" r="T20" b="T21"/>
                <a:pathLst>
                  <a:path w="16" h="8">
                    <a:moveTo>
                      <a:pt x="0" y="5"/>
                    </a:moveTo>
                    <a:lnTo>
                      <a:pt x="0" y="5"/>
                    </a:lnTo>
                    <a:lnTo>
                      <a:pt x="4" y="0"/>
                    </a:lnTo>
                    <a:lnTo>
                      <a:pt x="15" y="7"/>
                    </a:lnTo>
                    <a:lnTo>
                      <a:pt x="0" y="5"/>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01" name="Freeform 200"/>
              <p:cNvSpPr>
                <a:spLocks/>
              </p:cNvSpPr>
              <p:nvPr/>
            </p:nvSpPr>
            <p:spPr bwMode="auto">
              <a:xfrm>
                <a:off x="2107" y="4127"/>
                <a:ext cx="39" cy="222"/>
              </a:xfrm>
              <a:custGeom>
                <a:avLst/>
                <a:gdLst>
                  <a:gd name="T0" fmla="*/ 0 w 39"/>
                  <a:gd name="T1" fmla="*/ 34 h 42"/>
                  <a:gd name="T2" fmla="*/ 0 w 39"/>
                  <a:gd name="T3" fmla="*/ 34 h 42"/>
                  <a:gd name="T4" fmla="*/ 6 w 39"/>
                  <a:gd name="T5" fmla="*/ 27 h 42"/>
                  <a:gd name="T6" fmla="*/ 26 w 39"/>
                  <a:gd name="T7" fmla="*/ 31 h 42"/>
                  <a:gd name="T8" fmla="*/ 17 w 39"/>
                  <a:gd name="T9" fmla="*/ 21 h 42"/>
                  <a:gd name="T10" fmla="*/ 27 w 39"/>
                  <a:gd name="T11" fmla="*/ 14 h 42"/>
                  <a:gd name="T12" fmla="*/ 12 w 39"/>
                  <a:gd name="T13" fmla="*/ 12 h 42"/>
                  <a:gd name="T14" fmla="*/ 12 w 39"/>
                  <a:gd name="T15" fmla="*/ 2 h 42"/>
                  <a:gd name="T16" fmla="*/ 36 w 39"/>
                  <a:gd name="T17" fmla="*/ 0 h 42"/>
                  <a:gd name="T18" fmla="*/ 38 w 39"/>
                  <a:gd name="T19" fmla="*/ 41 h 42"/>
                  <a:gd name="T20" fmla="*/ 0 w 39"/>
                  <a:gd name="T21" fmla="*/ 34 h 42"/>
                  <a:gd name="T22" fmla="*/ 0 w 39"/>
                  <a:gd name="T23" fmla="*/ 34 h 4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9"/>
                  <a:gd name="T37" fmla="*/ 0 h 42"/>
                  <a:gd name="T38" fmla="*/ 39 w 39"/>
                  <a:gd name="T39" fmla="*/ 42 h 4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9" h="42">
                    <a:moveTo>
                      <a:pt x="0" y="34"/>
                    </a:moveTo>
                    <a:lnTo>
                      <a:pt x="0" y="34"/>
                    </a:lnTo>
                    <a:lnTo>
                      <a:pt x="6" y="27"/>
                    </a:lnTo>
                    <a:lnTo>
                      <a:pt x="26" y="31"/>
                    </a:lnTo>
                    <a:lnTo>
                      <a:pt x="17" y="21"/>
                    </a:lnTo>
                    <a:lnTo>
                      <a:pt x="27" y="14"/>
                    </a:lnTo>
                    <a:lnTo>
                      <a:pt x="12" y="12"/>
                    </a:lnTo>
                    <a:lnTo>
                      <a:pt x="12" y="2"/>
                    </a:lnTo>
                    <a:lnTo>
                      <a:pt x="36" y="0"/>
                    </a:lnTo>
                    <a:lnTo>
                      <a:pt x="38" y="41"/>
                    </a:lnTo>
                    <a:lnTo>
                      <a:pt x="0" y="34"/>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02" name="Freeform 201"/>
              <p:cNvSpPr>
                <a:spLocks/>
              </p:cNvSpPr>
              <p:nvPr/>
            </p:nvSpPr>
            <p:spPr bwMode="auto">
              <a:xfrm>
                <a:off x="2126" y="4159"/>
                <a:ext cx="29" cy="222"/>
              </a:xfrm>
              <a:custGeom>
                <a:avLst/>
                <a:gdLst>
                  <a:gd name="T0" fmla="*/ 0 w 29"/>
                  <a:gd name="T1" fmla="*/ 0 h 9"/>
                  <a:gd name="T2" fmla="*/ 0 w 29"/>
                  <a:gd name="T3" fmla="*/ 0 h 9"/>
                  <a:gd name="T4" fmla="*/ 25 w 29"/>
                  <a:gd name="T5" fmla="*/ 2 h 9"/>
                  <a:gd name="T6" fmla="*/ 28 w 29"/>
                  <a:gd name="T7" fmla="*/ 8 h 9"/>
                  <a:gd name="T8" fmla="*/ 0 w 29"/>
                  <a:gd name="T9" fmla="*/ 0 h 9"/>
                  <a:gd name="T10" fmla="*/ 0 w 29"/>
                  <a:gd name="T11" fmla="*/ 0 h 9"/>
                  <a:gd name="T12" fmla="*/ 0 60000 65536"/>
                  <a:gd name="T13" fmla="*/ 0 60000 65536"/>
                  <a:gd name="T14" fmla="*/ 0 60000 65536"/>
                  <a:gd name="T15" fmla="*/ 0 60000 65536"/>
                  <a:gd name="T16" fmla="*/ 0 60000 65536"/>
                  <a:gd name="T17" fmla="*/ 0 60000 65536"/>
                  <a:gd name="T18" fmla="*/ 0 w 29"/>
                  <a:gd name="T19" fmla="*/ 0 h 9"/>
                  <a:gd name="T20" fmla="*/ 29 w 29"/>
                  <a:gd name="T21" fmla="*/ 9 h 9"/>
                </a:gdLst>
                <a:ahLst/>
                <a:cxnLst>
                  <a:cxn ang="T12">
                    <a:pos x="T0" y="T1"/>
                  </a:cxn>
                  <a:cxn ang="T13">
                    <a:pos x="T2" y="T3"/>
                  </a:cxn>
                  <a:cxn ang="T14">
                    <a:pos x="T4" y="T5"/>
                  </a:cxn>
                  <a:cxn ang="T15">
                    <a:pos x="T6" y="T7"/>
                  </a:cxn>
                  <a:cxn ang="T16">
                    <a:pos x="T8" y="T9"/>
                  </a:cxn>
                  <a:cxn ang="T17">
                    <a:pos x="T10" y="T11"/>
                  </a:cxn>
                </a:cxnLst>
                <a:rect l="T18" t="T19" r="T20" b="T21"/>
                <a:pathLst>
                  <a:path w="29" h="9">
                    <a:moveTo>
                      <a:pt x="0" y="0"/>
                    </a:moveTo>
                    <a:lnTo>
                      <a:pt x="0" y="0"/>
                    </a:lnTo>
                    <a:lnTo>
                      <a:pt x="25" y="2"/>
                    </a:lnTo>
                    <a:lnTo>
                      <a:pt x="28" y="8"/>
                    </a:lnTo>
                    <a:lnTo>
                      <a:pt x="0" y="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03" name="Freeform 202"/>
              <p:cNvSpPr>
                <a:spLocks/>
              </p:cNvSpPr>
              <p:nvPr/>
            </p:nvSpPr>
            <p:spPr bwMode="auto">
              <a:xfrm>
                <a:off x="2153" y="4152"/>
                <a:ext cx="14" cy="222"/>
              </a:xfrm>
              <a:custGeom>
                <a:avLst/>
                <a:gdLst>
                  <a:gd name="T0" fmla="*/ 0 w 14"/>
                  <a:gd name="T1" fmla="*/ 6 h 7"/>
                  <a:gd name="T2" fmla="*/ 0 w 14"/>
                  <a:gd name="T3" fmla="*/ 6 h 7"/>
                  <a:gd name="T4" fmla="*/ 3 w 14"/>
                  <a:gd name="T5" fmla="*/ 0 h 7"/>
                  <a:gd name="T6" fmla="*/ 13 w 14"/>
                  <a:gd name="T7" fmla="*/ 6 h 7"/>
                  <a:gd name="T8" fmla="*/ 0 w 14"/>
                  <a:gd name="T9" fmla="*/ 6 h 7"/>
                  <a:gd name="T10" fmla="*/ 0 w 14"/>
                  <a:gd name="T11" fmla="*/ 6 h 7"/>
                  <a:gd name="T12" fmla="*/ 0 60000 65536"/>
                  <a:gd name="T13" fmla="*/ 0 60000 65536"/>
                  <a:gd name="T14" fmla="*/ 0 60000 65536"/>
                  <a:gd name="T15" fmla="*/ 0 60000 65536"/>
                  <a:gd name="T16" fmla="*/ 0 60000 65536"/>
                  <a:gd name="T17" fmla="*/ 0 60000 65536"/>
                  <a:gd name="T18" fmla="*/ 0 w 14"/>
                  <a:gd name="T19" fmla="*/ 0 h 7"/>
                  <a:gd name="T20" fmla="*/ 14 w 14"/>
                  <a:gd name="T21" fmla="*/ 7 h 7"/>
                </a:gdLst>
                <a:ahLst/>
                <a:cxnLst>
                  <a:cxn ang="T12">
                    <a:pos x="T0" y="T1"/>
                  </a:cxn>
                  <a:cxn ang="T13">
                    <a:pos x="T2" y="T3"/>
                  </a:cxn>
                  <a:cxn ang="T14">
                    <a:pos x="T4" y="T5"/>
                  </a:cxn>
                  <a:cxn ang="T15">
                    <a:pos x="T6" y="T7"/>
                  </a:cxn>
                  <a:cxn ang="T16">
                    <a:pos x="T8" y="T9"/>
                  </a:cxn>
                  <a:cxn ang="T17">
                    <a:pos x="T10" y="T11"/>
                  </a:cxn>
                </a:cxnLst>
                <a:rect l="T18" t="T19" r="T20" b="T21"/>
                <a:pathLst>
                  <a:path w="14" h="7">
                    <a:moveTo>
                      <a:pt x="0" y="6"/>
                    </a:moveTo>
                    <a:lnTo>
                      <a:pt x="0" y="6"/>
                    </a:lnTo>
                    <a:lnTo>
                      <a:pt x="3" y="0"/>
                    </a:lnTo>
                    <a:lnTo>
                      <a:pt x="13" y="6"/>
                    </a:lnTo>
                    <a:lnTo>
                      <a:pt x="0" y="6"/>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04" name="Freeform 203"/>
              <p:cNvSpPr>
                <a:spLocks/>
              </p:cNvSpPr>
              <p:nvPr/>
            </p:nvSpPr>
            <p:spPr bwMode="auto">
              <a:xfrm>
                <a:off x="2005" y="3261"/>
                <a:ext cx="164" cy="226"/>
              </a:xfrm>
              <a:custGeom>
                <a:avLst/>
                <a:gdLst>
                  <a:gd name="T0" fmla="*/ 0 w 164"/>
                  <a:gd name="T1" fmla="*/ 150 h 226"/>
                  <a:gd name="T2" fmla="*/ 0 w 164"/>
                  <a:gd name="T3" fmla="*/ 150 h 226"/>
                  <a:gd name="T4" fmla="*/ 20 w 164"/>
                  <a:gd name="T5" fmla="*/ 166 h 226"/>
                  <a:gd name="T6" fmla="*/ 49 w 164"/>
                  <a:gd name="T7" fmla="*/ 170 h 226"/>
                  <a:gd name="T8" fmla="*/ 78 w 164"/>
                  <a:gd name="T9" fmla="*/ 200 h 226"/>
                  <a:gd name="T10" fmla="*/ 117 w 164"/>
                  <a:gd name="T11" fmla="*/ 203 h 226"/>
                  <a:gd name="T12" fmla="*/ 111 w 164"/>
                  <a:gd name="T13" fmla="*/ 219 h 226"/>
                  <a:gd name="T14" fmla="*/ 121 w 164"/>
                  <a:gd name="T15" fmla="*/ 225 h 226"/>
                  <a:gd name="T16" fmla="*/ 127 w 164"/>
                  <a:gd name="T17" fmla="*/ 186 h 226"/>
                  <a:gd name="T18" fmla="*/ 120 w 164"/>
                  <a:gd name="T19" fmla="*/ 162 h 226"/>
                  <a:gd name="T20" fmla="*/ 133 w 164"/>
                  <a:gd name="T21" fmla="*/ 160 h 226"/>
                  <a:gd name="T22" fmla="*/ 123 w 164"/>
                  <a:gd name="T23" fmla="*/ 146 h 226"/>
                  <a:gd name="T24" fmla="*/ 155 w 164"/>
                  <a:gd name="T25" fmla="*/ 141 h 226"/>
                  <a:gd name="T26" fmla="*/ 163 w 164"/>
                  <a:gd name="T27" fmla="*/ 151 h 226"/>
                  <a:gd name="T28" fmla="*/ 151 w 164"/>
                  <a:gd name="T29" fmla="*/ 131 h 226"/>
                  <a:gd name="T30" fmla="*/ 155 w 164"/>
                  <a:gd name="T31" fmla="*/ 84 h 226"/>
                  <a:gd name="T32" fmla="*/ 128 w 164"/>
                  <a:gd name="T33" fmla="*/ 86 h 226"/>
                  <a:gd name="T34" fmla="*/ 120 w 164"/>
                  <a:gd name="T35" fmla="*/ 74 h 226"/>
                  <a:gd name="T36" fmla="*/ 93 w 164"/>
                  <a:gd name="T37" fmla="*/ 71 h 226"/>
                  <a:gd name="T38" fmla="*/ 76 w 164"/>
                  <a:gd name="T39" fmla="*/ 44 h 226"/>
                  <a:gd name="T40" fmla="*/ 102 w 164"/>
                  <a:gd name="T41" fmla="*/ 8 h 226"/>
                  <a:gd name="T42" fmla="*/ 98 w 164"/>
                  <a:gd name="T43" fmla="*/ 0 h 226"/>
                  <a:gd name="T44" fmla="*/ 52 w 164"/>
                  <a:gd name="T45" fmla="*/ 20 h 226"/>
                  <a:gd name="T46" fmla="*/ 27 w 164"/>
                  <a:gd name="T47" fmla="*/ 60 h 226"/>
                  <a:gd name="T48" fmla="*/ 19 w 164"/>
                  <a:gd name="T49" fmla="*/ 50 h 226"/>
                  <a:gd name="T50" fmla="*/ 13 w 164"/>
                  <a:gd name="T51" fmla="*/ 70 h 226"/>
                  <a:gd name="T52" fmla="*/ 19 w 164"/>
                  <a:gd name="T53" fmla="*/ 115 h 226"/>
                  <a:gd name="T54" fmla="*/ 25 w 164"/>
                  <a:gd name="T55" fmla="*/ 115 h 226"/>
                  <a:gd name="T56" fmla="*/ 0 w 164"/>
                  <a:gd name="T57" fmla="*/ 150 h 226"/>
                  <a:gd name="T58" fmla="*/ 0 w 164"/>
                  <a:gd name="T59" fmla="*/ 150 h 2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64"/>
                  <a:gd name="T91" fmla="*/ 0 h 226"/>
                  <a:gd name="T92" fmla="*/ 164 w 164"/>
                  <a:gd name="T93" fmla="*/ 226 h 2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64" h="226">
                    <a:moveTo>
                      <a:pt x="0" y="150"/>
                    </a:moveTo>
                    <a:lnTo>
                      <a:pt x="0" y="150"/>
                    </a:lnTo>
                    <a:lnTo>
                      <a:pt x="20" y="166"/>
                    </a:lnTo>
                    <a:lnTo>
                      <a:pt x="49" y="170"/>
                    </a:lnTo>
                    <a:lnTo>
                      <a:pt x="78" y="200"/>
                    </a:lnTo>
                    <a:lnTo>
                      <a:pt x="117" y="203"/>
                    </a:lnTo>
                    <a:lnTo>
                      <a:pt x="111" y="219"/>
                    </a:lnTo>
                    <a:lnTo>
                      <a:pt x="121" y="225"/>
                    </a:lnTo>
                    <a:lnTo>
                      <a:pt x="127" y="186"/>
                    </a:lnTo>
                    <a:lnTo>
                      <a:pt x="120" y="162"/>
                    </a:lnTo>
                    <a:lnTo>
                      <a:pt x="133" y="160"/>
                    </a:lnTo>
                    <a:lnTo>
                      <a:pt x="123" y="146"/>
                    </a:lnTo>
                    <a:lnTo>
                      <a:pt x="155" y="141"/>
                    </a:lnTo>
                    <a:lnTo>
                      <a:pt x="163" y="151"/>
                    </a:lnTo>
                    <a:lnTo>
                      <a:pt x="151" y="131"/>
                    </a:lnTo>
                    <a:lnTo>
                      <a:pt x="155" y="84"/>
                    </a:lnTo>
                    <a:lnTo>
                      <a:pt x="128" y="86"/>
                    </a:lnTo>
                    <a:lnTo>
                      <a:pt x="120" y="74"/>
                    </a:lnTo>
                    <a:lnTo>
                      <a:pt x="93" y="71"/>
                    </a:lnTo>
                    <a:lnTo>
                      <a:pt x="76" y="44"/>
                    </a:lnTo>
                    <a:lnTo>
                      <a:pt x="102" y="8"/>
                    </a:lnTo>
                    <a:lnTo>
                      <a:pt x="98" y="0"/>
                    </a:lnTo>
                    <a:lnTo>
                      <a:pt x="52" y="20"/>
                    </a:lnTo>
                    <a:lnTo>
                      <a:pt x="27" y="60"/>
                    </a:lnTo>
                    <a:lnTo>
                      <a:pt x="19" y="50"/>
                    </a:lnTo>
                    <a:lnTo>
                      <a:pt x="13" y="70"/>
                    </a:lnTo>
                    <a:lnTo>
                      <a:pt x="19" y="115"/>
                    </a:lnTo>
                    <a:lnTo>
                      <a:pt x="25" y="115"/>
                    </a:lnTo>
                    <a:lnTo>
                      <a:pt x="0" y="15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05" name="Freeform 204"/>
              <p:cNvSpPr>
                <a:spLocks/>
              </p:cNvSpPr>
              <p:nvPr/>
            </p:nvSpPr>
            <p:spPr bwMode="auto">
              <a:xfrm>
                <a:off x="1911" y="3188"/>
                <a:ext cx="44" cy="222"/>
              </a:xfrm>
              <a:custGeom>
                <a:avLst/>
                <a:gdLst>
                  <a:gd name="T0" fmla="*/ 0 w 44"/>
                  <a:gd name="T1" fmla="*/ 0 h 37"/>
                  <a:gd name="T2" fmla="*/ 0 w 44"/>
                  <a:gd name="T3" fmla="*/ 0 h 37"/>
                  <a:gd name="T4" fmla="*/ 1 w 44"/>
                  <a:gd name="T5" fmla="*/ 14 h 37"/>
                  <a:gd name="T6" fmla="*/ 10 w 44"/>
                  <a:gd name="T7" fmla="*/ 12 h 37"/>
                  <a:gd name="T8" fmla="*/ 37 w 44"/>
                  <a:gd name="T9" fmla="*/ 36 h 37"/>
                  <a:gd name="T10" fmla="*/ 43 w 44"/>
                  <a:gd name="T11" fmla="*/ 18 h 37"/>
                  <a:gd name="T12" fmla="*/ 28 w 44"/>
                  <a:gd name="T13" fmla="*/ 1 h 37"/>
                  <a:gd name="T14" fmla="*/ 0 w 44"/>
                  <a:gd name="T15" fmla="*/ 0 h 37"/>
                  <a:gd name="T16" fmla="*/ 0 w 44"/>
                  <a:gd name="T17" fmla="*/ 0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4"/>
                  <a:gd name="T28" fmla="*/ 0 h 37"/>
                  <a:gd name="T29" fmla="*/ 44 w 44"/>
                  <a:gd name="T30" fmla="*/ 37 h 3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4" h="37">
                    <a:moveTo>
                      <a:pt x="0" y="0"/>
                    </a:moveTo>
                    <a:lnTo>
                      <a:pt x="0" y="0"/>
                    </a:lnTo>
                    <a:lnTo>
                      <a:pt x="1" y="14"/>
                    </a:lnTo>
                    <a:lnTo>
                      <a:pt x="10" y="12"/>
                    </a:lnTo>
                    <a:lnTo>
                      <a:pt x="37" y="36"/>
                    </a:lnTo>
                    <a:lnTo>
                      <a:pt x="43" y="18"/>
                    </a:lnTo>
                    <a:lnTo>
                      <a:pt x="28" y="1"/>
                    </a:lnTo>
                    <a:lnTo>
                      <a:pt x="0" y="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06" name="Freeform 205"/>
              <p:cNvSpPr>
                <a:spLocks/>
              </p:cNvSpPr>
              <p:nvPr/>
            </p:nvSpPr>
            <p:spPr bwMode="auto">
              <a:xfrm>
                <a:off x="1921" y="3024"/>
                <a:ext cx="148" cy="222"/>
              </a:xfrm>
              <a:custGeom>
                <a:avLst/>
                <a:gdLst>
                  <a:gd name="T0" fmla="*/ 0 w 148"/>
                  <a:gd name="T1" fmla="*/ 18 h 47"/>
                  <a:gd name="T2" fmla="*/ 0 w 148"/>
                  <a:gd name="T3" fmla="*/ 18 h 47"/>
                  <a:gd name="T4" fmla="*/ 20 w 148"/>
                  <a:gd name="T5" fmla="*/ 2 h 47"/>
                  <a:gd name="T6" fmla="*/ 58 w 148"/>
                  <a:gd name="T7" fmla="*/ 0 h 47"/>
                  <a:gd name="T8" fmla="*/ 147 w 148"/>
                  <a:gd name="T9" fmla="*/ 39 h 47"/>
                  <a:gd name="T10" fmla="*/ 99 w 148"/>
                  <a:gd name="T11" fmla="*/ 46 h 47"/>
                  <a:gd name="T12" fmla="*/ 107 w 148"/>
                  <a:gd name="T13" fmla="*/ 37 h 47"/>
                  <a:gd name="T14" fmla="*/ 84 w 148"/>
                  <a:gd name="T15" fmla="*/ 22 h 47"/>
                  <a:gd name="T16" fmla="*/ 40 w 148"/>
                  <a:gd name="T17" fmla="*/ 14 h 47"/>
                  <a:gd name="T18" fmla="*/ 42 w 148"/>
                  <a:gd name="T19" fmla="*/ 7 h 47"/>
                  <a:gd name="T20" fmla="*/ 0 w 148"/>
                  <a:gd name="T21" fmla="*/ 18 h 47"/>
                  <a:gd name="T22" fmla="*/ 0 w 148"/>
                  <a:gd name="T23" fmla="*/ 18 h 4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
                  <a:gd name="T37" fmla="*/ 0 h 47"/>
                  <a:gd name="T38" fmla="*/ 148 w 148"/>
                  <a:gd name="T39" fmla="*/ 47 h 4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 h="47">
                    <a:moveTo>
                      <a:pt x="0" y="18"/>
                    </a:moveTo>
                    <a:lnTo>
                      <a:pt x="0" y="18"/>
                    </a:lnTo>
                    <a:lnTo>
                      <a:pt x="20" y="2"/>
                    </a:lnTo>
                    <a:lnTo>
                      <a:pt x="58" y="0"/>
                    </a:lnTo>
                    <a:lnTo>
                      <a:pt x="147" y="39"/>
                    </a:lnTo>
                    <a:lnTo>
                      <a:pt x="99" y="46"/>
                    </a:lnTo>
                    <a:lnTo>
                      <a:pt x="107" y="37"/>
                    </a:lnTo>
                    <a:lnTo>
                      <a:pt x="84" y="22"/>
                    </a:lnTo>
                    <a:lnTo>
                      <a:pt x="40" y="14"/>
                    </a:lnTo>
                    <a:lnTo>
                      <a:pt x="42" y="7"/>
                    </a:lnTo>
                    <a:lnTo>
                      <a:pt x="0" y="18"/>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07" name="Freeform 206"/>
              <p:cNvSpPr>
                <a:spLocks/>
              </p:cNvSpPr>
              <p:nvPr/>
            </p:nvSpPr>
            <p:spPr bwMode="auto">
              <a:xfrm>
                <a:off x="2100" y="3060"/>
                <a:ext cx="47" cy="222"/>
              </a:xfrm>
              <a:custGeom>
                <a:avLst/>
                <a:gdLst>
                  <a:gd name="T0" fmla="*/ 0 w 47"/>
                  <a:gd name="T1" fmla="*/ 0 h 27"/>
                  <a:gd name="T2" fmla="*/ 0 w 47"/>
                  <a:gd name="T3" fmla="*/ 0 h 27"/>
                  <a:gd name="T4" fmla="*/ 0 w 47"/>
                  <a:gd name="T5" fmla="*/ 26 h 27"/>
                  <a:gd name="T6" fmla="*/ 46 w 47"/>
                  <a:gd name="T7" fmla="*/ 17 h 27"/>
                  <a:gd name="T8" fmla="*/ 26 w 47"/>
                  <a:gd name="T9" fmla="*/ 3 h 27"/>
                  <a:gd name="T10" fmla="*/ 0 w 47"/>
                  <a:gd name="T11" fmla="*/ 0 h 27"/>
                  <a:gd name="T12" fmla="*/ 0 w 47"/>
                  <a:gd name="T13" fmla="*/ 0 h 27"/>
                  <a:gd name="T14" fmla="*/ 0 60000 65536"/>
                  <a:gd name="T15" fmla="*/ 0 60000 65536"/>
                  <a:gd name="T16" fmla="*/ 0 60000 65536"/>
                  <a:gd name="T17" fmla="*/ 0 60000 65536"/>
                  <a:gd name="T18" fmla="*/ 0 60000 65536"/>
                  <a:gd name="T19" fmla="*/ 0 60000 65536"/>
                  <a:gd name="T20" fmla="*/ 0 60000 65536"/>
                  <a:gd name="T21" fmla="*/ 0 w 47"/>
                  <a:gd name="T22" fmla="*/ 0 h 27"/>
                  <a:gd name="T23" fmla="*/ 47 w 47"/>
                  <a:gd name="T24" fmla="*/ 27 h 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7" h="27">
                    <a:moveTo>
                      <a:pt x="0" y="0"/>
                    </a:moveTo>
                    <a:lnTo>
                      <a:pt x="0" y="0"/>
                    </a:lnTo>
                    <a:lnTo>
                      <a:pt x="0" y="26"/>
                    </a:lnTo>
                    <a:lnTo>
                      <a:pt x="46" y="17"/>
                    </a:lnTo>
                    <a:lnTo>
                      <a:pt x="26" y="3"/>
                    </a:lnTo>
                    <a:lnTo>
                      <a:pt x="0" y="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08" name="Freeform 207"/>
              <p:cNvSpPr>
                <a:spLocks/>
              </p:cNvSpPr>
              <p:nvPr/>
            </p:nvSpPr>
            <p:spPr bwMode="auto">
              <a:xfrm>
                <a:off x="1978" y="3343"/>
                <a:ext cx="77" cy="222"/>
              </a:xfrm>
              <a:custGeom>
                <a:avLst/>
                <a:gdLst>
                  <a:gd name="T0" fmla="*/ 0 w 77"/>
                  <a:gd name="T1" fmla="*/ 32 h 86"/>
                  <a:gd name="T2" fmla="*/ 0 w 77"/>
                  <a:gd name="T3" fmla="*/ 32 h 86"/>
                  <a:gd name="T4" fmla="*/ 1 w 77"/>
                  <a:gd name="T5" fmla="*/ 49 h 86"/>
                  <a:gd name="T6" fmla="*/ 14 w 77"/>
                  <a:gd name="T7" fmla="*/ 53 h 86"/>
                  <a:gd name="T8" fmla="*/ 7 w 77"/>
                  <a:gd name="T9" fmla="*/ 67 h 86"/>
                  <a:gd name="T10" fmla="*/ 4 w 77"/>
                  <a:gd name="T11" fmla="*/ 81 h 86"/>
                  <a:gd name="T12" fmla="*/ 22 w 77"/>
                  <a:gd name="T13" fmla="*/ 85 h 86"/>
                  <a:gd name="T14" fmla="*/ 38 w 77"/>
                  <a:gd name="T15" fmla="*/ 61 h 86"/>
                  <a:gd name="T16" fmla="*/ 69 w 77"/>
                  <a:gd name="T17" fmla="*/ 42 h 86"/>
                  <a:gd name="T18" fmla="*/ 76 w 77"/>
                  <a:gd name="T19" fmla="*/ 20 h 86"/>
                  <a:gd name="T20" fmla="*/ 47 w 77"/>
                  <a:gd name="T21" fmla="*/ 16 h 86"/>
                  <a:gd name="T22" fmla="*/ 27 w 77"/>
                  <a:gd name="T23" fmla="*/ 0 h 86"/>
                  <a:gd name="T24" fmla="*/ 9 w 77"/>
                  <a:gd name="T25" fmla="*/ 8 h 86"/>
                  <a:gd name="T26" fmla="*/ 0 w 77"/>
                  <a:gd name="T27" fmla="*/ 32 h 86"/>
                  <a:gd name="T28" fmla="*/ 0 w 77"/>
                  <a:gd name="T29" fmla="*/ 32 h 8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7"/>
                  <a:gd name="T46" fmla="*/ 0 h 86"/>
                  <a:gd name="T47" fmla="*/ 77 w 77"/>
                  <a:gd name="T48" fmla="*/ 86 h 8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7" h="86">
                    <a:moveTo>
                      <a:pt x="0" y="32"/>
                    </a:moveTo>
                    <a:lnTo>
                      <a:pt x="0" y="32"/>
                    </a:lnTo>
                    <a:lnTo>
                      <a:pt x="1" y="49"/>
                    </a:lnTo>
                    <a:lnTo>
                      <a:pt x="14" y="53"/>
                    </a:lnTo>
                    <a:lnTo>
                      <a:pt x="7" y="67"/>
                    </a:lnTo>
                    <a:lnTo>
                      <a:pt x="4" y="81"/>
                    </a:lnTo>
                    <a:lnTo>
                      <a:pt x="22" y="85"/>
                    </a:lnTo>
                    <a:lnTo>
                      <a:pt x="38" y="61"/>
                    </a:lnTo>
                    <a:lnTo>
                      <a:pt x="69" y="42"/>
                    </a:lnTo>
                    <a:lnTo>
                      <a:pt x="76" y="20"/>
                    </a:lnTo>
                    <a:lnTo>
                      <a:pt x="47" y="16"/>
                    </a:lnTo>
                    <a:lnTo>
                      <a:pt x="27" y="0"/>
                    </a:lnTo>
                    <a:lnTo>
                      <a:pt x="9" y="8"/>
                    </a:lnTo>
                    <a:lnTo>
                      <a:pt x="0" y="32"/>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09" name="Freeform 208"/>
              <p:cNvSpPr>
                <a:spLocks/>
              </p:cNvSpPr>
              <p:nvPr/>
            </p:nvSpPr>
            <p:spPr bwMode="auto">
              <a:xfrm>
                <a:off x="1851" y="3129"/>
                <a:ext cx="33" cy="222"/>
              </a:xfrm>
              <a:custGeom>
                <a:avLst/>
                <a:gdLst>
                  <a:gd name="T0" fmla="*/ 0 w 33"/>
                  <a:gd name="T1" fmla="*/ 11 h 15"/>
                  <a:gd name="T2" fmla="*/ 0 w 33"/>
                  <a:gd name="T3" fmla="*/ 11 h 15"/>
                  <a:gd name="T4" fmla="*/ 9 w 33"/>
                  <a:gd name="T5" fmla="*/ 0 h 15"/>
                  <a:gd name="T6" fmla="*/ 32 w 33"/>
                  <a:gd name="T7" fmla="*/ 14 h 15"/>
                  <a:gd name="T8" fmla="*/ 0 w 33"/>
                  <a:gd name="T9" fmla="*/ 11 h 15"/>
                  <a:gd name="T10" fmla="*/ 0 w 33"/>
                  <a:gd name="T11" fmla="*/ 11 h 15"/>
                  <a:gd name="T12" fmla="*/ 0 60000 65536"/>
                  <a:gd name="T13" fmla="*/ 0 60000 65536"/>
                  <a:gd name="T14" fmla="*/ 0 60000 65536"/>
                  <a:gd name="T15" fmla="*/ 0 60000 65536"/>
                  <a:gd name="T16" fmla="*/ 0 60000 65536"/>
                  <a:gd name="T17" fmla="*/ 0 60000 65536"/>
                  <a:gd name="T18" fmla="*/ 0 w 33"/>
                  <a:gd name="T19" fmla="*/ 0 h 15"/>
                  <a:gd name="T20" fmla="*/ 33 w 33"/>
                  <a:gd name="T21" fmla="*/ 15 h 15"/>
                </a:gdLst>
                <a:ahLst/>
                <a:cxnLst>
                  <a:cxn ang="T12">
                    <a:pos x="T0" y="T1"/>
                  </a:cxn>
                  <a:cxn ang="T13">
                    <a:pos x="T2" y="T3"/>
                  </a:cxn>
                  <a:cxn ang="T14">
                    <a:pos x="T4" y="T5"/>
                  </a:cxn>
                  <a:cxn ang="T15">
                    <a:pos x="T6" y="T7"/>
                  </a:cxn>
                  <a:cxn ang="T16">
                    <a:pos x="T8" y="T9"/>
                  </a:cxn>
                  <a:cxn ang="T17">
                    <a:pos x="T10" y="T11"/>
                  </a:cxn>
                </a:cxnLst>
                <a:rect l="T18" t="T19" r="T20" b="T21"/>
                <a:pathLst>
                  <a:path w="33" h="15">
                    <a:moveTo>
                      <a:pt x="0" y="11"/>
                    </a:moveTo>
                    <a:lnTo>
                      <a:pt x="0" y="11"/>
                    </a:lnTo>
                    <a:lnTo>
                      <a:pt x="9" y="0"/>
                    </a:lnTo>
                    <a:lnTo>
                      <a:pt x="32" y="14"/>
                    </a:lnTo>
                    <a:lnTo>
                      <a:pt x="0" y="11"/>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10" name="Freeform 209"/>
              <p:cNvSpPr>
                <a:spLocks/>
              </p:cNvSpPr>
              <p:nvPr/>
            </p:nvSpPr>
            <p:spPr bwMode="auto">
              <a:xfrm>
                <a:off x="2250" y="4090"/>
                <a:ext cx="22" cy="222"/>
              </a:xfrm>
              <a:custGeom>
                <a:avLst/>
                <a:gdLst>
                  <a:gd name="T0" fmla="*/ 0 w 22"/>
                  <a:gd name="T1" fmla="*/ 12 h 13"/>
                  <a:gd name="T2" fmla="*/ 0 w 22"/>
                  <a:gd name="T3" fmla="*/ 12 h 13"/>
                  <a:gd name="T4" fmla="*/ 12 w 22"/>
                  <a:gd name="T5" fmla="*/ 5 h 13"/>
                  <a:gd name="T6" fmla="*/ 6 w 22"/>
                  <a:gd name="T7" fmla="*/ 0 h 13"/>
                  <a:gd name="T8" fmla="*/ 21 w 22"/>
                  <a:gd name="T9" fmla="*/ 1 h 13"/>
                  <a:gd name="T10" fmla="*/ 0 w 22"/>
                  <a:gd name="T11" fmla="*/ 12 h 13"/>
                  <a:gd name="T12" fmla="*/ 0 w 22"/>
                  <a:gd name="T13" fmla="*/ 12 h 13"/>
                  <a:gd name="T14" fmla="*/ 0 60000 65536"/>
                  <a:gd name="T15" fmla="*/ 0 60000 65536"/>
                  <a:gd name="T16" fmla="*/ 0 60000 65536"/>
                  <a:gd name="T17" fmla="*/ 0 60000 65536"/>
                  <a:gd name="T18" fmla="*/ 0 60000 65536"/>
                  <a:gd name="T19" fmla="*/ 0 60000 65536"/>
                  <a:gd name="T20" fmla="*/ 0 60000 65536"/>
                  <a:gd name="T21" fmla="*/ 0 w 22"/>
                  <a:gd name="T22" fmla="*/ 0 h 13"/>
                  <a:gd name="T23" fmla="*/ 22 w 22"/>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 h="13">
                    <a:moveTo>
                      <a:pt x="0" y="12"/>
                    </a:moveTo>
                    <a:lnTo>
                      <a:pt x="0" y="12"/>
                    </a:lnTo>
                    <a:lnTo>
                      <a:pt x="12" y="5"/>
                    </a:lnTo>
                    <a:lnTo>
                      <a:pt x="6" y="0"/>
                    </a:lnTo>
                    <a:lnTo>
                      <a:pt x="21" y="1"/>
                    </a:lnTo>
                    <a:lnTo>
                      <a:pt x="0" y="12"/>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11" name="Freeform 210"/>
              <p:cNvSpPr>
                <a:spLocks/>
              </p:cNvSpPr>
              <p:nvPr/>
            </p:nvSpPr>
            <p:spPr bwMode="auto">
              <a:xfrm>
                <a:off x="2267" y="4089"/>
                <a:ext cx="25" cy="222"/>
              </a:xfrm>
              <a:custGeom>
                <a:avLst/>
                <a:gdLst>
                  <a:gd name="T0" fmla="*/ 0 w 25"/>
                  <a:gd name="T1" fmla="*/ 15 h 16"/>
                  <a:gd name="T2" fmla="*/ 0 w 25"/>
                  <a:gd name="T3" fmla="*/ 15 h 16"/>
                  <a:gd name="T4" fmla="*/ 11 w 25"/>
                  <a:gd name="T5" fmla="*/ 0 h 16"/>
                  <a:gd name="T6" fmla="*/ 24 w 25"/>
                  <a:gd name="T7" fmla="*/ 5 h 16"/>
                  <a:gd name="T8" fmla="*/ 0 w 25"/>
                  <a:gd name="T9" fmla="*/ 15 h 16"/>
                  <a:gd name="T10" fmla="*/ 0 w 25"/>
                  <a:gd name="T11" fmla="*/ 15 h 16"/>
                  <a:gd name="T12" fmla="*/ 0 60000 65536"/>
                  <a:gd name="T13" fmla="*/ 0 60000 65536"/>
                  <a:gd name="T14" fmla="*/ 0 60000 65536"/>
                  <a:gd name="T15" fmla="*/ 0 60000 65536"/>
                  <a:gd name="T16" fmla="*/ 0 60000 65536"/>
                  <a:gd name="T17" fmla="*/ 0 60000 65536"/>
                  <a:gd name="T18" fmla="*/ 0 w 25"/>
                  <a:gd name="T19" fmla="*/ 0 h 16"/>
                  <a:gd name="T20" fmla="*/ 25 w 25"/>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25" h="16">
                    <a:moveTo>
                      <a:pt x="0" y="15"/>
                    </a:moveTo>
                    <a:lnTo>
                      <a:pt x="0" y="15"/>
                    </a:lnTo>
                    <a:lnTo>
                      <a:pt x="11" y="0"/>
                    </a:lnTo>
                    <a:lnTo>
                      <a:pt x="24" y="5"/>
                    </a:lnTo>
                    <a:lnTo>
                      <a:pt x="0" y="15"/>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12" name="Freeform 211"/>
              <p:cNvSpPr>
                <a:spLocks/>
              </p:cNvSpPr>
              <p:nvPr/>
            </p:nvSpPr>
            <p:spPr bwMode="auto">
              <a:xfrm>
                <a:off x="2338" y="3267"/>
                <a:ext cx="41" cy="222"/>
              </a:xfrm>
              <a:custGeom>
                <a:avLst/>
                <a:gdLst>
                  <a:gd name="T0" fmla="*/ 0 w 41"/>
                  <a:gd name="T1" fmla="*/ 45 h 48"/>
                  <a:gd name="T2" fmla="*/ 0 w 41"/>
                  <a:gd name="T3" fmla="*/ 45 h 48"/>
                  <a:gd name="T4" fmla="*/ 6 w 41"/>
                  <a:gd name="T5" fmla="*/ 0 h 48"/>
                  <a:gd name="T6" fmla="*/ 40 w 41"/>
                  <a:gd name="T7" fmla="*/ 21 h 48"/>
                  <a:gd name="T8" fmla="*/ 20 w 41"/>
                  <a:gd name="T9" fmla="*/ 47 h 48"/>
                  <a:gd name="T10" fmla="*/ 0 w 41"/>
                  <a:gd name="T11" fmla="*/ 45 h 48"/>
                  <a:gd name="T12" fmla="*/ 0 w 41"/>
                  <a:gd name="T13" fmla="*/ 45 h 48"/>
                  <a:gd name="T14" fmla="*/ 0 60000 65536"/>
                  <a:gd name="T15" fmla="*/ 0 60000 65536"/>
                  <a:gd name="T16" fmla="*/ 0 60000 65536"/>
                  <a:gd name="T17" fmla="*/ 0 60000 65536"/>
                  <a:gd name="T18" fmla="*/ 0 60000 65536"/>
                  <a:gd name="T19" fmla="*/ 0 60000 65536"/>
                  <a:gd name="T20" fmla="*/ 0 60000 65536"/>
                  <a:gd name="T21" fmla="*/ 0 w 41"/>
                  <a:gd name="T22" fmla="*/ 0 h 48"/>
                  <a:gd name="T23" fmla="*/ 41 w 41"/>
                  <a:gd name="T24" fmla="*/ 48 h 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1" h="48">
                    <a:moveTo>
                      <a:pt x="0" y="45"/>
                    </a:moveTo>
                    <a:lnTo>
                      <a:pt x="0" y="45"/>
                    </a:lnTo>
                    <a:lnTo>
                      <a:pt x="6" y="0"/>
                    </a:lnTo>
                    <a:lnTo>
                      <a:pt x="40" y="21"/>
                    </a:lnTo>
                    <a:lnTo>
                      <a:pt x="20" y="47"/>
                    </a:lnTo>
                    <a:lnTo>
                      <a:pt x="0" y="45"/>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13" name="Freeform 212"/>
              <p:cNvSpPr>
                <a:spLocks/>
              </p:cNvSpPr>
              <p:nvPr/>
            </p:nvSpPr>
            <p:spPr bwMode="auto">
              <a:xfrm>
                <a:off x="1821" y="3103"/>
                <a:ext cx="55" cy="222"/>
              </a:xfrm>
              <a:custGeom>
                <a:avLst/>
                <a:gdLst>
                  <a:gd name="T0" fmla="*/ 0 w 55"/>
                  <a:gd name="T1" fmla="*/ 47 h 60"/>
                  <a:gd name="T2" fmla="*/ 0 w 55"/>
                  <a:gd name="T3" fmla="*/ 47 h 60"/>
                  <a:gd name="T4" fmla="*/ 11 w 55"/>
                  <a:gd name="T5" fmla="*/ 26 h 60"/>
                  <a:gd name="T6" fmla="*/ 25 w 55"/>
                  <a:gd name="T7" fmla="*/ 25 h 60"/>
                  <a:gd name="T8" fmla="*/ 11 w 55"/>
                  <a:gd name="T9" fmla="*/ 7 h 60"/>
                  <a:gd name="T10" fmla="*/ 42 w 55"/>
                  <a:gd name="T11" fmla="*/ 0 h 60"/>
                  <a:gd name="T12" fmla="*/ 47 w 55"/>
                  <a:gd name="T13" fmla="*/ 28 h 60"/>
                  <a:gd name="T14" fmla="*/ 54 w 55"/>
                  <a:gd name="T15" fmla="*/ 30 h 60"/>
                  <a:gd name="T16" fmla="*/ 39 w 55"/>
                  <a:gd name="T17" fmla="*/ 48 h 60"/>
                  <a:gd name="T18" fmla="*/ 30 w 55"/>
                  <a:gd name="T19" fmla="*/ 59 h 60"/>
                  <a:gd name="T20" fmla="*/ 0 w 55"/>
                  <a:gd name="T21" fmla="*/ 47 h 60"/>
                  <a:gd name="T22" fmla="*/ 0 w 55"/>
                  <a:gd name="T23" fmla="*/ 47 h 6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5"/>
                  <a:gd name="T37" fmla="*/ 0 h 60"/>
                  <a:gd name="T38" fmla="*/ 55 w 55"/>
                  <a:gd name="T39" fmla="*/ 60 h 6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5" h="60">
                    <a:moveTo>
                      <a:pt x="0" y="47"/>
                    </a:moveTo>
                    <a:lnTo>
                      <a:pt x="0" y="47"/>
                    </a:lnTo>
                    <a:lnTo>
                      <a:pt x="11" y="26"/>
                    </a:lnTo>
                    <a:lnTo>
                      <a:pt x="25" y="25"/>
                    </a:lnTo>
                    <a:lnTo>
                      <a:pt x="11" y="7"/>
                    </a:lnTo>
                    <a:lnTo>
                      <a:pt x="42" y="0"/>
                    </a:lnTo>
                    <a:lnTo>
                      <a:pt x="47" y="28"/>
                    </a:lnTo>
                    <a:lnTo>
                      <a:pt x="54" y="30"/>
                    </a:lnTo>
                    <a:lnTo>
                      <a:pt x="39" y="48"/>
                    </a:lnTo>
                    <a:lnTo>
                      <a:pt x="30" y="59"/>
                    </a:lnTo>
                    <a:lnTo>
                      <a:pt x="0" y="47"/>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14" name="Freeform 213"/>
              <p:cNvSpPr>
                <a:spLocks/>
              </p:cNvSpPr>
              <p:nvPr/>
            </p:nvSpPr>
            <p:spPr bwMode="auto">
              <a:xfrm>
                <a:off x="2245" y="3252"/>
                <a:ext cx="66" cy="222"/>
              </a:xfrm>
              <a:custGeom>
                <a:avLst/>
                <a:gdLst>
                  <a:gd name="T0" fmla="*/ 0 w 66"/>
                  <a:gd name="T1" fmla="*/ 31 h 94"/>
                  <a:gd name="T2" fmla="*/ 0 w 66"/>
                  <a:gd name="T3" fmla="*/ 31 h 94"/>
                  <a:gd name="T4" fmla="*/ 9 w 66"/>
                  <a:gd name="T5" fmla="*/ 44 h 94"/>
                  <a:gd name="T6" fmla="*/ 22 w 66"/>
                  <a:gd name="T7" fmla="*/ 53 h 94"/>
                  <a:gd name="T8" fmla="*/ 19 w 66"/>
                  <a:gd name="T9" fmla="*/ 79 h 94"/>
                  <a:gd name="T10" fmla="*/ 26 w 66"/>
                  <a:gd name="T11" fmla="*/ 93 h 94"/>
                  <a:gd name="T12" fmla="*/ 65 w 66"/>
                  <a:gd name="T13" fmla="*/ 87 h 94"/>
                  <a:gd name="T14" fmla="*/ 43 w 66"/>
                  <a:gd name="T15" fmla="*/ 59 h 94"/>
                  <a:gd name="T16" fmla="*/ 58 w 66"/>
                  <a:gd name="T17" fmla="*/ 34 h 94"/>
                  <a:gd name="T18" fmla="*/ 19 w 66"/>
                  <a:gd name="T19" fmla="*/ 0 h 94"/>
                  <a:gd name="T20" fmla="*/ 6 w 66"/>
                  <a:gd name="T21" fmla="*/ 10 h 94"/>
                  <a:gd name="T22" fmla="*/ 11 w 66"/>
                  <a:gd name="T23" fmla="*/ 19 h 94"/>
                  <a:gd name="T24" fmla="*/ 0 w 66"/>
                  <a:gd name="T25" fmla="*/ 31 h 94"/>
                  <a:gd name="T26" fmla="*/ 0 w 66"/>
                  <a:gd name="T27" fmla="*/ 31 h 9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6"/>
                  <a:gd name="T43" fmla="*/ 0 h 94"/>
                  <a:gd name="T44" fmla="*/ 66 w 66"/>
                  <a:gd name="T45" fmla="*/ 94 h 9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6" h="94">
                    <a:moveTo>
                      <a:pt x="0" y="31"/>
                    </a:moveTo>
                    <a:lnTo>
                      <a:pt x="0" y="31"/>
                    </a:lnTo>
                    <a:lnTo>
                      <a:pt x="9" y="44"/>
                    </a:lnTo>
                    <a:lnTo>
                      <a:pt x="22" y="53"/>
                    </a:lnTo>
                    <a:lnTo>
                      <a:pt x="19" y="79"/>
                    </a:lnTo>
                    <a:lnTo>
                      <a:pt x="26" y="93"/>
                    </a:lnTo>
                    <a:lnTo>
                      <a:pt x="65" y="87"/>
                    </a:lnTo>
                    <a:lnTo>
                      <a:pt x="43" y="59"/>
                    </a:lnTo>
                    <a:lnTo>
                      <a:pt x="58" y="34"/>
                    </a:lnTo>
                    <a:lnTo>
                      <a:pt x="19" y="0"/>
                    </a:lnTo>
                    <a:lnTo>
                      <a:pt x="6" y="10"/>
                    </a:lnTo>
                    <a:lnTo>
                      <a:pt x="11" y="19"/>
                    </a:lnTo>
                    <a:lnTo>
                      <a:pt x="0" y="31"/>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15" name="Freeform 214"/>
              <p:cNvSpPr>
                <a:spLocks/>
              </p:cNvSpPr>
              <p:nvPr/>
            </p:nvSpPr>
            <p:spPr bwMode="auto">
              <a:xfrm>
                <a:off x="2065" y="3060"/>
                <a:ext cx="36" cy="222"/>
              </a:xfrm>
              <a:custGeom>
                <a:avLst/>
                <a:gdLst>
                  <a:gd name="T0" fmla="*/ 0 w 36"/>
                  <a:gd name="T1" fmla="*/ 19 h 27"/>
                  <a:gd name="T2" fmla="*/ 0 w 36"/>
                  <a:gd name="T3" fmla="*/ 19 h 27"/>
                  <a:gd name="T4" fmla="*/ 27 w 36"/>
                  <a:gd name="T5" fmla="*/ 19 h 27"/>
                  <a:gd name="T6" fmla="*/ 14 w 36"/>
                  <a:gd name="T7" fmla="*/ 2 h 27"/>
                  <a:gd name="T8" fmla="*/ 35 w 36"/>
                  <a:gd name="T9" fmla="*/ 0 h 27"/>
                  <a:gd name="T10" fmla="*/ 35 w 36"/>
                  <a:gd name="T11" fmla="*/ 26 h 27"/>
                  <a:gd name="T12" fmla="*/ 0 w 36"/>
                  <a:gd name="T13" fmla="*/ 19 h 27"/>
                  <a:gd name="T14" fmla="*/ 0 w 36"/>
                  <a:gd name="T15" fmla="*/ 19 h 27"/>
                  <a:gd name="T16" fmla="*/ 0 60000 65536"/>
                  <a:gd name="T17" fmla="*/ 0 60000 65536"/>
                  <a:gd name="T18" fmla="*/ 0 60000 65536"/>
                  <a:gd name="T19" fmla="*/ 0 60000 65536"/>
                  <a:gd name="T20" fmla="*/ 0 60000 65536"/>
                  <a:gd name="T21" fmla="*/ 0 60000 65536"/>
                  <a:gd name="T22" fmla="*/ 0 60000 65536"/>
                  <a:gd name="T23" fmla="*/ 0 60000 65536"/>
                  <a:gd name="T24" fmla="*/ 0 w 36"/>
                  <a:gd name="T25" fmla="*/ 0 h 27"/>
                  <a:gd name="T26" fmla="*/ 36 w 36"/>
                  <a:gd name="T27" fmla="*/ 27 h 2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6" h="27">
                    <a:moveTo>
                      <a:pt x="0" y="19"/>
                    </a:moveTo>
                    <a:lnTo>
                      <a:pt x="0" y="19"/>
                    </a:lnTo>
                    <a:lnTo>
                      <a:pt x="27" y="19"/>
                    </a:lnTo>
                    <a:lnTo>
                      <a:pt x="14" y="2"/>
                    </a:lnTo>
                    <a:lnTo>
                      <a:pt x="35" y="0"/>
                    </a:lnTo>
                    <a:lnTo>
                      <a:pt x="35" y="26"/>
                    </a:lnTo>
                    <a:lnTo>
                      <a:pt x="0" y="19"/>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16" name="Freeform 215"/>
              <p:cNvSpPr>
                <a:spLocks/>
              </p:cNvSpPr>
              <p:nvPr/>
            </p:nvSpPr>
            <p:spPr bwMode="auto">
              <a:xfrm>
                <a:off x="1860" y="3122"/>
                <a:ext cx="85" cy="222"/>
              </a:xfrm>
              <a:custGeom>
                <a:avLst/>
                <a:gdLst>
                  <a:gd name="T0" fmla="*/ 0 w 85"/>
                  <a:gd name="T1" fmla="*/ 20 h 42"/>
                  <a:gd name="T2" fmla="*/ 0 w 85"/>
                  <a:gd name="T3" fmla="*/ 20 h 42"/>
                  <a:gd name="T4" fmla="*/ 15 w 85"/>
                  <a:gd name="T5" fmla="*/ 2 h 42"/>
                  <a:gd name="T6" fmla="*/ 60 w 85"/>
                  <a:gd name="T7" fmla="*/ 0 h 42"/>
                  <a:gd name="T8" fmla="*/ 84 w 85"/>
                  <a:gd name="T9" fmla="*/ 13 h 42"/>
                  <a:gd name="T10" fmla="*/ 64 w 85"/>
                  <a:gd name="T11" fmla="*/ 15 h 42"/>
                  <a:gd name="T12" fmla="*/ 29 w 85"/>
                  <a:gd name="T13" fmla="*/ 41 h 42"/>
                  <a:gd name="T14" fmla="*/ 23 w 85"/>
                  <a:gd name="T15" fmla="*/ 34 h 42"/>
                  <a:gd name="T16" fmla="*/ 0 w 85"/>
                  <a:gd name="T17" fmla="*/ 20 h 42"/>
                  <a:gd name="T18" fmla="*/ 0 w 85"/>
                  <a:gd name="T19" fmla="*/ 20 h 4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5"/>
                  <a:gd name="T31" fmla="*/ 0 h 42"/>
                  <a:gd name="T32" fmla="*/ 85 w 85"/>
                  <a:gd name="T33" fmla="*/ 42 h 4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5" h="42">
                    <a:moveTo>
                      <a:pt x="0" y="20"/>
                    </a:moveTo>
                    <a:lnTo>
                      <a:pt x="0" y="20"/>
                    </a:lnTo>
                    <a:lnTo>
                      <a:pt x="15" y="2"/>
                    </a:lnTo>
                    <a:lnTo>
                      <a:pt x="60" y="0"/>
                    </a:lnTo>
                    <a:lnTo>
                      <a:pt x="84" y="13"/>
                    </a:lnTo>
                    <a:lnTo>
                      <a:pt x="64" y="15"/>
                    </a:lnTo>
                    <a:lnTo>
                      <a:pt x="29" y="41"/>
                    </a:lnTo>
                    <a:lnTo>
                      <a:pt x="23" y="34"/>
                    </a:lnTo>
                    <a:lnTo>
                      <a:pt x="0" y="2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17" name="Freeform 216"/>
              <p:cNvSpPr>
                <a:spLocks/>
              </p:cNvSpPr>
              <p:nvPr/>
            </p:nvSpPr>
            <p:spPr bwMode="auto">
              <a:xfrm>
                <a:off x="1889" y="3143"/>
                <a:ext cx="56" cy="222"/>
              </a:xfrm>
              <a:custGeom>
                <a:avLst/>
                <a:gdLst>
                  <a:gd name="T0" fmla="*/ 0 w 56"/>
                  <a:gd name="T1" fmla="*/ 28 h 57"/>
                  <a:gd name="T2" fmla="*/ 0 w 56"/>
                  <a:gd name="T3" fmla="*/ 28 h 57"/>
                  <a:gd name="T4" fmla="*/ 22 w 56"/>
                  <a:gd name="T5" fmla="*/ 55 h 57"/>
                  <a:gd name="T6" fmla="*/ 50 w 56"/>
                  <a:gd name="T7" fmla="*/ 56 h 57"/>
                  <a:gd name="T8" fmla="*/ 55 w 56"/>
                  <a:gd name="T9" fmla="*/ 0 h 57"/>
                  <a:gd name="T10" fmla="*/ 35 w 56"/>
                  <a:gd name="T11" fmla="*/ 2 h 57"/>
                  <a:gd name="T12" fmla="*/ 0 w 56"/>
                  <a:gd name="T13" fmla="*/ 28 h 57"/>
                  <a:gd name="T14" fmla="*/ 0 w 56"/>
                  <a:gd name="T15" fmla="*/ 28 h 57"/>
                  <a:gd name="T16" fmla="*/ 0 60000 65536"/>
                  <a:gd name="T17" fmla="*/ 0 60000 65536"/>
                  <a:gd name="T18" fmla="*/ 0 60000 65536"/>
                  <a:gd name="T19" fmla="*/ 0 60000 65536"/>
                  <a:gd name="T20" fmla="*/ 0 60000 65536"/>
                  <a:gd name="T21" fmla="*/ 0 60000 65536"/>
                  <a:gd name="T22" fmla="*/ 0 60000 65536"/>
                  <a:gd name="T23" fmla="*/ 0 60000 65536"/>
                  <a:gd name="T24" fmla="*/ 0 w 56"/>
                  <a:gd name="T25" fmla="*/ 0 h 57"/>
                  <a:gd name="T26" fmla="*/ 56 w 56"/>
                  <a:gd name="T27" fmla="*/ 57 h 5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 h="57">
                    <a:moveTo>
                      <a:pt x="0" y="28"/>
                    </a:moveTo>
                    <a:lnTo>
                      <a:pt x="0" y="28"/>
                    </a:lnTo>
                    <a:lnTo>
                      <a:pt x="22" y="55"/>
                    </a:lnTo>
                    <a:lnTo>
                      <a:pt x="50" y="56"/>
                    </a:lnTo>
                    <a:lnTo>
                      <a:pt x="55" y="0"/>
                    </a:lnTo>
                    <a:lnTo>
                      <a:pt x="35" y="2"/>
                    </a:lnTo>
                    <a:lnTo>
                      <a:pt x="0" y="28"/>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18" name="Freeform 217"/>
              <p:cNvSpPr>
                <a:spLocks/>
              </p:cNvSpPr>
              <p:nvPr/>
            </p:nvSpPr>
            <p:spPr bwMode="auto">
              <a:xfrm>
                <a:off x="1948" y="3205"/>
                <a:ext cx="77" cy="222"/>
              </a:xfrm>
              <a:custGeom>
                <a:avLst/>
                <a:gdLst>
                  <a:gd name="T0" fmla="*/ 0 w 77"/>
                  <a:gd name="T1" fmla="*/ 18 h 35"/>
                  <a:gd name="T2" fmla="*/ 0 w 77"/>
                  <a:gd name="T3" fmla="*/ 18 h 35"/>
                  <a:gd name="T4" fmla="*/ 6 w 77"/>
                  <a:gd name="T5" fmla="*/ 0 h 35"/>
                  <a:gd name="T6" fmla="*/ 22 w 77"/>
                  <a:gd name="T7" fmla="*/ 11 h 35"/>
                  <a:gd name="T8" fmla="*/ 51 w 77"/>
                  <a:gd name="T9" fmla="*/ 0 h 35"/>
                  <a:gd name="T10" fmla="*/ 76 w 77"/>
                  <a:gd name="T11" fmla="*/ 13 h 35"/>
                  <a:gd name="T12" fmla="*/ 70 w 77"/>
                  <a:gd name="T13" fmla="*/ 33 h 35"/>
                  <a:gd name="T14" fmla="*/ 67 w 77"/>
                  <a:gd name="T15" fmla="*/ 17 h 35"/>
                  <a:gd name="T16" fmla="*/ 51 w 77"/>
                  <a:gd name="T17" fmla="*/ 11 h 35"/>
                  <a:gd name="T18" fmla="*/ 36 w 77"/>
                  <a:gd name="T19" fmla="*/ 21 h 35"/>
                  <a:gd name="T20" fmla="*/ 39 w 77"/>
                  <a:gd name="T21" fmla="*/ 30 h 35"/>
                  <a:gd name="T22" fmla="*/ 33 w 77"/>
                  <a:gd name="T23" fmla="*/ 34 h 35"/>
                  <a:gd name="T24" fmla="*/ 0 w 77"/>
                  <a:gd name="T25" fmla="*/ 18 h 35"/>
                  <a:gd name="T26" fmla="*/ 0 w 77"/>
                  <a:gd name="T27" fmla="*/ 18 h 3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7"/>
                  <a:gd name="T43" fmla="*/ 0 h 35"/>
                  <a:gd name="T44" fmla="*/ 77 w 77"/>
                  <a:gd name="T45" fmla="*/ 35 h 3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7" h="35">
                    <a:moveTo>
                      <a:pt x="0" y="18"/>
                    </a:moveTo>
                    <a:lnTo>
                      <a:pt x="0" y="18"/>
                    </a:lnTo>
                    <a:lnTo>
                      <a:pt x="6" y="0"/>
                    </a:lnTo>
                    <a:lnTo>
                      <a:pt x="22" y="11"/>
                    </a:lnTo>
                    <a:lnTo>
                      <a:pt x="51" y="0"/>
                    </a:lnTo>
                    <a:lnTo>
                      <a:pt x="76" y="13"/>
                    </a:lnTo>
                    <a:lnTo>
                      <a:pt x="70" y="33"/>
                    </a:lnTo>
                    <a:lnTo>
                      <a:pt x="67" y="17"/>
                    </a:lnTo>
                    <a:lnTo>
                      <a:pt x="51" y="11"/>
                    </a:lnTo>
                    <a:lnTo>
                      <a:pt x="36" y="21"/>
                    </a:lnTo>
                    <a:lnTo>
                      <a:pt x="39" y="30"/>
                    </a:lnTo>
                    <a:lnTo>
                      <a:pt x="33" y="34"/>
                    </a:lnTo>
                    <a:lnTo>
                      <a:pt x="0" y="18"/>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19" name="Freeform 218"/>
              <p:cNvSpPr>
                <a:spLocks/>
              </p:cNvSpPr>
              <p:nvPr/>
            </p:nvSpPr>
            <p:spPr bwMode="auto">
              <a:xfrm>
                <a:off x="2226" y="3640"/>
                <a:ext cx="112" cy="222"/>
              </a:xfrm>
              <a:custGeom>
                <a:avLst/>
                <a:gdLst>
                  <a:gd name="T0" fmla="*/ 0 w 112"/>
                  <a:gd name="T1" fmla="*/ 43 h 116"/>
                  <a:gd name="T2" fmla="*/ 0 w 112"/>
                  <a:gd name="T3" fmla="*/ 43 h 116"/>
                  <a:gd name="T4" fmla="*/ 9 w 112"/>
                  <a:gd name="T5" fmla="*/ 6 h 116"/>
                  <a:gd name="T6" fmla="*/ 48 w 112"/>
                  <a:gd name="T7" fmla="*/ 0 h 116"/>
                  <a:gd name="T8" fmla="*/ 62 w 112"/>
                  <a:gd name="T9" fmla="*/ 12 h 116"/>
                  <a:gd name="T10" fmla="*/ 65 w 112"/>
                  <a:gd name="T11" fmla="*/ 39 h 116"/>
                  <a:gd name="T12" fmla="*/ 93 w 112"/>
                  <a:gd name="T13" fmla="*/ 44 h 116"/>
                  <a:gd name="T14" fmla="*/ 97 w 112"/>
                  <a:gd name="T15" fmla="*/ 63 h 116"/>
                  <a:gd name="T16" fmla="*/ 111 w 112"/>
                  <a:gd name="T17" fmla="*/ 66 h 116"/>
                  <a:gd name="T18" fmla="*/ 109 w 112"/>
                  <a:gd name="T19" fmla="*/ 91 h 116"/>
                  <a:gd name="T20" fmla="*/ 95 w 112"/>
                  <a:gd name="T21" fmla="*/ 115 h 116"/>
                  <a:gd name="T22" fmla="*/ 58 w 112"/>
                  <a:gd name="T23" fmla="*/ 114 h 116"/>
                  <a:gd name="T24" fmla="*/ 66 w 112"/>
                  <a:gd name="T25" fmla="*/ 86 h 116"/>
                  <a:gd name="T26" fmla="*/ 0 w 112"/>
                  <a:gd name="T27" fmla="*/ 43 h 116"/>
                  <a:gd name="T28" fmla="*/ 0 w 112"/>
                  <a:gd name="T29" fmla="*/ 43 h 11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2"/>
                  <a:gd name="T46" fmla="*/ 0 h 116"/>
                  <a:gd name="T47" fmla="*/ 112 w 112"/>
                  <a:gd name="T48" fmla="*/ 116 h 11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2" h="116">
                    <a:moveTo>
                      <a:pt x="0" y="43"/>
                    </a:moveTo>
                    <a:lnTo>
                      <a:pt x="0" y="43"/>
                    </a:lnTo>
                    <a:lnTo>
                      <a:pt x="9" y="6"/>
                    </a:lnTo>
                    <a:lnTo>
                      <a:pt x="48" y="0"/>
                    </a:lnTo>
                    <a:lnTo>
                      <a:pt x="62" y="12"/>
                    </a:lnTo>
                    <a:lnTo>
                      <a:pt x="65" y="39"/>
                    </a:lnTo>
                    <a:lnTo>
                      <a:pt x="93" y="44"/>
                    </a:lnTo>
                    <a:lnTo>
                      <a:pt x="97" y="63"/>
                    </a:lnTo>
                    <a:lnTo>
                      <a:pt x="111" y="66"/>
                    </a:lnTo>
                    <a:lnTo>
                      <a:pt x="109" y="91"/>
                    </a:lnTo>
                    <a:lnTo>
                      <a:pt x="95" y="115"/>
                    </a:lnTo>
                    <a:lnTo>
                      <a:pt x="58" y="114"/>
                    </a:lnTo>
                    <a:lnTo>
                      <a:pt x="66" y="86"/>
                    </a:lnTo>
                    <a:lnTo>
                      <a:pt x="0" y="43"/>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20" name="Freeform 219"/>
              <p:cNvSpPr>
                <a:spLocks/>
              </p:cNvSpPr>
              <p:nvPr/>
            </p:nvSpPr>
            <p:spPr bwMode="auto">
              <a:xfrm>
                <a:off x="1971" y="3444"/>
                <a:ext cx="172" cy="222"/>
              </a:xfrm>
              <a:custGeom>
                <a:avLst/>
                <a:gdLst>
                  <a:gd name="T0" fmla="*/ 0 w 172"/>
                  <a:gd name="T1" fmla="*/ 58 h 247"/>
                  <a:gd name="T2" fmla="*/ 0 w 172"/>
                  <a:gd name="T3" fmla="*/ 58 h 247"/>
                  <a:gd name="T4" fmla="*/ 3 w 172"/>
                  <a:gd name="T5" fmla="*/ 78 h 247"/>
                  <a:gd name="T6" fmla="*/ 34 w 172"/>
                  <a:gd name="T7" fmla="*/ 112 h 247"/>
                  <a:gd name="T8" fmla="*/ 68 w 172"/>
                  <a:gd name="T9" fmla="*/ 193 h 247"/>
                  <a:gd name="T10" fmla="*/ 146 w 172"/>
                  <a:gd name="T11" fmla="*/ 246 h 247"/>
                  <a:gd name="T12" fmla="*/ 159 w 172"/>
                  <a:gd name="T13" fmla="*/ 237 h 247"/>
                  <a:gd name="T14" fmla="*/ 167 w 172"/>
                  <a:gd name="T15" fmla="*/ 220 h 247"/>
                  <a:gd name="T16" fmla="*/ 155 w 172"/>
                  <a:gd name="T17" fmla="*/ 213 h 247"/>
                  <a:gd name="T18" fmla="*/ 162 w 172"/>
                  <a:gd name="T19" fmla="*/ 209 h 247"/>
                  <a:gd name="T20" fmla="*/ 171 w 172"/>
                  <a:gd name="T21" fmla="*/ 167 h 247"/>
                  <a:gd name="T22" fmla="*/ 158 w 172"/>
                  <a:gd name="T23" fmla="*/ 147 h 247"/>
                  <a:gd name="T24" fmla="*/ 147 w 172"/>
                  <a:gd name="T25" fmla="*/ 147 h 247"/>
                  <a:gd name="T26" fmla="*/ 147 w 172"/>
                  <a:gd name="T27" fmla="*/ 125 h 247"/>
                  <a:gd name="T28" fmla="*/ 132 w 172"/>
                  <a:gd name="T29" fmla="*/ 134 h 247"/>
                  <a:gd name="T30" fmla="*/ 113 w 172"/>
                  <a:gd name="T31" fmla="*/ 126 h 247"/>
                  <a:gd name="T32" fmla="*/ 102 w 172"/>
                  <a:gd name="T33" fmla="*/ 101 h 247"/>
                  <a:gd name="T34" fmla="*/ 121 w 172"/>
                  <a:gd name="T35" fmla="*/ 69 h 247"/>
                  <a:gd name="T36" fmla="*/ 155 w 172"/>
                  <a:gd name="T37" fmla="*/ 55 h 247"/>
                  <a:gd name="T38" fmla="*/ 145 w 172"/>
                  <a:gd name="T39" fmla="*/ 49 h 247"/>
                  <a:gd name="T40" fmla="*/ 151 w 172"/>
                  <a:gd name="T41" fmla="*/ 33 h 247"/>
                  <a:gd name="T42" fmla="*/ 112 w 172"/>
                  <a:gd name="T43" fmla="*/ 30 h 247"/>
                  <a:gd name="T44" fmla="*/ 83 w 172"/>
                  <a:gd name="T45" fmla="*/ 0 h 247"/>
                  <a:gd name="T46" fmla="*/ 76 w 172"/>
                  <a:gd name="T47" fmla="*/ 22 h 247"/>
                  <a:gd name="T48" fmla="*/ 45 w 172"/>
                  <a:gd name="T49" fmla="*/ 41 h 247"/>
                  <a:gd name="T50" fmla="*/ 29 w 172"/>
                  <a:gd name="T51" fmla="*/ 65 h 247"/>
                  <a:gd name="T52" fmla="*/ 11 w 172"/>
                  <a:gd name="T53" fmla="*/ 61 h 247"/>
                  <a:gd name="T54" fmla="*/ 14 w 172"/>
                  <a:gd name="T55" fmla="*/ 47 h 247"/>
                  <a:gd name="T56" fmla="*/ 0 w 172"/>
                  <a:gd name="T57" fmla="*/ 58 h 247"/>
                  <a:gd name="T58" fmla="*/ 0 w 172"/>
                  <a:gd name="T59" fmla="*/ 58 h 24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72"/>
                  <a:gd name="T91" fmla="*/ 0 h 247"/>
                  <a:gd name="T92" fmla="*/ 172 w 172"/>
                  <a:gd name="T93" fmla="*/ 247 h 24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72" h="247">
                    <a:moveTo>
                      <a:pt x="0" y="58"/>
                    </a:moveTo>
                    <a:lnTo>
                      <a:pt x="0" y="58"/>
                    </a:lnTo>
                    <a:lnTo>
                      <a:pt x="3" y="78"/>
                    </a:lnTo>
                    <a:lnTo>
                      <a:pt x="34" y="112"/>
                    </a:lnTo>
                    <a:lnTo>
                      <a:pt x="68" y="193"/>
                    </a:lnTo>
                    <a:lnTo>
                      <a:pt x="146" y="246"/>
                    </a:lnTo>
                    <a:lnTo>
                      <a:pt x="159" y="237"/>
                    </a:lnTo>
                    <a:lnTo>
                      <a:pt x="167" y="220"/>
                    </a:lnTo>
                    <a:lnTo>
                      <a:pt x="155" y="213"/>
                    </a:lnTo>
                    <a:lnTo>
                      <a:pt x="162" y="209"/>
                    </a:lnTo>
                    <a:lnTo>
                      <a:pt x="171" y="167"/>
                    </a:lnTo>
                    <a:lnTo>
                      <a:pt x="158" y="147"/>
                    </a:lnTo>
                    <a:lnTo>
                      <a:pt x="147" y="147"/>
                    </a:lnTo>
                    <a:lnTo>
                      <a:pt x="147" y="125"/>
                    </a:lnTo>
                    <a:lnTo>
                      <a:pt x="132" y="134"/>
                    </a:lnTo>
                    <a:lnTo>
                      <a:pt x="113" y="126"/>
                    </a:lnTo>
                    <a:lnTo>
                      <a:pt x="102" y="101"/>
                    </a:lnTo>
                    <a:lnTo>
                      <a:pt x="121" y="69"/>
                    </a:lnTo>
                    <a:lnTo>
                      <a:pt x="155" y="55"/>
                    </a:lnTo>
                    <a:lnTo>
                      <a:pt x="145" y="49"/>
                    </a:lnTo>
                    <a:lnTo>
                      <a:pt x="151" y="33"/>
                    </a:lnTo>
                    <a:lnTo>
                      <a:pt x="112" y="30"/>
                    </a:lnTo>
                    <a:lnTo>
                      <a:pt x="83" y="0"/>
                    </a:lnTo>
                    <a:lnTo>
                      <a:pt x="76" y="22"/>
                    </a:lnTo>
                    <a:lnTo>
                      <a:pt x="45" y="41"/>
                    </a:lnTo>
                    <a:lnTo>
                      <a:pt x="29" y="65"/>
                    </a:lnTo>
                    <a:lnTo>
                      <a:pt x="11" y="61"/>
                    </a:lnTo>
                    <a:lnTo>
                      <a:pt x="14" y="47"/>
                    </a:lnTo>
                    <a:lnTo>
                      <a:pt x="0" y="58"/>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21" name="Freeform 220"/>
              <p:cNvSpPr>
                <a:spLocks/>
              </p:cNvSpPr>
              <p:nvPr/>
            </p:nvSpPr>
            <p:spPr bwMode="auto">
              <a:xfrm>
                <a:off x="2288" y="3266"/>
                <a:ext cx="57" cy="222"/>
              </a:xfrm>
              <a:custGeom>
                <a:avLst/>
                <a:gdLst>
                  <a:gd name="T0" fmla="*/ 0 w 57"/>
                  <a:gd name="T1" fmla="*/ 25 h 54"/>
                  <a:gd name="T2" fmla="*/ 0 w 57"/>
                  <a:gd name="T3" fmla="*/ 25 h 54"/>
                  <a:gd name="T4" fmla="*/ 15 w 57"/>
                  <a:gd name="T5" fmla="*/ 0 h 54"/>
                  <a:gd name="T6" fmla="*/ 56 w 57"/>
                  <a:gd name="T7" fmla="*/ 4 h 54"/>
                  <a:gd name="T8" fmla="*/ 50 w 57"/>
                  <a:gd name="T9" fmla="*/ 49 h 54"/>
                  <a:gd name="T10" fmla="*/ 22 w 57"/>
                  <a:gd name="T11" fmla="*/ 53 h 54"/>
                  <a:gd name="T12" fmla="*/ 0 w 57"/>
                  <a:gd name="T13" fmla="*/ 25 h 54"/>
                  <a:gd name="T14" fmla="*/ 0 w 57"/>
                  <a:gd name="T15" fmla="*/ 25 h 54"/>
                  <a:gd name="T16" fmla="*/ 0 60000 65536"/>
                  <a:gd name="T17" fmla="*/ 0 60000 65536"/>
                  <a:gd name="T18" fmla="*/ 0 60000 65536"/>
                  <a:gd name="T19" fmla="*/ 0 60000 65536"/>
                  <a:gd name="T20" fmla="*/ 0 60000 65536"/>
                  <a:gd name="T21" fmla="*/ 0 60000 65536"/>
                  <a:gd name="T22" fmla="*/ 0 60000 65536"/>
                  <a:gd name="T23" fmla="*/ 0 60000 65536"/>
                  <a:gd name="T24" fmla="*/ 0 w 57"/>
                  <a:gd name="T25" fmla="*/ 0 h 54"/>
                  <a:gd name="T26" fmla="*/ 57 w 57"/>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 h="54">
                    <a:moveTo>
                      <a:pt x="0" y="25"/>
                    </a:moveTo>
                    <a:lnTo>
                      <a:pt x="0" y="25"/>
                    </a:lnTo>
                    <a:lnTo>
                      <a:pt x="15" y="0"/>
                    </a:lnTo>
                    <a:lnTo>
                      <a:pt x="56" y="4"/>
                    </a:lnTo>
                    <a:lnTo>
                      <a:pt x="50" y="49"/>
                    </a:lnTo>
                    <a:lnTo>
                      <a:pt x="22" y="53"/>
                    </a:lnTo>
                    <a:lnTo>
                      <a:pt x="0" y="25"/>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22" name="Freeform 221"/>
              <p:cNvSpPr>
                <a:spLocks/>
              </p:cNvSpPr>
              <p:nvPr/>
            </p:nvSpPr>
            <p:spPr bwMode="auto">
              <a:xfrm>
                <a:off x="2235" y="3178"/>
                <a:ext cx="14" cy="222"/>
              </a:xfrm>
              <a:custGeom>
                <a:avLst/>
                <a:gdLst>
                  <a:gd name="T0" fmla="*/ 0 w 14"/>
                  <a:gd name="T1" fmla="*/ 10 h 11"/>
                  <a:gd name="T2" fmla="*/ 0 w 14"/>
                  <a:gd name="T3" fmla="*/ 10 h 11"/>
                  <a:gd name="T4" fmla="*/ 12 w 14"/>
                  <a:gd name="T5" fmla="*/ 8 h 11"/>
                  <a:gd name="T6" fmla="*/ 13 w 14"/>
                  <a:gd name="T7" fmla="*/ 0 h 11"/>
                  <a:gd name="T8" fmla="*/ 0 w 14"/>
                  <a:gd name="T9" fmla="*/ 10 h 11"/>
                  <a:gd name="T10" fmla="*/ 0 w 14"/>
                  <a:gd name="T11" fmla="*/ 10 h 11"/>
                  <a:gd name="T12" fmla="*/ 0 60000 65536"/>
                  <a:gd name="T13" fmla="*/ 0 60000 65536"/>
                  <a:gd name="T14" fmla="*/ 0 60000 65536"/>
                  <a:gd name="T15" fmla="*/ 0 60000 65536"/>
                  <a:gd name="T16" fmla="*/ 0 60000 65536"/>
                  <a:gd name="T17" fmla="*/ 0 60000 65536"/>
                  <a:gd name="T18" fmla="*/ 0 w 14"/>
                  <a:gd name="T19" fmla="*/ 0 h 11"/>
                  <a:gd name="T20" fmla="*/ 14 w 14"/>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14" h="11">
                    <a:moveTo>
                      <a:pt x="0" y="10"/>
                    </a:moveTo>
                    <a:lnTo>
                      <a:pt x="0" y="10"/>
                    </a:lnTo>
                    <a:lnTo>
                      <a:pt x="12" y="8"/>
                    </a:lnTo>
                    <a:lnTo>
                      <a:pt x="13" y="0"/>
                    </a:lnTo>
                    <a:lnTo>
                      <a:pt x="0" y="1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23" name="Freeform 222"/>
              <p:cNvSpPr>
                <a:spLocks/>
              </p:cNvSpPr>
              <p:nvPr/>
            </p:nvSpPr>
            <p:spPr bwMode="auto">
              <a:xfrm>
                <a:off x="2283" y="3774"/>
                <a:ext cx="72" cy="222"/>
              </a:xfrm>
              <a:custGeom>
                <a:avLst/>
                <a:gdLst>
                  <a:gd name="T0" fmla="*/ 0 w 72"/>
                  <a:gd name="T1" fmla="*/ 59 h 74"/>
                  <a:gd name="T2" fmla="*/ 0 w 72"/>
                  <a:gd name="T3" fmla="*/ 59 h 74"/>
                  <a:gd name="T4" fmla="*/ 12 w 72"/>
                  <a:gd name="T5" fmla="*/ 3 h 74"/>
                  <a:gd name="T6" fmla="*/ 22 w 72"/>
                  <a:gd name="T7" fmla="*/ 0 h 74"/>
                  <a:gd name="T8" fmla="*/ 63 w 72"/>
                  <a:gd name="T9" fmla="*/ 29 h 74"/>
                  <a:gd name="T10" fmla="*/ 71 w 72"/>
                  <a:gd name="T11" fmla="*/ 41 h 74"/>
                  <a:gd name="T12" fmla="*/ 68 w 72"/>
                  <a:gd name="T13" fmla="*/ 55 h 74"/>
                  <a:gd name="T14" fmla="*/ 49 w 72"/>
                  <a:gd name="T15" fmla="*/ 73 h 74"/>
                  <a:gd name="T16" fmla="*/ 0 w 72"/>
                  <a:gd name="T17" fmla="*/ 59 h 74"/>
                  <a:gd name="T18" fmla="*/ 0 w 72"/>
                  <a:gd name="T19" fmla="*/ 59 h 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2"/>
                  <a:gd name="T31" fmla="*/ 0 h 74"/>
                  <a:gd name="T32" fmla="*/ 72 w 72"/>
                  <a:gd name="T33" fmla="*/ 74 h 7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2" h="74">
                    <a:moveTo>
                      <a:pt x="0" y="59"/>
                    </a:moveTo>
                    <a:lnTo>
                      <a:pt x="0" y="59"/>
                    </a:lnTo>
                    <a:lnTo>
                      <a:pt x="12" y="3"/>
                    </a:lnTo>
                    <a:lnTo>
                      <a:pt x="22" y="0"/>
                    </a:lnTo>
                    <a:lnTo>
                      <a:pt x="63" y="29"/>
                    </a:lnTo>
                    <a:lnTo>
                      <a:pt x="71" y="41"/>
                    </a:lnTo>
                    <a:lnTo>
                      <a:pt x="68" y="55"/>
                    </a:lnTo>
                    <a:lnTo>
                      <a:pt x="49" y="73"/>
                    </a:lnTo>
                    <a:lnTo>
                      <a:pt x="0" y="59"/>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24" name="Freeform 223"/>
              <p:cNvSpPr>
                <a:spLocks/>
              </p:cNvSpPr>
              <p:nvPr/>
            </p:nvSpPr>
            <p:spPr bwMode="auto">
              <a:xfrm>
                <a:off x="2081" y="3231"/>
                <a:ext cx="184" cy="222"/>
              </a:xfrm>
              <a:custGeom>
                <a:avLst/>
                <a:gdLst>
                  <a:gd name="T0" fmla="*/ 0 w 184"/>
                  <a:gd name="T1" fmla="*/ 42 h 157"/>
                  <a:gd name="T2" fmla="*/ 0 w 184"/>
                  <a:gd name="T3" fmla="*/ 42 h 157"/>
                  <a:gd name="T4" fmla="*/ 17 w 184"/>
                  <a:gd name="T5" fmla="*/ 69 h 157"/>
                  <a:gd name="T6" fmla="*/ 44 w 184"/>
                  <a:gd name="T7" fmla="*/ 72 h 157"/>
                  <a:gd name="T8" fmla="*/ 52 w 184"/>
                  <a:gd name="T9" fmla="*/ 84 h 157"/>
                  <a:gd name="T10" fmla="*/ 79 w 184"/>
                  <a:gd name="T11" fmla="*/ 82 h 157"/>
                  <a:gd name="T12" fmla="*/ 75 w 184"/>
                  <a:gd name="T13" fmla="*/ 129 h 157"/>
                  <a:gd name="T14" fmla="*/ 87 w 184"/>
                  <a:gd name="T15" fmla="*/ 149 h 157"/>
                  <a:gd name="T16" fmla="*/ 103 w 184"/>
                  <a:gd name="T17" fmla="*/ 156 h 157"/>
                  <a:gd name="T18" fmla="*/ 136 w 184"/>
                  <a:gd name="T19" fmla="*/ 137 h 157"/>
                  <a:gd name="T20" fmla="*/ 123 w 184"/>
                  <a:gd name="T21" fmla="*/ 134 h 157"/>
                  <a:gd name="T22" fmla="*/ 116 w 184"/>
                  <a:gd name="T23" fmla="*/ 108 h 157"/>
                  <a:gd name="T24" fmla="*/ 139 w 184"/>
                  <a:gd name="T25" fmla="*/ 113 h 157"/>
                  <a:gd name="T26" fmla="*/ 173 w 184"/>
                  <a:gd name="T27" fmla="*/ 97 h 157"/>
                  <a:gd name="T28" fmla="*/ 164 w 184"/>
                  <a:gd name="T29" fmla="*/ 84 h 157"/>
                  <a:gd name="T30" fmla="*/ 175 w 184"/>
                  <a:gd name="T31" fmla="*/ 72 h 157"/>
                  <a:gd name="T32" fmla="*/ 170 w 184"/>
                  <a:gd name="T33" fmla="*/ 63 h 157"/>
                  <a:gd name="T34" fmla="*/ 183 w 184"/>
                  <a:gd name="T35" fmla="*/ 53 h 157"/>
                  <a:gd name="T36" fmla="*/ 167 w 184"/>
                  <a:gd name="T37" fmla="*/ 51 h 157"/>
                  <a:gd name="T38" fmla="*/ 167 w 184"/>
                  <a:gd name="T39" fmla="*/ 39 h 157"/>
                  <a:gd name="T40" fmla="*/ 141 w 184"/>
                  <a:gd name="T41" fmla="*/ 25 h 157"/>
                  <a:gd name="T42" fmla="*/ 152 w 184"/>
                  <a:gd name="T43" fmla="*/ 21 h 157"/>
                  <a:gd name="T44" fmla="*/ 72 w 184"/>
                  <a:gd name="T45" fmla="*/ 24 h 157"/>
                  <a:gd name="T46" fmla="*/ 46 w 184"/>
                  <a:gd name="T47" fmla="*/ 0 h 157"/>
                  <a:gd name="T48" fmla="*/ 47 w 184"/>
                  <a:gd name="T49" fmla="*/ 11 h 157"/>
                  <a:gd name="T50" fmla="*/ 24 w 184"/>
                  <a:gd name="T51" fmla="*/ 20 h 157"/>
                  <a:gd name="T52" fmla="*/ 31 w 184"/>
                  <a:gd name="T53" fmla="*/ 39 h 157"/>
                  <a:gd name="T54" fmla="*/ 22 w 184"/>
                  <a:gd name="T55" fmla="*/ 46 h 157"/>
                  <a:gd name="T56" fmla="*/ 17 w 184"/>
                  <a:gd name="T57" fmla="*/ 29 h 157"/>
                  <a:gd name="T58" fmla="*/ 26 w 184"/>
                  <a:gd name="T59" fmla="*/ 6 h 157"/>
                  <a:gd name="T60" fmla="*/ 0 w 184"/>
                  <a:gd name="T61" fmla="*/ 42 h 157"/>
                  <a:gd name="T62" fmla="*/ 0 w 184"/>
                  <a:gd name="T63" fmla="*/ 42 h 15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4"/>
                  <a:gd name="T97" fmla="*/ 0 h 157"/>
                  <a:gd name="T98" fmla="*/ 184 w 184"/>
                  <a:gd name="T99" fmla="*/ 157 h 15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4" h="157">
                    <a:moveTo>
                      <a:pt x="0" y="42"/>
                    </a:moveTo>
                    <a:lnTo>
                      <a:pt x="0" y="42"/>
                    </a:lnTo>
                    <a:lnTo>
                      <a:pt x="17" y="69"/>
                    </a:lnTo>
                    <a:lnTo>
                      <a:pt x="44" y="72"/>
                    </a:lnTo>
                    <a:lnTo>
                      <a:pt x="52" y="84"/>
                    </a:lnTo>
                    <a:lnTo>
                      <a:pt x="79" y="82"/>
                    </a:lnTo>
                    <a:lnTo>
                      <a:pt x="75" y="129"/>
                    </a:lnTo>
                    <a:lnTo>
                      <a:pt x="87" y="149"/>
                    </a:lnTo>
                    <a:lnTo>
                      <a:pt x="103" y="156"/>
                    </a:lnTo>
                    <a:lnTo>
                      <a:pt x="136" y="137"/>
                    </a:lnTo>
                    <a:lnTo>
                      <a:pt x="123" y="134"/>
                    </a:lnTo>
                    <a:lnTo>
                      <a:pt x="116" y="108"/>
                    </a:lnTo>
                    <a:lnTo>
                      <a:pt x="139" y="113"/>
                    </a:lnTo>
                    <a:lnTo>
                      <a:pt x="173" y="97"/>
                    </a:lnTo>
                    <a:lnTo>
                      <a:pt x="164" y="84"/>
                    </a:lnTo>
                    <a:lnTo>
                      <a:pt x="175" y="72"/>
                    </a:lnTo>
                    <a:lnTo>
                      <a:pt x="170" y="63"/>
                    </a:lnTo>
                    <a:lnTo>
                      <a:pt x="183" y="53"/>
                    </a:lnTo>
                    <a:lnTo>
                      <a:pt x="167" y="51"/>
                    </a:lnTo>
                    <a:lnTo>
                      <a:pt x="167" y="39"/>
                    </a:lnTo>
                    <a:lnTo>
                      <a:pt x="141" y="25"/>
                    </a:lnTo>
                    <a:lnTo>
                      <a:pt x="152" y="21"/>
                    </a:lnTo>
                    <a:lnTo>
                      <a:pt x="72" y="24"/>
                    </a:lnTo>
                    <a:lnTo>
                      <a:pt x="46" y="0"/>
                    </a:lnTo>
                    <a:lnTo>
                      <a:pt x="47" y="11"/>
                    </a:lnTo>
                    <a:lnTo>
                      <a:pt x="24" y="20"/>
                    </a:lnTo>
                    <a:lnTo>
                      <a:pt x="31" y="39"/>
                    </a:lnTo>
                    <a:lnTo>
                      <a:pt x="22" y="46"/>
                    </a:lnTo>
                    <a:lnTo>
                      <a:pt x="17" y="29"/>
                    </a:lnTo>
                    <a:lnTo>
                      <a:pt x="26" y="6"/>
                    </a:lnTo>
                    <a:lnTo>
                      <a:pt x="0" y="42"/>
                    </a:lnTo>
                  </a:path>
                </a:pathLst>
              </a:custGeom>
              <a:grpFill/>
              <a:ln w="6350">
                <a:solidFill>
                  <a:schemeClr val="bg1"/>
                </a:solidFill>
                <a:round/>
                <a:headEnd/>
                <a:tailEnd/>
              </a:ln>
            </p:spPr>
            <p:txBody>
              <a:bodyPr lIns="0" tIns="0" rIns="0" bIns="0" anchor="ctr">
                <a:spAutoFit/>
              </a:bodyPr>
              <a:lstStyle/>
              <a:p>
                <a:pPr>
                  <a:defRPr/>
                </a:pPr>
                <a:endParaRPr lang="en-GB" dirty="0"/>
              </a:p>
            </p:txBody>
          </p:sp>
        </p:grpSp>
        <p:sp>
          <p:nvSpPr>
            <p:cNvPr id="64" name="Freeform 63"/>
            <p:cNvSpPr>
              <a:spLocks/>
            </p:cNvSpPr>
            <p:nvPr/>
          </p:nvSpPr>
          <p:spPr bwMode="auto">
            <a:xfrm>
              <a:off x="4706099" y="3987838"/>
              <a:ext cx="119061" cy="289645"/>
            </a:xfrm>
            <a:custGeom>
              <a:avLst/>
              <a:gdLst>
                <a:gd name="T0" fmla="*/ 0 w 95"/>
                <a:gd name="T1" fmla="*/ 17056038 h 203"/>
                <a:gd name="T2" fmla="*/ 0 w 95"/>
                <a:gd name="T3" fmla="*/ 17056038 h 203"/>
                <a:gd name="T4" fmla="*/ 21990127 w 95"/>
                <a:gd name="T5" fmla="*/ 52872417 h 203"/>
                <a:gd name="T6" fmla="*/ 50262967 w 95"/>
                <a:gd name="T7" fmla="*/ 68222847 h 203"/>
                <a:gd name="T8" fmla="*/ 36127169 w 95"/>
                <a:gd name="T9" fmla="*/ 93806917 h 203"/>
                <a:gd name="T10" fmla="*/ 87960510 w 95"/>
                <a:gd name="T11" fmla="*/ 139856901 h 203"/>
                <a:gd name="T12" fmla="*/ 111520992 w 95"/>
                <a:gd name="T13" fmla="*/ 202962959 h 203"/>
                <a:gd name="T14" fmla="*/ 114662975 w 95"/>
                <a:gd name="T15" fmla="*/ 255835356 h 203"/>
                <a:gd name="T16" fmla="*/ 50262967 w 95"/>
                <a:gd name="T17" fmla="*/ 301886645 h 203"/>
                <a:gd name="T18" fmla="*/ 59687661 w 95"/>
                <a:gd name="T19" fmla="*/ 344525504 h 203"/>
                <a:gd name="T20" fmla="*/ 80106161 w 95"/>
                <a:gd name="T21" fmla="*/ 315530166 h 203"/>
                <a:gd name="T22" fmla="*/ 92672857 w 95"/>
                <a:gd name="T23" fmla="*/ 324058182 h 203"/>
                <a:gd name="T24" fmla="*/ 97385204 w 95"/>
                <a:gd name="T25" fmla="*/ 303592249 h 203"/>
                <a:gd name="T26" fmla="*/ 147648151 w 95"/>
                <a:gd name="T27" fmla="*/ 272891389 h 203"/>
                <a:gd name="T28" fmla="*/ 141365440 w 95"/>
                <a:gd name="T29" fmla="*/ 185906926 h 203"/>
                <a:gd name="T30" fmla="*/ 72253084 w 95"/>
                <a:gd name="T31" fmla="*/ 105744835 h 203"/>
                <a:gd name="T32" fmla="*/ 80106161 w 95"/>
                <a:gd name="T33" fmla="*/ 78456467 h 203"/>
                <a:gd name="T34" fmla="*/ 120945686 w 95"/>
                <a:gd name="T35" fmla="*/ 39227581 h 203"/>
                <a:gd name="T36" fmla="*/ 62828390 w 95"/>
                <a:gd name="T37" fmla="*/ 0 h 203"/>
                <a:gd name="T38" fmla="*/ 0 w 95"/>
                <a:gd name="T39" fmla="*/ 17056038 h 203"/>
                <a:gd name="T40" fmla="*/ 0 w 95"/>
                <a:gd name="T41" fmla="*/ 17056038 h 20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5"/>
                <a:gd name="T64" fmla="*/ 0 h 203"/>
                <a:gd name="T65" fmla="*/ 95 w 95"/>
                <a:gd name="T66" fmla="*/ 203 h 20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5" h="203">
                  <a:moveTo>
                    <a:pt x="0" y="10"/>
                  </a:moveTo>
                  <a:lnTo>
                    <a:pt x="0" y="10"/>
                  </a:lnTo>
                  <a:lnTo>
                    <a:pt x="14" y="31"/>
                  </a:lnTo>
                  <a:lnTo>
                    <a:pt x="32" y="40"/>
                  </a:lnTo>
                  <a:lnTo>
                    <a:pt x="23" y="55"/>
                  </a:lnTo>
                  <a:lnTo>
                    <a:pt x="56" y="82"/>
                  </a:lnTo>
                  <a:lnTo>
                    <a:pt x="71" y="119"/>
                  </a:lnTo>
                  <a:lnTo>
                    <a:pt x="73" y="150"/>
                  </a:lnTo>
                  <a:lnTo>
                    <a:pt x="32" y="177"/>
                  </a:lnTo>
                  <a:lnTo>
                    <a:pt x="38" y="202"/>
                  </a:lnTo>
                  <a:lnTo>
                    <a:pt x="51" y="185"/>
                  </a:lnTo>
                  <a:lnTo>
                    <a:pt x="59" y="190"/>
                  </a:lnTo>
                  <a:lnTo>
                    <a:pt x="62" y="178"/>
                  </a:lnTo>
                  <a:lnTo>
                    <a:pt x="94" y="160"/>
                  </a:lnTo>
                  <a:lnTo>
                    <a:pt x="90" y="109"/>
                  </a:lnTo>
                  <a:lnTo>
                    <a:pt x="46" y="62"/>
                  </a:lnTo>
                  <a:lnTo>
                    <a:pt x="51" y="46"/>
                  </a:lnTo>
                  <a:lnTo>
                    <a:pt x="77" y="23"/>
                  </a:lnTo>
                  <a:lnTo>
                    <a:pt x="40" y="0"/>
                  </a:lnTo>
                  <a:lnTo>
                    <a:pt x="0" y="1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65" name="Freeform 64"/>
            <p:cNvSpPr>
              <a:spLocks/>
            </p:cNvSpPr>
            <p:nvPr/>
          </p:nvSpPr>
          <p:spPr bwMode="auto">
            <a:xfrm>
              <a:off x="3628193" y="3461579"/>
              <a:ext cx="126999" cy="289645"/>
            </a:xfrm>
            <a:custGeom>
              <a:avLst/>
              <a:gdLst>
                <a:gd name="T0" fmla="*/ 0 w 102"/>
                <a:gd name="T1" fmla="*/ 3439837 h 46"/>
                <a:gd name="T2" fmla="*/ 37206018 w 102"/>
                <a:gd name="T3" fmla="*/ 0 h 46"/>
                <a:gd name="T4" fmla="*/ 72863135 w 102"/>
                <a:gd name="T5" fmla="*/ 15478608 h 46"/>
                <a:gd name="T6" fmla="*/ 86814474 w 102"/>
                <a:gd name="T7" fmla="*/ 32676478 h 46"/>
                <a:gd name="T8" fmla="*/ 105418723 w 102"/>
                <a:gd name="T9" fmla="*/ 32676478 h 46"/>
                <a:gd name="T10" fmla="*/ 119371288 w 102"/>
                <a:gd name="T11" fmla="*/ 24077546 h 46"/>
                <a:gd name="T12" fmla="*/ 128672167 w 102"/>
                <a:gd name="T13" fmla="*/ 22356972 h 46"/>
                <a:gd name="T14" fmla="*/ 137974292 w 102"/>
                <a:gd name="T15" fmla="*/ 39556149 h 46"/>
                <a:gd name="T16" fmla="*/ 155027149 w 102"/>
                <a:gd name="T17" fmla="*/ 44715256 h 46"/>
                <a:gd name="T18" fmla="*/ 150376710 w 102"/>
                <a:gd name="T19" fmla="*/ 51593615 h 46"/>
                <a:gd name="T20" fmla="*/ 156577296 w 102"/>
                <a:gd name="T21" fmla="*/ 65352956 h 46"/>
                <a:gd name="T22" fmla="*/ 155027149 w 102"/>
                <a:gd name="T23" fmla="*/ 75671151 h 46"/>
                <a:gd name="T24" fmla="*/ 137974292 w 102"/>
                <a:gd name="T25" fmla="*/ 60192548 h 46"/>
                <a:gd name="T26" fmla="*/ 128672167 w 102"/>
                <a:gd name="T27" fmla="*/ 55033451 h 46"/>
                <a:gd name="T28" fmla="*/ 119371288 w 102"/>
                <a:gd name="T29" fmla="*/ 55033451 h 46"/>
                <a:gd name="T30" fmla="*/ 114719603 w 102"/>
                <a:gd name="T31" fmla="*/ 72231316 h 46"/>
                <a:gd name="T32" fmla="*/ 103868576 w 102"/>
                <a:gd name="T33" fmla="*/ 67072218 h 46"/>
                <a:gd name="T34" fmla="*/ 83714181 w 102"/>
                <a:gd name="T35" fmla="*/ 77391724 h 46"/>
                <a:gd name="T36" fmla="*/ 58910570 w 102"/>
                <a:gd name="T37" fmla="*/ 75671151 h 46"/>
                <a:gd name="T38" fmla="*/ 58910570 w 102"/>
                <a:gd name="T39" fmla="*/ 44715256 h 46"/>
                <a:gd name="T40" fmla="*/ 20153156 w 102"/>
                <a:gd name="T41" fmla="*/ 17197870 h 46"/>
                <a:gd name="T42" fmla="*/ 0 w 102"/>
                <a:gd name="T43" fmla="*/ 3439837 h 46"/>
                <a:gd name="T44" fmla="*/ 0 w 102"/>
                <a:gd name="T45" fmla="*/ 3439837 h 4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2"/>
                <a:gd name="T70" fmla="*/ 0 h 46"/>
                <a:gd name="T71" fmla="*/ 102 w 102"/>
                <a:gd name="T72" fmla="*/ 46 h 4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2" h="46">
                  <a:moveTo>
                    <a:pt x="0" y="2"/>
                  </a:moveTo>
                  <a:lnTo>
                    <a:pt x="24" y="0"/>
                  </a:lnTo>
                  <a:lnTo>
                    <a:pt x="47" y="9"/>
                  </a:lnTo>
                  <a:lnTo>
                    <a:pt x="56" y="19"/>
                  </a:lnTo>
                  <a:lnTo>
                    <a:pt x="68" y="19"/>
                  </a:lnTo>
                  <a:lnTo>
                    <a:pt x="77" y="14"/>
                  </a:lnTo>
                  <a:lnTo>
                    <a:pt x="83" y="13"/>
                  </a:lnTo>
                  <a:lnTo>
                    <a:pt x="89" y="23"/>
                  </a:lnTo>
                  <a:lnTo>
                    <a:pt x="100" y="26"/>
                  </a:lnTo>
                  <a:lnTo>
                    <a:pt x="97" y="30"/>
                  </a:lnTo>
                  <a:lnTo>
                    <a:pt x="101" y="38"/>
                  </a:lnTo>
                  <a:lnTo>
                    <a:pt x="100" y="44"/>
                  </a:lnTo>
                  <a:lnTo>
                    <a:pt x="89" y="35"/>
                  </a:lnTo>
                  <a:lnTo>
                    <a:pt x="83" y="32"/>
                  </a:lnTo>
                  <a:lnTo>
                    <a:pt x="77" y="32"/>
                  </a:lnTo>
                  <a:lnTo>
                    <a:pt x="74" y="42"/>
                  </a:lnTo>
                  <a:lnTo>
                    <a:pt x="67" y="39"/>
                  </a:lnTo>
                  <a:lnTo>
                    <a:pt x="54" y="45"/>
                  </a:lnTo>
                  <a:lnTo>
                    <a:pt x="38" y="44"/>
                  </a:lnTo>
                  <a:lnTo>
                    <a:pt x="38" y="26"/>
                  </a:lnTo>
                  <a:lnTo>
                    <a:pt x="13" y="10"/>
                  </a:lnTo>
                  <a:lnTo>
                    <a:pt x="0" y="2"/>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66" name="Freeform 65"/>
            <p:cNvSpPr>
              <a:spLocks/>
            </p:cNvSpPr>
            <p:nvPr/>
          </p:nvSpPr>
          <p:spPr bwMode="auto">
            <a:xfrm>
              <a:off x="3718681" y="3509998"/>
              <a:ext cx="104774" cy="289645"/>
            </a:xfrm>
            <a:custGeom>
              <a:avLst/>
              <a:gdLst>
                <a:gd name="T0" fmla="*/ 48621765 w 85"/>
                <a:gd name="T1" fmla="*/ 3439855 h 69"/>
                <a:gd name="T2" fmla="*/ 54698713 w 85"/>
                <a:gd name="T3" fmla="*/ 3439855 h 69"/>
                <a:gd name="T4" fmla="*/ 74451875 w 85"/>
                <a:gd name="T5" fmla="*/ 10319564 h 69"/>
                <a:gd name="T6" fmla="*/ 92683970 w 85"/>
                <a:gd name="T7" fmla="*/ 25796947 h 69"/>
                <a:gd name="T8" fmla="*/ 103320478 w 85"/>
                <a:gd name="T9" fmla="*/ 44715498 h 69"/>
                <a:gd name="T10" fmla="*/ 127630734 w 85"/>
                <a:gd name="T11" fmla="*/ 65353310 h 69"/>
                <a:gd name="T12" fmla="*/ 115475606 w 85"/>
                <a:gd name="T13" fmla="*/ 70512435 h 69"/>
                <a:gd name="T14" fmla="*/ 106358952 w 85"/>
                <a:gd name="T15" fmla="*/ 84271851 h 69"/>
                <a:gd name="T16" fmla="*/ 104840331 w 85"/>
                <a:gd name="T17" fmla="*/ 91150268 h 69"/>
                <a:gd name="T18" fmla="*/ 100282004 w 85"/>
                <a:gd name="T19" fmla="*/ 116948516 h 69"/>
                <a:gd name="T20" fmla="*/ 82048695 w 85"/>
                <a:gd name="T21" fmla="*/ 110068809 h 69"/>
                <a:gd name="T22" fmla="*/ 79010202 w 85"/>
                <a:gd name="T23" fmla="*/ 87710414 h 69"/>
                <a:gd name="T24" fmla="*/ 60776893 w 85"/>
                <a:gd name="T25" fmla="*/ 96310704 h 69"/>
                <a:gd name="T26" fmla="*/ 44063438 w 85"/>
                <a:gd name="T27" fmla="*/ 108348226 h 69"/>
                <a:gd name="T28" fmla="*/ 33426921 w 85"/>
                <a:gd name="T29" fmla="*/ 106628955 h 69"/>
                <a:gd name="T30" fmla="*/ 24310266 w 85"/>
                <a:gd name="T31" fmla="*/ 94590122 h 69"/>
                <a:gd name="T32" fmla="*/ 18233314 w 85"/>
                <a:gd name="T33" fmla="*/ 84271851 h 69"/>
                <a:gd name="T34" fmla="*/ 25830119 w 85"/>
                <a:gd name="T35" fmla="*/ 73952289 h 69"/>
                <a:gd name="T36" fmla="*/ 30388447 w 85"/>
                <a:gd name="T37" fmla="*/ 82551268 h 69"/>
                <a:gd name="T38" fmla="*/ 53180092 w 85"/>
                <a:gd name="T39" fmla="*/ 94590122 h 69"/>
                <a:gd name="T40" fmla="*/ 57738419 w 85"/>
                <a:gd name="T41" fmla="*/ 84271851 h 69"/>
                <a:gd name="T42" fmla="*/ 36466627 w 85"/>
                <a:gd name="T43" fmla="*/ 65353310 h 69"/>
                <a:gd name="T44" fmla="*/ 30388447 w 85"/>
                <a:gd name="T45" fmla="*/ 49874623 h 69"/>
                <a:gd name="T46" fmla="*/ 22791646 w 85"/>
                <a:gd name="T47" fmla="*/ 44715498 h 69"/>
                <a:gd name="T48" fmla="*/ 22791646 w 85"/>
                <a:gd name="T49" fmla="*/ 34395926 h 69"/>
                <a:gd name="T50" fmla="*/ 13674986 w 85"/>
                <a:gd name="T51" fmla="*/ 30957384 h 69"/>
                <a:gd name="T52" fmla="*/ 0 w 85"/>
                <a:gd name="T53" fmla="*/ 29236801 h 69"/>
                <a:gd name="T54" fmla="*/ 4558328 w 85"/>
                <a:gd name="T55" fmla="*/ 17197963 h 69"/>
                <a:gd name="T56" fmla="*/ 6078183 w 85"/>
                <a:gd name="T57" fmla="*/ 10319564 h 69"/>
                <a:gd name="T58" fmla="*/ 16713460 w 85"/>
                <a:gd name="T59" fmla="*/ 10319564 h 69"/>
                <a:gd name="T60" fmla="*/ 22791646 w 85"/>
                <a:gd name="T61" fmla="*/ 15478692 h 69"/>
                <a:gd name="T62" fmla="*/ 39505101 w 85"/>
                <a:gd name="T63" fmla="*/ 30957384 h 69"/>
                <a:gd name="T64" fmla="*/ 41023731 w 85"/>
                <a:gd name="T65" fmla="*/ 20637817 h 69"/>
                <a:gd name="T66" fmla="*/ 34946774 w 85"/>
                <a:gd name="T67" fmla="*/ 8598982 h 69"/>
                <a:gd name="T68" fmla="*/ 39505101 w 85"/>
                <a:gd name="T69" fmla="*/ 0 h 69"/>
                <a:gd name="T70" fmla="*/ 48621765 w 85"/>
                <a:gd name="T71" fmla="*/ 3439855 h 69"/>
                <a:gd name="T72" fmla="*/ 48621765 w 85"/>
                <a:gd name="T73" fmla="*/ 3439855 h 6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5"/>
                <a:gd name="T112" fmla="*/ 0 h 69"/>
                <a:gd name="T113" fmla="*/ 85 w 85"/>
                <a:gd name="T114" fmla="*/ 69 h 6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5" h="69">
                  <a:moveTo>
                    <a:pt x="32" y="2"/>
                  </a:moveTo>
                  <a:lnTo>
                    <a:pt x="36" y="2"/>
                  </a:lnTo>
                  <a:lnTo>
                    <a:pt x="49" y="6"/>
                  </a:lnTo>
                  <a:lnTo>
                    <a:pt x="61" y="15"/>
                  </a:lnTo>
                  <a:lnTo>
                    <a:pt x="68" y="26"/>
                  </a:lnTo>
                  <a:lnTo>
                    <a:pt x="84" y="38"/>
                  </a:lnTo>
                  <a:lnTo>
                    <a:pt x="76" y="41"/>
                  </a:lnTo>
                  <a:lnTo>
                    <a:pt x="70" y="49"/>
                  </a:lnTo>
                  <a:lnTo>
                    <a:pt x="69" y="53"/>
                  </a:lnTo>
                  <a:lnTo>
                    <a:pt x="66" y="68"/>
                  </a:lnTo>
                  <a:lnTo>
                    <a:pt x="54" y="64"/>
                  </a:lnTo>
                  <a:lnTo>
                    <a:pt x="52" y="51"/>
                  </a:lnTo>
                  <a:lnTo>
                    <a:pt x="40" y="56"/>
                  </a:lnTo>
                  <a:lnTo>
                    <a:pt x="29" y="63"/>
                  </a:lnTo>
                  <a:lnTo>
                    <a:pt x="22" y="62"/>
                  </a:lnTo>
                  <a:lnTo>
                    <a:pt x="16" y="55"/>
                  </a:lnTo>
                  <a:lnTo>
                    <a:pt x="12" y="49"/>
                  </a:lnTo>
                  <a:lnTo>
                    <a:pt x="17" y="43"/>
                  </a:lnTo>
                  <a:lnTo>
                    <a:pt x="20" y="48"/>
                  </a:lnTo>
                  <a:lnTo>
                    <a:pt x="35" y="55"/>
                  </a:lnTo>
                  <a:lnTo>
                    <a:pt x="38" y="49"/>
                  </a:lnTo>
                  <a:lnTo>
                    <a:pt x="24" y="38"/>
                  </a:lnTo>
                  <a:lnTo>
                    <a:pt x="20" y="29"/>
                  </a:lnTo>
                  <a:lnTo>
                    <a:pt x="15" y="26"/>
                  </a:lnTo>
                  <a:lnTo>
                    <a:pt x="15" y="20"/>
                  </a:lnTo>
                  <a:lnTo>
                    <a:pt x="9" y="18"/>
                  </a:lnTo>
                  <a:lnTo>
                    <a:pt x="0" y="17"/>
                  </a:lnTo>
                  <a:lnTo>
                    <a:pt x="3" y="10"/>
                  </a:lnTo>
                  <a:lnTo>
                    <a:pt x="4" y="6"/>
                  </a:lnTo>
                  <a:lnTo>
                    <a:pt x="11" y="6"/>
                  </a:lnTo>
                  <a:lnTo>
                    <a:pt x="15" y="9"/>
                  </a:lnTo>
                  <a:lnTo>
                    <a:pt x="26" y="18"/>
                  </a:lnTo>
                  <a:lnTo>
                    <a:pt x="27" y="12"/>
                  </a:lnTo>
                  <a:lnTo>
                    <a:pt x="23" y="5"/>
                  </a:lnTo>
                  <a:lnTo>
                    <a:pt x="26" y="0"/>
                  </a:lnTo>
                  <a:lnTo>
                    <a:pt x="32" y="2"/>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67" name="Freeform 66"/>
            <p:cNvSpPr>
              <a:spLocks/>
            </p:cNvSpPr>
            <p:nvPr/>
          </p:nvSpPr>
          <p:spPr bwMode="auto">
            <a:xfrm>
              <a:off x="3694868" y="3509997"/>
              <a:ext cx="74613" cy="289645"/>
            </a:xfrm>
            <a:custGeom>
              <a:avLst/>
              <a:gdLst>
                <a:gd name="T0" fmla="*/ 0 w 57"/>
                <a:gd name="T1" fmla="*/ 10017957 h 43"/>
                <a:gd name="T2" fmla="*/ 11994369 w 57"/>
                <a:gd name="T3" fmla="*/ 21705362 h 43"/>
                <a:gd name="T4" fmla="*/ 25702218 w 57"/>
                <a:gd name="T5" fmla="*/ 38401091 h 43"/>
                <a:gd name="T6" fmla="*/ 47977476 w 57"/>
                <a:gd name="T7" fmla="*/ 61775897 h 43"/>
                <a:gd name="T8" fmla="*/ 61685320 w 57"/>
                <a:gd name="T9" fmla="*/ 48419056 h 43"/>
                <a:gd name="T10" fmla="*/ 63398800 w 57"/>
                <a:gd name="T11" fmla="*/ 60106454 h 43"/>
                <a:gd name="T12" fmla="*/ 73679684 w 57"/>
                <a:gd name="T13" fmla="*/ 61775897 h 43"/>
                <a:gd name="T14" fmla="*/ 89101029 w 57"/>
                <a:gd name="T15" fmla="*/ 70124408 h 43"/>
                <a:gd name="T16" fmla="*/ 95954951 w 57"/>
                <a:gd name="T17" fmla="*/ 60106454 h 43"/>
                <a:gd name="T18" fmla="*/ 71966203 w 57"/>
                <a:gd name="T19" fmla="*/ 41739979 h 43"/>
                <a:gd name="T20" fmla="*/ 66825762 w 57"/>
                <a:gd name="T21" fmla="*/ 26713693 h 43"/>
                <a:gd name="T22" fmla="*/ 56544878 w 57"/>
                <a:gd name="T23" fmla="*/ 21705362 h 43"/>
                <a:gd name="T24" fmla="*/ 56544878 w 57"/>
                <a:gd name="T25" fmla="*/ 11687403 h 43"/>
                <a:gd name="T26" fmla="*/ 46263995 w 57"/>
                <a:gd name="T27" fmla="*/ 8348513 h 43"/>
                <a:gd name="T28" fmla="*/ 30842660 w 57"/>
                <a:gd name="T29" fmla="*/ 5008332 h 43"/>
                <a:gd name="T30" fmla="*/ 17134811 w 57"/>
                <a:gd name="T31" fmla="*/ 0 h 43"/>
                <a:gd name="T32" fmla="*/ 5140443 w 57"/>
                <a:gd name="T33" fmla="*/ 1669444 h 43"/>
                <a:gd name="T34" fmla="*/ 0 w 57"/>
                <a:gd name="T35" fmla="*/ 10017957 h 43"/>
                <a:gd name="T36" fmla="*/ 0 w 57"/>
                <a:gd name="T37" fmla="*/ 10017957 h 4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7"/>
                <a:gd name="T58" fmla="*/ 0 h 43"/>
                <a:gd name="T59" fmla="*/ 57 w 57"/>
                <a:gd name="T60" fmla="*/ 43 h 4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7" h="43">
                  <a:moveTo>
                    <a:pt x="0" y="6"/>
                  </a:moveTo>
                  <a:lnTo>
                    <a:pt x="7" y="13"/>
                  </a:lnTo>
                  <a:lnTo>
                    <a:pt x="15" y="23"/>
                  </a:lnTo>
                  <a:lnTo>
                    <a:pt x="28" y="37"/>
                  </a:lnTo>
                  <a:lnTo>
                    <a:pt x="36" y="29"/>
                  </a:lnTo>
                  <a:lnTo>
                    <a:pt x="37" y="36"/>
                  </a:lnTo>
                  <a:lnTo>
                    <a:pt x="43" y="37"/>
                  </a:lnTo>
                  <a:lnTo>
                    <a:pt x="52" y="42"/>
                  </a:lnTo>
                  <a:lnTo>
                    <a:pt x="56" y="36"/>
                  </a:lnTo>
                  <a:lnTo>
                    <a:pt x="42" y="25"/>
                  </a:lnTo>
                  <a:lnTo>
                    <a:pt x="39" y="16"/>
                  </a:lnTo>
                  <a:lnTo>
                    <a:pt x="33" y="13"/>
                  </a:lnTo>
                  <a:lnTo>
                    <a:pt x="33" y="7"/>
                  </a:lnTo>
                  <a:lnTo>
                    <a:pt x="27" y="5"/>
                  </a:lnTo>
                  <a:lnTo>
                    <a:pt x="18" y="3"/>
                  </a:lnTo>
                  <a:lnTo>
                    <a:pt x="10" y="0"/>
                  </a:lnTo>
                  <a:lnTo>
                    <a:pt x="3" y="1"/>
                  </a:lnTo>
                  <a:lnTo>
                    <a:pt x="0" y="6"/>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68" name="Freeform 67"/>
            <p:cNvSpPr>
              <a:spLocks/>
            </p:cNvSpPr>
            <p:nvPr/>
          </p:nvSpPr>
          <p:spPr bwMode="auto">
            <a:xfrm>
              <a:off x="3736143" y="3336959"/>
              <a:ext cx="711195" cy="289645"/>
            </a:xfrm>
            <a:custGeom>
              <a:avLst/>
              <a:gdLst>
                <a:gd name="T0" fmla="*/ 837896752 w 572"/>
                <a:gd name="T1" fmla="*/ 173329062 h 246"/>
                <a:gd name="T2" fmla="*/ 749778861 w 572"/>
                <a:gd name="T3" fmla="*/ 163032328 h 246"/>
                <a:gd name="T4" fmla="*/ 717313589 w 572"/>
                <a:gd name="T5" fmla="*/ 130426133 h 246"/>
                <a:gd name="T6" fmla="*/ 675574125 w 572"/>
                <a:gd name="T7" fmla="*/ 135574479 h 246"/>
                <a:gd name="T8" fmla="*/ 635379996 w 572"/>
                <a:gd name="T9" fmla="*/ 121845555 h 246"/>
                <a:gd name="T10" fmla="*/ 562720752 w 572"/>
                <a:gd name="T11" fmla="*/ 70362068 h 246"/>
                <a:gd name="T12" fmla="*/ 471510634 w 572"/>
                <a:gd name="T13" fmla="*/ 51483487 h 246"/>
                <a:gd name="T14" fmla="*/ 408126826 w 572"/>
                <a:gd name="T15" fmla="*/ 30890090 h 246"/>
                <a:gd name="T16" fmla="*/ 344743018 w 572"/>
                <a:gd name="T17" fmla="*/ 17161161 h 246"/>
                <a:gd name="T18" fmla="*/ 284452602 w 572"/>
                <a:gd name="T19" fmla="*/ 36038437 h 246"/>
                <a:gd name="T20" fmla="*/ 216431076 w 572"/>
                <a:gd name="T21" fmla="*/ 36038437 h 246"/>
                <a:gd name="T22" fmla="*/ 216431076 w 572"/>
                <a:gd name="T23" fmla="*/ 84090992 h 246"/>
                <a:gd name="T24" fmla="*/ 242711894 w 572"/>
                <a:gd name="T25" fmla="*/ 106400515 h 246"/>
                <a:gd name="T26" fmla="*/ 242711894 w 572"/>
                <a:gd name="T27" fmla="*/ 139006710 h 246"/>
                <a:gd name="T28" fmla="*/ 216431076 w 572"/>
                <a:gd name="T29" fmla="*/ 140722826 h 246"/>
                <a:gd name="T30" fmla="*/ 177782595 w 572"/>
                <a:gd name="T31" fmla="*/ 123561671 h 246"/>
                <a:gd name="T32" fmla="*/ 151501738 w 572"/>
                <a:gd name="T33" fmla="*/ 130426133 h 246"/>
                <a:gd name="T34" fmla="*/ 120583201 w 572"/>
                <a:gd name="T35" fmla="*/ 118413324 h 246"/>
                <a:gd name="T36" fmla="*/ 46378446 w 572"/>
                <a:gd name="T37" fmla="*/ 116697208 h 246"/>
                <a:gd name="T38" fmla="*/ 30918546 w 572"/>
                <a:gd name="T39" fmla="*/ 133858364 h 246"/>
                <a:gd name="T40" fmla="*/ 27826320 w 572"/>
                <a:gd name="T41" fmla="*/ 156167866 h 246"/>
                <a:gd name="T42" fmla="*/ 4637720 w 572"/>
                <a:gd name="T43" fmla="*/ 145871173 h 246"/>
                <a:gd name="T44" fmla="*/ 0 w 572"/>
                <a:gd name="T45" fmla="*/ 192206333 h 246"/>
                <a:gd name="T46" fmla="*/ 12367668 w 572"/>
                <a:gd name="T47" fmla="*/ 224813839 h 246"/>
                <a:gd name="T48" fmla="*/ 40193983 w 572"/>
                <a:gd name="T49" fmla="*/ 223097723 h 246"/>
                <a:gd name="T50" fmla="*/ 66474811 w 572"/>
                <a:gd name="T51" fmla="*/ 269432843 h 246"/>
                <a:gd name="T52" fmla="*/ 160777174 w 572"/>
                <a:gd name="T53" fmla="*/ 252271688 h 246"/>
                <a:gd name="T54" fmla="*/ 153047229 w 572"/>
                <a:gd name="T55" fmla="*/ 302039039 h 246"/>
                <a:gd name="T56" fmla="*/ 105123311 w 572"/>
                <a:gd name="T57" fmla="*/ 327780772 h 246"/>
                <a:gd name="T58" fmla="*/ 157684948 w 572"/>
                <a:gd name="T59" fmla="*/ 375833399 h 246"/>
                <a:gd name="T60" fmla="*/ 194787976 w 572"/>
                <a:gd name="T61" fmla="*/ 380981746 h 246"/>
                <a:gd name="T62" fmla="*/ 222614286 w 572"/>
                <a:gd name="T63" fmla="*/ 387846208 h 246"/>
                <a:gd name="T64" fmla="*/ 222614286 w 572"/>
                <a:gd name="T65" fmla="*/ 293458461 h 246"/>
                <a:gd name="T66" fmla="*/ 259717276 w 572"/>
                <a:gd name="T67" fmla="*/ 264284497 h 246"/>
                <a:gd name="T68" fmla="*/ 272084939 w 572"/>
                <a:gd name="T69" fmla="*/ 252271688 h 246"/>
                <a:gd name="T70" fmla="*/ 290635812 w 572"/>
                <a:gd name="T71" fmla="*/ 260852265 h 246"/>
                <a:gd name="T72" fmla="*/ 299911249 w 572"/>
                <a:gd name="T73" fmla="*/ 267716728 h 246"/>
                <a:gd name="T74" fmla="*/ 323101084 w 572"/>
                <a:gd name="T75" fmla="*/ 307187385 h 246"/>
                <a:gd name="T76" fmla="*/ 343197526 w 572"/>
                <a:gd name="T77" fmla="*/ 332929119 h 246"/>
                <a:gd name="T78" fmla="*/ 394213671 w 572"/>
                <a:gd name="T79" fmla="*/ 332929119 h 246"/>
                <a:gd name="T80" fmla="*/ 414311279 w 572"/>
                <a:gd name="T81" fmla="*/ 398142901 h 246"/>
                <a:gd name="T82" fmla="*/ 435954379 w 572"/>
                <a:gd name="T83" fmla="*/ 420452403 h 246"/>
                <a:gd name="T84" fmla="*/ 486969280 w 572"/>
                <a:gd name="T85" fmla="*/ 410155710 h 246"/>
                <a:gd name="T86" fmla="*/ 547260862 w 572"/>
                <a:gd name="T87" fmla="*/ 410155710 h 246"/>
                <a:gd name="T88" fmla="*/ 544169878 w 572"/>
                <a:gd name="T89" fmla="*/ 382697861 h 246"/>
                <a:gd name="T90" fmla="*/ 554990807 w 572"/>
                <a:gd name="T91" fmla="*/ 368968937 h 246"/>
                <a:gd name="T92" fmla="*/ 592093796 w 572"/>
                <a:gd name="T93" fmla="*/ 374117284 h 246"/>
                <a:gd name="T94" fmla="*/ 644655433 w 572"/>
                <a:gd name="T95" fmla="*/ 360388359 h 246"/>
                <a:gd name="T96" fmla="*/ 732773479 w 572"/>
                <a:gd name="T97" fmla="*/ 379265630 h 246"/>
                <a:gd name="T98" fmla="*/ 732773479 w 572"/>
                <a:gd name="T99" fmla="*/ 319200194 h 246"/>
                <a:gd name="T100" fmla="*/ 799248270 w 572"/>
                <a:gd name="T101" fmla="*/ 252271688 h 246"/>
                <a:gd name="T102" fmla="*/ 861086587 w 572"/>
                <a:gd name="T103" fmla="*/ 216233261 h 24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72"/>
                <a:gd name="T157" fmla="*/ 0 h 246"/>
                <a:gd name="T158" fmla="*/ 572 w 572"/>
                <a:gd name="T159" fmla="*/ 246 h 24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72" h="246">
                  <a:moveTo>
                    <a:pt x="557" y="126"/>
                  </a:moveTo>
                  <a:lnTo>
                    <a:pt x="571" y="121"/>
                  </a:lnTo>
                  <a:lnTo>
                    <a:pt x="542" y="101"/>
                  </a:lnTo>
                  <a:lnTo>
                    <a:pt x="524" y="109"/>
                  </a:lnTo>
                  <a:lnTo>
                    <a:pt x="497" y="102"/>
                  </a:lnTo>
                  <a:lnTo>
                    <a:pt x="485" y="95"/>
                  </a:lnTo>
                  <a:lnTo>
                    <a:pt x="474" y="95"/>
                  </a:lnTo>
                  <a:lnTo>
                    <a:pt x="467" y="84"/>
                  </a:lnTo>
                  <a:lnTo>
                    <a:pt x="464" y="76"/>
                  </a:lnTo>
                  <a:lnTo>
                    <a:pt x="454" y="76"/>
                  </a:lnTo>
                  <a:lnTo>
                    <a:pt x="446" y="76"/>
                  </a:lnTo>
                  <a:lnTo>
                    <a:pt x="437" y="79"/>
                  </a:lnTo>
                  <a:lnTo>
                    <a:pt x="424" y="66"/>
                  </a:lnTo>
                  <a:lnTo>
                    <a:pt x="418" y="68"/>
                  </a:lnTo>
                  <a:lnTo>
                    <a:pt x="411" y="71"/>
                  </a:lnTo>
                  <a:lnTo>
                    <a:pt x="404" y="73"/>
                  </a:lnTo>
                  <a:lnTo>
                    <a:pt x="392" y="63"/>
                  </a:lnTo>
                  <a:lnTo>
                    <a:pt x="364" y="41"/>
                  </a:lnTo>
                  <a:lnTo>
                    <a:pt x="342" y="27"/>
                  </a:lnTo>
                  <a:lnTo>
                    <a:pt x="328" y="15"/>
                  </a:lnTo>
                  <a:lnTo>
                    <a:pt x="305" y="30"/>
                  </a:lnTo>
                  <a:lnTo>
                    <a:pt x="301" y="19"/>
                  </a:lnTo>
                  <a:lnTo>
                    <a:pt x="268" y="18"/>
                  </a:lnTo>
                  <a:lnTo>
                    <a:pt x="264" y="18"/>
                  </a:lnTo>
                  <a:lnTo>
                    <a:pt x="249" y="0"/>
                  </a:lnTo>
                  <a:lnTo>
                    <a:pt x="233" y="2"/>
                  </a:lnTo>
                  <a:lnTo>
                    <a:pt x="223" y="10"/>
                  </a:lnTo>
                  <a:lnTo>
                    <a:pt x="202" y="14"/>
                  </a:lnTo>
                  <a:lnTo>
                    <a:pt x="195" y="10"/>
                  </a:lnTo>
                  <a:lnTo>
                    <a:pt x="184" y="21"/>
                  </a:lnTo>
                  <a:lnTo>
                    <a:pt x="176" y="19"/>
                  </a:lnTo>
                  <a:lnTo>
                    <a:pt x="146" y="22"/>
                  </a:lnTo>
                  <a:lnTo>
                    <a:pt x="140" y="21"/>
                  </a:lnTo>
                  <a:lnTo>
                    <a:pt x="136" y="23"/>
                  </a:lnTo>
                  <a:lnTo>
                    <a:pt x="148" y="36"/>
                  </a:lnTo>
                  <a:lnTo>
                    <a:pt x="140" y="49"/>
                  </a:lnTo>
                  <a:lnTo>
                    <a:pt x="141" y="58"/>
                  </a:lnTo>
                  <a:lnTo>
                    <a:pt x="141" y="62"/>
                  </a:lnTo>
                  <a:lnTo>
                    <a:pt x="157" y="62"/>
                  </a:lnTo>
                  <a:lnTo>
                    <a:pt x="162" y="71"/>
                  </a:lnTo>
                  <a:lnTo>
                    <a:pt x="162" y="79"/>
                  </a:lnTo>
                  <a:lnTo>
                    <a:pt x="157" y="81"/>
                  </a:lnTo>
                  <a:lnTo>
                    <a:pt x="151" y="76"/>
                  </a:lnTo>
                  <a:lnTo>
                    <a:pt x="144" y="79"/>
                  </a:lnTo>
                  <a:lnTo>
                    <a:pt x="140" y="82"/>
                  </a:lnTo>
                  <a:lnTo>
                    <a:pt x="129" y="76"/>
                  </a:lnTo>
                  <a:lnTo>
                    <a:pt x="125" y="69"/>
                  </a:lnTo>
                  <a:lnTo>
                    <a:pt x="115" y="72"/>
                  </a:lnTo>
                  <a:lnTo>
                    <a:pt x="115" y="75"/>
                  </a:lnTo>
                  <a:lnTo>
                    <a:pt x="108" y="69"/>
                  </a:lnTo>
                  <a:lnTo>
                    <a:pt x="98" y="76"/>
                  </a:lnTo>
                  <a:lnTo>
                    <a:pt x="86" y="79"/>
                  </a:lnTo>
                  <a:lnTo>
                    <a:pt x="82" y="76"/>
                  </a:lnTo>
                  <a:lnTo>
                    <a:pt x="78" y="69"/>
                  </a:lnTo>
                  <a:lnTo>
                    <a:pt x="63" y="68"/>
                  </a:lnTo>
                  <a:lnTo>
                    <a:pt x="36" y="66"/>
                  </a:lnTo>
                  <a:lnTo>
                    <a:pt x="30" y="68"/>
                  </a:lnTo>
                  <a:lnTo>
                    <a:pt x="28" y="72"/>
                  </a:lnTo>
                  <a:lnTo>
                    <a:pt x="24" y="71"/>
                  </a:lnTo>
                  <a:lnTo>
                    <a:pt x="20" y="78"/>
                  </a:lnTo>
                  <a:lnTo>
                    <a:pt x="16" y="84"/>
                  </a:lnTo>
                  <a:lnTo>
                    <a:pt x="16" y="86"/>
                  </a:lnTo>
                  <a:lnTo>
                    <a:pt x="18" y="91"/>
                  </a:lnTo>
                  <a:lnTo>
                    <a:pt x="14" y="93"/>
                  </a:lnTo>
                  <a:lnTo>
                    <a:pt x="9" y="84"/>
                  </a:lnTo>
                  <a:lnTo>
                    <a:pt x="3" y="85"/>
                  </a:lnTo>
                  <a:lnTo>
                    <a:pt x="0" y="98"/>
                  </a:lnTo>
                  <a:lnTo>
                    <a:pt x="0" y="105"/>
                  </a:lnTo>
                  <a:lnTo>
                    <a:pt x="0" y="112"/>
                  </a:lnTo>
                  <a:lnTo>
                    <a:pt x="4" y="118"/>
                  </a:lnTo>
                  <a:lnTo>
                    <a:pt x="8" y="123"/>
                  </a:lnTo>
                  <a:lnTo>
                    <a:pt x="8" y="131"/>
                  </a:lnTo>
                  <a:lnTo>
                    <a:pt x="14" y="130"/>
                  </a:lnTo>
                  <a:lnTo>
                    <a:pt x="22" y="124"/>
                  </a:lnTo>
                  <a:lnTo>
                    <a:pt x="26" y="130"/>
                  </a:lnTo>
                  <a:lnTo>
                    <a:pt x="32" y="137"/>
                  </a:lnTo>
                  <a:lnTo>
                    <a:pt x="37" y="144"/>
                  </a:lnTo>
                  <a:lnTo>
                    <a:pt x="43" y="157"/>
                  </a:lnTo>
                  <a:lnTo>
                    <a:pt x="55" y="154"/>
                  </a:lnTo>
                  <a:lnTo>
                    <a:pt x="74" y="150"/>
                  </a:lnTo>
                  <a:lnTo>
                    <a:pt x="104" y="147"/>
                  </a:lnTo>
                  <a:lnTo>
                    <a:pt x="111" y="156"/>
                  </a:lnTo>
                  <a:lnTo>
                    <a:pt x="112" y="172"/>
                  </a:lnTo>
                  <a:lnTo>
                    <a:pt x="99" y="176"/>
                  </a:lnTo>
                  <a:lnTo>
                    <a:pt x="86" y="179"/>
                  </a:lnTo>
                  <a:lnTo>
                    <a:pt x="87" y="191"/>
                  </a:lnTo>
                  <a:lnTo>
                    <a:pt x="68" y="191"/>
                  </a:lnTo>
                  <a:lnTo>
                    <a:pt x="86" y="215"/>
                  </a:lnTo>
                  <a:lnTo>
                    <a:pt x="94" y="217"/>
                  </a:lnTo>
                  <a:lnTo>
                    <a:pt x="102" y="219"/>
                  </a:lnTo>
                  <a:lnTo>
                    <a:pt x="106" y="229"/>
                  </a:lnTo>
                  <a:lnTo>
                    <a:pt x="110" y="225"/>
                  </a:lnTo>
                  <a:lnTo>
                    <a:pt x="126" y="222"/>
                  </a:lnTo>
                  <a:lnTo>
                    <a:pt x="134" y="226"/>
                  </a:lnTo>
                  <a:lnTo>
                    <a:pt x="140" y="231"/>
                  </a:lnTo>
                  <a:lnTo>
                    <a:pt x="144" y="226"/>
                  </a:lnTo>
                  <a:lnTo>
                    <a:pt x="155" y="228"/>
                  </a:lnTo>
                  <a:lnTo>
                    <a:pt x="137" y="174"/>
                  </a:lnTo>
                  <a:lnTo>
                    <a:pt x="144" y="171"/>
                  </a:lnTo>
                  <a:lnTo>
                    <a:pt x="167" y="159"/>
                  </a:lnTo>
                  <a:lnTo>
                    <a:pt x="171" y="158"/>
                  </a:lnTo>
                  <a:lnTo>
                    <a:pt x="168" y="154"/>
                  </a:lnTo>
                  <a:lnTo>
                    <a:pt x="173" y="156"/>
                  </a:lnTo>
                  <a:lnTo>
                    <a:pt x="173" y="150"/>
                  </a:lnTo>
                  <a:lnTo>
                    <a:pt x="176" y="147"/>
                  </a:lnTo>
                  <a:lnTo>
                    <a:pt x="178" y="148"/>
                  </a:lnTo>
                  <a:lnTo>
                    <a:pt x="183" y="148"/>
                  </a:lnTo>
                  <a:lnTo>
                    <a:pt x="188" y="152"/>
                  </a:lnTo>
                  <a:lnTo>
                    <a:pt x="195" y="145"/>
                  </a:lnTo>
                  <a:lnTo>
                    <a:pt x="198" y="147"/>
                  </a:lnTo>
                  <a:lnTo>
                    <a:pt x="194" y="156"/>
                  </a:lnTo>
                  <a:lnTo>
                    <a:pt x="197" y="169"/>
                  </a:lnTo>
                  <a:lnTo>
                    <a:pt x="209" y="176"/>
                  </a:lnTo>
                  <a:lnTo>
                    <a:pt x="209" y="179"/>
                  </a:lnTo>
                  <a:lnTo>
                    <a:pt x="205" y="185"/>
                  </a:lnTo>
                  <a:lnTo>
                    <a:pt x="207" y="188"/>
                  </a:lnTo>
                  <a:lnTo>
                    <a:pt x="222" y="194"/>
                  </a:lnTo>
                  <a:lnTo>
                    <a:pt x="226" y="202"/>
                  </a:lnTo>
                  <a:lnTo>
                    <a:pt x="240" y="197"/>
                  </a:lnTo>
                  <a:lnTo>
                    <a:pt x="255" y="194"/>
                  </a:lnTo>
                  <a:lnTo>
                    <a:pt x="268" y="218"/>
                  </a:lnTo>
                  <a:lnTo>
                    <a:pt x="272" y="229"/>
                  </a:lnTo>
                  <a:lnTo>
                    <a:pt x="268" y="232"/>
                  </a:lnTo>
                  <a:lnTo>
                    <a:pt x="266" y="236"/>
                  </a:lnTo>
                  <a:lnTo>
                    <a:pt x="278" y="240"/>
                  </a:lnTo>
                  <a:lnTo>
                    <a:pt x="282" y="245"/>
                  </a:lnTo>
                  <a:lnTo>
                    <a:pt x="298" y="240"/>
                  </a:lnTo>
                  <a:lnTo>
                    <a:pt x="304" y="245"/>
                  </a:lnTo>
                  <a:lnTo>
                    <a:pt x="315" y="239"/>
                  </a:lnTo>
                  <a:lnTo>
                    <a:pt x="323" y="238"/>
                  </a:lnTo>
                  <a:lnTo>
                    <a:pt x="333" y="239"/>
                  </a:lnTo>
                  <a:lnTo>
                    <a:pt x="354" y="239"/>
                  </a:lnTo>
                  <a:lnTo>
                    <a:pt x="349" y="235"/>
                  </a:lnTo>
                  <a:lnTo>
                    <a:pt x="349" y="228"/>
                  </a:lnTo>
                  <a:lnTo>
                    <a:pt x="352" y="223"/>
                  </a:lnTo>
                  <a:lnTo>
                    <a:pt x="352" y="219"/>
                  </a:lnTo>
                  <a:lnTo>
                    <a:pt x="345" y="216"/>
                  </a:lnTo>
                  <a:lnTo>
                    <a:pt x="359" y="215"/>
                  </a:lnTo>
                  <a:lnTo>
                    <a:pt x="371" y="216"/>
                  </a:lnTo>
                  <a:lnTo>
                    <a:pt x="373" y="219"/>
                  </a:lnTo>
                  <a:lnTo>
                    <a:pt x="383" y="218"/>
                  </a:lnTo>
                  <a:lnTo>
                    <a:pt x="376" y="207"/>
                  </a:lnTo>
                  <a:lnTo>
                    <a:pt x="383" y="206"/>
                  </a:lnTo>
                  <a:lnTo>
                    <a:pt x="417" y="210"/>
                  </a:lnTo>
                  <a:lnTo>
                    <a:pt x="444" y="212"/>
                  </a:lnTo>
                  <a:lnTo>
                    <a:pt x="464" y="221"/>
                  </a:lnTo>
                  <a:lnTo>
                    <a:pt x="474" y="221"/>
                  </a:lnTo>
                  <a:lnTo>
                    <a:pt x="478" y="231"/>
                  </a:lnTo>
                  <a:lnTo>
                    <a:pt x="485" y="210"/>
                  </a:lnTo>
                  <a:lnTo>
                    <a:pt x="474" y="186"/>
                  </a:lnTo>
                  <a:lnTo>
                    <a:pt x="508" y="179"/>
                  </a:lnTo>
                  <a:lnTo>
                    <a:pt x="512" y="166"/>
                  </a:lnTo>
                  <a:lnTo>
                    <a:pt x="517" y="147"/>
                  </a:lnTo>
                  <a:lnTo>
                    <a:pt x="552" y="148"/>
                  </a:lnTo>
                  <a:lnTo>
                    <a:pt x="557" y="126"/>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69" name="Freeform 68"/>
            <p:cNvSpPr>
              <a:spLocks/>
            </p:cNvSpPr>
            <p:nvPr/>
          </p:nvSpPr>
          <p:spPr bwMode="auto">
            <a:xfrm>
              <a:off x="3907591" y="3484597"/>
              <a:ext cx="312736" cy="289645"/>
            </a:xfrm>
            <a:custGeom>
              <a:avLst/>
              <a:gdLst>
                <a:gd name="T0" fmla="*/ 37557332 w 250"/>
                <a:gd name="T1" fmla="*/ 114387181 h 153"/>
                <a:gd name="T2" fmla="*/ 43817105 w 250"/>
                <a:gd name="T3" fmla="*/ 95883169 h 153"/>
                <a:gd name="T4" fmla="*/ 53205497 w 250"/>
                <a:gd name="T5" fmla="*/ 87472254 h 153"/>
                <a:gd name="T6" fmla="*/ 70419843 w 250"/>
                <a:gd name="T7" fmla="*/ 90836620 h 153"/>
                <a:gd name="T8" fmla="*/ 89197899 w 250"/>
                <a:gd name="T9" fmla="*/ 97565352 h 153"/>
                <a:gd name="T10" fmla="*/ 93892720 w 250"/>
                <a:gd name="T11" fmla="*/ 102611900 h 153"/>
                <a:gd name="T12" fmla="*/ 106412245 w 250"/>
                <a:gd name="T13" fmla="*/ 114387181 h 153"/>
                <a:gd name="T14" fmla="*/ 115800637 w 250"/>
                <a:gd name="T15" fmla="*/ 144665176 h 153"/>
                <a:gd name="T16" fmla="*/ 129885103 w 250"/>
                <a:gd name="T17" fmla="*/ 141300810 h 153"/>
                <a:gd name="T18" fmla="*/ 151793020 w 250"/>
                <a:gd name="T19" fmla="*/ 144665176 h 153"/>
                <a:gd name="T20" fmla="*/ 183090619 w 250"/>
                <a:gd name="T21" fmla="*/ 178308874 h 153"/>
                <a:gd name="T22" fmla="*/ 215953120 w 250"/>
                <a:gd name="T23" fmla="*/ 198495069 h 153"/>
                <a:gd name="T24" fmla="*/ 247250681 w 250"/>
                <a:gd name="T25" fmla="*/ 220362150 h 153"/>
                <a:gd name="T26" fmla="*/ 259770205 w 250"/>
                <a:gd name="T27" fmla="*/ 255687991 h 153"/>
                <a:gd name="T28" fmla="*/ 278548241 w 250"/>
                <a:gd name="T29" fmla="*/ 227090881 h 153"/>
                <a:gd name="T30" fmla="*/ 281678122 w 250"/>
                <a:gd name="T31" fmla="*/ 201859435 h 153"/>
                <a:gd name="T32" fmla="*/ 269159849 w 250"/>
                <a:gd name="T33" fmla="*/ 163169188 h 153"/>
                <a:gd name="T34" fmla="*/ 295762587 w 250"/>
                <a:gd name="T35" fmla="*/ 154758273 h 153"/>
                <a:gd name="T36" fmla="*/ 328625167 w 250"/>
                <a:gd name="T37" fmla="*/ 163169188 h 153"/>
                <a:gd name="T38" fmla="*/ 381830644 w 250"/>
                <a:gd name="T39" fmla="*/ 158122639 h 153"/>
                <a:gd name="T40" fmla="*/ 381830644 w 250"/>
                <a:gd name="T41" fmla="*/ 136254261 h 153"/>
                <a:gd name="T42" fmla="*/ 317670504 w 250"/>
                <a:gd name="T43" fmla="*/ 136254261 h 153"/>
                <a:gd name="T44" fmla="*/ 286372944 w 250"/>
                <a:gd name="T45" fmla="*/ 132889895 h 153"/>
                <a:gd name="T46" fmla="*/ 258205265 w 250"/>
                <a:gd name="T47" fmla="*/ 144665176 h 153"/>
                <a:gd name="T48" fmla="*/ 239427229 w 250"/>
                <a:gd name="T49" fmla="*/ 141300810 h 153"/>
                <a:gd name="T50" fmla="*/ 223777823 w 250"/>
                <a:gd name="T51" fmla="*/ 142982993 h 153"/>
                <a:gd name="T52" fmla="*/ 204999787 w 250"/>
                <a:gd name="T53" fmla="*/ 132889895 h 153"/>
                <a:gd name="T54" fmla="*/ 204999787 w 250"/>
                <a:gd name="T55" fmla="*/ 124480278 h 153"/>
                <a:gd name="T56" fmla="*/ 201869906 w 250"/>
                <a:gd name="T57" fmla="*/ 95883169 h 153"/>
                <a:gd name="T58" fmla="*/ 140839687 w 250"/>
                <a:gd name="T59" fmla="*/ 72332588 h 153"/>
                <a:gd name="T60" fmla="*/ 109542126 w 250"/>
                <a:gd name="T61" fmla="*/ 50464210 h 153"/>
                <a:gd name="T62" fmla="*/ 70419843 w 250"/>
                <a:gd name="T63" fmla="*/ 60557308 h 153"/>
                <a:gd name="T64" fmla="*/ 45382045 w 250"/>
                <a:gd name="T65" fmla="*/ 26914936 h 153"/>
                <a:gd name="T66" fmla="*/ 46946986 w 250"/>
                <a:gd name="T67" fmla="*/ 0 h 153"/>
                <a:gd name="T68" fmla="*/ 28167689 w 250"/>
                <a:gd name="T69" fmla="*/ 117751546 h 15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50"/>
                <a:gd name="T106" fmla="*/ 0 h 153"/>
                <a:gd name="T107" fmla="*/ 250 w 250"/>
                <a:gd name="T108" fmla="*/ 153 h 15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50" h="153">
                  <a:moveTo>
                    <a:pt x="18" y="70"/>
                  </a:moveTo>
                  <a:lnTo>
                    <a:pt x="24" y="68"/>
                  </a:lnTo>
                  <a:lnTo>
                    <a:pt x="26" y="62"/>
                  </a:lnTo>
                  <a:lnTo>
                    <a:pt x="28" y="57"/>
                  </a:lnTo>
                  <a:lnTo>
                    <a:pt x="36" y="60"/>
                  </a:lnTo>
                  <a:lnTo>
                    <a:pt x="34" y="52"/>
                  </a:lnTo>
                  <a:lnTo>
                    <a:pt x="41" y="49"/>
                  </a:lnTo>
                  <a:lnTo>
                    <a:pt x="45" y="54"/>
                  </a:lnTo>
                  <a:lnTo>
                    <a:pt x="51" y="54"/>
                  </a:lnTo>
                  <a:lnTo>
                    <a:pt x="57" y="58"/>
                  </a:lnTo>
                  <a:lnTo>
                    <a:pt x="60" y="60"/>
                  </a:lnTo>
                  <a:lnTo>
                    <a:pt x="60" y="61"/>
                  </a:lnTo>
                  <a:lnTo>
                    <a:pt x="61" y="66"/>
                  </a:lnTo>
                  <a:lnTo>
                    <a:pt x="68" y="68"/>
                  </a:lnTo>
                  <a:lnTo>
                    <a:pt x="68" y="75"/>
                  </a:lnTo>
                  <a:lnTo>
                    <a:pt x="74" y="86"/>
                  </a:lnTo>
                  <a:lnTo>
                    <a:pt x="81" y="87"/>
                  </a:lnTo>
                  <a:lnTo>
                    <a:pt x="83" y="84"/>
                  </a:lnTo>
                  <a:lnTo>
                    <a:pt x="91" y="80"/>
                  </a:lnTo>
                  <a:lnTo>
                    <a:pt x="97" y="86"/>
                  </a:lnTo>
                  <a:lnTo>
                    <a:pt x="105" y="94"/>
                  </a:lnTo>
                  <a:lnTo>
                    <a:pt x="117" y="106"/>
                  </a:lnTo>
                  <a:lnTo>
                    <a:pt x="137" y="111"/>
                  </a:lnTo>
                  <a:lnTo>
                    <a:pt x="138" y="118"/>
                  </a:lnTo>
                  <a:lnTo>
                    <a:pt x="151" y="124"/>
                  </a:lnTo>
                  <a:lnTo>
                    <a:pt x="158" y="131"/>
                  </a:lnTo>
                  <a:lnTo>
                    <a:pt x="153" y="152"/>
                  </a:lnTo>
                  <a:lnTo>
                    <a:pt x="166" y="152"/>
                  </a:lnTo>
                  <a:lnTo>
                    <a:pt x="173" y="141"/>
                  </a:lnTo>
                  <a:lnTo>
                    <a:pt x="178" y="135"/>
                  </a:lnTo>
                  <a:lnTo>
                    <a:pt x="182" y="130"/>
                  </a:lnTo>
                  <a:lnTo>
                    <a:pt x="180" y="120"/>
                  </a:lnTo>
                  <a:lnTo>
                    <a:pt x="170" y="116"/>
                  </a:lnTo>
                  <a:lnTo>
                    <a:pt x="172" y="97"/>
                  </a:lnTo>
                  <a:lnTo>
                    <a:pt x="181" y="90"/>
                  </a:lnTo>
                  <a:lnTo>
                    <a:pt x="189" y="92"/>
                  </a:lnTo>
                  <a:lnTo>
                    <a:pt x="207" y="89"/>
                  </a:lnTo>
                  <a:lnTo>
                    <a:pt x="210" y="97"/>
                  </a:lnTo>
                  <a:lnTo>
                    <a:pt x="221" y="96"/>
                  </a:lnTo>
                  <a:lnTo>
                    <a:pt x="244" y="94"/>
                  </a:lnTo>
                  <a:lnTo>
                    <a:pt x="249" y="86"/>
                  </a:lnTo>
                  <a:lnTo>
                    <a:pt x="244" y="81"/>
                  </a:lnTo>
                  <a:lnTo>
                    <a:pt x="229" y="81"/>
                  </a:lnTo>
                  <a:lnTo>
                    <a:pt x="203" y="81"/>
                  </a:lnTo>
                  <a:lnTo>
                    <a:pt x="193" y="81"/>
                  </a:lnTo>
                  <a:lnTo>
                    <a:pt x="183" y="79"/>
                  </a:lnTo>
                  <a:lnTo>
                    <a:pt x="167" y="87"/>
                  </a:lnTo>
                  <a:lnTo>
                    <a:pt x="165" y="86"/>
                  </a:lnTo>
                  <a:lnTo>
                    <a:pt x="161" y="82"/>
                  </a:lnTo>
                  <a:lnTo>
                    <a:pt x="153" y="84"/>
                  </a:lnTo>
                  <a:lnTo>
                    <a:pt x="145" y="87"/>
                  </a:lnTo>
                  <a:lnTo>
                    <a:pt x="143" y="85"/>
                  </a:lnTo>
                  <a:lnTo>
                    <a:pt x="141" y="82"/>
                  </a:lnTo>
                  <a:lnTo>
                    <a:pt x="131" y="79"/>
                  </a:lnTo>
                  <a:lnTo>
                    <a:pt x="129" y="78"/>
                  </a:lnTo>
                  <a:lnTo>
                    <a:pt x="131" y="74"/>
                  </a:lnTo>
                  <a:lnTo>
                    <a:pt x="136" y="71"/>
                  </a:lnTo>
                  <a:lnTo>
                    <a:pt x="129" y="57"/>
                  </a:lnTo>
                  <a:lnTo>
                    <a:pt x="118" y="36"/>
                  </a:lnTo>
                  <a:lnTo>
                    <a:pt x="90" y="43"/>
                  </a:lnTo>
                  <a:lnTo>
                    <a:pt x="83" y="36"/>
                  </a:lnTo>
                  <a:lnTo>
                    <a:pt x="70" y="30"/>
                  </a:lnTo>
                  <a:lnTo>
                    <a:pt x="58" y="39"/>
                  </a:lnTo>
                  <a:lnTo>
                    <a:pt x="45" y="36"/>
                  </a:lnTo>
                  <a:lnTo>
                    <a:pt x="32" y="27"/>
                  </a:lnTo>
                  <a:lnTo>
                    <a:pt x="29" y="16"/>
                  </a:lnTo>
                  <a:lnTo>
                    <a:pt x="31" y="8"/>
                  </a:lnTo>
                  <a:lnTo>
                    <a:pt x="30" y="0"/>
                  </a:lnTo>
                  <a:lnTo>
                    <a:pt x="0" y="16"/>
                  </a:lnTo>
                  <a:lnTo>
                    <a:pt x="18" y="7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70" name="Freeform 69"/>
            <p:cNvSpPr>
              <a:spLocks/>
            </p:cNvSpPr>
            <p:nvPr/>
          </p:nvSpPr>
          <p:spPr bwMode="auto">
            <a:xfrm>
              <a:off x="3864730" y="3535398"/>
              <a:ext cx="239711" cy="289645"/>
            </a:xfrm>
            <a:custGeom>
              <a:avLst/>
              <a:gdLst>
                <a:gd name="T0" fmla="*/ 0 w 191"/>
                <a:gd name="T1" fmla="*/ 32855643 h 134"/>
                <a:gd name="T2" fmla="*/ 1575071 w 191"/>
                <a:gd name="T3" fmla="*/ 63983358 h 134"/>
                <a:gd name="T4" fmla="*/ 17325780 w 191"/>
                <a:gd name="T5" fmla="*/ 44960360 h 134"/>
                <a:gd name="T6" fmla="*/ 39378027 w 191"/>
                <a:gd name="T7" fmla="*/ 69171089 h 134"/>
                <a:gd name="T8" fmla="*/ 29927604 w 191"/>
                <a:gd name="T9" fmla="*/ 83005040 h 134"/>
                <a:gd name="T10" fmla="*/ 3150142 w 191"/>
                <a:gd name="T11" fmla="*/ 69171089 h 134"/>
                <a:gd name="T12" fmla="*/ 0 w 191"/>
                <a:gd name="T13" fmla="*/ 89922036 h 134"/>
                <a:gd name="T14" fmla="*/ 3150142 w 191"/>
                <a:gd name="T15" fmla="*/ 102026743 h 134"/>
                <a:gd name="T16" fmla="*/ 17325780 w 191"/>
                <a:gd name="T17" fmla="*/ 103755986 h 134"/>
                <a:gd name="T18" fmla="*/ 11025498 w 191"/>
                <a:gd name="T19" fmla="*/ 117589937 h 134"/>
                <a:gd name="T20" fmla="*/ 23627322 w 191"/>
                <a:gd name="T21" fmla="*/ 126236156 h 134"/>
                <a:gd name="T22" fmla="*/ 23627322 w 191"/>
                <a:gd name="T23" fmla="*/ 167738009 h 134"/>
                <a:gd name="T24" fmla="*/ 64580420 w 191"/>
                <a:gd name="T25" fmla="*/ 155633302 h 134"/>
                <a:gd name="T26" fmla="*/ 88206497 w 191"/>
                <a:gd name="T27" fmla="*/ 143528595 h 134"/>
                <a:gd name="T28" fmla="*/ 141760149 w 191"/>
                <a:gd name="T29" fmla="*/ 171196496 h 134"/>
                <a:gd name="T30" fmla="*/ 173262853 w 191"/>
                <a:gd name="T31" fmla="*/ 186761047 h 134"/>
                <a:gd name="T32" fmla="*/ 181138205 w 191"/>
                <a:gd name="T33" fmla="*/ 195407266 h 134"/>
                <a:gd name="T34" fmla="*/ 184288346 w 191"/>
                <a:gd name="T35" fmla="*/ 214428948 h 134"/>
                <a:gd name="T36" fmla="*/ 215791011 w 191"/>
                <a:gd name="T37" fmla="*/ 229992143 h 134"/>
                <a:gd name="T38" fmla="*/ 261469310 w 191"/>
                <a:gd name="T39" fmla="*/ 174655025 h 134"/>
                <a:gd name="T40" fmla="*/ 291396905 w 191"/>
                <a:gd name="T41" fmla="*/ 174655025 h 134"/>
                <a:gd name="T42" fmla="*/ 296122116 w 191"/>
                <a:gd name="T43" fmla="*/ 152174814 h 134"/>
                <a:gd name="T44" fmla="*/ 299272257 w 191"/>
                <a:gd name="T45" fmla="*/ 141799351 h 134"/>
                <a:gd name="T46" fmla="*/ 289821834 w 191"/>
                <a:gd name="T47" fmla="*/ 127965400 h 134"/>
                <a:gd name="T48" fmla="*/ 267769592 w 191"/>
                <a:gd name="T49" fmla="*/ 119319181 h 134"/>
                <a:gd name="T50" fmla="*/ 266194522 w 191"/>
                <a:gd name="T51" fmla="*/ 107214474 h 134"/>
                <a:gd name="T52" fmla="*/ 234691857 w 191"/>
                <a:gd name="T53" fmla="*/ 98568255 h 134"/>
                <a:gd name="T54" fmla="*/ 215791011 w 191"/>
                <a:gd name="T55" fmla="*/ 77817308 h 134"/>
                <a:gd name="T56" fmla="*/ 207915658 w 191"/>
                <a:gd name="T57" fmla="*/ 65712601 h 134"/>
                <a:gd name="T58" fmla="*/ 193738769 w 191"/>
                <a:gd name="T59" fmla="*/ 53606580 h 134"/>
                <a:gd name="T60" fmla="*/ 184288346 w 191"/>
                <a:gd name="T61" fmla="*/ 60524870 h 134"/>
                <a:gd name="T62" fmla="*/ 177988064 w 191"/>
                <a:gd name="T63" fmla="*/ 65712601 h 134"/>
                <a:gd name="T64" fmla="*/ 166962571 w 191"/>
                <a:gd name="T65" fmla="*/ 63983358 h 134"/>
                <a:gd name="T66" fmla="*/ 157512109 w 191"/>
                <a:gd name="T67" fmla="*/ 44960360 h 134"/>
                <a:gd name="T68" fmla="*/ 157512109 w 191"/>
                <a:gd name="T69" fmla="*/ 32855643 h 134"/>
                <a:gd name="T70" fmla="*/ 146485360 w 191"/>
                <a:gd name="T71" fmla="*/ 29397156 h 134"/>
                <a:gd name="T72" fmla="*/ 143335219 w 191"/>
                <a:gd name="T73" fmla="*/ 19021687 h 134"/>
                <a:gd name="T74" fmla="*/ 130734655 w 191"/>
                <a:gd name="T75" fmla="*/ 8646222 h 134"/>
                <a:gd name="T76" fmla="*/ 121284232 w 191"/>
                <a:gd name="T77" fmla="*/ 8646222 h 134"/>
                <a:gd name="T78" fmla="*/ 114983950 w 191"/>
                <a:gd name="T79" fmla="*/ 0 h 134"/>
                <a:gd name="T80" fmla="*/ 103957202 w 191"/>
                <a:gd name="T81" fmla="*/ 5187733 h 134"/>
                <a:gd name="T82" fmla="*/ 107108598 w 191"/>
                <a:gd name="T83" fmla="*/ 19021687 h 134"/>
                <a:gd name="T84" fmla="*/ 102382131 w 191"/>
                <a:gd name="T85" fmla="*/ 15563200 h 134"/>
                <a:gd name="T86" fmla="*/ 94506779 w 191"/>
                <a:gd name="T87" fmla="*/ 13833956 h 134"/>
                <a:gd name="T88" fmla="*/ 88206497 w 191"/>
                <a:gd name="T89" fmla="*/ 32855643 h 134"/>
                <a:gd name="T90" fmla="*/ 75605913 w 191"/>
                <a:gd name="T91" fmla="*/ 36314131 h 134"/>
                <a:gd name="T92" fmla="*/ 64580420 w 191"/>
                <a:gd name="T93" fmla="*/ 32855643 h 134"/>
                <a:gd name="T94" fmla="*/ 55128742 w 191"/>
                <a:gd name="T95" fmla="*/ 41501862 h 134"/>
                <a:gd name="T96" fmla="*/ 45678319 w 191"/>
                <a:gd name="T97" fmla="*/ 32855643 h 134"/>
                <a:gd name="T98" fmla="*/ 31502675 w 191"/>
                <a:gd name="T99" fmla="*/ 24209424 h 134"/>
                <a:gd name="T100" fmla="*/ 0 w 191"/>
                <a:gd name="T101" fmla="*/ 32855643 h 134"/>
                <a:gd name="T102" fmla="*/ 0 w 191"/>
                <a:gd name="T103" fmla="*/ 32855643 h 13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91"/>
                <a:gd name="T157" fmla="*/ 0 h 134"/>
                <a:gd name="T158" fmla="*/ 191 w 191"/>
                <a:gd name="T159" fmla="*/ 134 h 13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91" h="134">
                  <a:moveTo>
                    <a:pt x="0" y="19"/>
                  </a:moveTo>
                  <a:lnTo>
                    <a:pt x="1" y="37"/>
                  </a:lnTo>
                  <a:lnTo>
                    <a:pt x="11" y="26"/>
                  </a:lnTo>
                  <a:lnTo>
                    <a:pt x="25" y="40"/>
                  </a:lnTo>
                  <a:lnTo>
                    <a:pt x="19" y="48"/>
                  </a:lnTo>
                  <a:lnTo>
                    <a:pt x="2" y="40"/>
                  </a:lnTo>
                  <a:lnTo>
                    <a:pt x="0" y="52"/>
                  </a:lnTo>
                  <a:lnTo>
                    <a:pt x="2" y="59"/>
                  </a:lnTo>
                  <a:lnTo>
                    <a:pt x="11" y="60"/>
                  </a:lnTo>
                  <a:lnTo>
                    <a:pt x="7" y="68"/>
                  </a:lnTo>
                  <a:lnTo>
                    <a:pt x="15" y="73"/>
                  </a:lnTo>
                  <a:lnTo>
                    <a:pt x="15" y="97"/>
                  </a:lnTo>
                  <a:lnTo>
                    <a:pt x="41" y="90"/>
                  </a:lnTo>
                  <a:lnTo>
                    <a:pt x="56" y="83"/>
                  </a:lnTo>
                  <a:lnTo>
                    <a:pt x="90" y="99"/>
                  </a:lnTo>
                  <a:lnTo>
                    <a:pt x="110" y="108"/>
                  </a:lnTo>
                  <a:lnTo>
                    <a:pt x="115" y="113"/>
                  </a:lnTo>
                  <a:lnTo>
                    <a:pt x="117" y="124"/>
                  </a:lnTo>
                  <a:lnTo>
                    <a:pt x="137" y="133"/>
                  </a:lnTo>
                  <a:lnTo>
                    <a:pt x="166" y="101"/>
                  </a:lnTo>
                  <a:lnTo>
                    <a:pt x="185" y="101"/>
                  </a:lnTo>
                  <a:lnTo>
                    <a:pt x="188" y="88"/>
                  </a:lnTo>
                  <a:lnTo>
                    <a:pt x="190" y="82"/>
                  </a:lnTo>
                  <a:lnTo>
                    <a:pt x="184" y="74"/>
                  </a:lnTo>
                  <a:lnTo>
                    <a:pt x="170" y="69"/>
                  </a:lnTo>
                  <a:lnTo>
                    <a:pt x="169" y="62"/>
                  </a:lnTo>
                  <a:lnTo>
                    <a:pt x="149" y="57"/>
                  </a:lnTo>
                  <a:lnTo>
                    <a:pt x="137" y="45"/>
                  </a:lnTo>
                  <a:lnTo>
                    <a:pt x="132" y="38"/>
                  </a:lnTo>
                  <a:lnTo>
                    <a:pt x="123" y="31"/>
                  </a:lnTo>
                  <a:lnTo>
                    <a:pt x="117" y="35"/>
                  </a:lnTo>
                  <a:lnTo>
                    <a:pt x="113" y="38"/>
                  </a:lnTo>
                  <a:lnTo>
                    <a:pt x="106" y="37"/>
                  </a:lnTo>
                  <a:lnTo>
                    <a:pt x="100" y="26"/>
                  </a:lnTo>
                  <a:lnTo>
                    <a:pt x="100" y="19"/>
                  </a:lnTo>
                  <a:lnTo>
                    <a:pt x="93" y="17"/>
                  </a:lnTo>
                  <a:lnTo>
                    <a:pt x="91" y="11"/>
                  </a:lnTo>
                  <a:lnTo>
                    <a:pt x="83" y="5"/>
                  </a:lnTo>
                  <a:lnTo>
                    <a:pt x="77" y="5"/>
                  </a:lnTo>
                  <a:lnTo>
                    <a:pt x="73" y="0"/>
                  </a:lnTo>
                  <a:lnTo>
                    <a:pt x="66" y="3"/>
                  </a:lnTo>
                  <a:lnTo>
                    <a:pt x="68" y="11"/>
                  </a:lnTo>
                  <a:lnTo>
                    <a:pt x="65" y="9"/>
                  </a:lnTo>
                  <a:lnTo>
                    <a:pt x="60" y="8"/>
                  </a:lnTo>
                  <a:lnTo>
                    <a:pt x="56" y="19"/>
                  </a:lnTo>
                  <a:lnTo>
                    <a:pt x="48" y="21"/>
                  </a:lnTo>
                  <a:lnTo>
                    <a:pt x="41" y="19"/>
                  </a:lnTo>
                  <a:lnTo>
                    <a:pt x="35" y="24"/>
                  </a:lnTo>
                  <a:lnTo>
                    <a:pt x="29" y="19"/>
                  </a:lnTo>
                  <a:lnTo>
                    <a:pt x="20" y="14"/>
                  </a:lnTo>
                  <a:lnTo>
                    <a:pt x="0" y="19"/>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71" name="Freeform 70"/>
            <p:cNvSpPr>
              <a:spLocks/>
            </p:cNvSpPr>
            <p:nvPr/>
          </p:nvSpPr>
          <p:spPr bwMode="auto">
            <a:xfrm>
              <a:off x="4134602" y="3490949"/>
              <a:ext cx="196849" cy="289645"/>
            </a:xfrm>
            <a:custGeom>
              <a:avLst/>
              <a:gdLst>
                <a:gd name="T0" fmla="*/ 62060649 w 160"/>
                <a:gd name="T1" fmla="*/ 82551268 h 69"/>
                <a:gd name="T2" fmla="*/ 43896322 w 160"/>
                <a:gd name="T3" fmla="*/ 82551268 h 69"/>
                <a:gd name="T4" fmla="*/ 9082166 w 160"/>
                <a:gd name="T5" fmla="*/ 87710414 h 69"/>
                <a:gd name="T6" fmla="*/ 0 w 160"/>
                <a:gd name="T7" fmla="*/ 99749247 h 69"/>
                <a:gd name="T8" fmla="*/ 9082166 w 160"/>
                <a:gd name="T9" fmla="*/ 104909684 h 69"/>
                <a:gd name="T10" fmla="*/ 16649818 w 160"/>
                <a:gd name="T11" fmla="*/ 110068809 h 69"/>
                <a:gd name="T12" fmla="*/ 65087217 w 160"/>
                <a:gd name="T13" fmla="*/ 108348226 h 69"/>
                <a:gd name="T14" fmla="*/ 96874808 w 160"/>
                <a:gd name="T15" fmla="*/ 108348226 h 69"/>
                <a:gd name="T16" fmla="*/ 112011337 w 160"/>
                <a:gd name="T17" fmla="*/ 116948516 h 69"/>
                <a:gd name="T18" fmla="*/ 116552418 w 160"/>
                <a:gd name="T19" fmla="*/ 101469830 h 69"/>
                <a:gd name="T20" fmla="*/ 130175663 w 160"/>
                <a:gd name="T21" fmla="*/ 99749247 h 69"/>
                <a:gd name="T22" fmla="*/ 149853274 w 160"/>
                <a:gd name="T23" fmla="*/ 94590122 h 69"/>
                <a:gd name="T24" fmla="*/ 166503125 w 160"/>
                <a:gd name="T25" fmla="*/ 91150268 h 69"/>
                <a:gd name="T26" fmla="*/ 196777413 w 160"/>
                <a:gd name="T27" fmla="*/ 72233018 h 69"/>
                <a:gd name="T28" fmla="*/ 230078269 w 160"/>
                <a:gd name="T29" fmla="*/ 53314477 h 69"/>
                <a:gd name="T30" fmla="*/ 240673716 w 160"/>
                <a:gd name="T31" fmla="*/ 42996227 h 69"/>
                <a:gd name="T32" fmla="*/ 236132635 w 160"/>
                <a:gd name="T33" fmla="*/ 25796947 h 69"/>
                <a:gd name="T34" fmla="*/ 220996106 w 160"/>
                <a:gd name="T35" fmla="*/ 25796947 h 69"/>
                <a:gd name="T36" fmla="*/ 205859577 w 160"/>
                <a:gd name="T37" fmla="*/ 17197963 h 69"/>
                <a:gd name="T38" fmla="*/ 189208534 w 160"/>
                <a:gd name="T39" fmla="*/ 10319564 h 69"/>
                <a:gd name="T40" fmla="*/ 149853274 w 160"/>
                <a:gd name="T41" fmla="*/ 6879710 h 69"/>
                <a:gd name="T42" fmla="*/ 98388092 w 160"/>
                <a:gd name="T43" fmla="*/ 0 h 69"/>
                <a:gd name="T44" fmla="*/ 89305928 w 160"/>
                <a:gd name="T45" fmla="*/ 1719272 h 69"/>
                <a:gd name="T46" fmla="*/ 92333726 w 160"/>
                <a:gd name="T47" fmla="*/ 10319564 h 69"/>
                <a:gd name="T48" fmla="*/ 98388092 w 160"/>
                <a:gd name="T49" fmla="*/ 20637817 h 69"/>
                <a:gd name="T50" fmla="*/ 83251563 w 160"/>
                <a:gd name="T51" fmla="*/ 22357093 h 69"/>
                <a:gd name="T52" fmla="*/ 80224976 w 160"/>
                <a:gd name="T53" fmla="*/ 17197963 h 69"/>
                <a:gd name="T54" fmla="*/ 63573933 w 160"/>
                <a:gd name="T55" fmla="*/ 15478692 h 69"/>
                <a:gd name="T56" fmla="*/ 40868524 w 160"/>
                <a:gd name="T57" fmla="*/ 17197963 h 69"/>
                <a:gd name="T58" fmla="*/ 51465202 w 160"/>
                <a:gd name="T59" fmla="*/ 22357093 h 69"/>
                <a:gd name="T60" fmla="*/ 52978486 w 160"/>
                <a:gd name="T61" fmla="*/ 29236801 h 69"/>
                <a:gd name="T62" fmla="*/ 46924120 w 160"/>
                <a:gd name="T63" fmla="*/ 37835780 h 69"/>
                <a:gd name="T64" fmla="*/ 46924120 w 160"/>
                <a:gd name="T65" fmla="*/ 49874623 h 69"/>
                <a:gd name="T66" fmla="*/ 54491769 w 160"/>
                <a:gd name="T67" fmla="*/ 56754331 h 69"/>
                <a:gd name="T68" fmla="*/ 83251563 w 160"/>
                <a:gd name="T69" fmla="*/ 56754331 h 69"/>
                <a:gd name="T70" fmla="*/ 93847010 w 160"/>
                <a:gd name="T71" fmla="*/ 56754331 h 69"/>
                <a:gd name="T72" fmla="*/ 102929173 w 160"/>
                <a:gd name="T73" fmla="*/ 67072582 h 69"/>
                <a:gd name="T74" fmla="*/ 93847010 w 160"/>
                <a:gd name="T75" fmla="*/ 80831997 h 69"/>
                <a:gd name="T76" fmla="*/ 83251563 w 160"/>
                <a:gd name="T77" fmla="*/ 80831997 h 69"/>
                <a:gd name="T78" fmla="*/ 72656096 w 160"/>
                <a:gd name="T79" fmla="*/ 79111414 h 69"/>
                <a:gd name="T80" fmla="*/ 68115014 w 160"/>
                <a:gd name="T81" fmla="*/ 80831997 h 69"/>
                <a:gd name="T82" fmla="*/ 62060649 w 160"/>
                <a:gd name="T83" fmla="*/ 82551268 h 69"/>
                <a:gd name="T84" fmla="*/ 62060649 w 160"/>
                <a:gd name="T85" fmla="*/ 82551268 h 6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60"/>
                <a:gd name="T130" fmla="*/ 0 h 69"/>
                <a:gd name="T131" fmla="*/ 160 w 160"/>
                <a:gd name="T132" fmla="*/ 69 h 6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60" h="69">
                  <a:moveTo>
                    <a:pt x="41" y="48"/>
                  </a:moveTo>
                  <a:lnTo>
                    <a:pt x="29" y="48"/>
                  </a:lnTo>
                  <a:lnTo>
                    <a:pt x="6" y="51"/>
                  </a:lnTo>
                  <a:lnTo>
                    <a:pt x="0" y="58"/>
                  </a:lnTo>
                  <a:lnTo>
                    <a:pt x="6" y="61"/>
                  </a:lnTo>
                  <a:lnTo>
                    <a:pt x="11" y="64"/>
                  </a:lnTo>
                  <a:lnTo>
                    <a:pt x="43" y="63"/>
                  </a:lnTo>
                  <a:lnTo>
                    <a:pt x="64" y="63"/>
                  </a:lnTo>
                  <a:lnTo>
                    <a:pt x="74" y="68"/>
                  </a:lnTo>
                  <a:lnTo>
                    <a:pt x="77" y="59"/>
                  </a:lnTo>
                  <a:lnTo>
                    <a:pt x="86" y="58"/>
                  </a:lnTo>
                  <a:lnTo>
                    <a:pt x="99" y="55"/>
                  </a:lnTo>
                  <a:lnTo>
                    <a:pt x="110" y="53"/>
                  </a:lnTo>
                  <a:lnTo>
                    <a:pt x="130" y="42"/>
                  </a:lnTo>
                  <a:lnTo>
                    <a:pt x="152" y="31"/>
                  </a:lnTo>
                  <a:lnTo>
                    <a:pt x="159" y="25"/>
                  </a:lnTo>
                  <a:lnTo>
                    <a:pt x="156" y="15"/>
                  </a:lnTo>
                  <a:lnTo>
                    <a:pt x="146" y="15"/>
                  </a:lnTo>
                  <a:lnTo>
                    <a:pt x="136" y="10"/>
                  </a:lnTo>
                  <a:lnTo>
                    <a:pt x="125" y="6"/>
                  </a:lnTo>
                  <a:lnTo>
                    <a:pt x="99" y="4"/>
                  </a:lnTo>
                  <a:lnTo>
                    <a:pt x="65" y="0"/>
                  </a:lnTo>
                  <a:lnTo>
                    <a:pt x="59" y="1"/>
                  </a:lnTo>
                  <a:lnTo>
                    <a:pt x="61" y="6"/>
                  </a:lnTo>
                  <a:lnTo>
                    <a:pt x="65" y="12"/>
                  </a:lnTo>
                  <a:lnTo>
                    <a:pt x="55" y="13"/>
                  </a:lnTo>
                  <a:lnTo>
                    <a:pt x="53" y="10"/>
                  </a:lnTo>
                  <a:lnTo>
                    <a:pt x="42" y="9"/>
                  </a:lnTo>
                  <a:lnTo>
                    <a:pt x="27" y="10"/>
                  </a:lnTo>
                  <a:lnTo>
                    <a:pt x="34" y="13"/>
                  </a:lnTo>
                  <a:lnTo>
                    <a:pt x="35" y="17"/>
                  </a:lnTo>
                  <a:lnTo>
                    <a:pt x="31" y="22"/>
                  </a:lnTo>
                  <a:lnTo>
                    <a:pt x="31" y="29"/>
                  </a:lnTo>
                  <a:lnTo>
                    <a:pt x="36" y="33"/>
                  </a:lnTo>
                  <a:lnTo>
                    <a:pt x="55" y="33"/>
                  </a:lnTo>
                  <a:lnTo>
                    <a:pt x="62" y="33"/>
                  </a:lnTo>
                  <a:lnTo>
                    <a:pt x="68" y="39"/>
                  </a:lnTo>
                  <a:lnTo>
                    <a:pt x="62" y="47"/>
                  </a:lnTo>
                  <a:lnTo>
                    <a:pt x="55" y="47"/>
                  </a:lnTo>
                  <a:lnTo>
                    <a:pt x="48" y="46"/>
                  </a:lnTo>
                  <a:lnTo>
                    <a:pt x="45" y="47"/>
                  </a:lnTo>
                  <a:lnTo>
                    <a:pt x="41" y="48"/>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72" name="Freeform 71"/>
            <p:cNvSpPr>
              <a:spLocks/>
            </p:cNvSpPr>
            <p:nvPr/>
          </p:nvSpPr>
          <p:spPr bwMode="auto">
            <a:xfrm>
              <a:off x="4115552" y="3548098"/>
              <a:ext cx="126999" cy="289645"/>
            </a:xfrm>
            <a:custGeom>
              <a:avLst/>
              <a:gdLst>
                <a:gd name="T0" fmla="*/ 0 w 102"/>
                <a:gd name="T1" fmla="*/ 102674656 h 71"/>
                <a:gd name="T2" fmla="*/ 1550147 w 102"/>
                <a:gd name="T3" fmla="*/ 107894661 h 71"/>
                <a:gd name="T4" fmla="*/ 12402423 w 102"/>
                <a:gd name="T5" fmla="*/ 109635982 h 71"/>
                <a:gd name="T6" fmla="*/ 40307556 w 102"/>
                <a:gd name="T7" fmla="*/ 111375984 h 71"/>
                <a:gd name="T8" fmla="*/ 72863135 w 102"/>
                <a:gd name="T9" fmla="*/ 73090648 h 71"/>
                <a:gd name="T10" fmla="*/ 82164034 w 102"/>
                <a:gd name="T11" fmla="*/ 97453332 h 71"/>
                <a:gd name="T12" fmla="*/ 91466159 w 102"/>
                <a:gd name="T13" fmla="*/ 121817314 h 71"/>
                <a:gd name="T14" fmla="*/ 111619309 w 102"/>
                <a:gd name="T15" fmla="*/ 111375984 h 71"/>
                <a:gd name="T16" fmla="*/ 133322607 w 102"/>
                <a:gd name="T17" fmla="*/ 102674656 h 71"/>
                <a:gd name="T18" fmla="*/ 155027149 w 102"/>
                <a:gd name="T19" fmla="*/ 109635982 h 71"/>
                <a:gd name="T20" fmla="*/ 156577296 w 102"/>
                <a:gd name="T21" fmla="*/ 73090648 h 71"/>
                <a:gd name="T22" fmla="*/ 141074585 w 102"/>
                <a:gd name="T23" fmla="*/ 66129322 h 71"/>
                <a:gd name="T24" fmla="*/ 131772460 w 102"/>
                <a:gd name="T25" fmla="*/ 67869323 h 71"/>
                <a:gd name="T26" fmla="*/ 137974292 w 102"/>
                <a:gd name="T27" fmla="*/ 45246662 h 71"/>
                <a:gd name="T28" fmla="*/ 119371288 w 102"/>
                <a:gd name="T29" fmla="*/ 40025327 h 71"/>
                <a:gd name="T30" fmla="*/ 103868576 w 102"/>
                <a:gd name="T31" fmla="*/ 38285326 h 71"/>
                <a:gd name="T32" fmla="*/ 82164034 w 102"/>
                <a:gd name="T33" fmla="*/ 38285326 h 71"/>
                <a:gd name="T34" fmla="*/ 65111157 w 102"/>
                <a:gd name="T35" fmla="*/ 38285326 h 71"/>
                <a:gd name="T36" fmla="*/ 43407859 w 102"/>
                <a:gd name="T37" fmla="*/ 38285326 h 71"/>
                <a:gd name="T38" fmla="*/ 26354992 w 102"/>
                <a:gd name="T39" fmla="*/ 34805322 h 71"/>
                <a:gd name="T40" fmla="*/ 23253454 w 102"/>
                <a:gd name="T41" fmla="*/ 31324000 h 71"/>
                <a:gd name="T42" fmla="*/ 26354992 w 102"/>
                <a:gd name="T43" fmla="*/ 22622672 h 71"/>
                <a:gd name="T44" fmla="*/ 34105725 w 102"/>
                <a:gd name="T45" fmla="*/ 17402661 h 71"/>
                <a:gd name="T46" fmla="*/ 63561010 w 102"/>
                <a:gd name="T47" fmla="*/ 10441332 h 71"/>
                <a:gd name="T48" fmla="*/ 62010864 w 102"/>
                <a:gd name="T49" fmla="*/ 0 h 71"/>
                <a:gd name="T50" fmla="*/ 40307556 w 102"/>
                <a:gd name="T51" fmla="*/ 3480005 h 71"/>
                <a:gd name="T52" fmla="*/ 20153156 w 102"/>
                <a:gd name="T53" fmla="*/ 1740002 h 71"/>
                <a:gd name="T54" fmla="*/ 7750735 w 102"/>
                <a:gd name="T55" fmla="*/ 13921338 h 71"/>
                <a:gd name="T56" fmla="*/ 3100294 w 102"/>
                <a:gd name="T57" fmla="*/ 38285326 h 71"/>
                <a:gd name="T58" fmla="*/ 4650441 w 102"/>
                <a:gd name="T59" fmla="*/ 45246662 h 71"/>
                <a:gd name="T60" fmla="*/ 3100294 w 102"/>
                <a:gd name="T61" fmla="*/ 46986664 h 71"/>
                <a:gd name="T62" fmla="*/ 17052863 w 102"/>
                <a:gd name="T63" fmla="*/ 50466668 h 71"/>
                <a:gd name="T64" fmla="*/ 23253454 w 102"/>
                <a:gd name="T65" fmla="*/ 64389320 h 71"/>
                <a:gd name="T66" fmla="*/ 20153156 w 102"/>
                <a:gd name="T67" fmla="*/ 80050655 h 71"/>
                <a:gd name="T68" fmla="*/ 15502716 w 102"/>
                <a:gd name="T69" fmla="*/ 81791976 h 71"/>
                <a:gd name="T70" fmla="*/ 10852276 w 102"/>
                <a:gd name="T71" fmla="*/ 88752004 h 71"/>
                <a:gd name="T72" fmla="*/ 0 w 102"/>
                <a:gd name="T73" fmla="*/ 102674656 h 71"/>
                <a:gd name="T74" fmla="*/ 0 w 102"/>
                <a:gd name="T75" fmla="*/ 102674656 h 7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2"/>
                <a:gd name="T115" fmla="*/ 0 h 71"/>
                <a:gd name="T116" fmla="*/ 102 w 102"/>
                <a:gd name="T117" fmla="*/ 71 h 7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2" h="71">
                  <a:moveTo>
                    <a:pt x="0" y="59"/>
                  </a:moveTo>
                  <a:lnTo>
                    <a:pt x="1" y="62"/>
                  </a:lnTo>
                  <a:lnTo>
                    <a:pt x="8" y="63"/>
                  </a:lnTo>
                  <a:lnTo>
                    <a:pt x="26" y="64"/>
                  </a:lnTo>
                  <a:lnTo>
                    <a:pt x="47" y="42"/>
                  </a:lnTo>
                  <a:lnTo>
                    <a:pt x="53" y="56"/>
                  </a:lnTo>
                  <a:lnTo>
                    <a:pt x="59" y="70"/>
                  </a:lnTo>
                  <a:lnTo>
                    <a:pt x="72" y="64"/>
                  </a:lnTo>
                  <a:lnTo>
                    <a:pt x="86" y="59"/>
                  </a:lnTo>
                  <a:lnTo>
                    <a:pt x="100" y="63"/>
                  </a:lnTo>
                  <a:lnTo>
                    <a:pt x="101" y="42"/>
                  </a:lnTo>
                  <a:lnTo>
                    <a:pt x="91" y="38"/>
                  </a:lnTo>
                  <a:lnTo>
                    <a:pt x="85" y="39"/>
                  </a:lnTo>
                  <a:lnTo>
                    <a:pt x="89" y="26"/>
                  </a:lnTo>
                  <a:lnTo>
                    <a:pt x="77" y="23"/>
                  </a:lnTo>
                  <a:lnTo>
                    <a:pt x="67" y="22"/>
                  </a:lnTo>
                  <a:lnTo>
                    <a:pt x="53" y="22"/>
                  </a:lnTo>
                  <a:lnTo>
                    <a:pt x="42" y="22"/>
                  </a:lnTo>
                  <a:lnTo>
                    <a:pt x="28" y="22"/>
                  </a:lnTo>
                  <a:lnTo>
                    <a:pt x="17" y="20"/>
                  </a:lnTo>
                  <a:lnTo>
                    <a:pt x="15" y="18"/>
                  </a:lnTo>
                  <a:lnTo>
                    <a:pt x="17" y="13"/>
                  </a:lnTo>
                  <a:lnTo>
                    <a:pt x="22" y="10"/>
                  </a:lnTo>
                  <a:lnTo>
                    <a:pt x="41" y="6"/>
                  </a:lnTo>
                  <a:lnTo>
                    <a:pt x="40" y="0"/>
                  </a:lnTo>
                  <a:lnTo>
                    <a:pt x="26" y="2"/>
                  </a:lnTo>
                  <a:lnTo>
                    <a:pt x="13" y="1"/>
                  </a:lnTo>
                  <a:lnTo>
                    <a:pt x="5" y="8"/>
                  </a:lnTo>
                  <a:lnTo>
                    <a:pt x="2" y="22"/>
                  </a:lnTo>
                  <a:lnTo>
                    <a:pt x="3" y="26"/>
                  </a:lnTo>
                  <a:lnTo>
                    <a:pt x="2" y="27"/>
                  </a:lnTo>
                  <a:lnTo>
                    <a:pt x="11" y="29"/>
                  </a:lnTo>
                  <a:lnTo>
                    <a:pt x="15" y="37"/>
                  </a:lnTo>
                  <a:lnTo>
                    <a:pt x="13" y="46"/>
                  </a:lnTo>
                  <a:lnTo>
                    <a:pt x="10" y="47"/>
                  </a:lnTo>
                  <a:lnTo>
                    <a:pt x="7" y="51"/>
                  </a:lnTo>
                  <a:lnTo>
                    <a:pt x="0" y="59"/>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73" name="Freeform 72"/>
            <p:cNvSpPr>
              <a:spLocks/>
            </p:cNvSpPr>
            <p:nvPr/>
          </p:nvSpPr>
          <p:spPr bwMode="auto">
            <a:xfrm>
              <a:off x="3263070" y="3445703"/>
              <a:ext cx="61912" cy="289645"/>
            </a:xfrm>
            <a:custGeom>
              <a:avLst/>
              <a:gdLst>
                <a:gd name="T0" fmla="*/ 0 w 48"/>
                <a:gd name="T1" fmla="*/ 20152825 h 49"/>
                <a:gd name="T2" fmla="*/ 46584378 w 48"/>
                <a:gd name="T3" fmla="*/ 18473316 h 49"/>
                <a:gd name="T4" fmla="*/ 51574823 w 48"/>
                <a:gd name="T5" fmla="*/ 0 h 49"/>
                <a:gd name="T6" fmla="*/ 78194824 w 48"/>
                <a:gd name="T7" fmla="*/ 48703209 h 49"/>
                <a:gd name="T8" fmla="*/ 71540469 w 48"/>
                <a:gd name="T9" fmla="*/ 75572772 h 49"/>
                <a:gd name="T10" fmla="*/ 29946545 w 48"/>
                <a:gd name="T11" fmla="*/ 80611301 h 49"/>
                <a:gd name="T12" fmla="*/ 14973917 w 48"/>
                <a:gd name="T13" fmla="*/ 75572772 h 49"/>
                <a:gd name="T14" fmla="*/ 13310006 w 48"/>
                <a:gd name="T15" fmla="*/ 48703209 h 49"/>
                <a:gd name="T16" fmla="*/ 0 w 48"/>
                <a:gd name="T17" fmla="*/ 21832340 h 49"/>
                <a:gd name="T18" fmla="*/ 0 w 48"/>
                <a:gd name="T19" fmla="*/ 20152825 h 49"/>
                <a:gd name="T20" fmla="*/ 0 w 48"/>
                <a:gd name="T21" fmla="*/ 20152825 h 4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8"/>
                <a:gd name="T34" fmla="*/ 0 h 49"/>
                <a:gd name="T35" fmla="*/ 48 w 48"/>
                <a:gd name="T36" fmla="*/ 49 h 4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8" h="49">
                  <a:moveTo>
                    <a:pt x="0" y="12"/>
                  </a:moveTo>
                  <a:lnTo>
                    <a:pt x="28" y="11"/>
                  </a:lnTo>
                  <a:lnTo>
                    <a:pt x="31" y="0"/>
                  </a:lnTo>
                  <a:lnTo>
                    <a:pt x="47" y="29"/>
                  </a:lnTo>
                  <a:lnTo>
                    <a:pt x="43" y="45"/>
                  </a:lnTo>
                  <a:lnTo>
                    <a:pt x="18" y="48"/>
                  </a:lnTo>
                  <a:lnTo>
                    <a:pt x="9" y="45"/>
                  </a:lnTo>
                  <a:lnTo>
                    <a:pt x="8" y="29"/>
                  </a:lnTo>
                  <a:lnTo>
                    <a:pt x="0" y="13"/>
                  </a:lnTo>
                  <a:lnTo>
                    <a:pt x="0" y="12"/>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74" name="Freeform 73"/>
            <p:cNvSpPr>
              <a:spLocks/>
            </p:cNvSpPr>
            <p:nvPr/>
          </p:nvSpPr>
          <p:spPr bwMode="auto">
            <a:xfrm>
              <a:off x="3294819" y="3500473"/>
              <a:ext cx="31750" cy="289645"/>
            </a:xfrm>
            <a:custGeom>
              <a:avLst/>
              <a:gdLst>
                <a:gd name="T0" fmla="*/ 0 w 25"/>
                <a:gd name="T1" fmla="*/ 60733038 h 47"/>
                <a:gd name="T2" fmla="*/ 0 w 25"/>
                <a:gd name="T3" fmla="*/ 60733038 h 47"/>
                <a:gd name="T4" fmla="*/ 1612900 w 25"/>
                <a:gd name="T5" fmla="*/ 19087337 h 47"/>
                <a:gd name="T6" fmla="*/ 19354799 w 25"/>
                <a:gd name="T7" fmla="*/ 0 h 47"/>
                <a:gd name="T8" fmla="*/ 38709598 w 25"/>
                <a:gd name="T9" fmla="*/ 46850265 h 47"/>
                <a:gd name="T10" fmla="*/ 20967704 w 25"/>
                <a:gd name="T11" fmla="*/ 79820370 h 47"/>
                <a:gd name="T12" fmla="*/ 0 w 25"/>
                <a:gd name="T13" fmla="*/ 60733038 h 47"/>
                <a:gd name="T14" fmla="*/ 0 w 25"/>
                <a:gd name="T15" fmla="*/ 60733038 h 47"/>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47"/>
                <a:gd name="T26" fmla="*/ 25 w 25"/>
                <a:gd name="T27" fmla="*/ 47 h 4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47">
                  <a:moveTo>
                    <a:pt x="0" y="35"/>
                  </a:moveTo>
                  <a:lnTo>
                    <a:pt x="0" y="35"/>
                  </a:lnTo>
                  <a:lnTo>
                    <a:pt x="1" y="11"/>
                  </a:lnTo>
                  <a:lnTo>
                    <a:pt x="12" y="0"/>
                  </a:lnTo>
                  <a:lnTo>
                    <a:pt x="24" y="27"/>
                  </a:lnTo>
                  <a:lnTo>
                    <a:pt x="13" y="46"/>
                  </a:lnTo>
                  <a:lnTo>
                    <a:pt x="0" y="35"/>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75" name="Freeform 74"/>
            <p:cNvSpPr>
              <a:spLocks/>
            </p:cNvSpPr>
            <p:nvPr/>
          </p:nvSpPr>
          <p:spPr bwMode="auto">
            <a:xfrm>
              <a:off x="3128134" y="3357596"/>
              <a:ext cx="130174" cy="289645"/>
            </a:xfrm>
            <a:custGeom>
              <a:avLst/>
              <a:gdLst>
                <a:gd name="T0" fmla="*/ 0 w 105"/>
                <a:gd name="T1" fmla="*/ 42239311 h 41"/>
                <a:gd name="T2" fmla="*/ 0 w 105"/>
                <a:gd name="T3" fmla="*/ 42239311 h 41"/>
                <a:gd name="T4" fmla="*/ 1537305 w 105"/>
                <a:gd name="T5" fmla="*/ 45911833 h 41"/>
                <a:gd name="T6" fmla="*/ 3074610 w 105"/>
                <a:gd name="T7" fmla="*/ 58766978 h 41"/>
                <a:gd name="T8" fmla="*/ 19981242 w 105"/>
                <a:gd name="T9" fmla="*/ 62440845 h 41"/>
                <a:gd name="T10" fmla="*/ 53795752 w 105"/>
                <a:gd name="T11" fmla="*/ 55094467 h 41"/>
                <a:gd name="T12" fmla="*/ 89146332 w 105"/>
                <a:gd name="T13" fmla="*/ 73459734 h 41"/>
                <a:gd name="T14" fmla="*/ 138331392 w 105"/>
                <a:gd name="T15" fmla="*/ 60604589 h 41"/>
                <a:gd name="T16" fmla="*/ 159848693 w 105"/>
                <a:gd name="T17" fmla="*/ 23874044 h 41"/>
                <a:gd name="T18" fmla="*/ 152163412 w 105"/>
                <a:gd name="T19" fmla="*/ 0 h 41"/>
                <a:gd name="T20" fmla="*/ 89146332 w 105"/>
                <a:gd name="T21" fmla="*/ 1836256 h 41"/>
                <a:gd name="T22" fmla="*/ 70702380 w 105"/>
                <a:gd name="T23" fmla="*/ 40403056 h 41"/>
                <a:gd name="T24" fmla="*/ 0 w 105"/>
                <a:gd name="T25" fmla="*/ 42239311 h 41"/>
                <a:gd name="T26" fmla="*/ 0 w 105"/>
                <a:gd name="T27" fmla="*/ 42239311 h 4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5"/>
                <a:gd name="T43" fmla="*/ 0 h 41"/>
                <a:gd name="T44" fmla="*/ 105 w 105"/>
                <a:gd name="T45" fmla="*/ 41 h 4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5" h="41">
                  <a:moveTo>
                    <a:pt x="0" y="23"/>
                  </a:moveTo>
                  <a:lnTo>
                    <a:pt x="0" y="23"/>
                  </a:lnTo>
                  <a:lnTo>
                    <a:pt x="1" y="25"/>
                  </a:lnTo>
                  <a:lnTo>
                    <a:pt x="2" y="32"/>
                  </a:lnTo>
                  <a:lnTo>
                    <a:pt x="13" y="34"/>
                  </a:lnTo>
                  <a:lnTo>
                    <a:pt x="35" y="30"/>
                  </a:lnTo>
                  <a:lnTo>
                    <a:pt x="58" y="40"/>
                  </a:lnTo>
                  <a:lnTo>
                    <a:pt x="90" y="33"/>
                  </a:lnTo>
                  <a:lnTo>
                    <a:pt x="104" y="13"/>
                  </a:lnTo>
                  <a:lnTo>
                    <a:pt x="99" y="0"/>
                  </a:lnTo>
                  <a:lnTo>
                    <a:pt x="58" y="1"/>
                  </a:lnTo>
                  <a:lnTo>
                    <a:pt x="46" y="22"/>
                  </a:lnTo>
                  <a:lnTo>
                    <a:pt x="0" y="23"/>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76" name="Freeform 75"/>
            <p:cNvSpPr>
              <a:spLocks/>
            </p:cNvSpPr>
            <p:nvPr/>
          </p:nvSpPr>
          <p:spPr bwMode="auto">
            <a:xfrm>
              <a:off x="3017010" y="3292510"/>
              <a:ext cx="57150" cy="289645"/>
            </a:xfrm>
            <a:custGeom>
              <a:avLst/>
              <a:gdLst>
                <a:gd name="T0" fmla="*/ 0 w 45"/>
                <a:gd name="T1" fmla="*/ 11676657 h 33"/>
                <a:gd name="T2" fmla="*/ 0 w 45"/>
                <a:gd name="T3" fmla="*/ 11676657 h 33"/>
                <a:gd name="T4" fmla="*/ 16128999 w 45"/>
                <a:gd name="T5" fmla="*/ 1946109 h 33"/>
                <a:gd name="T6" fmla="*/ 48387003 w 45"/>
                <a:gd name="T7" fmla="*/ 0 h 33"/>
                <a:gd name="T8" fmla="*/ 69354696 w 45"/>
                <a:gd name="T9" fmla="*/ 25300818 h 33"/>
                <a:gd name="T10" fmla="*/ 70967596 w 45"/>
                <a:gd name="T11" fmla="*/ 44761905 h 33"/>
                <a:gd name="T12" fmla="*/ 62903099 w 45"/>
                <a:gd name="T13" fmla="*/ 62278289 h 33"/>
                <a:gd name="T14" fmla="*/ 0 w 45"/>
                <a:gd name="T15" fmla="*/ 11676657 h 33"/>
                <a:gd name="T16" fmla="*/ 0 w 45"/>
                <a:gd name="T17" fmla="*/ 11676657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5"/>
                <a:gd name="T28" fmla="*/ 0 h 33"/>
                <a:gd name="T29" fmla="*/ 45 w 45"/>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5" h="33">
                  <a:moveTo>
                    <a:pt x="0" y="6"/>
                  </a:moveTo>
                  <a:lnTo>
                    <a:pt x="0" y="6"/>
                  </a:lnTo>
                  <a:lnTo>
                    <a:pt x="10" y="1"/>
                  </a:lnTo>
                  <a:lnTo>
                    <a:pt x="30" y="0"/>
                  </a:lnTo>
                  <a:lnTo>
                    <a:pt x="43" y="13"/>
                  </a:lnTo>
                  <a:lnTo>
                    <a:pt x="44" y="23"/>
                  </a:lnTo>
                  <a:lnTo>
                    <a:pt x="39" y="32"/>
                  </a:lnTo>
                  <a:lnTo>
                    <a:pt x="0" y="6"/>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77" name="Freeform 76"/>
            <p:cNvSpPr>
              <a:spLocks/>
            </p:cNvSpPr>
            <p:nvPr/>
          </p:nvSpPr>
          <p:spPr bwMode="auto">
            <a:xfrm>
              <a:off x="3348794" y="3465547"/>
              <a:ext cx="107950" cy="289645"/>
            </a:xfrm>
            <a:custGeom>
              <a:avLst/>
              <a:gdLst>
                <a:gd name="T0" fmla="*/ 0 w 86"/>
                <a:gd name="T1" fmla="*/ 53237874 h 48"/>
                <a:gd name="T2" fmla="*/ 0 w 86"/>
                <a:gd name="T3" fmla="*/ 53237874 h 48"/>
                <a:gd name="T4" fmla="*/ 7877839 w 86"/>
                <a:gd name="T5" fmla="*/ 0 h 48"/>
                <a:gd name="T6" fmla="*/ 133927029 w 86"/>
                <a:gd name="T7" fmla="*/ 11645907 h 48"/>
                <a:gd name="T8" fmla="*/ 110292264 w 86"/>
                <a:gd name="T9" fmla="*/ 44918452 h 48"/>
                <a:gd name="T10" fmla="*/ 119746672 w 86"/>
                <a:gd name="T11" fmla="*/ 63219891 h 48"/>
                <a:gd name="T12" fmla="*/ 86658754 w 86"/>
                <a:gd name="T13" fmla="*/ 64883776 h 48"/>
                <a:gd name="T14" fmla="*/ 66175857 w 86"/>
                <a:gd name="T15" fmla="*/ 78192272 h 48"/>
                <a:gd name="T16" fmla="*/ 12605046 w 86"/>
                <a:gd name="T17" fmla="*/ 78192272 h 48"/>
                <a:gd name="T18" fmla="*/ 0 w 86"/>
                <a:gd name="T19" fmla="*/ 53237874 h 48"/>
                <a:gd name="T20" fmla="*/ 0 w 86"/>
                <a:gd name="T21" fmla="*/ 53237874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6"/>
                <a:gd name="T34" fmla="*/ 0 h 48"/>
                <a:gd name="T35" fmla="*/ 86 w 86"/>
                <a:gd name="T36" fmla="*/ 48 h 4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6" h="48">
                  <a:moveTo>
                    <a:pt x="0" y="32"/>
                  </a:moveTo>
                  <a:lnTo>
                    <a:pt x="0" y="32"/>
                  </a:lnTo>
                  <a:lnTo>
                    <a:pt x="5" y="0"/>
                  </a:lnTo>
                  <a:lnTo>
                    <a:pt x="85" y="7"/>
                  </a:lnTo>
                  <a:lnTo>
                    <a:pt x="70" y="27"/>
                  </a:lnTo>
                  <a:lnTo>
                    <a:pt x="76" y="38"/>
                  </a:lnTo>
                  <a:lnTo>
                    <a:pt x="55" y="39"/>
                  </a:lnTo>
                  <a:lnTo>
                    <a:pt x="42" y="47"/>
                  </a:lnTo>
                  <a:lnTo>
                    <a:pt x="8" y="47"/>
                  </a:lnTo>
                  <a:lnTo>
                    <a:pt x="0" y="32"/>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78" name="Freeform 77"/>
            <p:cNvSpPr>
              <a:spLocks/>
            </p:cNvSpPr>
            <p:nvPr/>
          </p:nvSpPr>
          <p:spPr bwMode="auto">
            <a:xfrm>
              <a:off x="3251958" y="3334577"/>
              <a:ext cx="98425" cy="289645"/>
            </a:xfrm>
            <a:custGeom>
              <a:avLst/>
              <a:gdLst>
                <a:gd name="T0" fmla="*/ 0 w 79"/>
                <a:gd name="T1" fmla="*/ 25637190 h 34"/>
                <a:gd name="T2" fmla="*/ 7760624 w 79"/>
                <a:gd name="T3" fmla="*/ 47856961 h 34"/>
                <a:gd name="T4" fmla="*/ 37253235 w 79"/>
                <a:gd name="T5" fmla="*/ 56403123 h 34"/>
                <a:gd name="T6" fmla="*/ 85373103 w 79"/>
                <a:gd name="T7" fmla="*/ 34183352 h 34"/>
                <a:gd name="T8" fmla="*/ 114865707 w 79"/>
                <a:gd name="T9" fmla="*/ 39310788 h 34"/>
                <a:gd name="T10" fmla="*/ 121073955 w 79"/>
                <a:gd name="T11" fmla="*/ 17092330 h 34"/>
                <a:gd name="T12" fmla="*/ 68298222 w 79"/>
                <a:gd name="T13" fmla="*/ 11963587 h 34"/>
                <a:gd name="T14" fmla="*/ 37253235 w 79"/>
                <a:gd name="T15" fmla="*/ 0 h 34"/>
                <a:gd name="T16" fmla="*/ 1552374 w 79"/>
                <a:gd name="T17" fmla="*/ 23928480 h 34"/>
                <a:gd name="T18" fmla="*/ 0 w 79"/>
                <a:gd name="T19" fmla="*/ 25637190 h 34"/>
                <a:gd name="T20" fmla="*/ 0 w 79"/>
                <a:gd name="T21" fmla="*/ 25637190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9"/>
                <a:gd name="T34" fmla="*/ 0 h 34"/>
                <a:gd name="T35" fmla="*/ 79 w 79"/>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9" h="34">
                  <a:moveTo>
                    <a:pt x="0" y="15"/>
                  </a:moveTo>
                  <a:lnTo>
                    <a:pt x="5" y="28"/>
                  </a:lnTo>
                  <a:lnTo>
                    <a:pt x="24" y="33"/>
                  </a:lnTo>
                  <a:lnTo>
                    <a:pt x="55" y="20"/>
                  </a:lnTo>
                  <a:lnTo>
                    <a:pt x="74" y="23"/>
                  </a:lnTo>
                  <a:lnTo>
                    <a:pt x="78" y="10"/>
                  </a:lnTo>
                  <a:lnTo>
                    <a:pt x="44" y="7"/>
                  </a:lnTo>
                  <a:lnTo>
                    <a:pt x="24" y="0"/>
                  </a:lnTo>
                  <a:lnTo>
                    <a:pt x="1" y="14"/>
                  </a:lnTo>
                  <a:lnTo>
                    <a:pt x="0" y="15"/>
                  </a:lnTo>
                </a:path>
              </a:pathLst>
            </a:custGeom>
            <a:grpFill/>
            <a:ln w="6350">
              <a:solidFill>
                <a:schemeClr val="bg1"/>
              </a:solidFill>
              <a:round/>
              <a:headEnd/>
              <a:tailEnd/>
            </a:ln>
          </p:spPr>
          <p:txBody>
            <a:bodyPr lIns="0" tIns="0" rIns="0" bIns="0" anchor="ctr">
              <a:spAutoFit/>
            </a:bodyPr>
            <a:lstStyle/>
            <a:p>
              <a:pPr>
                <a:defRPr/>
              </a:pPr>
              <a:endParaRPr lang="en-GB" dirty="0"/>
            </a:p>
          </p:txBody>
        </p:sp>
        <p:grpSp>
          <p:nvGrpSpPr>
            <p:cNvPr id="37" name="Group 167"/>
            <p:cNvGrpSpPr>
              <a:grpSpLocks/>
            </p:cNvGrpSpPr>
            <p:nvPr/>
          </p:nvGrpSpPr>
          <p:grpSpPr bwMode="auto">
            <a:xfrm>
              <a:off x="3105909" y="3153040"/>
              <a:ext cx="77787" cy="312016"/>
              <a:chOff x="3191" y="2465"/>
              <a:chExt cx="63" cy="235"/>
            </a:xfrm>
            <a:grpFill/>
          </p:grpSpPr>
          <p:sp>
            <p:nvSpPr>
              <p:cNvPr id="186" name="Freeform 185"/>
              <p:cNvSpPr>
                <a:spLocks/>
              </p:cNvSpPr>
              <p:nvPr/>
            </p:nvSpPr>
            <p:spPr bwMode="auto">
              <a:xfrm>
                <a:off x="3191" y="2465"/>
                <a:ext cx="37" cy="218"/>
              </a:xfrm>
              <a:custGeom>
                <a:avLst/>
                <a:gdLst>
                  <a:gd name="T0" fmla="*/ 0 w 37"/>
                  <a:gd name="T1" fmla="*/ 41 h 55"/>
                  <a:gd name="T2" fmla="*/ 0 w 37"/>
                  <a:gd name="T3" fmla="*/ 41 h 55"/>
                  <a:gd name="T4" fmla="*/ 3 w 37"/>
                  <a:gd name="T5" fmla="*/ 15 h 55"/>
                  <a:gd name="T6" fmla="*/ 31 w 37"/>
                  <a:gd name="T7" fmla="*/ 0 h 55"/>
                  <a:gd name="T8" fmla="*/ 26 w 37"/>
                  <a:gd name="T9" fmla="*/ 21 h 55"/>
                  <a:gd name="T10" fmla="*/ 36 w 37"/>
                  <a:gd name="T11" fmla="*/ 27 h 55"/>
                  <a:gd name="T12" fmla="*/ 18 w 37"/>
                  <a:gd name="T13" fmla="*/ 39 h 55"/>
                  <a:gd name="T14" fmla="*/ 18 w 37"/>
                  <a:gd name="T15" fmla="*/ 54 h 55"/>
                  <a:gd name="T16" fmla="*/ 7 w 37"/>
                  <a:gd name="T17" fmla="*/ 54 h 55"/>
                  <a:gd name="T18" fmla="*/ 0 w 37"/>
                  <a:gd name="T19" fmla="*/ 41 h 55"/>
                  <a:gd name="T20" fmla="*/ 0 w 37"/>
                  <a:gd name="T21" fmla="*/ 41 h 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55"/>
                  <a:gd name="T35" fmla="*/ 37 w 37"/>
                  <a:gd name="T36" fmla="*/ 55 h 5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55">
                    <a:moveTo>
                      <a:pt x="0" y="41"/>
                    </a:moveTo>
                    <a:lnTo>
                      <a:pt x="0" y="41"/>
                    </a:lnTo>
                    <a:lnTo>
                      <a:pt x="3" y="15"/>
                    </a:lnTo>
                    <a:lnTo>
                      <a:pt x="31" y="0"/>
                    </a:lnTo>
                    <a:lnTo>
                      <a:pt x="26" y="21"/>
                    </a:lnTo>
                    <a:lnTo>
                      <a:pt x="36" y="27"/>
                    </a:lnTo>
                    <a:lnTo>
                      <a:pt x="18" y="39"/>
                    </a:lnTo>
                    <a:lnTo>
                      <a:pt x="18" y="54"/>
                    </a:lnTo>
                    <a:lnTo>
                      <a:pt x="7" y="54"/>
                    </a:lnTo>
                    <a:lnTo>
                      <a:pt x="0" y="41"/>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87" name="Freeform 186"/>
              <p:cNvSpPr>
                <a:spLocks/>
              </p:cNvSpPr>
              <p:nvPr/>
            </p:nvSpPr>
            <p:spPr bwMode="auto">
              <a:xfrm>
                <a:off x="3216" y="2482"/>
                <a:ext cx="13" cy="218"/>
              </a:xfrm>
              <a:custGeom>
                <a:avLst/>
                <a:gdLst>
                  <a:gd name="T0" fmla="*/ 0 w 13"/>
                  <a:gd name="T1" fmla="*/ 6 h 7"/>
                  <a:gd name="T2" fmla="*/ 0 w 13"/>
                  <a:gd name="T3" fmla="*/ 6 h 7"/>
                  <a:gd name="T4" fmla="*/ 10 w 13"/>
                  <a:gd name="T5" fmla="*/ 0 h 7"/>
                  <a:gd name="T6" fmla="*/ 12 w 13"/>
                  <a:gd name="T7" fmla="*/ 4 h 7"/>
                  <a:gd name="T8" fmla="*/ 0 w 13"/>
                  <a:gd name="T9" fmla="*/ 6 h 7"/>
                  <a:gd name="T10" fmla="*/ 0 w 13"/>
                  <a:gd name="T11" fmla="*/ 6 h 7"/>
                  <a:gd name="T12" fmla="*/ 0 60000 65536"/>
                  <a:gd name="T13" fmla="*/ 0 60000 65536"/>
                  <a:gd name="T14" fmla="*/ 0 60000 65536"/>
                  <a:gd name="T15" fmla="*/ 0 60000 65536"/>
                  <a:gd name="T16" fmla="*/ 0 60000 65536"/>
                  <a:gd name="T17" fmla="*/ 0 60000 65536"/>
                  <a:gd name="T18" fmla="*/ 0 w 13"/>
                  <a:gd name="T19" fmla="*/ 0 h 7"/>
                  <a:gd name="T20" fmla="*/ 13 w 13"/>
                  <a:gd name="T21" fmla="*/ 7 h 7"/>
                </a:gdLst>
                <a:ahLst/>
                <a:cxnLst>
                  <a:cxn ang="T12">
                    <a:pos x="T0" y="T1"/>
                  </a:cxn>
                  <a:cxn ang="T13">
                    <a:pos x="T2" y="T3"/>
                  </a:cxn>
                  <a:cxn ang="T14">
                    <a:pos x="T4" y="T5"/>
                  </a:cxn>
                  <a:cxn ang="T15">
                    <a:pos x="T6" y="T7"/>
                  </a:cxn>
                  <a:cxn ang="T16">
                    <a:pos x="T8" y="T9"/>
                  </a:cxn>
                  <a:cxn ang="T17">
                    <a:pos x="T10" y="T11"/>
                  </a:cxn>
                </a:cxnLst>
                <a:rect l="T18" t="T19" r="T20" b="T21"/>
                <a:pathLst>
                  <a:path w="13" h="7">
                    <a:moveTo>
                      <a:pt x="0" y="6"/>
                    </a:moveTo>
                    <a:lnTo>
                      <a:pt x="0" y="6"/>
                    </a:lnTo>
                    <a:lnTo>
                      <a:pt x="10" y="0"/>
                    </a:lnTo>
                    <a:lnTo>
                      <a:pt x="12" y="4"/>
                    </a:lnTo>
                    <a:lnTo>
                      <a:pt x="0" y="6"/>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88" name="Freeform 187"/>
              <p:cNvSpPr>
                <a:spLocks/>
              </p:cNvSpPr>
              <p:nvPr/>
            </p:nvSpPr>
            <p:spPr bwMode="auto">
              <a:xfrm>
                <a:off x="3232" y="2479"/>
                <a:ext cx="22" cy="218"/>
              </a:xfrm>
              <a:custGeom>
                <a:avLst/>
                <a:gdLst>
                  <a:gd name="T0" fmla="*/ 0 w 22"/>
                  <a:gd name="T1" fmla="*/ 12 h 24"/>
                  <a:gd name="T2" fmla="*/ 0 w 22"/>
                  <a:gd name="T3" fmla="*/ 12 h 24"/>
                  <a:gd name="T4" fmla="*/ 16 w 22"/>
                  <a:gd name="T5" fmla="*/ 23 h 24"/>
                  <a:gd name="T6" fmla="*/ 21 w 22"/>
                  <a:gd name="T7" fmla="*/ 11 h 24"/>
                  <a:gd name="T8" fmla="*/ 17 w 22"/>
                  <a:gd name="T9" fmla="*/ 0 h 24"/>
                  <a:gd name="T10" fmla="*/ 0 w 22"/>
                  <a:gd name="T11" fmla="*/ 12 h 24"/>
                  <a:gd name="T12" fmla="*/ 0 w 22"/>
                  <a:gd name="T13" fmla="*/ 12 h 24"/>
                  <a:gd name="T14" fmla="*/ 0 60000 65536"/>
                  <a:gd name="T15" fmla="*/ 0 60000 65536"/>
                  <a:gd name="T16" fmla="*/ 0 60000 65536"/>
                  <a:gd name="T17" fmla="*/ 0 60000 65536"/>
                  <a:gd name="T18" fmla="*/ 0 60000 65536"/>
                  <a:gd name="T19" fmla="*/ 0 60000 65536"/>
                  <a:gd name="T20" fmla="*/ 0 60000 65536"/>
                  <a:gd name="T21" fmla="*/ 0 w 22"/>
                  <a:gd name="T22" fmla="*/ 0 h 24"/>
                  <a:gd name="T23" fmla="*/ 22 w 22"/>
                  <a:gd name="T24" fmla="*/ 24 h 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 h="24">
                    <a:moveTo>
                      <a:pt x="0" y="12"/>
                    </a:moveTo>
                    <a:lnTo>
                      <a:pt x="0" y="12"/>
                    </a:lnTo>
                    <a:lnTo>
                      <a:pt x="16" y="23"/>
                    </a:lnTo>
                    <a:lnTo>
                      <a:pt x="21" y="11"/>
                    </a:lnTo>
                    <a:lnTo>
                      <a:pt x="17" y="0"/>
                    </a:lnTo>
                    <a:lnTo>
                      <a:pt x="0" y="12"/>
                    </a:lnTo>
                  </a:path>
                </a:pathLst>
              </a:custGeom>
              <a:grpFill/>
              <a:ln w="6350">
                <a:solidFill>
                  <a:schemeClr val="bg1"/>
                </a:solidFill>
                <a:round/>
                <a:headEnd/>
                <a:tailEnd/>
              </a:ln>
            </p:spPr>
            <p:txBody>
              <a:bodyPr lIns="0" tIns="0" rIns="0" bIns="0" anchor="ctr">
                <a:spAutoFit/>
              </a:bodyPr>
              <a:lstStyle/>
              <a:p>
                <a:pPr>
                  <a:defRPr/>
                </a:pPr>
                <a:endParaRPr lang="en-GB" dirty="0"/>
              </a:p>
            </p:txBody>
          </p:sp>
        </p:grpSp>
        <p:sp>
          <p:nvSpPr>
            <p:cNvPr id="80" name="Freeform 79"/>
            <p:cNvSpPr>
              <a:spLocks/>
            </p:cNvSpPr>
            <p:nvPr/>
          </p:nvSpPr>
          <p:spPr bwMode="auto">
            <a:xfrm>
              <a:off x="3318633" y="2914247"/>
              <a:ext cx="185736" cy="293689"/>
            </a:xfrm>
            <a:custGeom>
              <a:avLst/>
              <a:gdLst>
                <a:gd name="T0" fmla="*/ 0 w 149"/>
                <a:gd name="T1" fmla="*/ 39536435 h 224"/>
                <a:gd name="T2" fmla="*/ 0 w 149"/>
                <a:gd name="T3" fmla="*/ 39536435 h 224"/>
                <a:gd name="T4" fmla="*/ 15539579 w 149"/>
                <a:gd name="T5" fmla="*/ 27504408 h 224"/>
                <a:gd name="T6" fmla="*/ 38847698 w 149"/>
                <a:gd name="T7" fmla="*/ 51569784 h 224"/>
                <a:gd name="T8" fmla="*/ 83910746 w 149"/>
                <a:gd name="T9" fmla="*/ 55007506 h 224"/>
                <a:gd name="T10" fmla="*/ 108773316 w 149"/>
                <a:gd name="T11" fmla="*/ 41256607 h 224"/>
                <a:gd name="T12" fmla="*/ 116543103 w 149"/>
                <a:gd name="T13" fmla="*/ 8595619 h 224"/>
                <a:gd name="T14" fmla="*/ 158498456 w 149"/>
                <a:gd name="T15" fmla="*/ 0 h 224"/>
                <a:gd name="T16" fmla="*/ 180253400 w 149"/>
                <a:gd name="T17" fmla="*/ 12033343 h 224"/>
                <a:gd name="T18" fmla="*/ 177144488 w 149"/>
                <a:gd name="T19" fmla="*/ 39536435 h 224"/>
                <a:gd name="T20" fmla="*/ 169375947 w 149"/>
                <a:gd name="T21" fmla="*/ 67040844 h 224"/>
                <a:gd name="T22" fmla="*/ 198899392 w 149"/>
                <a:gd name="T23" fmla="*/ 99701845 h 224"/>
                <a:gd name="T24" fmla="*/ 181806609 w 149"/>
                <a:gd name="T25" fmla="*/ 123768522 h 224"/>
                <a:gd name="T26" fmla="*/ 203561514 w 149"/>
                <a:gd name="T27" fmla="*/ 166742669 h 224"/>
                <a:gd name="T28" fmla="*/ 194238517 w 149"/>
                <a:gd name="T29" fmla="*/ 204561585 h 224"/>
                <a:gd name="T30" fmla="*/ 229977293 w 149"/>
                <a:gd name="T31" fmla="*/ 283635746 h 224"/>
                <a:gd name="T32" fmla="*/ 149174213 w 149"/>
                <a:gd name="T33" fmla="*/ 359270956 h 224"/>
                <a:gd name="T34" fmla="*/ 51278369 w 149"/>
                <a:gd name="T35" fmla="*/ 383337633 h 224"/>
                <a:gd name="T36" fmla="*/ 46617494 w 149"/>
                <a:gd name="T37" fmla="*/ 367866572 h 224"/>
                <a:gd name="T38" fmla="*/ 15539579 w 149"/>
                <a:gd name="T39" fmla="*/ 357552095 h 224"/>
                <a:gd name="T40" fmla="*/ 10877457 w 149"/>
                <a:gd name="T41" fmla="*/ 281916885 h 224"/>
                <a:gd name="T42" fmla="*/ 104111194 w 149"/>
                <a:gd name="T43" fmla="*/ 201123863 h 224"/>
                <a:gd name="T44" fmla="*/ 73033274 w 149"/>
                <a:gd name="T45" fmla="*/ 161586086 h 224"/>
                <a:gd name="T46" fmla="*/ 62155821 w 149"/>
                <a:gd name="T47" fmla="*/ 80793043 h 224"/>
                <a:gd name="T48" fmla="*/ 0 w 149"/>
                <a:gd name="T49" fmla="*/ 39536435 h 224"/>
                <a:gd name="T50" fmla="*/ 0 w 149"/>
                <a:gd name="T51" fmla="*/ 39536435 h 22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49"/>
                <a:gd name="T79" fmla="*/ 0 h 224"/>
                <a:gd name="T80" fmla="*/ 149 w 149"/>
                <a:gd name="T81" fmla="*/ 224 h 22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49" h="224">
                  <a:moveTo>
                    <a:pt x="0" y="23"/>
                  </a:moveTo>
                  <a:lnTo>
                    <a:pt x="0" y="23"/>
                  </a:lnTo>
                  <a:lnTo>
                    <a:pt x="10" y="16"/>
                  </a:lnTo>
                  <a:lnTo>
                    <a:pt x="25" y="30"/>
                  </a:lnTo>
                  <a:lnTo>
                    <a:pt x="54" y="32"/>
                  </a:lnTo>
                  <a:lnTo>
                    <a:pt x="70" y="24"/>
                  </a:lnTo>
                  <a:lnTo>
                    <a:pt x="75" y="5"/>
                  </a:lnTo>
                  <a:lnTo>
                    <a:pt x="102" y="0"/>
                  </a:lnTo>
                  <a:lnTo>
                    <a:pt x="116" y="7"/>
                  </a:lnTo>
                  <a:lnTo>
                    <a:pt x="114" y="23"/>
                  </a:lnTo>
                  <a:lnTo>
                    <a:pt x="109" y="39"/>
                  </a:lnTo>
                  <a:lnTo>
                    <a:pt x="128" y="58"/>
                  </a:lnTo>
                  <a:lnTo>
                    <a:pt x="117" y="72"/>
                  </a:lnTo>
                  <a:lnTo>
                    <a:pt x="131" y="97"/>
                  </a:lnTo>
                  <a:lnTo>
                    <a:pt x="125" y="119"/>
                  </a:lnTo>
                  <a:lnTo>
                    <a:pt x="148" y="165"/>
                  </a:lnTo>
                  <a:lnTo>
                    <a:pt x="96" y="209"/>
                  </a:lnTo>
                  <a:lnTo>
                    <a:pt x="33" y="223"/>
                  </a:lnTo>
                  <a:lnTo>
                    <a:pt x="30" y="214"/>
                  </a:lnTo>
                  <a:lnTo>
                    <a:pt x="10" y="208"/>
                  </a:lnTo>
                  <a:lnTo>
                    <a:pt x="7" y="164"/>
                  </a:lnTo>
                  <a:lnTo>
                    <a:pt x="67" y="117"/>
                  </a:lnTo>
                  <a:lnTo>
                    <a:pt x="47" y="94"/>
                  </a:lnTo>
                  <a:lnTo>
                    <a:pt x="40" y="47"/>
                  </a:lnTo>
                  <a:lnTo>
                    <a:pt x="0" y="23"/>
                  </a:lnTo>
                </a:path>
              </a:pathLst>
            </a:custGeom>
            <a:grpFill/>
            <a:ln w="6350">
              <a:solidFill>
                <a:schemeClr val="bg1"/>
              </a:solidFill>
              <a:round/>
              <a:headEnd/>
              <a:tailEnd/>
            </a:ln>
          </p:spPr>
          <p:txBody>
            <a:bodyPr lIns="0" tIns="0" rIns="0" bIns="0" anchor="ctr">
              <a:spAutoFit/>
            </a:bodyPr>
            <a:lstStyle/>
            <a:p>
              <a:pPr>
                <a:defRPr/>
              </a:pPr>
              <a:endParaRPr lang="en-GB" dirty="0"/>
            </a:p>
          </p:txBody>
        </p:sp>
        <p:grpSp>
          <p:nvGrpSpPr>
            <p:cNvPr id="63" name="Group 172"/>
            <p:cNvGrpSpPr>
              <a:grpSpLocks/>
            </p:cNvGrpSpPr>
            <p:nvPr/>
          </p:nvGrpSpPr>
          <p:grpSpPr bwMode="auto">
            <a:xfrm>
              <a:off x="2890011" y="3376966"/>
              <a:ext cx="238123" cy="389396"/>
              <a:chOff x="3019" y="2634"/>
              <a:chExt cx="190" cy="299"/>
            </a:xfrm>
            <a:grpFill/>
          </p:grpSpPr>
          <p:sp>
            <p:nvSpPr>
              <p:cNvPr id="184" name="Freeform 183"/>
              <p:cNvSpPr>
                <a:spLocks/>
              </p:cNvSpPr>
              <p:nvPr/>
            </p:nvSpPr>
            <p:spPr bwMode="auto">
              <a:xfrm>
                <a:off x="3019" y="2634"/>
                <a:ext cx="172" cy="222"/>
              </a:xfrm>
              <a:custGeom>
                <a:avLst/>
                <a:gdLst>
                  <a:gd name="T0" fmla="*/ 0 w 172"/>
                  <a:gd name="T1" fmla="*/ 45 h 150"/>
                  <a:gd name="T2" fmla="*/ 0 w 172"/>
                  <a:gd name="T3" fmla="*/ 45 h 150"/>
                  <a:gd name="T4" fmla="*/ 5 w 172"/>
                  <a:gd name="T5" fmla="*/ 58 h 150"/>
                  <a:gd name="T6" fmla="*/ 41 w 172"/>
                  <a:gd name="T7" fmla="*/ 67 h 150"/>
                  <a:gd name="T8" fmla="*/ 35 w 172"/>
                  <a:gd name="T9" fmla="*/ 75 h 150"/>
                  <a:gd name="T10" fmla="*/ 48 w 172"/>
                  <a:gd name="T11" fmla="*/ 84 h 150"/>
                  <a:gd name="T12" fmla="*/ 53 w 172"/>
                  <a:gd name="T13" fmla="*/ 101 h 150"/>
                  <a:gd name="T14" fmla="*/ 38 w 172"/>
                  <a:gd name="T15" fmla="*/ 133 h 150"/>
                  <a:gd name="T16" fmla="*/ 81 w 172"/>
                  <a:gd name="T17" fmla="*/ 145 h 150"/>
                  <a:gd name="T18" fmla="*/ 85 w 172"/>
                  <a:gd name="T19" fmla="*/ 147 h 150"/>
                  <a:gd name="T20" fmla="*/ 105 w 172"/>
                  <a:gd name="T21" fmla="*/ 149 h 150"/>
                  <a:gd name="T22" fmla="*/ 105 w 172"/>
                  <a:gd name="T23" fmla="*/ 137 h 150"/>
                  <a:gd name="T24" fmla="*/ 117 w 172"/>
                  <a:gd name="T25" fmla="*/ 130 h 150"/>
                  <a:gd name="T26" fmla="*/ 145 w 172"/>
                  <a:gd name="T27" fmla="*/ 138 h 150"/>
                  <a:gd name="T28" fmla="*/ 163 w 172"/>
                  <a:gd name="T29" fmla="*/ 125 h 150"/>
                  <a:gd name="T30" fmla="*/ 153 w 172"/>
                  <a:gd name="T31" fmla="*/ 107 h 150"/>
                  <a:gd name="T32" fmla="*/ 157 w 172"/>
                  <a:gd name="T33" fmla="*/ 90 h 150"/>
                  <a:gd name="T34" fmla="*/ 143 w 172"/>
                  <a:gd name="T35" fmla="*/ 80 h 150"/>
                  <a:gd name="T36" fmla="*/ 163 w 172"/>
                  <a:gd name="T37" fmla="*/ 60 h 150"/>
                  <a:gd name="T38" fmla="*/ 171 w 172"/>
                  <a:gd name="T39" fmla="*/ 38 h 150"/>
                  <a:gd name="T40" fmla="*/ 146 w 172"/>
                  <a:gd name="T41" fmla="*/ 28 h 150"/>
                  <a:gd name="T42" fmla="*/ 139 w 172"/>
                  <a:gd name="T43" fmla="*/ 26 h 150"/>
                  <a:gd name="T44" fmla="*/ 100 w 172"/>
                  <a:gd name="T45" fmla="*/ 0 h 150"/>
                  <a:gd name="T46" fmla="*/ 86 w 172"/>
                  <a:gd name="T47" fmla="*/ 4 h 150"/>
                  <a:gd name="T48" fmla="*/ 71 w 172"/>
                  <a:gd name="T49" fmla="*/ 29 h 150"/>
                  <a:gd name="T50" fmla="*/ 38 w 172"/>
                  <a:gd name="T51" fmla="*/ 25 h 150"/>
                  <a:gd name="T52" fmla="*/ 43 w 172"/>
                  <a:gd name="T53" fmla="*/ 44 h 150"/>
                  <a:gd name="T54" fmla="*/ 0 w 172"/>
                  <a:gd name="T55" fmla="*/ 45 h 150"/>
                  <a:gd name="T56" fmla="*/ 0 w 172"/>
                  <a:gd name="T57" fmla="*/ 45 h 15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72"/>
                  <a:gd name="T88" fmla="*/ 0 h 150"/>
                  <a:gd name="T89" fmla="*/ 172 w 172"/>
                  <a:gd name="T90" fmla="*/ 150 h 15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72" h="150">
                    <a:moveTo>
                      <a:pt x="0" y="45"/>
                    </a:moveTo>
                    <a:lnTo>
                      <a:pt x="0" y="45"/>
                    </a:lnTo>
                    <a:lnTo>
                      <a:pt x="5" y="58"/>
                    </a:lnTo>
                    <a:lnTo>
                      <a:pt x="41" y="67"/>
                    </a:lnTo>
                    <a:lnTo>
                      <a:pt x="35" y="75"/>
                    </a:lnTo>
                    <a:lnTo>
                      <a:pt x="48" y="84"/>
                    </a:lnTo>
                    <a:lnTo>
                      <a:pt x="53" y="101"/>
                    </a:lnTo>
                    <a:lnTo>
                      <a:pt x="38" y="133"/>
                    </a:lnTo>
                    <a:lnTo>
                      <a:pt x="81" y="145"/>
                    </a:lnTo>
                    <a:lnTo>
                      <a:pt x="85" y="147"/>
                    </a:lnTo>
                    <a:lnTo>
                      <a:pt x="105" y="149"/>
                    </a:lnTo>
                    <a:lnTo>
                      <a:pt x="105" y="137"/>
                    </a:lnTo>
                    <a:lnTo>
                      <a:pt x="117" y="130"/>
                    </a:lnTo>
                    <a:lnTo>
                      <a:pt x="145" y="138"/>
                    </a:lnTo>
                    <a:lnTo>
                      <a:pt x="163" y="125"/>
                    </a:lnTo>
                    <a:lnTo>
                      <a:pt x="153" y="107"/>
                    </a:lnTo>
                    <a:lnTo>
                      <a:pt x="157" y="90"/>
                    </a:lnTo>
                    <a:lnTo>
                      <a:pt x="143" y="80"/>
                    </a:lnTo>
                    <a:lnTo>
                      <a:pt x="163" y="60"/>
                    </a:lnTo>
                    <a:lnTo>
                      <a:pt x="171" y="38"/>
                    </a:lnTo>
                    <a:lnTo>
                      <a:pt x="146" y="28"/>
                    </a:lnTo>
                    <a:lnTo>
                      <a:pt x="139" y="26"/>
                    </a:lnTo>
                    <a:lnTo>
                      <a:pt x="100" y="0"/>
                    </a:lnTo>
                    <a:lnTo>
                      <a:pt x="86" y="4"/>
                    </a:lnTo>
                    <a:lnTo>
                      <a:pt x="71" y="29"/>
                    </a:lnTo>
                    <a:lnTo>
                      <a:pt x="38" y="25"/>
                    </a:lnTo>
                    <a:lnTo>
                      <a:pt x="43" y="44"/>
                    </a:lnTo>
                    <a:lnTo>
                      <a:pt x="0" y="45"/>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85" name="Freeform 184"/>
              <p:cNvSpPr>
                <a:spLocks/>
              </p:cNvSpPr>
              <p:nvPr/>
            </p:nvSpPr>
            <p:spPr bwMode="auto">
              <a:xfrm>
                <a:off x="3198" y="2711"/>
                <a:ext cx="11" cy="222"/>
              </a:xfrm>
              <a:custGeom>
                <a:avLst/>
                <a:gdLst>
                  <a:gd name="T0" fmla="*/ 0 w 11"/>
                  <a:gd name="T1" fmla="*/ 14 h 29"/>
                  <a:gd name="T2" fmla="*/ 0 w 11"/>
                  <a:gd name="T3" fmla="*/ 14 h 29"/>
                  <a:gd name="T4" fmla="*/ 9 w 11"/>
                  <a:gd name="T5" fmla="*/ 28 h 29"/>
                  <a:gd name="T6" fmla="*/ 10 w 11"/>
                  <a:gd name="T7" fmla="*/ 0 h 29"/>
                  <a:gd name="T8" fmla="*/ 0 w 11"/>
                  <a:gd name="T9" fmla="*/ 14 h 29"/>
                  <a:gd name="T10" fmla="*/ 0 w 11"/>
                  <a:gd name="T11" fmla="*/ 14 h 29"/>
                  <a:gd name="T12" fmla="*/ 0 60000 65536"/>
                  <a:gd name="T13" fmla="*/ 0 60000 65536"/>
                  <a:gd name="T14" fmla="*/ 0 60000 65536"/>
                  <a:gd name="T15" fmla="*/ 0 60000 65536"/>
                  <a:gd name="T16" fmla="*/ 0 60000 65536"/>
                  <a:gd name="T17" fmla="*/ 0 60000 65536"/>
                  <a:gd name="T18" fmla="*/ 0 w 11"/>
                  <a:gd name="T19" fmla="*/ 0 h 29"/>
                  <a:gd name="T20" fmla="*/ 11 w 11"/>
                  <a:gd name="T21" fmla="*/ 29 h 29"/>
                </a:gdLst>
                <a:ahLst/>
                <a:cxnLst>
                  <a:cxn ang="T12">
                    <a:pos x="T0" y="T1"/>
                  </a:cxn>
                  <a:cxn ang="T13">
                    <a:pos x="T2" y="T3"/>
                  </a:cxn>
                  <a:cxn ang="T14">
                    <a:pos x="T4" y="T5"/>
                  </a:cxn>
                  <a:cxn ang="T15">
                    <a:pos x="T6" y="T7"/>
                  </a:cxn>
                  <a:cxn ang="T16">
                    <a:pos x="T8" y="T9"/>
                  </a:cxn>
                  <a:cxn ang="T17">
                    <a:pos x="T10" y="T11"/>
                  </a:cxn>
                </a:cxnLst>
                <a:rect l="T18" t="T19" r="T20" b="T21"/>
                <a:pathLst>
                  <a:path w="11" h="29">
                    <a:moveTo>
                      <a:pt x="0" y="14"/>
                    </a:moveTo>
                    <a:lnTo>
                      <a:pt x="0" y="14"/>
                    </a:lnTo>
                    <a:lnTo>
                      <a:pt x="9" y="28"/>
                    </a:lnTo>
                    <a:lnTo>
                      <a:pt x="10" y="0"/>
                    </a:lnTo>
                    <a:lnTo>
                      <a:pt x="0" y="14"/>
                    </a:lnTo>
                  </a:path>
                </a:pathLst>
              </a:custGeom>
              <a:grpFill/>
              <a:ln w="6350">
                <a:solidFill>
                  <a:schemeClr val="bg1"/>
                </a:solidFill>
                <a:round/>
                <a:headEnd/>
                <a:tailEnd/>
              </a:ln>
            </p:spPr>
            <p:txBody>
              <a:bodyPr lIns="0" tIns="0" rIns="0" bIns="0" anchor="ctr">
                <a:spAutoFit/>
              </a:bodyPr>
              <a:lstStyle/>
              <a:p>
                <a:pPr>
                  <a:defRPr/>
                </a:pPr>
                <a:endParaRPr lang="en-GB" dirty="0"/>
              </a:p>
            </p:txBody>
          </p:sp>
        </p:grpSp>
        <p:sp>
          <p:nvSpPr>
            <p:cNvPr id="82" name="Freeform 81"/>
            <p:cNvSpPr>
              <a:spLocks/>
            </p:cNvSpPr>
            <p:nvPr/>
          </p:nvSpPr>
          <p:spPr bwMode="auto">
            <a:xfrm>
              <a:off x="3070984" y="3275046"/>
              <a:ext cx="144461" cy="289645"/>
            </a:xfrm>
            <a:custGeom>
              <a:avLst/>
              <a:gdLst>
                <a:gd name="T0" fmla="*/ 0 w 119"/>
                <a:gd name="T1" fmla="*/ 91405696 h 133"/>
                <a:gd name="T2" fmla="*/ 0 w 119"/>
                <a:gd name="T3" fmla="*/ 91405696 h 133"/>
                <a:gd name="T4" fmla="*/ 0 w 119"/>
                <a:gd name="T5" fmla="*/ 128645278 h 133"/>
                <a:gd name="T6" fmla="*/ 1473755 w 119"/>
                <a:gd name="T7" fmla="*/ 145571769 h 133"/>
                <a:gd name="T8" fmla="*/ 4421266 w 119"/>
                <a:gd name="T9" fmla="*/ 164192211 h 133"/>
                <a:gd name="T10" fmla="*/ 41263940 w 119"/>
                <a:gd name="T11" fmla="*/ 181118743 h 133"/>
                <a:gd name="T12" fmla="*/ 29473892 w 119"/>
                <a:gd name="T13" fmla="*/ 218358325 h 133"/>
                <a:gd name="T14" fmla="*/ 69264067 w 119"/>
                <a:gd name="T15" fmla="*/ 223436272 h 133"/>
                <a:gd name="T16" fmla="*/ 137055594 w 119"/>
                <a:gd name="T17" fmla="*/ 221743623 h 133"/>
                <a:gd name="T18" fmla="*/ 154739438 w 119"/>
                <a:gd name="T19" fmla="*/ 186196690 h 133"/>
                <a:gd name="T20" fmla="*/ 119370536 w 119"/>
                <a:gd name="T21" fmla="*/ 140493822 h 133"/>
                <a:gd name="T22" fmla="*/ 162108250 w 119"/>
                <a:gd name="T23" fmla="*/ 115104085 h 133"/>
                <a:gd name="T24" fmla="*/ 173898288 w 119"/>
                <a:gd name="T25" fmla="*/ 123567330 h 133"/>
                <a:gd name="T26" fmla="*/ 162108250 w 119"/>
                <a:gd name="T27" fmla="*/ 33854294 h 133"/>
                <a:gd name="T28" fmla="*/ 129686820 w 119"/>
                <a:gd name="T29" fmla="*/ 11848549 h 133"/>
                <a:gd name="T30" fmla="*/ 94317918 w 119"/>
                <a:gd name="T31" fmla="*/ 27083697 h 133"/>
                <a:gd name="T32" fmla="*/ 100212937 w 119"/>
                <a:gd name="T33" fmla="*/ 16926496 h 133"/>
                <a:gd name="T34" fmla="*/ 69264067 w 119"/>
                <a:gd name="T35" fmla="*/ 0 h 133"/>
                <a:gd name="T36" fmla="*/ 53053978 w 119"/>
                <a:gd name="T37" fmla="*/ 0 h 133"/>
                <a:gd name="T38" fmla="*/ 53053978 w 119"/>
                <a:gd name="T39" fmla="*/ 49088146 h 133"/>
                <a:gd name="T40" fmla="*/ 33895156 w 119"/>
                <a:gd name="T41" fmla="*/ 35546943 h 133"/>
                <a:gd name="T42" fmla="*/ 23578873 w 119"/>
                <a:gd name="T43" fmla="*/ 50780795 h 133"/>
                <a:gd name="T44" fmla="*/ 20632577 w 119"/>
                <a:gd name="T45" fmla="*/ 81249781 h 133"/>
                <a:gd name="T46" fmla="*/ 0 w 119"/>
                <a:gd name="T47" fmla="*/ 91405696 h 133"/>
                <a:gd name="T48" fmla="*/ 0 w 119"/>
                <a:gd name="T49" fmla="*/ 91405696 h 13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19"/>
                <a:gd name="T76" fmla="*/ 0 h 133"/>
                <a:gd name="T77" fmla="*/ 119 w 119"/>
                <a:gd name="T78" fmla="*/ 133 h 13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19" h="133">
                  <a:moveTo>
                    <a:pt x="0" y="54"/>
                  </a:moveTo>
                  <a:lnTo>
                    <a:pt x="0" y="54"/>
                  </a:lnTo>
                  <a:lnTo>
                    <a:pt x="0" y="76"/>
                  </a:lnTo>
                  <a:lnTo>
                    <a:pt x="1" y="86"/>
                  </a:lnTo>
                  <a:lnTo>
                    <a:pt x="3" y="97"/>
                  </a:lnTo>
                  <a:lnTo>
                    <a:pt x="28" y="107"/>
                  </a:lnTo>
                  <a:lnTo>
                    <a:pt x="20" y="129"/>
                  </a:lnTo>
                  <a:lnTo>
                    <a:pt x="47" y="132"/>
                  </a:lnTo>
                  <a:lnTo>
                    <a:pt x="93" y="131"/>
                  </a:lnTo>
                  <a:lnTo>
                    <a:pt x="105" y="110"/>
                  </a:lnTo>
                  <a:lnTo>
                    <a:pt x="81" y="83"/>
                  </a:lnTo>
                  <a:lnTo>
                    <a:pt x="110" y="68"/>
                  </a:lnTo>
                  <a:lnTo>
                    <a:pt x="118" y="73"/>
                  </a:lnTo>
                  <a:lnTo>
                    <a:pt x="110" y="20"/>
                  </a:lnTo>
                  <a:lnTo>
                    <a:pt x="88" y="7"/>
                  </a:lnTo>
                  <a:lnTo>
                    <a:pt x="64" y="16"/>
                  </a:lnTo>
                  <a:lnTo>
                    <a:pt x="68" y="10"/>
                  </a:lnTo>
                  <a:lnTo>
                    <a:pt x="47" y="0"/>
                  </a:lnTo>
                  <a:lnTo>
                    <a:pt x="36" y="0"/>
                  </a:lnTo>
                  <a:lnTo>
                    <a:pt x="36" y="29"/>
                  </a:lnTo>
                  <a:lnTo>
                    <a:pt x="23" y="21"/>
                  </a:lnTo>
                  <a:lnTo>
                    <a:pt x="16" y="30"/>
                  </a:lnTo>
                  <a:lnTo>
                    <a:pt x="14" y="48"/>
                  </a:lnTo>
                  <a:lnTo>
                    <a:pt x="0" y="54"/>
                  </a:lnTo>
                </a:path>
              </a:pathLst>
            </a:custGeom>
            <a:grpFill/>
            <a:ln w="6350">
              <a:solidFill>
                <a:schemeClr val="bg1"/>
              </a:solidFill>
              <a:round/>
              <a:headEnd/>
              <a:tailEnd/>
            </a:ln>
          </p:spPr>
          <p:txBody>
            <a:bodyPr lIns="0" tIns="0" rIns="0" bIns="0" anchor="ctr">
              <a:spAutoFit/>
            </a:bodyPr>
            <a:lstStyle/>
            <a:p>
              <a:pPr>
                <a:defRPr/>
              </a:pPr>
              <a:endParaRPr lang="en-GB" dirty="0"/>
            </a:p>
          </p:txBody>
        </p:sp>
        <p:grpSp>
          <p:nvGrpSpPr>
            <p:cNvPr id="275" name="Group 176"/>
            <p:cNvGrpSpPr>
              <a:grpSpLocks/>
            </p:cNvGrpSpPr>
            <p:nvPr/>
          </p:nvGrpSpPr>
          <p:grpSpPr bwMode="auto">
            <a:xfrm>
              <a:off x="3310695" y="3541616"/>
              <a:ext cx="109537" cy="366130"/>
              <a:chOff x="3356" y="2760"/>
              <a:chExt cx="86" cy="281"/>
            </a:xfrm>
            <a:grpFill/>
          </p:grpSpPr>
          <p:sp>
            <p:nvSpPr>
              <p:cNvPr id="182" name="Freeform 181"/>
              <p:cNvSpPr>
                <a:spLocks/>
              </p:cNvSpPr>
              <p:nvPr/>
            </p:nvSpPr>
            <p:spPr bwMode="auto">
              <a:xfrm>
                <a:off x="3356" y="2760"/>
                <a:ext cx="86" cy="222"/>
              </a:xfrm>
              <a:custGeom>
                <a:avLst/>
                <a:gdLst>
                  <a:gd name="T0" fmla="*/ 0 w 86"/>
                  <a:gd name="T1" fmla="*/ 34 h 86"/>
                  <a:gd name="T2" fmla="*/ 0 w 86"/>
                  <a:gd name="T3" fmla="*/ 34 h 86"/>
                  <a:gd name="T4" fmla="*/ 11 w 86"/>
                  <a:gd name="T5" fmla="*/ 15 h 86"/>
                  <a:gd name="T6" fmla="*/ 38 w 86"/>
                  <a:gd name="T7" fmla="*/ 8 h 86"/>
                  <a:gd name="T8" fmla="*/ 72 w 86"/>
                  <a:gd name="T9" fmla="*/ 8 h 86"/>
                  <a:gd name="T10" fmla="*/ 85 w 86"/>
                  <a:gd name="T11" fmla="*/ 0 h 86"/>
                  <a:gd name="T12" fmla="*/ 80 w 86"/>
                  <a:gd name="T13" fmla="*/ 18 h 86"/>
                  <a:gd name="T14" fmla="*/ 57 w 86"/>
                  <a:gd name="T15" fmla="*/ 14 h 86"/>
                  <a:gd name="T16" fmla="*/ 46 w 86"/>
                  <a:gd name="T17" fmla="*/ 29 h 86"/>
                  <a:gd name="T18" fmla="*/ 33 w 86"/>
                  <a:gd name="T19" fmla="*/ 21 h 86"/>
                  <a:gd name="T20" fmla="*/ 42 w 86"/>
                  <a:gd name="T21" fmla="*/ 43 h 86"/>
                  <a:gd name="T22" fmla="*/ 31 w 86"/>
                  <a:gd name="T23" fmla="*/ 48 h 86"/>
                  <a:gd name="T24" fmla="*/ 52 w 86"/>
                  <a:gd name="T25" fmla="*/ 57 h 86"/>
                  <a:gd name="T26" fmla="*/ 52 w 86"/>
                  <a:gd name="T27" fmla="*/ 66 h 86"/>
                  <a:gd name="T28" fmla="*/ 35 w 86"/>
                  <a:gd name="T29" fmla="*/ 69 h 86"/>
                  <a:gd name="T30" fmla="*/ 41 w 86"/>
                  <a:gd name="T31" fmla="*/ 85 h 86"/>
                  <a:gd name="T32" fmla="*/ 20 w 86"/>
                  <a:gd name="T33" fmla="*/ 80 h 86"/>
                  <a:gd name="T34" fmla="*/ 14 w 86"/>
                  <a:gd name="T35" fmla="*/ 65 h 86"/>
                  <a:gd name="T36" fmla="*/ 41 w 86"/>
                  <a:gd name="T37" fmla="*/ 58 h 86"/>
                  <a:gd name="T38" fmla="*/ 14 w 86"/>
                  <a:gd name="T39" fmla="*/ 56 h 86"/>
                  <a:gd name="T40" fmla="*/ 0 w 86"/>
                  <a:gd name="T41" fmla="*/ 34 h 86"/>
                  <a:gd name="T42" fmla="*/ 0 w 86"/>
                  <a:gd name="T43" fmla="*/ 34 h 8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86"/>
                  <a:gd name="T67" fmla="*/ 0 h 86"/>
                  <a:gd name="T68" fmla="*/ 86 w 86"/>
                  <a:gd name="T69" fmla="*/ 86 h 8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86" h="86">
                    <a:moveTo>
                      <a:pt x="0" y="34"/>
                    </a:moveTo>
                    <a:lnTo>
                      <a:pt x="0" y="34"/>
                    </a:lnTo>
                    <a:lnTo>
                      <a:pt x="11" y="15"/>
                    </a:lnTo>
                    <a:lnTo>
                      <a:pt x="38" y="8"/>
                    </a:lnTo>
                    <a:lnTo>
                      <a:pt x="72" y="8"/>
                    </a:lnTo>
                    <a:lnTo>
                      <a:pt x="85" y="0"/>
                    </a:lnTo>
                    <a:lnTo>
                      <a:pt x="80" y="18"/>
                    </a:lnTo>
                    <a:lnTo>
                      <a:pt x="57" y="14"/>
                    </a:lnTo>
                    <a:lnTo>
                      <a:pt x="46" y="29"/>
                    </a:lnTo>
                    <a:lnTo>
                      <a:pt x="33" y="21"/>
                    </a:lnTo>
                    <a:lnTo>
                      <a:pt x="42" y="43"/>
                    </a:lnTo>
                    <a:lnTo>
                      <a:pt x="31" y="48"/>
                    </a:lnTo>
                    <a:lnTo>
                      <a:pt x="52" y="57"/>
                    </a:lnTo>
                    <a:lnTo>
                      <a:pt x="52" y="66"/>
                    </a:lnTo>
                    <a:lnTo>
                      <a:pt x="35" y="69"/>
                    </a:lnTo>
                    <a:lnTo>
                      <a:pt x="41" y="85"/>
                    </a:lnTo>
                    <a:lnTo>
                      <a:pt x="20" y="80"/>
                    </a:lnTo>
                    <a:lnTo>
                      <a:pt x="14" y="65"/>
                    </a:lnTo>
                    <a:lnTo>
                      <a:pt x="41" y="58"/>
                    </a:lnTo>
                    <a:lnTo>
                      <a:pt x="14" y="56"/>
                    </a:lnTo>
                    <a:lnTo>
                      <a:pt x="0" y="34"/>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83" name="Freeform 182"/>
              <p:cNvSpPr>
                <a:spLocks/>
              </p:cNvSpPr>
              <p:nvPr/>
            </p:nvSpPr>
            <p:spPr bwMode="auto">
              <a:xfrm>
                <a:off x="3401" y="2819"/>
                <a:ext cx="41" cy="222"/>
              </a:xfrm>
              <a:custGeom>
                <a:avLst/>
                <a:gdLst>
                  <a:gd name="T0" fmla="*/ 0 w 41"/>
                  <a:gd name="T1" fmla="*/ 6 h 7"/>
                  <a:gd name="T2" fmla="*/ 0 w 41"/>
                  <a:gd name="T3" fmla="*/ 6 h 7"/>
                  <a:gd name="T4" fmla="*/ 3 w 41"/>
                  <a:gd name="T5" fmla="*/ 0 h 7"/>
                  <a:gd name="T6" fmla="*/ 40 w 41"/>
                  <a:gd name="T7" fmla="*/ 6 h 7"/>
                  <a:gd name="T8" fmla="*/ 13 w 41"/>
                  <a:gd name="T9" fmla="*/ 6 h 7"/>
                  <a:gd name="T10" fmla="*/ 0 w 41"/>
                  <a:gd name="T11" fmla="*/ 6 h 7"/>
                  <a:gd name="T12" fmla="*/ 0 w 41"/>
                  <a:gd name="T13" fmla="*/ 6 h 7"/>
                  <a:gd name="T14" fmla="*/ 0 60000 65536"/>
                  <a:gd name="T15" fmla="*/ 0 60000 65536"/>
                  <a:gd name="T16" fmla="*/ 0 60000 65536"/>
                  <a:gd name="T17" fmla="*/ 0 60000 65536"/>
                  <a:gd name="T18" fmla="*/ 0 60000 65536"/>
                  <a:gd name="T19" fmla="*/ 0 60000 65536"/>
                  <a:gd name="T20" fmla="*/ 0 60000 65536"/>
                  <a:gd name="T21" fmla="*/ 0 w 41"/>
                  <a:gd name="T22" fmla="*/ 0 h 7"/>
                  <a:gd name="T23" fmla="*/ 41 w 41"/>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1" h="7">
                    <a:moveTo>
                      <a:pt x="0" y="6"/>
                    </a:moveTo>
                    <a:lnTo>
                      <a:pt x="0" y="6"/>
                    </a:lnTo>
                    <a:lnTo>
                      <a:pt x="3" y="0"/>
                    </a:lnTo>
                    <a:lnTo>
                      <a:pt x="40" y="6"/>
                    </a:lnTo>
                    <a:lnTo>
                      <a:pt x="13" y="6"/>
                    </a:lnTo>
                    <a:lnTo>
                      <a:pt x="0" y="6"/>
                    </a:lnTo>
                  </a:path>
                </a:pathLst>
              </a:custGeom>
              <a:grpFill/>
              <a:ln w="6350">
                <a:solidFill>
                  <a:schemeClr val="bg1"/>
                </a:solidFill>
                <a:round/>
                <a:headEnd/>
                <a:tailEnd/>
              </a:ln>
            </p:spPr>
            <p:txBody>
              <a:bodyPr lIns="0" tIns="0" rIns="0" bIns="0" anchor="ctr">
                <a:spAutoFit/>
              </a:bodyPr>
              <a:lstStyle/>
              <a:p>
                <a:pPr>
                  <a:defRPr/>
                </a:pPr>
                <a:endParaRPr lang="en-GB" dirty="0"/>
              </a:p>
            </p:txBody>
          </p:sp>
        </p:grpSp>
        <p:sp>
          <p:nvSpPr>
            <p:cNvPr id="84" name="Freeform 83"/>
            <p:cNvSpPr>
              <a:spLocks/>
            </p:cNvSpPr>
            <p:nvPr/>
          </p:nvSpPr>
          <p:spPr bwMode="auto">
            <a:xfrm>
              <a:off x="3239258" y="3370297"/>
              <a:ext cx="117475" cy="289645"/>
            </a:xfrm>
            <a:custGeom>
              <a:avLst/>
              <a:gdLst>
                <a:gd name="T0" fmla="*/ 0 w 93"/>
                <a:gd name="T1" fmla="*/ 44700470 h 49"/>
                <a:gd name="T2" fmla="*/ 0 w 93"/>
                <a:gd name="T3" fmla="*/ 44700470 h 49"/>
                <a:gd name="T4" fmla="*/ 22337937 w 93"/>
                <a:gd name="T5" fmla="*/ 12771562 h 49"/>
                <a:gd name="T6" fmla="*/ 52655329 w 93"/>
                <a:gd name="T7" fmla="*/ 20754422 h 49"/>
                <a:gd name="T8" fmla="*/ 102118623 w 93"/>
                <a:gd name="T9" fmla="*/ 0 h 49"/>
                <a:gd name="T10" fmla="*/ 132434743 w 93"/>
                <a:gd name="T11" fmla="*/ 4789967 h 49"/>
                <a:gd name="T12" fmla="*/ 146795741 w 93"/>
                <a:gd name="T13" fmla="*/ 15964451 h 49"/>
                <a:gd name="T14" fmla="*/ 90949660 w 93"/>
                <a:gd name="T15" fmla="*/ 67050695 h 49"/>
                <a:gd name="T16" fmla="*/ 43081751 w 93"/>
                <a:gd name="T17" fmla="*/ 76629363 h 49"/>
                <a:gd name="T18" fmla="*/ 0 w 93"/>
                <a:gd name="T19" fmla="*/ 44700470 h 49"/>
                <a:gd name="T20" fmla="*/ 0 w 93"/>
                <a:gd name="T21" fmla="*/ 44700470 h 4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3"/>
                <a:gd name="T34" fmla="*/ 0 h 49"/>
                <a:gd name="T35" fmla="*/ 93 w 93"/>
                <a:gd name="T36" fmla="*/ 49 h 4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3" h="49">
                  <a:moveTo>
                    <a:pt x="0" y="28"/>
                  </a:moveTo>
                  <a:lnTo>
                    <a:pt x="0" y="28"/>
                  </a:lnTo>
                  <a:lnTo>
                    <a:pt x="14" y="8"/>
                  </a:lnTo>
                  <a:lnTo>
                    <a:pt x="33" y="13"/>
                  </a:lnTo>
                  <a:lnTo>
                    <a:pt x="64" y="0"/>
                  </a:lnTo>
                  <a:lnTo>
                    <a:pt x="83" y="3"/>
                  </a:lnTo>
                  <a:lnTo>
                    <a:pt x="92" y="10"/>
                  </a:lnTo>
                  <a:lnTo>
                    <a:pt x="57" y="42"/>
                  </a:lnTo>
                  <a:lnTo>
                    <a:pt x="27" y="48"/>
                  </a:lnTo>
                  <a:lnTo>
                    <a:pt x="0" y="28"/>
                  </a:lnTo>
                </a:path>
              </a:pathLst>
            </a:custGeom>
            <a:grpFill/>
            <a:ln w="6350">
              <a:solidFill>
                <a:schemeClr val="bg1"/>
              </a:solidFill>
              <a:round/>
              <a:headEnd/>
              <a:tailEnd/>
            </a:ln>
          </p:spPr>
          <p:txBody>
            <a:bodyPr lIns="0" tIns="0" rIns="0" bIns="0" anchor="ctr">
              <a:spAutoFit/>
            </a:bodyPr>
            <a:lstStyle/>
            <a:p>
              <a:pPr>
                <a:defRPr/>
              </a:pPr>
              <a:endParaRPr lang="en-GB" dirty="0"/>
            </a:p>
          </p:txBody>
        </p:sp>
        <p:grpSp>
          <p:nvGrpSpPr>
            <p:cNvPr id="276" name="Group 180"/>
            <p:cNvGrpSpPr>
              <a:grpSpLocks/>
            </p:cNvGrpSpPr>
            <p:nvPr/>
          </p:nvGrpSpPr>
          <p:grpSpPr bwMode="auto">
            <a:xfrm>
              <a:off x="3082096" y="3471150"/>
              <a:ext cx="201611" cy="397642"/>
              <a:chOff x="3172" y="2706"/>
              <a:chExt cx="161" cy="302"/>
            </a:xfrm>
            <a:grpFill/>
          </p:grpSpPr>
          <p:sp>
            <p:nvSpPr>
              <p:cNvPr id="179" name="Freeform 178"/>
              <p:cNvSpPr>
                <a:spLocks/>
              </p:cNvSpPr>
              <p:nvPr/>
            </p:nvSpPr>
            <p:spPr bwMode="auto">
              <a:xfrm>
                <a:off x="3172" y="2706"/>
                <a:ext cx="161" cy="220"/>
              </a:xfrm>
              <a:custGeom>
                <a:avLst/>
                <a:gdLst>
                  <a:gd name="T0" fmla="*/ 0 w 161"/>
                  <a:gd name="T1" fmla="*/ 37 h 151"/>
                  <a:gd name="T2" fmla="*/ 0 w 161"/>
                  <a:gd name="T3" fmla="*/ 37 h 151"/>
                  <a:gd name="T4" fmla="*/ 4 w 161"/>
                  <a:gd name="T5" fmla="*/ 20 h 151"/>
                  <a:gd name="T6" fmla="*/ 23 w 161"/>
                  <a:gd name="T7" fmla="*/ 11 h 151"/>
                  <a:gd name="T8" fmla="*/ 31 w 161"/>
                  <a:gd name="T9" fmla="*/ 19 h 151"/>
                  <a:gd name="T10" fmla="*/ 50 w 161"/>
                  <a:gd name="T11" fmla="*/ 4 h 151"/>
                  <a:gd name="T12" fmla="*/ 72 w 161"/>
                  <a:gd name="T13" fmla="*/ 0 h 151"/>
                  <a:gd name="T14" fmla="*/ 95 w 161"/>
                  <a:gd name="T15" fmla="*/ 10 h 151"/>
                  <a:gd name="T16" fmla="*/ 95 w 161"/>
                  <a:gd name="T17" fmla="*/ 27 h 151"/>
                  <a:gd name="T18" fmla="*/ 76 w 161"/>
                  <a:gd name="T19" fmla="*/ 29 h 151"/>
                  <a:gd name="T20" fmla="*/ 78 w 161"/>
                  <a:gd name="T21" fmla="*/ 50 h 151"/>
                  <a:gd name="T22" fmla="*/ 108 w 161"/>
                  <a:gd name="T23" fmla="*/ 83 h 151"/>
                  <a:gd name="T24" fmla="*/ 127 w 161"/>
                  <a:gd name="T25" fmla="*/ 86 h 151"/>
                  <a:gd name="T26" fmla="*/ 126 w 161"/>
                  <a:gd name="T27" fmla="*/ 93 h 151"/>
                  <a:gd name="T28" fmla="*/ 160 w 161"/>
                  <a:gd name="T29" fmla="*/ 115 h 151"/>
                  <a:gd name="T30" fmla="*/ 136 w 161"/>
                  <a:gd name="T31" fmla="*/ 112 h 151"/>
                  <a:gd name="T32" fmla="*/ 141 w 161"/>
                  <a:gd name="T33" fmla="*/ 133 h 151"/>
                  <a:gd name="T34" fmla="*/ 127 w 161"/>
                  <a:gd name="T35" fmla="*/ 150 h 151"/>
                  <a:gd name="T36" fmla="*/ 121 w 161"/>
                  <a:gd name="T37" fmla="*/ 116 h 151"/>
                  <a:gd name="T38" fmla="*/ 61 w 161"/>
                  <a:gd name="T39" fmla="*/ 78 h 151"/>
                  <a:gd name="T40" fmla="*/ 47 w 161"/>
                  <a:gd name="T41" fmla="*/ 53 h 151"/>
                  <a:gd name="T42" fmla="*/ 28 w 161"/>
                  <a:gd name="T43" fmla="*/ 45 h 151"/>
                  <a:gd name="T44" fmla="*/ 10 w 161"/>
                  <a:gd name="T45" fmla="*/ 55 h 151"/>
                  <a:gd name="T46" fmla="*/ 0 w 161"/>
                  <a:gd name="T47" fmla="*/ 37 h 151"/>
                  <a:gd name="T48" fmla="*/ 0 w 161"/>
                  <a:gd name="T49" fmla="*/ 37 h 15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61"/>
                  <a:gd name="T76" fmla="*/ 0 h 151"/>
                  <a:gd name="T77" fmla="*/ 161 w 161"/>
                  <a:gd name="T78" fmla="*/ 151 h 15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61" h="151">
                    <a:moveTo>
                      <a:pt x="0" y="37"/>
                    </a:moveTo>
                    <a:lnTo>
                      <a:pt x="0" y="37"/>
                    </a:lnTo>
                    <a:lnTo>
                      <a:pt x="4" y="20"/>
                    </a:lnTo>
                    <a:lnTo>
                      <a:pt x="23" y="11"/>
                    </a:lnTo>
                    <a:lnTo>
                      <a:pt x="31" y="19"/>
                    </a:lnTo>
                    <a:lnTo>
                      <a:pt x="50" y="4"/>
                    </a:lnTo>
                    <a:lnTo>
                      <a:pt x="72" y="0"/>
                    </a:lnTo>
                    <a:lnTo>
                      <a:pt x="95" y="10"/>
                    </a:lnTo>
                    <a:lnTo>
                      <a:pt x="95" y="27"/>
                    </a:lnTo>
                    <a:lnTo>
                      <a:pt x="76" y="29"/>
                    </a:lnTo>
                    <a:lnTo>
                      <a:pt x="78" y="50"/>
                    </a:lnTo>
                    <a:lnTo>
                      <a:pt x="108" y="83"/>
                    </a:lnTo>
                    <a:lnTo>
                      <a:pt x="127" y="86"/>
                    </a:lnTo>
                    <a:lnTo>
                      <a:pt x="126" y="93"/>
                    </a:lnTo>
                    <a:lnTo>
                      <a:pt x="160" y="115"/>
                    </a:lnTo>
                    <a:lnTo>
                      <a:pt x="136" y="112"/>
                    </a:lnTo>
                    <a:lnTo>
                      <a:pt x="141" y="133"/>
                    </a:lnTo>
                    <a:lnTo>
                      <a:pt x="127" y="150"/>
                    </a:lnTo>
                    <a:lnTo>
                      <a:pt x="121" y="116"/>
                    </a:lnTo>
                    <a:lnTo>
                      <a:pt x="61" y="78"/>
                    </a:lnTo>
                    <a:lnTo>
                      <a:pt x="47" y="53"/>
                    </a:lnTo>
                    <a:lnTo>
                      <a:pt x="28" y="45"/>
                    </a:lnTo>
                    <a:lnTo>
                      <a:pt x="10" y="55"/>
                    </a:lnTo>
                    <a:lnTo>
                      <a:pt x="0" y="37"/>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80" name="Freeform 179"/>
              <p:cNvSpPr>
                <a:spLocks/>
              </p:cNvSpPr>
              <p:nvPr/>
            </p:nvSpPr>
            <p:spPr bwMode="auto">
              <a:xfrm>
                <a:off x="3192" y="2745"/>
                <a:ext cx="21" cy="220"/>
              </a:xfrm>
              <a:custGeom>
                <a:avLst/>
                <a:gdLst>
                  <a:gd name="T0" fmla="*/ 0 w 21"/>
                  <a:gd name="T1" fmla="*/ 6 h 38"/>
                  <a:gd name="T2" fmla="*/ 0 w 21"/>
                  <a:gd name="T3" fmla="*/ 6 h 38"/>
                  <a:gd name="T4" fmla="*/ 4 w 21"/>
                  <a:gd name="T5" fmla="*/ 34 h 38"/>
                  <a:gd name="T6" fmla="*/ 12 w 21"/>
                  <a:gd name="T7" fmla="*/ 37 h 38"/>
                  <a:gd name="T8" fmla="*/ 20 w 21"/>
                  <a:gd name="T9" fmla="*/ 15 h 38"/>
                  <a:gd name="T10" fmla="*/ 13 w 21"/>
                  <a:gd name="T11" fmla="*/ 0 h 38"/>
                  <a:gd name="T12" fmla="*/ 0 w 21"/>
                  <a:gd name="T13" fmla="*/ 6 h 38"/>
                  <a:gd name="T14" fmla="*/ 0 w 21"/>
                  <a:gd name="T15" fmla="*/ 6 h 38"/>
                  <a:gd name="T16" fmla="*/ 0 60000 65536"/>
                  <a:gd name="T17" fmla="*/ 0 60000 65536"/>
                  <a:gd name="T18" fmla="*/ 0 60000 65536"/>
                  <a:gd name="T19" fmla="*/ 0 60000 65536"/>
                  <a:gd name="T20" fmla="*/ 0 60000 65536"/>
                  <a:gd name="T21" fmla="*/ 0 60000 65536"/>
                  <a:gd name="T22" fmla="*/ 0 60000 65536"/>
                  <a:gd name="T23" fmla="*/ 0 60000 65536"/>
                  <a:gd name="T24" fmla="*/ 0 w 21"/>
                  <a:gd name="T25" fmla="*/ 0 h 38"/>
                  <a:gd name="T26" fmla="*/ 21 w 21"/>
                  <a:gd name="T27" fmla="*/ 38 h 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 h="38">
                    <a:moveTo>
                      <a:pt x="0" y="6"/>
                    </a:moveTo>
                    <a:lnTo>
                      <a:pt x="0" y="6"/>
                    </a:lnTo>
                    <a:lnTo>
                      <a:pt x="4" y="34"/>
                    </a:lnTo>
                    <a:lnTo>
                      <a:pt x="12" y="37"/>
                    </a:lnTo>
                    <a:lnTo>
                      <a:pt x="20" y="15"/>
                    </a:lnTo>
                    <a:lnTo>
                      <a:pt x="13" y="0"/>
                    </a:lnTo>
                    <a:lnTo>
                      <a:pt x="0" y="6"/>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81" name="Freeform 180"/>
              <p:cNvSpPr>
                <a:spLocks/>
              </p:cNvSpPr>
              <p:nvPr/>
            </p:nvSpPr>
            <p:spPr bwMode="auto">
              <a:xfrm>
                <a:off x="3251" y="2788"/>
                <a:ext cx="43" cy="220"/>
              </a:xfrm>
              <a:custGeom>
                <a:avLst/>
                <a:gdLst>
                  <a:gd name="T0" fmla="*/ 0 w 43"/>
                  <a:gd name="T1" fmla="*/ 5 h 25"/>
                  <a:gd name="T2" fmla="*/ 0 w 43"/>
                  <a:gd name="T3" fmla="*/ 5 h 25"/>
                  <a:gd name="T4" fmla="*/ 35 w 43"/>
                  <a:gd name="T5" fmla="*/ 24 h 25"/>
                  <a:gd name="T6" fmla="*/ 42 w 43"/>
                  <a:gd name="T7" fmla="*/ 0 h 25"/>
                  <a:gd name="T8" fmla="*/ 0 w 43"/>
                  <a:gd name="T9" fmla="*/ 5 h 25"/>
                  <a:gd name="T10" fmla="*/ 0 w 43"/>
                  <a:gd name="T11" fmla="*/ 5 h 25"/>
                  <a:gd name="T12" fmla="*/ 0 60000 65536"/>
                  <a:gd name="T13" fmla="*/ 0 60000 65536"/>
                  <a:gd name="T14" fmla="*/ 0 60000 65536"/>
                  <a:gd name="T15" fmla="*/ 0 60000 65536"/>
                  <a:gd name="T16" fmla="*/ 0 60000 65536"/>
                  <a:gd name="T17" fmla="*/ 0 60000 65536"/>
                  <a:gd name="T18" fmla="*/ 0 w 43"/>
                  <a:gd name="T19" fmla="*/ 0 h 25"/>
                  <a:gd name="T20" fmla="*/ 43 w 43"/>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43" h="25">
                    <a:moveTo>
                      <a:pt x="0" y="5"/>
                    </a:moveTo>
                    <a:lnTo>
                      <a:pt x="0" y="5"/>
                    </a:lnTo>
                    <a:lnTo>
                      <a:pt x="35" y="24"/>
                    </a:lnTo>
                    <a:lnTo>
                      <a:pt x="42" y="0"/>
                    </a:lnTo>
                    <a:lnTo>
                      <a:pt x="0" y="5"/>
                    </a:lnTo>
                  </a:path>
                </a:pathLst>
              </a:custGeom>
              <a:grpFill/>
              <a:ln w="6350">
                <a:solidFill>
                  <a:schemeClr val="bg1"/>
                </a:solidFill>
                <a:round/>
                <a:headEnd/>
                <a:tailEnd/>
              </a:ln>
            </p:spPr>
            <p:txBody>
              <a:bodyPr lIns="0" tIns="0" rIns="0" bIns="0" anchor="ctr">
                <a:spAutoFit/>
              </a:bodyPr>
              <a:lstStyle/>
              <a:p>
                <a:pPr>
                  <a:defRPr/>
                </a:pPr>
                <a:endParaRPr lang="en-GB" dirty="0"/>
              </a:p>
            </p:txBody>
          </p:sp>
        </p:grpSp>
        <p:sp>
          <p:nvSpPr>
            <p:cNvPr id="86" name="Freeform 85"/>
            <p:cNvSpPr>
              <a:spLocks/>
            </p:cNvSpPr>
            <p:nvPr/>
          </p:nvSpPr>
          <p:spPr bwMode="auto">
            <a:xfrm>
              <a:off x="3064635" y="3309972"/>
              <a:ext cx="9525" cy="289645"/>
            </a:xfrm>
            <a:custGeom>
              <a:avLst/>
              <a:gdLst>
                <a:gd name="T0" fmla="*/ 0 w 8"/>
                <a:gd name="T1" fmla="*/ 19058317 h 12"/>
                <a:gd name="T2" fmla="*/ 0 w 8"/>
                <a:gd name="T3" fmla="*/ 19058317 h 12"/>
                <a:gd name="T4" fmla="*/ 7087790 w 8"/>
                <a:gd name="T5" fmla="*/ 0 h 12"/>
                <a:gd name="T6" fmla="*/ 9922669 w 8"/>
                <a:gd name="T7" fmla="*/ 23292851 h 12"/>
                <a:gd name="T8" fmla="*/ 0 w 8"/>
                <a:gd name="T9" fmla="*/ 19058317 h 12"/>
                <a:gd name="T10" fmla="*/ 0 w 8"/>
                <a:gd name="T11" fmla="*/ 19058317 h 12"/>
                <a:gd name="T12" fmla="*/ 0 60000 65536"/>
                <a:gd name="T13" fmla="*/ 0 60000 65536"/>
                <a:gd name="T14" fmla="*/ 0 60000 65536"/>
                <a:gd name="T15" fmla="*/ 0 60000 65536"/>
                <a:gd name="T16" fmla="*/ 0 60000 65536"/>
                <a:gd name="T17" fmla="*/ 0 60000 65536"/>
                <a:gd name="T18" fmla="*/ 0 w 8"/>
                <a:gd name="T19" fmla="*/ 0 h 12"/>
                <a:gd name="T20" fmla="*/ 8 w 8"/>
                <a:gd name="T21" fmla="*/ 12 h 12"/>
              </a:gdLst>
              <a:ahLst/>
              <a:cxnLst>
                <a:cxn ang="T12">
                  <a:pos x="T0" y="T1"/>
                </a:cxn>
                <a:cxn ang="T13">
                  <a:pos x="T2" y="T3"/>
                </a:cxn>
                <a:cxn ang="T14">
                  <a:pos x="T4" y="T5"/>
                </a:cxn>
                <a:cxn ang="T15">
                  <a:pos x="T6" y="T7"/>
                </a:cxn>
                <a:cxn ang="T16">
                  <a:pos x="T8" y="T9"/>
                </a:cxn>
                <a:cxn ang="T17">
                  <a:pos x="T10" y="T11"/>
                </a:cxn>
              </a:cxnLst>
              <a:rect l="T18" t="T19" r="T20" b="T21"/>
              <a:pathLst>
                <a:path w="8" h="12">
                  <a:moveTo>
                    <a:pt x="0" y="9"/>
                  </a:moveTo>
                  <a:lnTo>
                    <a:pt x="0" y="9"/>
                  </a:lnTo>
                  <a:lnTo>
                    <a:pt x="5" y="0"/>
                  </a:lnTo>
                  <a:lnTo>
                    <a:pt x="7" y="11"/>
                  </a:lnTo>
                  <a:lnTo>
                    <a:pt x="0" y="9"/>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87" name="Freeform 86"/>
            <p:cNvSpPr>
              <a:spLocks/>
            </p:cNvSpPr>
            <p:nvPr/>
          </p:nvSpPr>
          <p:spPr bwMode="auto">
            <a:xfrm>
              <a:off x="3028122" y="3258378"/>
              <a:ext cx="63500" cy="289645"/>
            </a:xfrm>
            <a:custGeom>
              <a:avLst/>
              <a:gdLst>
                <a:gd name="T0" fmla="*/ 0 w 50"/>
                <a:gd name="T1" fmla="*/ 62062469 h 47"/>
                <a:gd name="T2" fmla="*/ 0 w 50"/>
                <a:gd name="T3" fmla="*/ 62062469 h 47"/>
                <a:gd name="T4" fmla="*/ 30645101 w 50"/>
                <a:gd name="T5" fmla="*/ 52936036 h 47"/>
                <a:gd name="T6" fmla="*/ 14516101 w 50"/>
                <a:gd name="T7" fmla="*/ 41982954 h 47"/>
                <a:gd name="T8" fmla="*/ 29032201 w 50"/>
                <a:gd name="T9" fmla="*/ 12777012 h 47"/>
                <a:gd name="T10" fmla="*/ 41935407 w 50"/>
                <a:gd name="T11" fmla="*/ 32856521 h 47"/>
                <a:gd name="T12" fmla="*/ 41935407 w 50"/>
                <a:gd name="T13" fmla="*/ 0 h 47"/>
                <a:gd name="T14" fmla="*/ 79032096 w 50"/>
                <a:gd name="T15" fmla="*/ 0 h 47"/>
                <a:gd name="T16" fmla="*/ 75806297 w 50"/>
                <a:gd name="T17" fmla="*/ 32856521 h 47"/>
                <a:gd name="T18" fmla="*/ 53225704 w 50"/>
                <a:gd name="T19" fmla="*/ 43809592 h 47"/>
                <a:gd name="T20" fmla="*/ 53225704 w 50"/>
                <a:gd name="T21" fmla="*/ 83967260 h 47"/>
                <a:gd name="T22" fmla="*/ 32258000 w 50"/>
                <a:gd name="T23" fmla="*/ 60237182 h 47"/>
                <a:gd name="T24" fmla="*/ 0 w 50"/>
                <a:gd name="T25" fmla="*/ 62062469 h 47"/>
                <a:gd name="T26" fmla="*/ 0 w 50"/>
                <a:gd name="T27" fmla="*/ 62062469 h 4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0"/>
                <a:gd name="T43" fmla="*/ 0 h 47"/>
                <a:gd name="T44" fmla="*/ 50 w 50"/>
                <a:gd name="T45" fmla="*/ 47 h 4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0" h="47">
                  <a:moveTo>
                    <a:pt x="0" y="34"/>
                  </a:moveTo>
                  <a:lnTo>
                    <a:pt x="0" y="34"/>
                  </a:lnTo>
                  <a:lnTo>
                    <a:pt x="19" y="29"/>
                  </a:lnTo>
                  <a:lnTo>
                    <a:pt x="9" y="23"/>
                  </a:lnTo>
                  <a:lnTo>
                    <a:pt x="18" y="7"/>
                  </a:lnTo>
                  <a:lnTo>
                    <a:pt x="26" y="18"/>
                  </a:lnTo>
                  <a:lnTo>
                    <a:pt x="26" y="0"/>
                  </a:lnTo>
                  <a:lnTo>
                    <a:pt x="49" y="0"/>
                  </a:lnTo>
                  <a:lnTo>
                    <a:pt x="47" y="18"/>
                  </a:lnTo>
                  <a:lnTo>
                    <a:pt x="33" y="24"/>
                  </a:lnTo>
                  <a:lnTo>
                    <a:pt x="33" y="46"/>
                  </a:lnTo>
                  <a:lnTo>
                    <a:pt x="20" y="33"/>
                  </a:lnTo>
                  <a:lnTo>
                    <a:pt x="0" y="34"/>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88" name="Freeform 87"/>
            <p:cNvSpPr>
              <a:spLocks/>
            </p:cNvSpPr>
            <p:nvPr/>
          </p:nvSpPr>
          <p:spPr bwMode="auto">
            <a:xfrm>
              <a:off x="3051934" y="2921826"/>
              <a:ext cx="441322" cy="289645"/>
            </a:xfrm>
            <a:custGeom>
              <a:avLst/>
              <a:gdLst>
                <a:gd name="T0" fmla="*/ 0 w 354"/>
                <a:gd name="T1" fmla="*/ 360167831 h 285"/>
                <a:gd name="T2" fmla="*/ 51288450 w 354"/>
                <a:gd name="T3" fmla="*/ 366963865 h 285"/>
                <a:gd name="T4" fmla="*/ 1554611 w 354"/>
                <a:gd name="T5" fmla="*/ 389049022 h 285"/>
                <a:gd name="T6" fmla="*/ 9325172 w 354"/>
                <a:gd name="T7" fmla="*/ 423027891 h 285"/>
                <a:gd name="T8" fmla="*/ 6217197 w 354"/>
                <a:gd name="T9" fmla="*/ 436618657 h 285"/>
                <a:gd name="T10" fmla="*/ 13987759 w 354"/>
                <a:gd name="T11" fmla="*/ 468897865 h 285"/>
                <a:gd name="T12" fmla="*/ 108795341 w 354"/>
                <a:gd name="T13" fmla="*/ 451909083 h 285"/>
                <a:gd name="T14" fmla="*/ 130553653 w 354"/>
                <a:gd name="T15" fmla="*/ 451909083 h 285"/>
                <a:gd name="T16" fmla="*/ 150758602 w 354"/>
                <a:gd name="T17" fmla="*/ 385652309 h 285"/>
                <a:gd name="T18" fmla="*/ 150758602 w 354"/>
                <a:gd name="T19" fmla="*/ 358469474 h 285"/>
                <a:gd name="T20" fmla="*/ 191168538 w 354"/>
                <a:gd name="T21" fmla="*/ 273524176 h 285"/>
                <a:gd name="T22" fmla="*/ 202048317 w 354"/>
                <a:gd name="T23" fmla="*/ 200471367 h 285"/>
                <a:gd name="T24" fmla="*/ 245566189 w 354"/>
                <a:gd name="T25" fmla="*/ 130815232 h 285"/>
                <a:gd name="T26" fmla="*/ 279758891 w 354"/>
                <a:gd name="T27" fmla="*/ 105332058 h 285"/>
                <a:gd name="T28" fmla="*/ 320167542 w 354"/>
                <a:gd name="T29" fmla="*/ 83246880 h 285"/>
                <a:gd name="T30" fmla="*/ 345035153 w 354"/>
                <a:gd name="T31" fmla="*/ 71354472 h 285"/>
                <a:gd name="T32" fmla="*/ 413420557 w 354"/>
                <a:gd name="T33" fmla="*/ 98536023 h 285"/>
                <a:gd name="T34" fmla="*/ 446058649 w 354"/>
                <a:gd name="T35" fmla="*/ 52666029 h 285"/>
                <a:gd name="T36" fmla="*/ 509781469 w 354"/>
                <a:gd name="T37" fmla="*/ 56064046 h 285"/>
                <a:gd name="T38" fmla="*/ 547083392 w 354"/>
                <a:gd name="T39" fmla="*/ 52666029 h 285"/>
                <a:gd name="T40" fmla="*/ 526878443 w 354"/>
                <a:gd name="T41" fmla="*/ 50967672 h 285"/>
                <a:gd name="T42" fmla="*/ 548636756 w 354"/>
                <a:gd name="T43" fmla="*/ 27182845 h 285"/>
                <a:gd name="T44" fmla="*/ 484913936 w 354"/>
                <a:gd name="T45" fmla="*/ 27182845 h 285"/>
                <a:gd name="T46" fmla="*/ 477143377 w 354"/>
                <a:gd name="T47" fmla="*/ 0 h 285"/>
                <a:gd name="T48" fmla="*/ 458493039 w 354"/>
                <a:gd name="T49" fmla="*/ 28881201 h 285"/>
                <a:gd name="T50" fmla="*/ 422745726 w 354"/>
                <a:gd name="T51" fmla="*/ 44171637 h 285"/>
                <a:gd name="T52" fmla="*/ 422745726 w 354"/>
                <a:gd name="T53" fmla="*/ 5096375 h 285"/>
                <a:gd name="T54" fmla="*/ 349697737 w 354"/>
                <a:gd name="T55" fmla="*/ 32279219 h 285"/>
                <a:gd name="T56" fmla="*/ 345035153 w 354"/>
                <a:gd name="T57" fmla="*/ 44171637 h 285"/>
                <a:gd name="T58" fmla="*/ 323276762 w 354"/>
                <a:gd name="T59" fmla="*/ 49268012 h 285"/>
                <a:gd name="T60" fmla="*/ 298409229 w 354"/>
                <a:gd name="T61" fmla="*/ 54364386 h 285"/>
                <a:gd name="T62" fmla="*/ 276649670 w 354"/>
                <a:gd name="T63" fmla="*/ 67956455 h 285"/>
                <a:gd name="T64" fmla="*/ 244011578 w 354"/>
                <a:gd name="T65" fmla="*/ 107031718 h 285"/>
                <a:gd name="T66" fmla="*/ 223806630 w 354"/>
                <a:gd name="T67" fmla="*/ 122320840 h 285"/>
                <a:gd name="T68" fmla="*/ 230023825 w 354"/>
                <a:gd name="T69" fmla="*/ 142707640 h 285"/>
                <a:gd name="T70" fmla="*/ 155421186 w 354"/>
                <a:gd name="T71" fmla="*/ 232750576 h 285"/>
                <a:gd name="T72" fmla="*/ 108795341 w 354"/>
                <a:gd name="T73" fmla="*/ 293910976 h 285"/>
                <a:gd name="T74" fmla="*/ 76155983 w 354"/>
                <a:gd name="T75" fmla="*/ 299007350 h 285"/>
                <a:gd name="T76" fmla="*/ 51288450 w 354"/>
                <a:gd name="T77" fmla="*/ 329588201 h 285"/>
                <a:gd name="T78" fmla="*/ 31084738 w 354"/>
                <a:gd name="T79" fmla="*/ 344877405 h 285"/>
                <a:gd name="T80" fmla="*/ 29530127 w 354"/>
                <a:gd name="T81" fmla="*/ 351673440 h 285"/>
                <a:gd name="T82" fmla="*/ 0 w 354"/>
                <a:gd name="T83" fmla="*/ 360167831 h 28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54"/>
                <a:gd name="T127" fmla="*/ 0 h 285"/>
                <a:gd name="T128" fmla="*/ 354 w 354"/>
                <a:gd name="T129" fmla="*/ 285 h 28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54" h="285">
                  <a:moveTo>
                    <a:pt x="0" y="212"/>
                  </a:moveTo>
                  <a:lnTo>
                    <a:pt x="0" y="212"/>
                  </a:lnTo>
                  <a:lnTo>
                    <a:pt x="1" y="224"/>
                  </a:lnTo>
                  <a:lnTo>
                    <a:pt x="33" y="216"/>
                  </a:lnTo>
                  <a:lnTo>
                    <a:pt x="34" y="221"/>
                  </a:lnTo>
                  <a:lnTo>
                    <a:pt x="1" y="229"/>
                  </a:lnTo>
                  <a:lnTo>
                    <a:pt x="9" y="234"/>
                  </a:lnTo>
                  <a:lnTo>
                    <a:pt x="6" y="249"/>
                  </a:lnTo>
                  <a:lnTo>
                    <a:pt x="28" y="236"/>
                  </a:lnTo>
                  <a:lnTo>
                    <a:pt x="4" y="257"/>
                  </a:lnTo>
                  <a:lnTo>
                    <a:pt x="18" y="257"/>
                  </a:lnTo>
                  <a:lnTo>
                    <a:pt x="9" y="276"/>
                  </a:lnTo>
                  <a:lnTo>
                    <a:pt x="43" y="284"/>
                  </a:lnTo>
                  <a:lnTo>
                    <a:pt x="70" y="266"/>
                  </a:lnTo>
                  <a:lnTo>
                    <a:pt x="76" y="249"/>
                  </a:lnTo>
                  <a:lnTo>
                    <a:pt x="84" y="266"/>
                  </a:lnTo>
                  <a:lnTo>
                    <a:pt x="100" y="245"/>
                  </a:lnTo>
                  <a:lnTo>
                    <a:pt x="97" y="227"/>
                  </a:lnTo>
                  <a:lnTo>
                    <a:pt x="104" y="220"/>
                  </a:lnTo>
                  <a:lnTo>
                    <a:pt x="97" y="211"/>
                  </a:lnTo>
                  <a:lnTo>
                    <a:pt x="98" y="171"/>
                  </a:lnTo>
                  <a:lnTo>
                    <a:pt x="123" y="161"/>
                  </a:lnTo>
                  <a:lnTo>
                    <a:pt x="118" y="149"/>
                  </a:lnTo>
                  <a:lnTo>
                    <a:pt x="130" y="118"/>
                  </a:lnTo>
                  <a:lnTo>
                    <a:pt x="153" y="95"/>
                  </a:lnTo>
                  <a:lnTo>
                    <a:pt x="158" y="77"/>
                  </a:lnTo>
                  <a:lnTo>
                    <a:pt x="175" y="73"/>
                  </a:lnTo>
                  <a:lnTo>
                    <a:pt x="180" y="62"/>
                  </a:lnTo>
                  <a:lnTo>
                    <a:pt x="205" y="64"/>
                  </a:lnTo>
                  <a:lnTo>
                    <a:pt x="206" y="49"/>
                  </a:lnTo>
                  <a:lnTo>
                    <a:pt x="212" y="49"/>
                  </a:lnTo>
                  <a:lnTo>
                    <a:pt x="222" y="42"/>
                  </a:lnTo>
                  <a:lnTo>
                    <a:pt x="237" y="56"/>
                  </a:lnTo>
                  <a:lnTo>
                    <a:pt x="266" y="58"/>
                  </a:lnTo>
                  <a:lnTo>
                    <a:pt x="282" y="50"/>
                  </a:lnTo>
                  <a:lnTo>
                    <a:pt x="287" y="31"/>
                  </a:lnTo>
                  <a:lnTo>
                    <a:pt x="314" y="26"/>
                  </a:lnTo>
                  <a:lnTo>
                    <a:pt x="328" y="33"/>
                  </a:lnTo>
                  <a:lnTo>
                    <a:pt x="326" y="49"/>
                  </a:lnTo>
                  <a:lnTo>
                    <a:pt x="352" y="31"/>
                  </a:lnTo>
                  <a:lnTo>
                    <a:pt x="335" y="34"/>
                  </a:lnTo>
                  <a:lnTo>
                    <a:pt x="339" y="30"/>
                  </a:lnTo>
                  <a:lnTo>
                    <a:pt x="322" y="25"/>
                  </a:lnTo>
                  <a:lnTo>
                    <a:pt x="353" y="16"/>
                  </a:lnTo>
                  <a:lnTo>
                    <a:pt x="328" y="5"/>
                  </a:lnTo>
                  <a:lnTo>
                    <a:pt x="312" y="16"/>
                  </a:lnTo>
                  <a:lnTo>
                    <a:pt x="320" y="2"/>
                  </a:lnTo>
                  <a:lnTo>
                    <a:pt x="307" y="0"/>
                  </a:lnTo>
                  <a:lnTo>
                    <a:pt x="299" y="16"/>
                  </a:lnTo>
                  <a:lnTo>
                    <a:pt x="295" y="17"/>
                  </a:lnTo>
                  <a:lnTo>
                    <a:pt x="295" y="4"/>
                  </a:lnTo>
                  <a:lnTo>
                    <a:pt x="272" y="26"/>
                  </a:lnTo>
                  <a:lnTo>
                    <a:pt x="284" y="6"/>
                  </a:lnTo>
                  <a:lnTo>
                    <a:pt x="272" y="3"/>
                  </a:lnTo>
                  <a:lnTo>
                    <a:pt x="248" y="27"/>
                  </a:lnTo>
                  <a:lnTo>
                    <a:pt x="225" y="19"/>
                  </a:lnTo>
                  <a:lnTo>
                    <a:pt x="231" y="33"/>
                  </a:lnTo>
                  <a:lnTo>
                    <a:pt x="222" y="26"/>
                  </a:lnTo>
                  <a:lnTo>
                    <a:pt x="206" y="43"/>
                  </a:lnTo>
                  <a:lnTo>
                    <a:pt x="208" y="29"/>
                  </a:lnTo>
                  <a:lnTo>
                    <a:pt x="199" y="41"/>
                  </a:lnTo>
                  <a:lnTo>
                    <a:pt x="192" y="32"/>
                  </a:lnTo>
                  <a:lnTo>
                    <a:pt x="197" y="45"/>
                  </a:lnTo>
                  <a:lnTo>
                    <a:pt x="178" y="40"/>
                  </a:lnTo>
                  <a:lnTo>
                    <a:pt x="173" y="56"/>
                  </a:lnTo>
                  <a:lnTo>
                    <a:pt x="157" y="63"/>
                  </a:lnTo>
                  <a:lnTo>
                    <a:pt x="172" y="64"/>
                  </a:lnTo>
                  <a:lnTo>
                    <a:pt x="144" y="72"/>
                  </a:lnTo>
                  <a:lnTo>
                    <a:pt x="139" y="84"/>
                  </a:lnTo>
                  <a:lnTo>
                    <a:pt x="148" y="84"/>
                  </a:lnTo>
                  <a:lnTo>
                    <a:pt x="113" y="104"/>
                  </a:lnTo>
                  <a:lnTo>
                    <a:pt x="100" y="137"/>
                  </a:lnTo>
                  <a:lnTo>
                    <a:pt x="63" y="166"/>
                  </a:lnTo>
                  <a:lnTo>
                    <a:pt x="70" y="173"/>
                  </a:lnTo>
                  <a:lnTo>
                    <a:pt x="86" y="168"/>
                  </a:lnTo>
                  <a:lnTo>
                    <a:pt x="49" y="176"/>
                  </a:lnTo>
                  <a:lnTo>
                    <a:pt x="28" y="188"/>
                  </a:lnTo>
                  <a:lnTo>
                    <a:pt x="33" y="194"/>
                  </a:lnTo>
                  <a:lnTo>
                    <a:pt x="19" y="194"/>
                  </a:lnTo>
                  <a:lnTo>
                    <a:pt x="20" y="203"/>
                  </a:lnTo>
                  <a:lnTo>
                    <a:pt x="2" y="203"/>
                  </a:lnTo>
                  <a:lnTo>
                    <a:pt x="19" y="207"/>
                  </a:lnTo>
                  <a:lnTo>
                    <a:pt x="0" y="212"/>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89" name="Freeform 88"/>
            <p:cNvSpPr>
              <a:spLocks/>
            </p:cNvSpPr>
            <p:nvPr/>
          </p:nvSpPr>
          <p:spPr bwMode="auto">
            <a:xfrm>
              <a:off x="3207508" y="3260760"/>
              <a:ext cx="169861" cy="289645"/>
            </a:xfrm>
            <a:custGeom>
              <a:avLst/>
              <a:gdLst>
                <a:gd name="T0" fmla="*/ 0 w 137"/>
                <a:gd name="T1" fmla="*/ 32364034 h 103"/>
                <a:gd name="T2" fmla="*/ 0 w 137"/>
                <a:gd name="T3" fmla="*/ 32364034 h 103"/>
                <a:gd name="T4" fmla="*/ 12298256 w 137"/>
                <a:gd name="T5" fmla="*/ 129457475 h 103"/>
                <a:gd name="T6" fmla="*/ 122981312 w 137"/>
                <a:gd name="T7" fmla="*/ 178003552 h 103"/>
                <a:gd name="T8" fmla="*/ 175249229 w 137"/>
                <a:gd name="T9" fmla="*/ 183398003 h 103"/>
                <a:gd name="T10" fmla="*/ 209069110 w 137"/>
                <a:gd name="T11" fmla="*/ 134851926 h 103"/>
                <a:gd name="T12" fmla="*/ 192159789 w 137"/>
                <a:gd name="T13" fmla="*/ 79113269 h 103"/>
                <a:gd name="T14" fmla="*/ 204458040 w 137"/>
                <a:gd name="T15" fmla="*/ 66526217 h 103"/>
                <a:gd name="T16" fmla="*/ 196770858 w 137"/>
                <a:gd name="T17" fmla="*/ 23374623 h 103"/>
                <a:gd name="T18" fmla="*/ 116832806 w 137"/>
                <a:gd name="T19" fmla="*/ 8990754 h 103"/>
                <a:gd name="T20" fmla="*/ 66102345 w 137"/>
                <a:gd name="T21" fmla="*/ 0 h 103"/>
                <a:gd name="T22" fmla="*/ 0 w 137"/>
                <a:gd name="T23" fmla="*/ 32364034 h 103"/>
                <a:gd name="T24" fmla="*/ 0 w 137"/>
                <a:gd name="T25" fmla="*/ 32364034 h 10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7"/>
                <a:gd name="T40" fmla="*/ 0 h 103"/>
                <a:gd name="T41" fmla="*/ 137 w 137"/>
                <a:gd name="T42" fmla="*/ 103 h 10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7" h="103">
                  <a:moveTo>
                    <a:pt x="0" y="18"/>
                  </a:moveTo>
                  <a:lnTo>
                    <a:pt x="0" y="18"/>
                  </a:lnTo>
                  <a:lnTo>
                    <a:pt x="8" y="72"/>
                  </a:lnTo>
                  <a:lnTo>
                    <a:pt x="80" y="99"/>
                  </a:lnTo>
                  <a:lnTo>
                    <a:pt x="114" y="102"/>
                  </a:lnTo>
                  <a:lnTo>
                    <a:pt x="136" y="75"/>
                  </a:lnTo>
                  <a:lnTo>
                    <a:pt x="125" y="44"/>
                  </a:lnTo>
                  <a:lnTo>
                    <a:pt x="133" y="37"/>
                  </a:lnTo>
                  <a:lnTo>
                    <a:pt x="128" y="13"/>
                  </a:lnTo>
                  <a:lnTo>
                    <a:pt x="76" y="5"/>
                  </a:lnTo>
                  <a:lnTo>
                    <a:pt x="43" y="0"/>
                  </a:lnTo>
                  <a:lnTo>
                    <a:pt x="0" y="18"/>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90" name="Freeform 89"/>
            <p:cNvSpPr>
              <a:spLocks/>
            </p:cNvSpPr>
            <p:nvPr/>
          </p:nvSpPr>
          <p:spPr bwMode="auto">
            <a:xfrm>
              <a:off x="2812223" y="3535397"/>
              <a:ext cx="53975" cy="289645"/>
            </a:xfrm>
            <a:custGeom>
              <a:avLst/>
              <a:gdLst>
                <a:gd name="T0" fmla="*/ 0 w 44"/>
                <a:gd name="T1" fmla="*/ 82664452 h 77"/>
                <a:gd name="T2" fmla="*/ 0 w 44"/>
                <a:gd name="T3" fmla="*/ 82664452 h 77"/>
                <a:gd name="T4" fmla="*/ 10533713 w 44"/>
                <a:gd name="T5" fmla="*/ 0 h 77"/>
                <a:gd name="T6" fmla="*/ 64706208 w 44"/>
                <a:gd name="T7" fmla="*/ 5061646 h 77"/>
                <a:gd name="T8" fmla="*/ 40629686 w 44"/>
                <a:gd name="T9" fmla="*/ 59046043 h 77"/>
                <a:gd name="T10" fmla="*/ 40629686 w 44"/>
                <a:gd name="T11" fmla="*/ 124839645 h 77"/>
                <a:gd name="T12" fmla="*/ 9028545 w 44"/>
                <a:gd name="T13" fmla="*/ 128214075 h 77"/>
                <a:gd name="T14" fmla="*/ 13542818 w 44"/>
                <a:gd name="T15" fmla="*/ 87726116 h 77"/>
                <a:gd name="T16" fmla="*/ 0 w 44"/>
                <a:gd name="T17" fmla="*/ 82664452 h 77"/>
                <a:gd name="T18" fmla="*/ 0 w 44"/>
                <a:gd name="T19" fmla="*/ 82664452 h 7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77"/>
                <a:gd name="T32" fmla="*/ 44 w 44"/>
                <a:gd name="T33" fmla="*/ 77 h 7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77">
                  <a:moveTo>
                    <a:pt x="0" y="49"/>
                  </a:moveTo>
                  <a:lnTo>
                    <a:pt x="0" y="49"/>
                  </a:lnTo>
                  <a:lnTo>
                    <a:pt x="7" y="0"/>
                  </a:lnTo>
                  <a:lnTo>
                    <a:pt x="43" y="3"/>
                  </a:lnTo>
                  <a:lnTo>
                    <a:pt x="27" y="35"/>
                  </a:lnTo>
                  <a:lnTo>
                    <a:pt x="27" y="74"/>
                  </a:lnTo>
                  <a:lnTo>
                    <a:pt x="6" y="76"/>
                  </a:lnTo>
                  <a:lnTo>
                    <a:pt x="9" y="52"/>
                  </a:lnTo>
                  <a:lnTo>
                    <a:pt x="0" y="49"/>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91" name="Freeform 90"/>
            <p:cNvSpPr>
              <a:spLocks/>
            </p:cNvSpPr>
            <p:nvPr/>
          </p:nvSpPr>
          <p:spPr bwMode="auto">
            <a:xfrm>
              <a:off x="3310695" y="3395697"/>
              <a:ext cx="161924" cy="289645"/>
            </a:xfrm>
            <a:custGeom>
              <a:avLst/>
              <a:gdLst>
                <a:gd name="T0" fmla="*/ 0 w 130"/>
                <a:gd name="T1" fmla="*/ 62420472 h 77"/>
                <a:gd name="T2" fmla="*/ 0 w 130"/>
                <a:gd name="T3" fmla="*/ 62420472 h 77"/>
                <a:gd name="T4" fmla="*/ 54300920 w 130"/>
                <a:gd name="T5" fmla="*/ 116404870 h 77"/>
                <a:gd name="T6" fmla="*/ 178417678 w 130"/>
                <a:gd name="T7" fmla="*/ 128214075 h 77"/>
                <a:gd name="T8" fmla="*/ 200138038 w 130"/>
                <a:gd name="T9" fmla="*/ 82664452 h 77"/>
                <a:gd name="T10" fmla="*/ 169109486 w 130"/>
                <a:gd name="T11" fmla="*/ 80977237 h 77"/>
                <a:gd name="T12" fmla="*/ 166006755 w 130"/>
                <a:gd name="T13" fmla="*/ 42175184 h 77"/>
                <a:gd name="T14" fmla="*/ 138079649 w 130"/>
                <a:gd name="T15" fmla="*/ 0 h 77"/>
                <a:gd name="T16" fmla="*/ 54300920 w 130"/>
                <a:gd name="T17" fmla="*/ 8434777 h 77"/>
                <a:gd name="T18" fmla="*/ 0 w 130"/>
                <a:gd name="T19" fmla="*/ 62420472 h 77"/>
                <a:gd name="T20" fmla="*/ 0 w 130"/>
                <a:gd name="T21" fmla="*/ 62420472 h 7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0"/>
                <a:gd name="T34" fmla="*/ 0 h 77"/>
                <a:gd name="T35" fmla="*/ 130 w 130"/>
                <a:gd name="T36" fmla="*/ 77 h 7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0" h="77">
                  <a:moveTo>
                    <a:pt x="0" y="37"/>
                  </a:moveTo>
                  <a:lnTo>
                    <a:pt x="0" y="37"/>
                  </a:lnTo>
                  <a:lnTo>
                    <a:pt x="35" y="69"/>
                  </a:lnTo>
                  <a:lnTo>
                    <a:pt x="115" y="76"/>
                  </a:lnTo>
                  <a:lnTo>
                    <a:pt x="129" y="49"/>
                  </a:lnTo>
                  <a:lnTo>
                    <a:pt x="109" y="48"/>
                  </a:lnTo>
                  <a:lnTo>
                    <a:pt x="107" y="25"/>
                  </a:lnTo>
                  <a:lnTo>
                    <a:pt x="89" y="0"/>
                  </a:lnTo>
                  <a:lnTo>
                    <a:pt x="35" y="5"/>
                  </a:lnTo>
                  <a:lnTo>
                    <a:pt x="0" y="37"/>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92" name="Freeform 91"/>
            <p:cNvSpPr>
              <a:spLocks/>
            </p:cNvSpPr>
            <p:nvPr/>
          </p:nvSpPr>
          <p:spPr bwMode="auto">
            <a:xfrm>
              <a:off x="2813811" y="3525079"/>
              <a:ext cx="209548" cy="289645"/>
            </a:xfrm>
            <a:custGeom>
              <a:avLst/>
              <a:gdLst>
                <a:gd name="T0" fmla="*/ 0 w 168"/>
                <a:gd name="T1" fmla="*/ 16931599 h 122"/>
                <a:gd name="T2" fmla="*/ 0 w 168"/>
                <a:gd name="T3" fmla="*/ 16931599 h 122"/>
                <a:gd name="T4" fmla="*/ 7779543 w 168"/>
                <a:gd name="T5" fmla="*/ 50796104 h 122"/>
                <a:gd name="T6" fmla="*/ 63788014 w 168"/>
                <a:gd name="T7" fmla="*/ 55876103 h 122"/>
                <a:gd name="T8" fmla="*/ 38895220 w 168"/>
                <a:gd name="T9" fmla="*/ 110058005 h 122"/>
                <a:gd name="T10" fmla="*/ 38895220 w 168"/>
                <a:gd name="T11" fmla="*/ 176092824 h 122"/>
                <a:gd name="T12" fmla="*/ 77790439 w 168"/>
                <a:gd name="T13" fmla="*/ 204877315 h 122"/>
                <a:gd name="T14" fmla="*/ 154025470 w 168"/>
                <a:gd name="T15" fmla="*/ 186251520 h 122"/>
                <a:gd name="T16" fmla="*/ 197588194 w 168"/>
                <a:gd name="T17" fmla="*/ 137149597 h 122"/>
                <a:gd name="T18" fmla="*/ 188253243 w 168"/>
                <a:gd name="T19" fmla="*/ 116830903 h 122"/>
                <a:gd name="T20" fmla="*/ 211590619 w 168"/>
                <a:gd name="T21" fmla="*/ 79580595 h 122"/>
                <a:gd name="T22" fmla="*/ 259820779 w 168"/>
                <a:gd name="T23" fmla="*/ 52489003 h 122"/>
                <a:gd name="T24" fmla="*/ 259820779 w 168"/>
                <a:gd name="T25" fmla="*/ 35557399 h 122"/>
                <a:gd name="T26" fmla="*/ 228703863 w 168"/>
                <a:gd name="T27" fmla="*/ 32170299 h 122"/>
                <a:gd name="T28" fmla="*/ 222480978 w 168"/>
                <a:gd name="T29" fmla="*/ 28784501 h 122"/>
                <a:gd name="T30" fmla="*/ 155580879 w 168"/>
                <a:gd name="T31" fmla="*/ 8465800 h 122"/>
                <a:gd name="T32" fmla="*/ 21780729 w 168"/>
                <a:gd name="T33" fmla="*/ 0 h 122"/>
                <a:gd name="T34" fmla="*/ 0 w 168"/>
                <a:gd name="T35" fmla="*/ 16931599 h 122"/>
                <a:gd name="T36" fmla="*/ 0 w 168"/>
                <a:gd name="T37" fmla="*/ 16931599 h 12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68"/>
                <a:gd name="T58" fmla="*/ 0 h 122"/>
                <a:gd name="T59" fmla="*/ 168 w 168"/>
                <a:gd name="T60" fmla="*/ 122 h 12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68" h="122">
                  <a:moveTo>
                    <a:pt x="0" y="10"/>
                  </a:moveTo>
                  <a:lnTo>
                    <a:pt x="0" y="10"/>
                  </a:lnTo>
                  <a:lnTo>
                    <a:pt x="5" y="30"/>
                  </a:lnTo>
                  <a:lnTo>
                    <a:pt x="41" y="33"/>
                  </a:lnTo>
                  <a:lnTo>
                    <a:pt x="25" y="65"/>
                  </a:lnTo>
                  <a:lnTo>
                    <a:pt x="25" y="104"/>
                  </a:lnTo>
                  <a:lnTo>
                    <a:pt x="50" y="121"/>
                  </a:lnTo>
                  <a:lnTo>
                    <a:pt x="99" y="110"/>
                  </a:lnTo>
                  <a:lnTo>
                    <a:pt x="127" y="81"/>
                  </a:lnTo>
                  <a:lnTo>
                    <a:pt x="121" y="69"/>
                  </a:lnTo>
                  <a:lnTo>
                    <a:pt x="136" y="47"/>
                  </a:lnTo>
                  <a:lnTo>
                    <a:pt x="167" y="31"/>
                  </a:lnTo>
                  <a:lnTo>
                    <a:pt x="167" y="21"/>
                  </a:lnTo>
                  <a:lnTo>
                    <a:pt x="147" y="19"/>
                  </a:lnTo>
                  <a:lnTo>
                    <a:pt x="143" y="17"/>
                  </a:lnTo>
                  <a:lnTo>
                    <a:pt x="100" y="5"/>
                  </a:lnTo>
                  <a:lnTo>
                    <a:pt x="14" y="0"/>
                  </a:lnTo>
                  <a:lnTo>
                    <a:pt x="0" y="1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93" name="Freeform 92"/>
            <p:cNvSpPr>
              <a:spLocks/>
            </p:cNvSpPr>
            <p:nvPr/>
          </p:nvSpPr>
          <p:spPr bwMode="auto">
            <a:xfrm>
              <a:off x="3158296" y="2987707"/>
              <a:ext cx="219073" cy="289645"/>
            </a:xfrm>
            <a:custGeom>
              <a:avLst/>
              <a:gdLst>
                <a:gd name="T0" fmla="*/ 0 w 176"/>
                <a:gd name="T1" fmla="*/ 367778835 h 289"/>
                <a:gd name="T2" fmla="*/ 0 w 176"/>
                <a:gd name="T3" fmla="*/ 367778835 h 289"/>
                <a:gd name="T4" fmla="*/ 10845458 w 176"/>
                <a:gd name="T5" fmla="*/ 423707939 h 289"/>
                <a:gd name="T6" fmla="*/ 34086076 w 176"/>
                <a:gd name="T7" fmla="*/ 449130614 h 289"/>
                <a:gd name="T8" fmla="*/ 32537615 w 176"/>
                <a:gd name="T9" fmla="*/ 488112135 h 289"/>
                <a:gd name="T10" fmla="*/ 99161316 w 176"/>
                <a:gd name="T11" fmla="*/ 462689460 h 289"/>
                <a:gd name="T12" fmla="*/ 116204349 w 176"/>
                <a:gd name="T13" fmla="*/ 384727719 h 289"/>
                <a:gd name="T14" fmla="*/ 102259483 w 176"/>
                <a:gd name="T15" fmla="*/ 383032700 h 289"/>
                <a:gd name="T16" fmla="*/ 151840122 w 176"/>
                <a:gd name="T17" fmla="*/ 359305044 h 289"/>
                <a:gd name="T18" fmla="*/ 105358896 w 176"/>
                <a:gd name="T19" fmla="*/ 352524970 h 289"/>
                <a:gd name="T20" fmla="*/ 140994668 w 176"/>
                <a:gd name="T21" fmla="*/ 359305044 h 289"/>
                <a:gd name="T22" fmla="*/ 159587408 w 176"/>
                <a:gd name="T23" fmla="*/ 338967344 h 289"/>
                <a:gd name="T24" fmla="*/ 131697676 w 176"/>
                <a:gd name="T25" fmla="*/ 313544669 h 289"/>
                <a:gd name="T26" fmla="*/ 103809190 w 176"/>
                <a:gd name="T27" fmla="*/ 330492251 h 289"/>
                <a:gd name="T28" fmla="*/ 127049803 w 176"/>
                <a:gd name="T29" fmla="*/ 315239687 h 289"/>
                <a:gd name="T30" fmla="*/ 127049803 w 176"/>
                <a:gd name="T31" fmla="*/ 245750435 h 289"/>
                <a:gd name="T32" fmla="*/ 218463833 w 176"/>
                <a:gd name="T33" fmla="*/ 177957503 h 289"/>
                <a:gd name="T34" fmla="*/ 212266253 w 176"/>
                <a:gd name="T35" fmla="*/ 164398616 h 289"/>
                <a:gd name="T36" fmla="*/ 227759580 w 176"/>
                <a:gd name="T37" fmla="*/ 130502150 h 289"/>
                <a:gd name="T38" fmla="*/ 271142639 w 176"/>
                <a:gd name="T39" fmla="*/ 120333341 h 289"/>
                <a:gd name="T40" fmla="*/ 260297185 w 176"/>
                <a:gd name="T41" fmla="*/ 40676550 h 289"/>
                <a:gd name="T42" fmla="*/ 198321387 w 176"/>
                <a:gd name="T43" fmla="*/ 0 h 289"/>
                <a:gd name="T44" fmla="*/ 189025640 w 176"/>
                <a:gd name="T45" fmla="*/ 0 h 289"/>
                <a:gd name="T46" fmla="*/ 187475934 w 176"/>
                <a:gd name="T47" fmla="*/ 25422685 h 289"/>
                <a:gd name="T48" fmla="*/ 148740710 w 176"/>
                <a:gd name="T49" fmla="*/ 22032648 h 289"/>
                <a:gd name="T50" fmla="*/ 140994668 w 176"/>
                <a:gd name="T51" fmla="*/ 40676550 h 289"/>
                <a:gd name="T52" fmla="*/ 114654643 w 176"/>
                <a:gd name="T53" fmla="*/ 47455333 h 289"/>
                <a:gd name="T54" fmla="*/ 106907357 w 176"/>
                <a:gd name="T55" fmla="*/ 77961762 h 289"/>
                <a:gd name="T56" fmla="*/ 71271565 w 176"/>
                <a:gd name="T57" fmla="*/ 116943304 h 289"/>
                <a:gd name="T58" fmla="*/ 52678825 w 176"/>
                <a:gd name="T59" fmla="*/ 169483672 h 289"/>
                <a:gd name="T60" fmla="*/ 60426111 w 176"/>
                <a:gd name="T61" fmla="*/ 189821332 h 289"/>
                <a:gd name="T62" fmla="*/ 21690917 w 176"/>
                <a:gd name="T63" fmla="*/ 206770215 h 289"/>
                <a:gd name="T64" fmla="*/ 20142450 w 176"/>
                <a:gd name="T65" fmla="*/ 274563147 h 289"/>
                <a:gd name="T66" fmla="*/ 30987909 w 176"/>
                <a:gd name="T67" fmla="*/ 289817012 h 289"/>
                <a:gd name="T68" fmla="*/ 20142450 w 176"/>
                <a:gd name="T69" fmla="*/ 301680841 h 289"/>
                <a:gd name="T70" fmla="*/ 24790329 w 176"/>
                <a:gd name="T71" fmla="*/ 332187269 h 289"/>
                <a:gd name="T72" fmla="*/ 0 w 176"/>
                <a:gd name="T73" fmla="*/ 367778835 h 289"/>
                <a:gd name="T74" fmla="*/ 0 w 176"/>
                <a:gd name="T75" fmla="*/ 367778835 h 28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76"/>
                <a:gd name="T115" fmla="*/ 0 h 289"/>
                <a:gd name="T116" fmla="*/ 176 w 176"/>
                <a:gd name="T117" fmla="*/ 289 h 28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76" h="289">
                  <a:moveTo>
                    <a:pt x="0" y="217"/>
                  </a:moveTo>
                  <a:lnTo>
                    <a:pt x="0" y="217"/>
                  </a:lnTo>
                  <a:lnTo>
                    <a:pt x="7" y="250"/>
                  </a:lnTo>
                  <a:lnTo>
                    <a:pt x="22" y="265"/>
                  </a:lnTo>
                  <a:lnTo>
                    <a:pt x="21" y="288"/>
                  </a:lnTo>
                  <a:lnTo>
                    <a:pt x="64" y="273"/>
                  </a:lnTo>
                  <a:lnTo>
                    <a:pt x="75" y="227"/>
                  </a:lnTo>
                  <a:lnTo>
                    <a:pt x="66" y="226"/>
                  </a:lnTo>
                  <a:lnTo>
                    <a:pt x="98" y="212"/>
                  </a:lnTo>
                  <a:lnTo>
                    <a:pt x="68" y="208"/>
                  </a:lnTo>
                  <a:lnTo>
                    <a:pt x="91" y="212"/>
                  </a:lnTo>
                  <a:lnTo>
                    <a:pt x="103" y="200"/>
                  </a:lnTo>
                  <a:lnTo>
                    <a:pt x="85" y="185"/>
                  </a:lnTo>
                  <a:lnTo>
                    <a:pt x="67" y="195"/>
                  </a:lnTo>
                  <a:lnTo>
                    <a:pt x="82" y="186"/>
                  </a:lnTo>
                  <a:lnTo>
                    <a:pt x="82" y="145"/>
                  </a:lnTo>
                  <a:lnTo>
                    <a:pt x="141" y="105"/>
                  </a:lnTo>
                  <a:lnTo>
                    <a:pt x="137" y="97"/>
                  </a:lnTo>
                  <a:lnTo>
                    <a:pt x="147" y="77"/>
                  </a:lnTo>
                  <a:lnTo>
                    <a:pt x="175" y="71"/>
                  </a:lnTo>
                  <a:lnTo>
                    <a:pt x="168" y="24"/>
                  </a:lnTo>
                  <a:lnTo>
                    <a:pt x="128" y="0"/>
                  </a:lnTo>
                  <a:lnTo>
                    <a:pt x="122" y="0"/>
                  </a:lnTo>
                  <a:lnTo>
                    <a:pt x="121" y="15"/>
                  </a:lnTo>
                  <a:lnTo>
                    <a:pt x="96" y="13"/>
                  </a:lnTo>
                  <a:lnTo>
                    <a:pt x="91" y="24"/>
                  </a:lnTo>
                  <a:lnTo>
                    <a:pt x="74" y="28"/>
                  </a:lnTo>
                  <a:lnTo>
                    <a:pt x="69" y="46"/>
                  </a:lnTo>
                  <a:lnTo>
                    <a:pt x="46" y="69"/>
                  </a:lnTo>
                  <a:lnTo>
                    <a:pt x="34" y="100"/>
                  </a:lnTo>
                  <a:lnTo>
                    <a:pt x="39" y="112"/>
                  </a:lnTo>
                  <a:lnTo>
                    <a:pt x="14" y="122"/>
                  </a:lnTo>
                  <a:lnTo>
                    <a:pt x="13" y="162"/>
                  </a:lnTo>
                  <a:lnTo>
                    <a:pt x="20" y="171"/>
                  </a:lnTo>
                  <a:lnTo>
                    <a:pt x="13" y="178"/>
                  </a:lnTo>
                  <a:lnTo>
                    <a:pt x="16" y="196"/>
                  </a:lnTo>
                  <a:lnTo>
                    <a:pt x="0" y="217"/>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94" name="Freeform 93"/>
            <p:cNvSpPr>
              <a:spLocks/>
            </p:cNvSpPr>
            <p:nvPr/>
          </p:nvSpPr>
          <p:spPr bwMode="auto">
            <a:xfrm>
              <a:off x="3070984" y="3379028"/>
              <a:ext cx="76199" cy="289645"/>
            </a:xfrm>
            <a:custGeom>
              <a:avLst/>
              <a:gdLst>
                <a:gd name="T0" fmla="*/ 0 w 61"/>
                <a:gd name="T1" fmla="*/ 35455227 h 31"/>
                <a:gd name="T2" fmla="*/ 0 w 61"/>
                <a:gd name="T3" fmla="*/ 35455227 h 31"/>
                <a:gd name="T4" fmla="*/ 21846919 w 61"/>
                <a:gd name="T5" fmla="*/ 53183511 h 31"/>
                <a:gd name="T6" fmla="*/ 51494967 w 61"/>
                <a:gd name="T7" fmla="*/ 37227388 h 31"/>
                <a:gd name="T8" fmla="*/ 63978023 w 61"/>
                <a:gd name="T9" fmla="*/ 51410018 h 31"/>
                <a:gd name="T10" fmla="*/ 93627330 w 61"/>
                <a:gd name="T11" fmla="*/ 24818262 h 31"/>
                <a:gd name="T12" fmla="*/ 76462328 w 61"/>
                <a:gd name="T13" fmla="*/ 21272602 h 31"/>
                <a:gd name="T14" fmla="*/ 74902102 w 61"/>
                <a:gd name="T15" fmla="*/ 8863474 h 31"/>
                <a:gd name="T16" fmla="*/ 73340627 w 61"/>
                <a:gd name="T17" fmla="*/ 5317818 h 31"/>
                <a:gd name="T18" fmla="*/ 31209523 w 61"/>
                <a:gd name="T19" fmla="*/ 0 h 31"/>
                <a:gd name="T20" fmla="*/ 0 w 61"/>
                <a:gd name="T21" fmla="*/ 35455227 h 31"/>
                <a:gd name="T22" fmla="*/ 0 w 61"/>
                <a:gd name="T23" fmla="*/ 35455227 h 3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1"/>
                <a:gd name="T37" fmla="*/ 0 h 31"/>
                <a:gd name="T38" fmla="*/ 61 w 61"/>
                <a:gd name="T39" fmla="*/ 31 h 3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1" h="31">
                  <a:moveTo>
                    <a:pt x="0" y="20"/>
                  </a:moveTo>
                  <a:lnTo>
                    <a:pt x="0" y="20"/>
                  </a:lnTo>
                  <a:lnTo>
                    <a:pt x="14" y="30"/>
                  </a:lnTo>
                  <a:lnTo>
                    <a:pt x="33" y="21"/>
                  </a:lnTo>
                  <a:lnTo>
                    <a:pt x="41" y="29"/>
                  </a:lnTo>
                  <a:lnTo>
                    <a:pt x="60" y="14"/>
                  </a:lnTo>
                  <a:lnTo>
                    <a:pt x="49" y="12"/>
                  </a:lnTo>
                  <a:lnTo>
                    <a:pt x="48" y="5"/>
                  </a:lnTo>
                  <a:lnTo>
                    <a:pt x="47" y="3"/>
                  </a:lnTo>
                  <a:lnTo>
                    <a:pt x="20" y="0"/>
                  </a:lnTo>
                  <a:lnTo>
                    <a:pt x="0" y="2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95" name="Freeform 94"/>
            <p:cNvSpPr>
              <a:spLocks/>
            </p:cNvSpPr>
            <p:nvPr/>
          </p:nvSpPr>
          <p:spPr bwMode="auto">
            <a:xfrm>
              <a:off x="3412294" y="3504441"/>
              <a:ext cx="47625" cy="289645"/>
            </a:xfrm>
            <a:custGeom>
              <a:avLst/>
              <a:gdLst>
                <a:gd name="T0" fmla="*/ 0 w 39"/>
                <a:gd name="T1" fmla="*/ 30645102 h 30"/>
                <a:gd name="T2" fmla="*/ 0 w 39"/>
                <a:gd name="T3" fmla="*/ 30645102 h 30"/>
                <a:gd name="T4" fmla="*/ 7456365 w 39"/>
                <a:gd name="T5" fmla="*/ 1612900 h 30"/>
                <a:gd name="T6" fmla="*/ 38771629 w 39"/>
                <a:gd name="T7" fmla="*/ 0 h 30"/>
                <a:gd name="T8" fmla="*/ 56666420 w 39"/>
                <a:gd name="T9" fmla="*/ 22580604 h 30"/>
                <a:gd name="T10" fmla="*/ 31315267 w 39"/>
                <a:gd name="T11" fmla="*/ 22580604 h 30"/>
                <a:gd name="T12" fmla="*/ 2982058 w 39"/>
                <a:gd name="T13" fmla="*/ 46774108 h 30"/>
                <a:gd name="T14" fmla="*/ 14912730 w 39"/>
                <a:gd name="T15" fmla="*/ 32258002 h 30"/>
                <a:gd name="T16" fmla="*/ 0 w 39"/>
                <a:gd name="T17" fmla="*/ 30645102 h 30"/>
                <a:gd name="T18" fmla="*/ 0 w 39"/>
                <a:gd name="T19" fmla="*/ 30645102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9"/>
                <a:gd name="T31" fmla="*/ 0 h 30"/>
                <a:gd name="T32" fmla="*/ 39 w 39"/>
                <a:gd name="T33" fmla="*/ 30 h 3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9" h="30">
                  <a:moveTo>
                    <a:pt x="0" y="19"/>
                  </a:moveTo>
                  <a:lnTo>
                    <a:pt x="0" y="19"/>
                  </a:lnTo>
                  <a:lnTo>
                    <a:pt x="5" y="1"/>
                  </a:lnTo>
                  <a:lnTo>
                    <a:pt x="26" y="0"/>
                  </a:lnTo>
                  <a:lnTo>
                    <a:pt x="38" y="14"/>
                  </a:lnTo>
                  <a:lnTo>
                    <a:pt x="21" y="14"/>
                  </a:lnTo>
                  <a:lnTo>
                    <a:pt x="2" y="29"/>
                  </a:lnTo>
                  <a:lnTo>
                    <a:pt x="10" y="20"/>
                  </a:lnTo>
                  <a:lnTo>
                    <a:pt x="0" y="19"/>
                  </a:lnTo>
                </a:path>
              </a:pathLst>
            </a:custGeom>
            <a:grpFill/>
            <a:ln w="6350">
              <a:solidFill>
                <a:schemeClr val="bg1"/>
              </a:solidFill>
              <a:round/>
              <a:headEnd/>
              <a:tailEnd/>
            </a:ln>
          </p:spPr>
          <p:txBody>
            <a:bodyPr lIns="0" tIns="0" rIns="0" bIns="0" anchor="ctr">
              <a:spAutoFit/>
            </a:bodyPr>
            <a:lstStyle/>
            <a:p>
              <a:pPr>
                <a:defRPr/>
              </a:pPr>
              <a:endParaRPr lang="en-GB" dirty="0"/>
            </a:p>
          </p:txBody>
        </p:sp>
        <p:grpSp>
          <p:nvGrpSpPr>
            <p:cNvPr id="277" name="Group 194"/>
            <p:cNvGrpSpPr>
              <a:grpSpLocks/>
            </p:cNvGrpSpPr>
            <p:nvPr/>
          </p:nvGrpSpPr>
          <p:grpSpPr bwMode="auto">
            <a:xfrm>
              <a:off x="2796384" y="3111078"/>
              <a:ext cx="203201" cy="404780"/>
              <a:chOff x="2942" y="2430"/>
              <a:chExt cx="163" cy="311"/>
            </a:xfrm>
            <a:grpFill/>
          </p:grpSpPr>
          <p:sp>
            <p:nvSpPr>
              <p:cNvPr id="174" name="Freeform 173"/>
              <p:cNvSpPr>
                <a:spLocks/>
              </p:cNvSpPr>
              <p:nvPr/>
            </p:nvSpPr>
            <p:spPr bwMode="auto">
              <a:xfrm>
                <a:off x="2942" y="2518"/>
                <a:ext cx="57" cy="223"/>
              </a:xfrm>
              <a:custGeom>
                <a:avLst/>
                <a:gdLst>
                  <a:gd name="T0" fmla="*/ 0 w 57"/>
                  <a:gd name="T1" fmla="*/ 54 h 66"/>
                  <a:gd name="T2" fmla="*/ 0 w 57"/>
                  <a:gd name="T3" fmla="*/ 54 h 66"/>
                  <a:gd name="T4" fmla="*/ 7 w 57"/>
                  <a:gd name="T5" fmla="*/ 60 h 66"/>
                  <a:gd name="T6" fmla="*/ 2 w 57"/>
                  <a:gd name="T7" fmla="*/ 65 h 66"/>
                  <a:gd name="T8" fmla="*/ 52 w 57"/>
                  <a:gd name="T9" fmla="*/ 55 h 66"/>
                  <a:gd name="T10" fmla="*/ 56 w 57"/>
                  <a:gd name="T11" fmla="*/ 21 h 66"/>
                  <a:gd name="T12" fmla="*/ 49 w 57"/>
                  <a:gd name="T13" fmla="*/ 13 h 66"/>
                  <a:gd name="T14" fmla="*/ 34 w 57"/>
                  <a:gd name="T15" fmla="*/ 17 h 66"/>
                  <a:gd name="T16" fmla="*/ 29 w 57"/>
                  <a:gd name="T17" fmla="*/ 12 h 66"/>
                  <a:gd name="T18" fmla="*/ 36 w 57"/>
                  <a:gd name="T19" fmla="*/ 4 h 66"/>
                  <a:gd name="T20" fmla="*/ 29 w 57"/>
                  <a:gd name="T21" fmla="*/ 0 h 66"/>
                  <a:gd name="T22" fmla="*/ 23 w 57"/>
                  <a:gd name="T23" fmla="*/ 17 h 66"/>
                  <a:gd name="T24" fmla="*/ 2 w 57"/>
                  <a:gd name="T25" fmla="*/ 21 h 66"/>
                  <a:gd name="T26" fmla="*/ 9 w 57"/>
                  <a:gd name="T27" fmla="*/ 25 h 66"/>
                  <a:gd name="T28" fmla="*/ 5 w 57"/>
                  <a:gd name="T29" fmla="*/ 34 h 66"/>
                  <a:gd name="T30" fmla="*/ 18 w 57"/>
                  <a:gd name="T31" fmla="*/ 36 h 66"/>
                  <a:gd name="T32" fmla="*/ 6 w 57"/>
                  <a:gd name="T33" fmla="*/ 49 h 66"/>
                  <a:gd name="T34" fmla="*/ 20 w 57"/>
                  <a:gd name="T35" fmla="*/ 46 h 66"/>
                  <a:gd name="T36" fmla="*/ 0 w 57"/>
                  <a:gd name="T37" fmla="*/ 54 h 66"/>
                  <a:gd name="T38" fmla="*/ 0 w 57"/>
                  <a:gd name="T39" fmla="*/ 54 h 6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7"/>
                  <a:gd name="T61" fmla="*/ 0 h 66"/>
                  <a:gd name="T62" fmla="*/ 57 w 57"/>
                  <a:gd name="T63" fmla="*/ 66 h 6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7" h="66">
                    <a:moveTo>
                      <a:pt x="0" y="54"/>
                    </a:moveTo>
                    <a:lnTo>
                      <a:pt x="0" y="54"/>
                    </a:lnTo>
                    <a:lnTo>
                      <a:pt x="7" y="60"/>
                    </a:lnTo>
                    <a:lnTo>
                      <a:pt x="2" y="65"/>
                    </a:lnTo>
                    <a:lnTo>
                      <a:pt x="52" y="55"/>
                    </a:lnTo>
                    <a:lnTo>
                      <a:pt x="56" y="21"/>
                    </a:lnTo>
                    <a:lnTo>
                      <a:pt x="49" y="13"/>
                    </a:lnTo>
                    <a:lnTo>
                      <a:pt x="34" y="17"/>
                    </a:lnTo>
                    <a:lnTo>
                      <a:pt x="29" y="12"/>
                    </a:lnTo>
                    <a:lnTo>
                      <a:pt x="36" y="4"/>
                    </a:lnTo>
                    <a:lnTo>
                      <a:pt x="29" y="0"/>
                    </a:lnTo>
                    <a:lnTo>
                      <a:pt x="23" y="17"/>
                    </a:lnTo>
                    <a:lnTo>
                      <a:pt x="2" y="21"/>
                    </a:lnTo>
                    <a:lnTo>
                      <a:pt x="9" y="25"/>
                    </a:lnTo>
                    <a:lnTo>
                      <a:pt x="5" y="34"/>
                    </a:lnTo>
                    <a:lnTo>
                      <a:pt x="18" y="36"/>
                    </a:lnTo>
                    <a:lnTo>
                      <a:pt x="6" y="49"/>
                    </a:lnTo>
                    <a:lnTo>
                      <a:pt x="20" y="46"/>
                    </a:lnTo>
                    <a:lnTo>
                      <a:pt x="0" y="54"/>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75" name="Freeform 174"/>
              <p:cNvSpPr>
                <a:spLocks/>
              </p:cNvSpPr>
              <p:nvPr/>
            </p:nvSpPr>
            <p:spPr bwMode="auto">
              <a:xfrm>
                <a:off x="2971" y="2494"/>
                <a:ext cx="36" cy="223"/>
              </a:xfrm>
              <a:custGeom>
                <a:avLst/>
                <a:gdLst>
                  <a:gd name="T0" fmla="*/ 0 w 36"/>
                  <a:gd name="T1" fmla="*/ 16 h 26"/>
                  <a:gd name="T2" fmla="*/ 0 w 36"/>
                  <a:gd name="T3" fmla="*/ 16 h 26"/>
                  <a:gd name="T4" fmla="*/ 5 w 36"/>
                  <a:gd name="T5" fmla="*/ 21 h 26"/>
                  <a:gd name="T6" fmla="*/ 20 w 36"/>
                  <a:gd name="T7" fmla="*/ 17 h 26"/>
                  <a:gd name="T8" fmla="*/ 27 w 36"/>
                  <a:gd name="T9" fmla="*/ 25 h 26"/>
                  <a:gd name="T10" fmla="*/ 35 w 36"/>
                  <a:gd name="T11" fmla="*/ 16 h 26"/>
                  <a:gd name="T12" fmla="*/ 27 w 36"/>
                  <a:gd name="T13" fmla="*/ 4 h 26"/>
                  <a:gd name="T14" fmla="*/ 11 w 36"/>
                  <a:gd name="T15" fmla="*/ 0 h 26"/>
                  <a:gd name="T16" fmla="*/ 7 w 36"/>
                  <a:gd name="T17" fmla="*/ 8 h 26"/>
                  <a:gd name="T18" fmla="*/ 0 w 36"/>
                  <a:gd name="T19" fmla="*/ 16 h 26"/>
                  <a:gd name="T20" fmla="*/ 0 w 36"/>
                  <a:gd name="T21" fmla="*/ 16 h 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6"/>
                  <a:gd name="T34" fmla="*/ 0 h 26"/>
                  <a:gd name="T35" fmla="*/ 36 w 36"/>
                  <a:gd name="T36" fmla="*/ 26 h 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6" h="26">
                    <a:moveTo>
                      <a:pt x="0" y="16"/>
                    </a:moveTo>
                    <a:lnTo>
                      <a:pt x="0" y="16"/>
                    </a:lnTo>
                    <a:lnTo>
                      <a:pt x="5" y="21"/>
                    </a:lnTo>
                    <a:lnTo>
                      <a:pt x="20" y="17"/>
                    </a:lnTo>
                    <a:lnTo>
                      <a:pt x="27" y="25"/>
                    </a:lnTo>
                    <a:lnTo>
                      <a:pt x="35" y="16"/>
                    </a:lnTo>
                    <a:lnTo>
                      <a:pt x="27" y="4"/>
                    </a:lnTo>
                    <a:lnTo>
                      <a:pt x="11" y="0"/>
                    </a:lnTo>
                    <a:lnTo>
                      <a:pt x="7" y="8"/>
                    </a:lnTo>
                    <a:lnTo>
                      <a:pt x="0" y="16"/>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76" name="Freeform 175"/>
              <p:cNvSpPr>
                <a:spLocks/>
              </p:cNvSpPr>
              <p:nvPr/>
            </p:nvSpPr>
            <p:spPr bwMode="auto">
              <a:xfrm>
                <a:off x="2987" y="2430"/>
                <a:ext cx="10" cy="223"/>
              </a:xfrm>
              <a:custGeom>
                <a:avLst/>
                <a:gdLst>
                  <a:gd name="T0" fmla="*/ 0 w 10"/>
                  <a:gd name="T1" fmla="*/ 12 h 13"/>
                  <a:gd name="T2" fmla="*/ 0 w 10"/>
                  <a:gd name="T3" fmla="*/ 12 h 13"/>
                  <a:gd name="T4" fmla="*/ 0 w 10"/>
                  <a:gd name="T5" fmla="*/ 3 h 13"/>
                  <a:gd name="T6" fmla="*/ 9 w 10"/>
                  <a:gd name="T7" fmla="*/ 0 h 13"/>
                  <a:gd name="T8" fmla="*/ 0 w 10"/>
                  <a:gd name="T9" fmla="*/ 12 h 13"/>
                  <a:gd name="T10" fmla="*/ 0 w 10"/>
                  <a:gd name="T11" fmla="*/ 12 h 13"/>
                  <a:gd name="T12" fmla="*/ 0 60000 65536"/>
                  <a:gd name="T13" fmla="*/ 0 60000 65536"/>
                  <a:gd name="T14" fmla="*/ 0 60000 65536"/>
                  <a:gd name="T15" fmla="*/ 0 60000 65536"/>
                  <a:gd name="T16" fmla="*/ 0 60000 65536"/>
                  <a:gd name="T17" fmla="*/ 0 60000 65536"/>
                  <a:gd name="T18" fmla="*/ 0 w 10"/>
                  <a:gd name="T19" fmla="*/ 0 h 13"/>
                  <a:gd name="T20" fmla="*/ 10 w 10"/>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10" h="13">
                    <a:moveTo>
                      <a:pt x="0" y="12"/>
                    </a:moveTo>
                    <a:lnTo>
                      <a:pt x="0" y="12"/>
                    </a:lnTo>
                    <a:lnTo>
                      <a:pt x="0" y="3"/>
                    </a:lnTo>
                    <a:lnTo>
                      <a:pt x="9" y="0"/>
                    </a:lnTo>
                    <a:lnTo>
                      <a:pt x="0" y="12"/>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77" name="Freeform 176"/>
              <p:cNvSpPr>
                <a:spLocks/>
              </p:cNvSpPr>
              <p:nvPr/>
            </p:nvSpPr>
            <p:spPr bwMode="auto">
              <a:xfrm>
                <a:off x="2991" y="2440"/>
                <a:ext cx="9" cy="223"/>
              </a:xfrm>
              <a:custGeom>
                <a:avLst/>
                <a:gdLst>
                  <a:gd name="T0" fmla="*/ 0 w 9"/>
                  <a:gd name="T1" fmla="*/ 6 h 8"/>
                  <a:gd name="T2" fmla="*/ 0 w 9"/>
                  <a:gd name="T3" fmla="*/ 6 h 8"/>
                  <a:gd name="T4" fmla="*/ 4 w 9"/>
                  <a:gd name="T5" fmla="*/ 0 h 8"/>
                  <a:gd name="T6" fmla="*/ 8 w 9"/>
                  <a:gd name="T7" fmla="*/ 7 h 8"/>
                  <a:gd name="T8" fmla="*/ 0 w 9"/>
                  <a:gd name="T9" fmla="*/ 6 h 8"/>
                  <a:gd name="T10" fmla="*/ 0 w 9"/>
                  <a:gd name="T11" fmla="*/ 6 h 8"/>
                  <a:gd name="T12" fmla="*/ 0 60000 65536"/>
                  <a:gd name="T13" fmla="*/ 0 60000 65536"/>
                  <a:gd name="T14" fmla="*/ 0 60000 65536"/>
                  <a:gd name="T15" fmla="*/ 0 60000 65536"/>
                  <a:gd name="T16" fmla="*/ 0 60000 65536"/>
                  <a:gd name="T17" fmla="*/ 0 60000 65536"/>
                  <a:gd name="T18" fmla="*/ 0 w 9"/>
                  <a:gd name="T19" fmla="*/ 0 h 8"/>
                  <a:gd name="T20" fmla="*/ 9 w 9"/>
                  <a:gd name="T21" fmla="*/ 8 h 8"/>
                </a:gdLst>
                <a:ahLst/>
                <a:cxnLst>
                  <a:cxn ang="T12">
                    <a:pos x="T0" y="T1"/>
                  </a:cxn>
                  <a:cxn ang="T13">
                    <a:pos x="T2" y="T3"/>
                  </a:cxn>
                  <a:cxn ang="T14">
                    <a:pos x="T4" y="T5"/>
                  </a:cxn>
                  <a:cxn ang="T15">
                    <a:pos x="T6" y="T7"/>
                  </a:cxn>
                  <a:cxn ang="T16">
                    <a:pos x="T8" y="T9"/>
                  </a:cxn>
                  <a:cxn ang="T17">
                    <a:pos x="T10" y="T11"/>
                  </a:cxn>
                </a:cxnLst>
                <a:rect l="T18" t="T19" r="T20" b="T21"/>
                <a:pathLst>
                  <a:path w="9" h="8">
                    <a:moveTo>
                      <a:pt x="0" y="6"/>
                    </a:moveTo>
                    <a:lnTo>
                      <a:pt x="0" y="6"/>
                    </a:lnTo>
                    <a:lnTo>
                      <a:pt x="4" y="0"/>
                    </a:lnTo>
                    <a:lnTo>
                      <a:pt x="8" y="7"/>
                    </a:lnTo>
                    <a:lnTo>
                      <a:pt x="0" y="6"/>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78" name="Freeform 177"/>
              <p:cNvSpPr>
                <a:spLocks/>
              </p:cNvSpPr>
              <p:nvPr/>
            </p:nvSpPr>
            <p:spPr bwMode="auto">
              <a:xfrm>
                <a:off x="2999" y="2499"/>
                <a:ext cx="106" cy="223"/>
              </a:xfrm>
              <a:custGeom>
                <a:avLst/>
                <a:gdLst>
                  <a:gd name="T0" fmla="*/ 0 w 106"/>
                  <a:gd name="T1" fmla="*/ 37 h 161"/>
                  <a:gd name="T2" fmla="*/ 0 w 106"/>
                  <a:gd name="T3" fmla="*/ 37 h 161"/>
                  <a:gd name="T4" fmla="*/ 4 w 106"/>
                  <a:gd name="T5" fmla="*/ 16 h 161"/>
                  <a:gd name="T6" fmla="*/ 16 w 106"/>
                  <a:gd name="T7" fmla="*/ 0 h 161"/>
                  <a:gd name="T8" fmla="*/ 40 w 106"/>
                  <a:gd name="T9" fmla="*/ 0 h 161"/>
                  <a:gd name="T10" fmla="*/ 26 w 106"/>
                  <a:gd name="T11" fmla="*/ 19 h 161"/>
                  <a:gd name="T12" fmla="*/ 58 w 106"/>
                  <a:gd name="T13" fmla="*/ 23 h 161"/>
                  <a:gd name="T14" fmla="*/ 38 w 106"/>
                  <a:gd name="T15" fmla="*/ 49 h 161"/>
                  <a:gd name="T16" fmla="*/ 62 w 106"/>
                  <a:gd name="T17" fmla="*/ 58 h 161"/>
                  <a:gd name="T18" fmla="*/ 85 w 106"/>
                  <a:gd name="T19" fmla="*/ 91 h 161"/>
                  <a:gd name="T20" fmla="*/ 78 w 106"/>
                  <a:gd name="T21" fmla="*/ 93 h 161"/>
                  <a:gd name="T22" fmla="*/ 88 w 106"/>
                  <a:gd name="T23" fmla="*/ 101 h 161"/>
                  <a:gd name="T24" fmla="*/ 82 w 106"/>
                  <a:gd name="T25" fmla="*/ 110 h 161"/>
                  <a:gd name="T26" fmla="*/ 105 w 106"/>
                  <a:gd name="T27" fmla="*/ 111 h 161"/>
                  <a:gd name="T28" fmla="*/ 91 w 106"/>
                  <a:gd name="T29" fmla="*/ 133 h 161"/>
                  <a:gd name="T30" fmla="*/ 101 w 106"/>
                  <a:gd name="T31" fmla="*/ 139 h 161"/>
                  <a:gd name="T32" fmla="*/ 6 w 106"/>
                  <a:gd name="T33" fmla="*/ 160 h 161"/>
                  <a:gd name="T34" fmla="*/ 48 w 106"/>
                  <a:gd name="T35" fmla="*/ 130 h 161"/>
                  <a:gd name="T36" fmla="*/ 36 w 106"/>
                  <a:gd name="T37" fmla="*/ 135 h 161"/>
                  <a:gd name="T38" fmla="*/ 12 w 106"/>
                  <a:gd name="T39" fmla="*/ 126 h 161"/>
                  <a:gd name="T40" fmla="*/ 30 w 106"/>
                  <a:gd name="T41" fmla="*/ 115 h 161"/>
                  <a:gd name="T42" fmla="*/ 19 w 106"/>
                  <a:gd name="T43" fmla="*/ 110 h 161"/>
                  <a:gd name="T44" fmla="*/ 43 w 106"/>
                  <a:gd name="T45" fmla="*/ 98 h 161"/>
                  <a:gd name="T46" fmla="*/ 45 w 106"/>
                  <a:gd name="T47" fmla="*/ 83 h 161"/>
                  <a:gd name="T48" fmla="*/ 33 w 106"/>
                  <a:gd name="T49" fmla="*/ 79 h 161"/>
                  <a:gd name="T50" fmla="*/ 40 w 106"/>
                  <a:gd name="T51" fmla="*/ 70 h 161"/>
                  <a:gd name="T52" fmla="*/ 15 w 106"/>
                  <a:gd name="T53" fmla="*/ 74 h 161"/>
                  <a:gd name="T54" fmla="*/ 16 w 106"/>
                  <a:gd name="T55" fmla="*/ 51 h 161"/>
                  <a:gd name="T56" fmla="*/ 4 w 106"/>
                  <a:gd name="T57" fmla="*/ 62 h 161"/>
                  <a:gd name="T58" fmla="*/ 11 w 106"/>
                  <a:gd name="T59" fmla="*/ 38 h 161"/>
                  <a:gd name="T60" fmla="*/ 0 w 106"/>
                  <a:gd name="T61" fmla="*/ 37 h 161"/>
                  <a:gd name="T62" fmla="*/ 0 w 106"/>
                  <a:gd name="T63" fmla="*/ 37 h 16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06"/>
                  <a:gd name="T97" fmla="*/ 0 h 161"/>
                  <a:gd name="T98" fmla="*/ 106 w 106"/>
                  <a:gd name="T99" fmla="*/ 161 h 16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06" h="161">
                    <a:moveTo>
                      <a:pt x="0" y="37"/>
                    </a:moveTo>
                    <a:lnTo>
                      <a:pt x="0" y="37"/>
                    </a:lnTo>
                    <a:lnTo>
                      <a:pt x="4" y="16"/>
                    </a:lnTo>
                    <a:lnTo>
                      <a:pt x="16" y="0"/>
                    </a:lnTo>
                    <a:lnTo>
                      <a:pt x="40" y="0"/>
                    </a:lnTo>
                    <a:lnTo>
                      <a:pt x="26" y="19"/>
                    </a:lnTo>
                    <a:lnTo>
                      <a:pt x="58" y="23"/>
                    </a:lnTo>
                    <a:lnTo>
                      <a:pt x="38" y="49"/>
                    </a:lnTo>
                    <a:lnTo>
                      <a:pt x="62" y="58"/>
                    </a:lnTo>
                    <a:lnTo>
                      <a:pt x="85" y="91"/>
                    </a:lnTo>
                    <a:lnTo>
                      <a:pt x="78" y="93"/>
                    </a:lnTo>
                    <a:lnTo>
                      <a:pt x="88" y="101"/>
                    </a:lnTo>
                    <a:lnTo>
                      <a:pt x="82" y="110"/>
                    </a:lnTo>
                    <a:lnTo>
                      <a:pt x="105" y="111"/>
                    </a:lnTo>
                    <a:lnTo>
                      <a:pt x="91" y="133"/>
                    </a:lnTo>
                    <a:lnTo>
                      <a:pt x="101" y="139"/>
                    </a:lnTo>
                    <a:lnTo>
                      <a:pt x="6" y="160"/>
                    </a:lnTo>
                    <a:lnTo>
                      <a:pt x="48" y="130"/>
                    </a:lnTo>
                    <a:lnTo>
                      <a:pt x="36" y="135"/>
                    </a:lnTo>
                    <a:lnTo>
                      <a:pt x="12" y="126"/>
                    </a:lnTo>
                    <a:lnTo>
                      <a:pt x="30" y="115"/>
                    </a:lnTo>
                    <a:lnTo>
                      <a:pt x="19" y="110"/>
                    </a:lnTo>
                    <a:lnTo>
                      <a:pt x="43" y="98"/>
                    </a:lnTo>
                    <a:lnTo>
                      <a:pt x="45" y="83"/>
                    </a:lnTo>
                    <a:lnTo>
                      <a:pt x="33" y="79"/>
                    </a:lnTo>
                    <a:lnTo>
                      <a:pt x="40" y="70"/>
                    </a:lnTo>
                    <a:lnTo>
                      <a:pt x="15" y="74"/>
                    </a:lnTo>
                    <a:lnTo>
                      <a:pt x="16" y="51"/>
                    </a:lnTo>
                    <a:lnTo>
                      <a:pt x="4" y="62"/>
                    </a:lnTo>
                    <a:lnTo>
                      <a:pt x="11" y="38"/>
                    </a:lnTo>
                    <a:lnTo>
                      <a:pt x="0" y="37"/>
                    </a:lnTo>
                  </a:path>
                </a:pathLst>
              </a:custGeom>
              <a:grpFill/>
              <a:ln w="6350">
                <a:solidFill>
                  <a:schemeClr val="bg1"/>
                </a:solidFill>
                <a:round/>
                <a:headEnd/>
                <a:tailEnd/>
              </a:ln>
            </p:spPr>
            <p:txBody>
              <a:bodyPr lIns="0" tIns="0" rIns="0" bIns="0" anchor="ctr">
                <a:spAutoFit/>
              </a:bodyPr>
              <a:lstStyle/>
              <a:p>
                <a:pPr>
                  <a:defRPr/>
                </a:pPr>
                <a:endParaRPr lang="en-GB" dirty="0"/>
              </a:p>
            </p:txBody>
          </p:sp>
        </p:grpSp>
        <p:sp>
          <p:nvSpPr>
            <p:cNvPr id="97" name="Freeform 96"/>
            <p:cNvSpPr>
              <a:spLocks/>
            </p:cNvSpPr>
            <p:nvPr/>
          </p:nvSpPr>
          <p:spPr bwMode="auto">
            <a:xfrm>
              <a:off x="3364669" y="3224246"/>
              <a:ext cx="136524" cy="289645"/>
            </a:xfrm>
            <a:custGeom>
              <a:avLst/>
              <a:gdLst>
                <a:gd name="T0" fmla="*/ 54908105 w 109"/>
                <a:gd name="T1" fmla="*/ 8289855 h 90"/>
                <a:gd name="T2" fmla="*/ 64320812 w 109"/>
                <a:gd name="T3" fmla="*/ 4974170 h 90"/>
                <a:gd name="T4" fmla="*/ 76872341 w 109"/>
                <a:gd name="T5" fmla="*/ 0 h 90"/>
                <a:gd name="T6" fmla="*/ 105110482 w 109"/>
                <a:gd name="T7" fmla="*/ 21553883 h 90"/>
                <a:gd name="T8" fmla="*/ 130211035 w 109"/>
                <a:gd name="T9" fmla="*/ 24870854 h 90"/>
                <a:gd name="T10" fmla="*/ 141193153 w 109"/>
                <a:gd name="T11" fmla="*/ 41450558 h 90"/>
                <a:gd name="T12" fmla="*/ 150605860 w 109"/>
                <a:gd name="T13" fmla="*/ 64662927 h 90"/>
                <a:gd name="T14" fmla="*/ 153743429 w 109"/>
                <a:gd name="T15" fmla="*/ 72952779 h 90"/>
                <a:gd name="T16" fmla="*/ 163156136 w 109"/>
                <a:gd name="T17" fmla="*/ 81243919 h 90"/>
                <a:gd name="T18" fmla="*/ 169431313 w 109"/>
                <a:gd name="T19" fmla="*/ 87875306 h 90"/>
                <a:gd name="T20" fmla="*/ 169431313 w 109"/>
                <a:gd name="T21" fmla="*/ 96165158 h 90"/>
                <a:gd name="T22" fmla="*/ 158450409 w 109"/>
                <a:gd name="T23" fmla="*/ 96165158 h 90"/>
                <a:gd name="T24" fmla="*/ 142762563 w 109"/>
                <a:gd name="T25" fmla="*/ 96165158 h 90"/>
                <a:gd name="T26" fmla="*/ 150605860 w 109"/>
                <a:gd name="T27" fmla="*/ 104456297 h 90"/>
                <a:gd name="T28" fmla="*/ 155312840 w 109"/>
                <a:gd name="T29" fmla="*/ 111087664 h 90"/>
                <a:gd name="T30" fmla="*/ 158450409 w 109"/>
                <a:gd name="T31" fmla="*/ 122694487 h 90"/>
                <a:gd name="T32" fmla="*/ 150605860 w 109"/>
                <a:gd name="T33" fmla="*/ 127668656 h 90"/>
                <a:gd name="T34" fmla="*/ 138055584 w 109"/>
                <a:gd name="T35" fmla="*/ 127668656 h 90"/>
                <a:gd name="T36" fmla="*/ 134918014 w 109"/>
                <a:gd name="T37" fmla="*/ 127668656 h 90"/>
                <a:gd name="T38" fmla="*/ 130211035 w 109"/>
                <a:gd name="T39" fmla="*/ 134300023 h 90"/>
                <a:gd name="T40" fmla="*/ 130211035 w 109"/>
                <a:gd name="T41" fmla="*/ 144248360 h 90"/>
                <a:gd name="T42" fmla="*/ 120798327 w 109"/>
                <a:gd name="T43" fmla="*/ 147564044 h 90"/>
                <a:gd name="T44" fmla="*/ 111385620 w 109"/>
                <a:gd name="T45" fmla="*/ 142589875 h 90"/>
                <a:gd name="T46" fmla="*/ 98835344 w 109"/>
                <a:gd name="T47" fmla="*/ 139274191 h 90"/>
                <a:gd name="T48" fmla="*/ 86285068 w 109"/>
                <a:gd name="T49" fmla="*/ 134300023 h 90"/>
                <a:gd name="T50" fmla="*/ 75302930 w 109"/>
                <a:gd name="T51" fmla="*/ 135958508 h 90"/>
                <a:gd name="T52" fmla="*/ 39220249 w 109"/>
                <a:gd name="T53" fmla="*/ 122694487 h 90"/>
                <a:gd name="T54" fmla="*/ 25100562 w 109"/>
                <a:gd name="T55" fmla="*/ 126010170 h 90"/>
                <a:gd name="T56" fmla="*/ 14119692 w 109"/>
                <a:gd name="T57" fmla="*/ 122694487 h 90"/>
                <a:gd name="T58" fmla="*/ 7844551 w 109"/>
                <a:gd name="T59" fmla="*/ 134300023 h 90"/>
                <a:gd name="T60" fmla="*/ 0 w 109"/>
                <a:gd name="T61" fmla="*/ 109430466 h 90"/>
                <a:gd name="T62" fmla="*/ 9412710 w 109"/>
                <a:gd name="T63" fmla="*/ 96165158 h 90"/>
                <a:gd name="T64" fmla="*/ 7844551 w 109"/>
                <a:gd name="T65" fmla="*/ 66321412 h 90"/>
                <a:gd name="T66" fmla="*/ 23532404 w 109"/>
                <a:gd name="T67" fmla="*/ 24870854 h 90"/>
                <a:gd name="T68" fmla="*/ 37652091 w 109"/>
                <a:gd name="T69" fmla="*/ 19896680 h 90"/>
                <a:gd name="T70" fmla="*/ 45495397 w 109"/>
                <a:gd name="T71" fmla="*/ 8289855 h 90"/>
                <a:gd name="T72" fmla="*/ 54908105 w 109"/>
                <a:gd name="T73" fmla="*/ 8289855 h 90"/>
                <a:gd name="T74" fmla="*/ 54908105 w 109"/>
                <a:gd name="T75" fmla="*/ 8289855 h 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9"/>
                <a:gd name="T115" fmla="*/ 0 h 90"/>
                <a:gd name="T116" fmla="*/ 109 w 109"/>
                <a:gd name="T117" fmla="*/ 90 h 9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9" h="90">
                  <a:moveTo>
                    <a:pt x="35" y="5"/>
                  </a:moveTo>
                  <a:lnTo>
                    <a:pt x="41" y="3"/>
                  </a:lnTo>
                  <a:lnTo>
                    <a:pt x="49" y="0"/>
                  </a:lnTo>
                  <a:lnTo>
                    <a:pt x="67" y="13"/>
                  </a:lnTo>
                  <a:lnTo>
                    <a:pt x="83" y="15"/>
                  </a:lnTo>
                  <a:lnTo>
                    <a:pt x="90" y="25"/>
                  </a:lnTo>
                  <a:lnTo>
                    <a:pt x="96" y="39"/>
                  </a:lnTo>
                  <a:lnTo>
                    <a:pt x="98" y="44"/>
                  </a:lnTo>
                  <a:lnTo>
                    <a:pt x="104" y="49"/>
                  </a:lnTo>
                  <a:lnTo>
                    <a:pt x="108" y="53"/>
                  </a:lnTo>
                  <a:lnTo>
                    <a:pt x="108" y="58"/>
                  </a:lnTo>
                  <a:lnTo>
                    <a:pt x="101" y="58"/>
                  </a:lnTo>
                  <a:lnTo>
                    <a:pt x="91" y="58"/>
                  </a:lnTo>
                  <a:lnTo>
                    <a:pt x="96" y="63"/>
                  </a:lnTo>
                  <a:lnTo>
                    <a:pt x="99" y="67"/>
                  </a:lnTo>
                  <a:lnTo>
                    <a:pt x="101" y="74"/>
                  </a:lnTo>
                  <a:lnTo>
                    <a:pt x="96" y="77"/>
                  </a:lnTo>
                  <a:lnTo>
                    <a:pt x="88" y="77"/>
                  </a:lnTo>
                  <a:lnTo>
                    <a:pt x="86" y="77"/>
                  </a:lnTo>
                  <a:lnTo>
                    <a:pt x="83" y="81"/>
                  </a:lnTo>
                  <a:lnTo>
                    <a:pt x="83" y="87"/>
                  </a:lnTo>
                  <a:lnTo>
                    <a:pt x="77" y="89"/>
                  </a:lnTo>
                  <a:lnTo>
                    <a:pt x="71" y="86"/>
                  </a:lnTo>
                  <a:lnTo>
                    <a:pt x="63" y="84"/>
                  </a:lnTo>
                  <a:lnTo>
                    <a:pt x="55" y="81"/>
                  </a:lnTo>
                  <a:lnTo>
                    <a:pt x="48" y="82"/>
                  </a:lnTo>
                  <a:lnTo>
                    <a:pt x="25" y="74"/>
                  </a:lnTo>
                  <a:lnTo>
                    <a:pt x="16" y="76"/>
                  </a:lnTo>
                  <a:lnTo>
                    <a:pt x="9" y="74"/>
                  </a:lnTo>
                  <a:lnTo>
                    <a:pt x="5" y="81"/>
                  </a:lnTo>
                  <a:lnTo>
                    <a:pt x="0" y="66"/>
                  </a:lnTo>
                  <a:lnTo>
                    <a:pt x="6" y="58"/>
                  </a:lnTo>
                  <a:lnTo>
                    <a:pt x="5" y="40"/>
                  </a:lnTo>
                  <a:lnTo>
                    <a:pt x="15" y="15"/>
                  </a:lnTo>
                  <a:lnTo>
                    <a:pt x="24" y="12"/>
                  </a:lnTo>
                  <a:lnTo>
                    <a:pt x="29" y="5"/>
                  </a:lnTo>
                  <a:lnTo>
                    <a:pt x="35" y="5"/>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98" name="Freeform 97"/>
            <p:cNvSpPr>
              <a:spLocks/>
            </p:cNvSpPr>
            <p:nvPr/>
          </p:nvSpPr>
          <p:spPr bwMode="auto">
            <a:xfrm>
              <a:off x="3345620" y="3340134"/>
              <a:ext cx="300036" cy="289645"/>
            </a:xfrm>
            <a:custGeom>
              <a:avLst/>
              <a:gdLst>
                <a:gd name="T0" fmla="*/ 190643677 w 241"/>
                <a:gd name="T1" fmla="*/ 8625115 h 139"/>
                <a:gd name="T2" fmla="*/ 207693550 w 241"/>
                <a:gd name="T3" fmla="*/ 0 h 139"/>
                <a:gd name="T4" fmla="*/ 230943376 w 241"/>
                <a:gd name="T5" fmla="*/ 15525734 h 139"/>
                <a:gd name="T6" fmla="*/ 240243307 w 241"/>
                <a:gd name="T7" fmla="*/ 34500462 h 139"/>
                <a:gd name="T8" fmla="*/ 266591866 w 241"/>
                <a:gd name="T9" fmla="*/ 51750698 h 139"/>
                <a:gd name="T10" fmla="*/ 302240355 w 241"/>
                <a:gd name="T11" fmla="*/ 77626037 h 139"/>
                <a:gd name="T12" fmla="*/ 325490182 w 241"/>
                <a:gd name="T13" fmla="*/ 77626037 h 139"/>
                <a:gd name="T14" fmla="*/ 361138749 w 241"/>
                <a:gd name="T15" fmla="*/ 87976981 h 139"/>
                <a:gd name="T16" fmla="*/ 351838818 w 241"/>
                <a:gd name="T17" fmla="*/ 129376735 h 139"/>
                <a:gd name="T18" fmla="*/ 320840216 w 241"/>
                <a:gd name="T19" fmla="*/ 165602997 h 139"/>
                <a:gd name="T20" fmla="*/ 272791819 w 241"/>
                <a:gd name="T21" fmla="*/ 194928685 h 139"/>
                <a:gd name="T22" fmla="*/ 274341808 w 241"/>
                <a:gd name="T23" fmla="*/ 210453100 h 139"/>
                <a:gd name="T24" fmla="*/ 251091981 w 241"/>
                <a:gd name="T25" fmla="*/ 238054249 h 139"/>
                <a:gd name="T26" fmla="*/ 246442016 w 241"/>
                <a:gd name="T27" fmla="*/ 191478377 h 139"/>
                <a:gd name="T28" fmla="*/ 206143561 w 241"/>
                <a:gd name="T29" fmla="*/ 186302258 h 139"/>
                <a:gd name="T30" fmla="*/ 206143561 w 241"/>
                <a:gd name="T31" fmla="*/ 170777802 h 139"/>
                <a:gd name="T32" fmla="*/ 158095125 w 241"/>
                <a:gd name="T33" fmla="*/ 210453100 h 139"/>
                <a:gd name="T34" fmla="*/ 141045253 w 241"/>
                <a:gd name="T35" fmla="*/ 188028069 h 139"/>
                <a:gd name="T36" fmla="*/ 154995149 w 241"/>
                <a:gd name="T37" fmla="*/ 174228151 h 139"/>
                <a:gd name="T38" fmla="*/ 164295118 w 241"/>
                <a:gd name="T39" fmla="*/ 160426878 h 139"/>
                <a:gd name="T40" fmla="*/ 145695218 w 241"/>
                <a:gd name="T41" fmla="*/ 136277350 h 139"/>
                <a:gd name="T42" fmla="*/ 113146705 w 241"/>
                <a:gd name="T43" fmla="*/ 122477432 h 139"/>
                <a:gd name="T44" fmla="*/ 55798359 w 241"/>
                <a:gd name="T45" fmla="*/ 129376735 h 139"/>
                <a:gd name="T46" fmla="*/ 13949901 w 241"/>
                <a:gd name="T47" fmla="*/ 132827043 h 139"/>
                <a:gd name="T48" fmla="*/ 9299933 w 241"/>
                <a:gd name="T49" fmla="*/ 98326591 h 139"/>
                <a:gd name="T50" fmla="*/ 40298464 w 241"/>
                <a:gd name="T51" fmla="*/ 53475195 h 139"/>
                <a:gd name="T52" fmla="*/ 32548522 w 241"/>
                <a:gd name="T53" fmla="*/ 20700539 h 139"/>
                <a:gd name="T54" fmla="*/ 49598405 w 241"/>
                <a:gd name="T55" fmla="*/ 18974728 h 139"/>
                <a:gd name="T56" fmla="*/ 80596929 w 241"/>
                <a:gd name="T57" fmla="*/ 22425041 h 139"/>
                <a:gd name="T58" fmla="*/ 110046729 w 241"/>
                <a:gd name="T59" fmla="*/ 25875349 h 139"/>
                <a:gd name="T60" fmla="*/ 134845299 w 241"/>
                <a:gd name="T61" fmla="*/ 36224959 h 139"/>
                <a:gd name="T62" fmla="*/ 153445160 w 241"/>
                <a:gd name="T63" fmla="*/ 37950770 h 139"/>
                <a:gd name="T64" fmla="*/ 158095125 w 241"/>
                <a:gd name="T65" fmla="*/ 20700539 h 139"/>
                <a:gd name="T66" fmla="*/ 178245014 w 241"/>
                <a:gd name="T67" fmla="*/ 18974728 h 139"/>
                <a:gd name="T68" fmla="*/ 184444968 w 241"/>
                <a:gd name="T69" fmla="*/ 12075426 h 13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41"/>
                <a:gd name="T106" fmla="*/ 0 h 139"/>
                <a:gd name="T107" fmla="*/ 241 w 241"/>
                <a:gd name="T108" fmla="*/ 139 h 13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41" h="139">
                  <a:moveTo>
                    <a:pt x="119" y="7"/>
                  </a:moveTo>
                  <a:lnTo>
                    <a:pt x="123" y="5"/>
                  </a:lnTo>
                  <a:lnTo>
                    <a:pt x="129" y="2"/>
                  </a:lnTo>
                  <a:lnTo>
                    <a:pt x="134" y="0"/>
                  </a:lnTo>
                  <a:lnTo>
                    <a:pt x="145" y="2"/>
                  </a:lnTo>
                  <a:lnTo>
                    <a:pt x="149" y="9"/>
                  </a:lnTo>
                  <a:lnTo>
                    <a:pt x="151" y="17"/>
                  </a:lnTo>
                  <a:lnTo>
                    <a:pt x="155" y="20"/>
                  </a:lnTo>
                  <a:lnTo>
                    <a:pt x="160" y="18"/>
                  </a:lnTo>
                  <a:lnTo>
                    <a:pt x="172" y="30"/>
                  </a:lnTo>
                  <a:lnTo>
                    <a:pt x="178" y="39"/>
                  </a:lnTo>
                  <a:lnTo>
                    <a:pt x="195" y="45"/>
                  </a:lnTo>
                  <a:lnTo>
                    <a:pt x="205" y="47"/>
                  </a:lnTo>
                  <a:lnTo>
                    <a:pt x="210" y="45"/>
                  </a:lnTo>
                  <a:lnTo>
                    <a:pt x="221" y="49"/>
                  </a:lnTo>
                  <a:lnTo>
                    <a:pt x="233" y="51"/>
                  </a:lnTo>
                  <a:lnTo>
                    <a:pt x="240" y="72"/>
                  </a:lnTo>
                  <a:lnTo>
                    <a:pt x="227" y="75"/>
                  </a:lnTo>
                  <a:lnTo>
                    <a:pt x="225" y="85"/>
                  </a:lnTo>
                  <a:lnTo>
                    <a:pt x="207" y="96"/>
                  </a:lnTo>
                  <a:lnTo>
                    <a:pt x="179" y="103"/>
                  </a:lnTo>
                  <a:lnTo>
                    <a:pt x="176" y="113"/>
                  </a:lnTo>
                  <a:lnTo>
                    <a:pt x="164" y="109"/>
                  </a:lnTo>
                  <a:lnTo>
                    <a:pt x="177" y="122"/>
                  </a:lnTo>
                  <a:lnTo>
                    <a:pt x="193" y="124"/>
                  </a:lnTo>
                  <a:lnTo>
                    <a:pt x="162" y="138"/>
                  </a:lnTo>
                  <a:lnTo>
                    <a:pt x="143" y="122"/>
                  </a:lnTo>
                  <a:lnTo>
                    <a:pt x="159" y="111"/>
                  </a:lnTo>
                  <a:lnTo>
                    <a:pt x="143" y="108"/>
                  </a:lnTo>
                  <a:lnTo>
                    <a:pt x="133" y="108"/>
                  </a:lnTo>
                  <a:lnTo>
                    <a:pt x="136" y="98"/>
                  </a:lnTo>
                  <a:lnTo>
                    <a:pt x="133" y="99"/>
                  </a:lnTo>
                  <a:lnTo>
                    <a:pt x="110" y="104"/>
                  </a:lnTo>
                  <a:lnTo>
                    <a:pt x="102" y="122"/>
                  </a:lnTo>
                  <a:lnTo>
                    <a:pt x="87" y="121"/>
                  </a:lnTo>
                  <a:lnTo>
                    <a:pt x="91" y="109"/>
                  </a:lnTo>
                  <a:lnTo>
                    <a:pt x="92" y="103"/>
                  </a:lnTo>
                  <a:lnTo>
                    <a:pt x="100" y="101"/>
                  </a:lnTo>
                  <a:lnTo>
                    <a:pt x="105" y="97"/>
                  </a:lnTo>
                  <a:lnTo>
                    <a:pt x="106" y="93"/>
                  </a:lnTo>
                  <a:lnTo>
                    <a:pt x="100" y="92"/>
                  </a:lnTo>
                  <a:lnTo>
                    <a:pt x="94" y="79"/>
                  </a:lnTo>
                  <a:lnTo>
                    <a:pt x="85" y="71"/>
                  </a:lnTo>
                  <a:lnTo>
                    <a:pt x="73" y="71"/>
                  </a:lnTo>
                  <a:lnTo>
                    <a:pt x="58" y="74"/>
                  </a:lnTo>
                  <a:lnTo>
                    <a:pt x="36" y="75"/>
                  </a:lnTo>
                  <a:lnTo>
                    <a:pt x="25" y="77"/>
                  </a:lnTo>
                  <a:lnTo>
                    <a:pt x="9" y="77"/>
                  </a:lnTo>
                  <a:lnTo>
                    <a:pt x="0" y="70"/>
                  </a:lnTo>
                  <a:lnTo>
                    <a:pt x="6" y="57"/>
                  </a:lnTo>
                  <a:lnTo>
                    <a:pt x="15" y="44"/>
                  </a:lnTo>
                  <a:lnTo>
                    <a:pt x="26" y="31"/>
                  </a:lnTo>
                  <a:lnTo>
                    <a:pt x="21" y="15"/>
                  </a:lnTo>
                  <a:lnTo>
                    <a:pt x="21" y="12"/>
                  </a:lnTo>
                  <a:lnTo>
                    <a:pt x="25" y="9"/>
                  </a:lnTo>
                  <a:lnTo>
                    <a:pt x="32" y="11"/>
                  </a:lnTo>
                  <a:lnTo>
                    <a:pt x="41" y="9"/>
                  </a:lnTo>
                  <a:lnTo>
                    <a:pt x="52" y="13"/>
                  </a:lnTo>
                  <a:lnTo>
                    <a:pt x="63" y="17"/>
                  </a:lnTo>
                  <a:lnTo>
                    <a:pt x="71" y="15"/>
                  </a:lnTo>
                  <a:lnTo>
                    <a:pt x="79" y="19"/>
                  </a:lnTo>
                  <a:lnTo>
                    <a:pt x="87" y="21"/>
                  </a:lnTo>
                  <a:lnTo>
                    <a:pt x="93" y="24"/>
                  </a:lnTo>
                  <a:lnTo>
                    <a:pt x="99" y="22"/>
                  </a:lnTo>
                  <a:lnTo>
                    <a:pt x="99" y="16"/>
                  </a:lnTo>
                  <a:lnTo>
                    <a:pt x="102" y="12"/>
                  </a:lnTo>
                  <a:lnTo>
                    <a:pt x="112" y="12"/>
                  </a:lnTo>
                  <a:lnTo>
                    <a:pt x="115" y="11"/>
                  </a:lnTo>
                  <a:lnTo>
                    <a:pt x="119" y="7"/>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99" name="Freeform 98"/>
            <p:cNvSpPr>
              <a:spLocks/>
            </p:cNvSpPr>
            <p:nvPr/>
          </p:nvSpPr>
          <p:spPr bwMode="auto">
            <a:xfrm>
              <a:off x="3421819" y="3375058"/>
              <a:ext cx="55563" cy="289645"/>
            </a:xfrm>
            <a:custGeom>
              <a:avLst/>
              <a:gdLst>
                <a:gd name="T0" fmla="*/ 15245252 w 45"/>
                <a:gd name="T1" fmla="*/ 21173698 h 51"/>
                <a:gd name="T2" fmla="*/ 22868498 w 45"/>
                <a:gd name="T3" fmla="*/ 34203856 h 51"/>
                <a:gd name="T4" fmla="*/ 27441949 w 45"/>
                <a:gd name="T5" fmla="*/ 42347396 h 51"/>
                <a:gd name="T6" fmla="*/ 32015399 w 45"/>
                <a:gd name="T7" fmla="*/ 79808144 h 51"/>
                <a:gd name="T8" fmla="*/ 38113745 w 45"/>
                <a:gd name="T9" fmla="*/ 81436595 h 51"/>
                <a:gd name="T10" fmla="*/ 44212101 w 45"/>
                <a:gd name="T11" fmla="*/ 61891357 h 51"/>
                <a:gd name="T12" fmla="*/ 45736996 w 45"/>
                <a:gd name="T13" fmla="*/ 52119377 h 51"/>
                <a:gd name="T14" fmla="*/ 64032034 w 45"/>
                <a:gd name="T15" fmla="*/ 45604298 h 51"/>
                <a:gd name="T16" fmla="*/ 67080589 w 45"/>
                <a:gd name="T17" fmla="*/ 37460758 h 51"/>
                <a:gd name="T18" fmla="*/ 59458583 w 45"/>
                <a:gd name="T19" fmla="*/ 34203856 h 51"/>
                <a:gd name="T20" fmla="*/ 50310447 w 45"/>
                <a:gd name="T21" fmla="*/ 13030163 h 51"/>
                <a:gd name="T22" fmla="*/ 35065190 w 45"/>
                <a:gd name="T23" fmla="*/ 0 h 51"/>
                <a:gd name="T24" fmla="*/ 16770147 w 45"/>
                <a:gd name="T25" fmla="*/ 0 h 51"/>
                <a:gd name="T26" fmla="*/ 0 w 45"/>
                <a:gd name="T27" fmla="*/ 1628451 h 51"/>
                <a:gd name="T28" fmla="*/ 15245252 w 45"/>
                <a:gd name="T29" fmla="*/ 21173698 h 51"/>
                <a:gd name="T30" fmla="*/ 15245252 w 45"/>
                <a:gd name="T31" fmla="*/ 21173698 h 5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5"/>
                <a:gd name="T49" fmla="*/ 0 h 51"/>
                <a:gd name="T50" fmla="*/ 45 w 45"/>
                <a:gd name="T51" fmla="*/ 51 h 5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5" h="51">
                  <a:moveTo>
                    <a:pt x="10" y="13"/>
                  </a:moveTo>
                  <a:lnTo>
                    <a:pt x="15" y="21"/>
                  </a:lnTo>
                  <a:lnTo>
                    <a:pt x="18" y="26"/>
                  </a:lnTo>
                  <a:lnTo>
                    <a:pt x="21" y="49"/>
                  </a:lnTo>
                  <a:lnTo>
                    <a:pt x="25" y="50"/>
                  </a:lnTo>
                  <a:lnTo>
                    <a:pt x="29" y="38"/>
                  </a:lnTo>
                  <a:lnTo>
                    <a:pt x="30" y="32"/>
                  </a:lnTo>
                  <a:lnTo>
                    <a:pt x="42" y="28"/>
                  </a:lnTo>
                  <a:lnTo>
                    <a:pt x="44" y="23"/>
                  </a:lnTo>
                  <a:lnTo>
                    <a:pt x="39" y="21"/>
                  </a:lnTo>
                  <a:lnTo>
                    <a:pt x="33" y="8"/>
                  </a:lnTo>
                  <a:lnTo>
                    <a:pt x="23" y="0"/>
                  </a:lnTo>
                  <a:lnTo>
                    <a:pt x="11" y="0"/>
                  </a:lnTo>
                  <a:lnTo>
                    <a:pt x="0" y="1"/>
                  </a:lnTo>
                  <a:lnTo>
                    <a:pt x="10" y="13"/>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00" name="Freeform 99"/>
            <p:cNvSpPr>
              <a:spLocks/>
            </p:cNvSpPr>
            <p:nvPr/>
          </p:nvSpPr>
          <p:spPr bwMode="auto">
            <a:xfrm>
              <a:off x="3367844" y="3094071"/>
              <a:ext cx="87312" cy="289645"/>
            </a:xfrm>
            <a:custGeom>
              <a:avLst/>
              <a:gdLst>
                <a:gd name="T0" fmla="*/ 92873192 w 69"/>
                <a:gd name="T1" fmla="*/ 1811599 h 46"/>
                <a:gd name="T2" fmla="*/ 0 w 69"/>
                <a:gd name="T3" fmla="*/ 18114643 h 46"/>
                <a:gd name="T4" fmla="*/ 8006221 w 69"/>
                <a:gd name="T5" fmla="*/ 48910485 h 46"/>
                <a:gd name="T6" fmla="*/ 19215183 w 69"/>
                <a:gd name="T7" fmla="*/ 47098886 h 46"/>
                <a:gd name="T8" fmla="*/ 16012443 w 69"/>
                <a:gd name="T9" fmla="*/ 76081768 h 46"/>
                <a:gd name="T10" fmla="*/ 27221407 w 69"/>
                <a:gd name="T11" fmla="*/ 76081768 h 46"/>
                <a:gd name="T12" fmla="*/ 32024886 w 69"/>
                <a:gd name="T13" fmla="*/ 72459918 h 46"/>
                <a:gd name="T14" fmla="*/ 35227626 w 69"/>
                <a:gd name="T15" fmla="*/ 74270170 h 46"/>
                <a:gd name="T16" fmla="*/ 51240074 w 69"/>
                <a:gd name="T17" fmla="*/ 72459918 h 46"/>
                <a:gd name="T18" fmla="*/ 62449034 w 69"/>
                <a:gd name="T19" fmla="*/ 74270170 h 46"/>
                <a:gd name="T20" fmla="*/ 68853250 w 69"/>
                <a:gd name="T21" fmla="*/ 81516563 h 46"/>
                <a:gd name="T22" fmla="*/ 84865707 w 69"/>
                <a:gd name="T23" fmla="*/ 74270170 h 46"/>
                <a:gd name="T24" fmla="*/ 91271189 w 69"/>
                <a:gd name="T25" fmla="*/ 81516563 h 46"/>
                <a:gd name="T26" fmla="*/ 94473929 w 69"/>
                <a:gd name="T27" fmla="*/ 76081768 h 46"/>
                <a:gd name="T28" fmla="*/ 108885629 w 69"/>
                <a:gd name="T29" fmla="*/ 50722083 h 46"/>
                <a:gd name="T30" fmla="*/ 108885629 w 69"/>
                <a:gd name="T31" fmla="*/ 28984238 h 46"/>
                <a:gd name="T32" fmla="*/ 96074667 w 69"/>
                <a:gd name="T33" fmla="*/ 18114643 h 46"/>
                <a:gd name="T34" fmla="*/ 96074667 w 69"/>
                <a:gd name="T35" fmla="*/ 0 h 46"/>
                <a:gd name="T36" fmla="*/ 78461472 w 69"/>
                <a:gd name="T37" fmla="*/ 3623198 h 46"/>
                <a:gd name="T38" fmla="*/ 92873192 w 69"/>
                <a:gd name="T39" fmla="*/ 1811599 h 46"/>
                <a:gd name="T40" fmla="*/ 92873192 w 69"/>
                <a:gd name="T41" fmla="*/ 1811599 h 4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9"/>
                <a:gd name="T64" fmla="*/ 0 h 46"/>
                <a:gd name="T65" fmla="*/ 69 w 69"/>
                <a:gd name="T66" fmla="*/ 46 h 4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9" h="46">
                  <a:moveTo>
                    <a:pt x="58" y="1"/>
                  </a:moveTo>
                  <a:lnTo>
                    <a:pt x="0" y="10"/>
                  </a:lnTo>
                  <a:lnTo>
                    <a:pt x="5" y="27"/>
                  </a:lnTo>
                  <a:lnTo>
                    <a:pt x="12" y="26"/>
                  </a:lnTo>
                  <a:lnTo>
                    <a:pt x="10" y="42"/>
                  </a:lnTo>
                  <a:lnTo>
                    <a:pt x="17" y="42"/>
                  </a:lnTo>
                  <a:lnTo>
                    <a:pt x="20" y="40"/>
                  </a:lnTo>
                  <a:lnTo>
                    <a:pt x="22" y="41"/>
                  </a:lnTo>
                  <a:lnTo>
                    <a:pt x="32" y="40"/>
                  </a:lnTo>
                  <a:lnTo>
                    <a:pt x="39" y="41"/>
                  </a:lnTo>
                  <a:lnTo>
                    <a:pt x="43" y="45"/>
                  </a:lnTo>
                  <a:lnTo>
                    <a:pt x="53" y="41"/>
                  </a:lnTo>
                  <a:lnTo>
                    <a:pt x="57" y="45"/>
                  </a:lnTo>
                  <a:lnTo>
                    <a:pt x="59" y="42"/>
                  </a:lnTo>
                  <a:lnTo>
                    <a:pt x="68" y="28"/>
                  </a:lnTo>
                  <a:lnTo>
                    <a:pt x="68" y="16"/>
                  </a:lnTo>
                  <a:lnTo>
                    <a:pt x="60" y="10"/>
                  </a:lnTo>
                  <a:lnTo>
                    <a:pt x="60" y="0"/>
                  </a:lnTo>
                  <a:lnTo>
                    <a:pt x="49" y="2"/>
                  </a:lnTo>
                  <a:lnTo>
                    <a:pt x="58" y="1"/>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01" name="Freeform 100"/>
            <p:cNvSpPr>
              <a:spLocks/>
            </p:cNvSpPr>
            <p:nvPr/>
          </p:nvSpPr>
          <p:spPr bwMode="auto">
            <a:xfrm>
              <a:off x="3301170" y="3180589"/>
              <a:ext cx="136524" cy="289645"/>
            </a:xfrm>
            <a:custGeom>
              <a:avLst/>
              <a:gdLst>
                <a:gd name="T0" fmla="*/ 34514522 w 109"/>
                <a:gd name="T1" fmla="*/ 12801014 h 54"/>
                <a:gd name="T2" fmla="*/ 69027792 w 109"/>
                <a:gd name="T3" fmla="*/ 9144353 h 54"/>
                <a:gd name="T4" fmla="*/ 95697775 w 109"/>
                <a:gd name="T5" fmla="*/ 0 h 54"/>
                <a:gd name="T6" fmla="*/ 133348604 w 109"/>
                <a:gd name="T7" fmla="*/ 0 h 54"/>
                <a:gd name="T8" fmla="*/ 169431313 w 109"/>
                <a:gd name="T9" fmla="*/ 0 h 54"/>
                <a:gd name="T10" fmla="*/ 155312840 w 109"/>
                <a:gd name="T11" fmla="*/ 21945364 h 54"/>
                <a:gd name="T12" fmla="*/ 141193153 w 109"/>
                <a:gd name="T13" fmla="*/ 34746378 h 54"/>
                <a:gd name="T14" fmla="*/ 123935896 w 109"/>
                <a:gd name="T15" fmla="*/ 36574707 h 54"/>
                <a:gd name="T16" fmla="*/ 103542324 w 109"/>
                <a:gd name="T17" fmla="*/ 60348405 h 54"/>
                <a:gd name="T18" fmla="*/ 95697775 w 109"/>
                <a:gd name="T19" fmla="*/ 80465435 h 54"/>
                <a:gd name="T20" fmla="*/ 89422637 w 109"/>
                <a:gd name="T21" fmla="*/ 96924475 h 54"/>
                <a:gd name="T22" fmla="*/ 80009910 w 109"/>
                <a:gd name="T23" fmla="*/ 85951774 h 54"/>
                <a:gd name="T24" fmla="*/ 0 w 109"/>
                <a:gd name="T25" fmla="*/ 69492755 h 54"/>
                <a:gd name="T26" fmla="*/ 21962993 w 109"/>
                <a:gd name="T27" fmla="*/ 49377078 h 54"/>
                <a:gd name="T28" fmla="*/ 36082680 w 109"/>
                <a:gd name="T29" fmla="*/ 60348405 h 54"/>
                <a:gd name="T30" fmla="*/ 31375701 w 109"/>
                <a:gd name="T31" fmla="*/ 38404388 h 54"/>
                <a:gd name="T32" fmla="*/ 34514522 w 109"/>
                <a:gd name="T33" fmla="*/ 12801014 h 54"/>
                <a:gd name="T34" fmla="*/ 34514522 w 109"/>
                <a:gd name="T35" fmla="*/ 12801014 h 5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9"/>
                <a:gd name="T55" fmla="*/ 0 h 54"/>
                <a:gd name="T56" fmla="*/ 109 w 109"/>
                <a:gd name="T57" fmla="*/ 54 h 5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9" h="54">
                  <a:moveTo>
                    <a:pt x="22" y="7"/>
                  </a:moveTo>
                  <a:lnTo>
                    <a:pt x="44" y="5"/>
                  </a:lnTo>
                  <a:lnTo>
                    <a:pt x="61" y="0"/>
                  </a:lnTo>
                  <a:lnTo>
                    <a:pt x="85" y="0"/>
                  </a:lnTo>
                  <a:lnTo>
                    <a:pt x="108" y="0"/>
                  </a:lnTo>
                  <a:lnTo>
                    <a:pt x="99" y="12"/>
                  </a:lnTo>
                  <a:lnTo>
                    <a:pt x="90" y="19"/>
                  </a:lnTo>
                  <a:lnTo>
                    <a:pt x="79" y="20"/>
                  </a:lnTo>
                  <a:lnTo>
                    <a:pt x="66" y="33"/>
                  </a:lnTo>
                  <a:lnTo>
                    <a:pt x="61" y="44"/>
                  </a:lnTo>
                  <a:lnTo>
                    <a:pt x="57" y="53"/>
                  </a:lnTo>
                  <a:lnTo>
                    <a:pt x="51" y="47"/>
                  </a:lnTo>
                  <a:lnTo>
                    <a:pt x="0" y="38"/>
                  </a:lnTo>
                  <a:lnTo>
                    <a:pt x="14" y="27"/>
                  </a:lnTo>
                  <a:lnTo>
                    <a:pt x="23" y="33"/>
                  </a:lnTo>
                  <a:lnTo>
                    <a:pt x="20" y="21"/>
                  </a:lnTo>
                  <a:lnTo>
                    <a:pt x="22" y="7"/>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02" name="Freeform 101"/>
            <p:cNvSpPr>
              <a:spLocks/>
            </p:cNvSpPr>
            <p:nvPr/>
          </p:nvSpPr>
          <p:spPr bwMode="auto">
            <a:xfrm>
              <a:off x="3324982" y="3140900"/>
              <a:ext cx="117475" cy="289645"/>
            </a:xfrm>
            <a:custGeom>
              <a:avLst/>
              <a:gdLst>
                <a:gd name="T0" fmla="*/ 68810669 w 95"/>
                <a:gd name="T1" fmla="*/ 6786359 h 39"/>
                <a:gd name="T2" fmla="*/ 81044160 w 95"/>
                <a:gd name="T3" fmla="*/ 6786359 h 39"/>
                <a:gd name="T4" fmla="*/ 91747984 w 95"/>
                <a:gd name="T5" fmla="*/ 3393179 h 39"/>
                <a:gd name="T6" fmla="*/ 93276395 w 95"/>
                <a:gd name="T7" fmla="*/ 6786359 h 39"/>
                <a:gd name="T8" fmla="*/ 97864102 w 95"/>
                <a:gd name="T9" fmla="*/ 1697241 h 39"/>
                <a:gd name="T10" fmla="*/ 140679397 w 95"/>
                <a:gd name="T11" fmla="*/ 0 h 39"/>
                <a:gd name="T12" fmla="*/ 143737456 w 95"/>
                <a:gd name="T13" fmla="*/ 10179537 h 39"/>
                <a:gd name="T14" fmla="*/ 137621339 w 95"/>
                <a:gd name="T15" fmla="*/ 35630335 h 39"/>
                <a:gd name="T16" fmla="*/ 126917515 w 95"/>
                <a:gd name="T17" fmla="*/ 64473011 h 39"/>
                <a:gd name="T18" fmla="*/ 103980219 w 95"/>
                <a:gd name="T19" fmla="*/ 49203058 h 39"/>
                <a:gd name="T20" fmla="*/ 64222963 w 95"/>
                <a:gd name="T21" fmla="*/ 42416691 h 39"/>
                <a:gd name="T22" fmla="*/ 27523775 w 95"/>
                <a:gd name="T23" fmla="*/ 50900298 h 39"/>
                <a:gd name="T24" fmla="*/ 22937305 w 95"/>
                <a:gd name="T25" fmla="*/ 50900298 h 39"/>
                <a:gd name="T26" fmla="*/ 1529648 w 95"/>
                <a:gd name="T27" fmla="*/ 54293476 h 39"/>
                <a:gd name="T28" fmla="*/ 0 w 95"/>
                <a:gd name="T29" fmla="*/ 37326272 h 39"/>
                <a:gd name="T30" fmla="*/ 13761888 w 95"/>
                <a:gd name="T31" fmla="*/ 8483599 h 39"/>
                <a:gd name="T32" fmla="*/ 30583070 w 95"/>
                <a:gd name="T33" fmla="*/ 3393179 h 39"/>
                <a:gd name="T34" fmla="*/ 65752611 w 95"/>
                <a:gd name="T35" fmla="*/ 30539916 h 39"/>
                <a:gd name="T36" fmla="*/ 68810669 w 95"/>
                <a:gd name="T37" fmla="*/ 6786359 h 39"/>
                <a:gd name="T38" fmla="*/ 68810669 w 95"/>
                <a:gd name="T39" fmla="*/ 6786359 h 3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95"/>
                <a:gd name="T61" fmla="*/ 0 h 39"/>
                <a:gd name="T62" fmla="*/ 95 w 95"/>
                <a:gd name="T63" fmla="*/ 39 h 3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95" h="39">
                  <a:moveTo>
                    <a:pt x="45" y="4"/>
                  </a:moveTo>
                  <a:lnTo>
                    <a:pt x="53" y="4"/>
                  </a:lnTo>
                  <a:lnTo>
                    <a:pt x="60" y="2"/>
                  </a:lnTo>
                  <a:lnTo>
                    <a:pt x="61" y="4"/>
                  </a:lnTo>
                  <a:lnTo>
                    <a:pt x="64" y="1"/>
                  </a:lnTo>
                  <a:lnTo>
                    <a:pt x="92" y="0"/>
                  </a:lnTo>
                  <a:lnTo>
                    <a:pt x="94" y="6"/>
                  </a:lnTo>
                  <a:lnTo>
                    <a:pt x="90" y="21"/>
                  </a:lnTo>
                  <a:lnTo>
                    <a:pt x="83" y="38"/>
                  </a:lnTo>
                  <a:lnTo>
                    <a:pt x="68" y="29"/>
                  </a:lnTo>
                  <a:lnTo>
                    <a:pt x="42" y="25"/>
                  </a:lnTo>
                  <a:lnTo>
                    <a:pt x="18" y="30"/>
                  </a:lnTo>
                  <a:lnTo>
                    <a:pt x="15" y="30"/>
                  </a:lnTo>
                  <a:lnTo>
                    <a:pt x="1" y="32"/>
                  </a:lnTo>
                  <a:lnTo>
                    <a:pt x="0" y="22"/>
                  </a:lnTo>
                  <a:lnTo>
                    <a:pt x="9" y="5"/>
                  </a:lnTo>
                  <a:lnTo>
                    <a:pt x="20" y="2"/>
                  </a:lnTo>
                  <a:lnTo>
                    <a:pt x="43" y="18"/>
                  </a:lnTo>
                  <a:lnTo>
                    <a:pt x="45" y="4"/>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03" name="Freeform 102"/>
            <p:cNvSpPr>
              <a:spLocks/>
            </p:cNvSpPr>
            <p:nvPr/>
          </p:nvSpPr>
          <p:spPr bwMode="auto">
            <a:xfrm>
              <a:off x="3201158" y="3390934"/>
              <a:ext cx="57150" cy="289645"/>
            </a:xfrm>
            <a:custGeom>
              <a:avLst/>
              <a:gdLst>
                <a:gd name="T0" fmla="*/ 0 w 47"/>
                <a:gd name="T1" fmla="*/ 42676691 h 25"/>
                <a:gd name="T2" fmla="*/ 0 w 47"/>
                <a:gd name="T3" fmla="*/ 42676691 h 25"/>
                <a:gd name="T4" fmla="*/ 0 w 47"/>
                <a:gd name="T5" fmla="*/ 12446704 h 25"/>
                <a:gd name="T6" fmla="*/ 47314124 w 47"/>
                <a:gd name="T7" fmla="*/ 0 h 25"/>
                <a:gd name="T8" fmla="*/ 59141738 w 47"/>
                <a:gd name="T9" fmla="*/ 8890311 h 25"/>
                <a:gd name="T10" fmla="*/ 68013361 w 47"/>
                <a:gd name="T11" fmla="*/ 17781956 h 25"/>
                <a:gd name="T12" fmla="*/ 48792728 w 47"/>
                <a:gd name="T13" fmla="*/ 24894741 h 25"/>
                <a:gd name="T14" fmla="*/ 28092265 w 47"/>
                <a:gd name="T15" fmla="*/ 37341439 h 25"/>
                <a:gd name="T16" fmla="*/ 10350231 w 47"/>
                <a:gd name="T17" fmla="*/ 37341439 h 25"/>
                <a:gd name="T18" fmla="*/ 0 w 47"/>
                <a:gd name="T19" fmla="*/ 42676691 h 25"/>
                <a:gd name="T20" fmla="*/ 0 w 47"/>
                <a:gd name="T21" fmla="*/ 42676691 h 2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7"/>
                <a:gd name="T34" fmla="*/ 0 h 25"/>
                <a:gd name="T35" fmla="*/ 47 w 47"/>
                <a:gd name="T36" fmla="*/ 25 h 2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7" h="25">
                  <a:moveTo>
                    <a:pt x="0" y="24"/>
                  </a:moveTo>
                  <a:lnTo>
                    <a:pt x="0" y="24"/>
                  </a:lnTo>
                  <a:lnTo>
                    <a:pt x="0" y="7"/>
                  </a:lnTo>
                  <a:lnTo>
                    <a:pt x="32" y="0"/>
                  </a:lnTo>
                  <a:lnTo>
                    <a:pt x="40" y="5"/>
                  </a:lnTo>
                  <a:lnTo>
                    <a:pt x="46" y="10"/>
                  </a:lnTo>
                  <a:lnTo>
                    <a:pt x="33" y="14"/>
                  </a:lnTo>
                  <a:lnTo>
                    <a:pt x="19" y="21"/>
                  </a:lnTo>
                  <a:lnTo>
                    <a:pt x="7" y="21"/>
                  </a:lnTo>
                  <a:lnTo>
                    <a:pt x="0" y="24"/>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04" name="Freeform 103"/>
            <p:cNvSpPr>
              <a:spLocks/>
            </p:cNvSpPr>
            <p:nvPr/>
          </p:nvSpPr>
          <p:spPr bwMode="auto">
            <a:xfrm>
              <a:off x="3320220" y="3493329"/>
              <a:ext cx="42862" cy="289645"/>
            </a:xfrm>
            <a:custGeom>
              <a:avLst/>
              <a:gdLst>
                <a:gd name="T0" fmla="*/ 0 w 32"/>
                <a:gd name="T1" fmla="*/ 12903200 h 20"/>
                <a:gd name="T2" fmla="*/ 10765308 w 32"/>
                <a:gd name="T3" fmla="*/ 30645098 h 20"/>
                <a:gd name="T4" fmla="*/ 55620095 w 32"/>
                <a:gd name="T5" fmla="*/ 17741898 h 20"/>
                <a:gd name="T6" fmla="*/ 46648337 w 32"/>
                <a:gd name="T7" fmla="*/ 0 h 20"/>
                <a:gd name="T8" fmla="*/ 3588436 w 32"/>
                <a:gd name="T9" fmla="*/ 14516099 h 20"/>
                <a:gd name="T10" fmla="*/ 0 w 32"/>
                <a:gd name="T11" fmla="*/ 12903200 h 20"/>
                <a:gd name="T12" fmla="*/ 0 w 32"/>
                <a:gd name="T13" fmla="*/ 12903200 h 20"/>
                <a:gd name="T14" fmla="*/ 0 60000 65536"/>
                <a:gd name="T15" fmla="*/ 0 60000 65536"/>
                <a:gd name="T16" fmla="*/ 0 60000 65536"/>
                <a:gd name="T17" fmla="*/ 0 60000 65536"/>
                <a:gd name="T18" fmla="*/ 0 60000 65536"/>
                <a:gd name="T19" fmla="*/ 0 60000 65536"/>
                <a:gd name="T20" fmla="*/ 0 60000 65536"/>
                <a:gd name="T21" fmla="*/ 0 w 32"/>
                <a:gd name="T22" fmla="*/ 0 h 20"/>
                <a:gd name="T23" fmla="*/ 32 w 32"/>
                <a:gd name="T24" fmla="*/ 20 h 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20">
                  <a:moveTo>
                    <a:pt x="0" y="8"/>
                  </a:moveTo>
                  <a:lnTo>
                    <a:pt x="6" y="19"/>
                  </a:lnTo>
                  <a:lnTo>
                    <a:pt x="31" y="11"/>
                  </a:lnTo>
                  <a:lnTo>
                    <a:pt x="26" y="0"/>
                  </a:lnTo>
                  <a:lnTo>
                    <a:pt x="2" y="9"/>
                  </a:lnTo>
                  <a:lnTo>
                    <a:pt x="0" y="8"/>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05" name="Freeform 104"/>
            <p:cNvSpPr>
              <a:spLocks/>
            </p:cNvSpPr>
            <p:nvPr/>
          </p:nvSpPr>
          <p:spPr bwMode="auto">
            <a:xfrm>
              <a:off x="3283708" y="3444117"/>
              <a:ext cx="73025" cy="289645"/>
            </a:xfrm>
            <a:custGeom>
              <a:avLst/>
              <a:gdLst>
                <a:gd name="T0" fmla="*/ 25363600 w 58"/>
                <a:gd name="T1" fmla="*/ 23155799 h 79"/>
                <a:gd name="T2" fmla="*/ 34874474 w 58"/>
                <a:gd name="T3" fmla="*/ 0 h 79"/>
                <a:gd name="T4" fmla="*/ 90357122 w 58"/>
                <a:gd name="T5" fmla="*/ 52927169 h 79"/>
                <a:gd name="T6" fmla="*/ 80846228 w 58"/>
                <a:gd name="T7" fmla="*/ 89315408 h 79"/>
                <a:gd name="T8" fmla="*/ 88771976 w 58"/>
                <a:gd name="T9" fmla="*/ 109163411 h 79"/>
                <a:gd name="T10" fmla="*/ 31704183 w 58"/>
                <a:gd name="T11" fmla="*/ 129011413 h 79"/>
                <a:gd name="T12" fmla="*/ 0 w 58"/>
                <a:gd name="T13" fmla="*/ 104201732 h 79"/>
                <a:gd name="T14" fmla="*/ 41215057 w 58"/>
                <a:gd name="T15" fmla="*/ 100893946 h 79"/>
                <a:gd name="T16" fmla="*/ 49142055 w 58"/>
                <a:gd name="T17" fmla="*/ 72775172 h 79"/>
                <a:gd name="T18" fmla="*/ 25363600 w 58"/>
                <a:gd name="T19" fmla="*/ 23155799 h 79"/>
                <a:gd name="T20" fmla="*/ 25363600 w 58"/>
                <a:gd name="T21" fmla="*/ 23155799 h 7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8"/>
                <a:gd name="T34" fmla="*/ 0 h 79"/>
                <a:gd name="T35" fmla="*/ 58 w 58"/>
                <a:gd name="T36" fmla="*/ 79 h 7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8" h="79">
                  <a:moveTo>
                    <a:pt x="16" y="14"/>
                  </a:moveTo>
                  <a:lnTo>
                    <a:pt x="22" y="0"/>
                  </a:lnTo>
                  <a:lnTo>
                    <a:pt x="57" y="32"/>
                  </a:lnTo>
                  <a:lnTo>
                    <a:pt x="51" y="54"/>
                  </a:lnTo>
                  <a:lnTo>
                    <a:pt x="56" y="66"/>
                  </a:lnTo>
                  <a:lnTo>
                    <a:pt x="20" y="78"/>
                  </a:lnTo>
                  <a:lnTo>
                    <a:pt x="0" y="63"/>
                  </a:lnTo>
                  <a:lnTo>
                    <a:pt x="26" y="61"/>
                  </a:lnTo>
                  <a:lnTo>
                    <a:pt x="31" y="44"/>
                  </a:lnTo>
                  <a:lnTo>
                    <a:pt x="16" y="14"/>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06" name="Freeform 105"/>
            <p:cNvSpPr>
              <a:spLocks/>
            </p:cNvSpPr>
            <p:nvPr/>
          </p:nvSpPr>
          <p:spPr bwMode="auto">
            <a:xfrm>
              <a:off x="3197984" y="3431415"/>
              <a:ext cx="117475" cy="289645"/>
            </a:xfrm>
            <a:custGeom>
              <a:avLst/>
              <a:gdLst>
                <a:gd name="T0" fmla="*/ 4891812 w 92"/>
                <a:gd name="T1" fmla="*/ 24317568 h 65"/>
                <a:gd name="T2" fmla="*/ 35870734 w 92"/>
                <a:gd name="T3" fmla="*/ 18705924 h 65"/>
                <a:gd name="T4" fmla="*/ 58696640 w 92"/>
                <a:gd name="T5" fmla="*/ 1871003 h 65"/>
                <a:gd name="T6" fmla="*/ 78262605 w 92"/>
                <a:gd name="T7" fmla="*/ 0 h 65"/>
                <a:gd name="T8" fmla="*/ 99459194 w 92"/>
                <a:gd name="T9" fmla="*/ 18705924 h 65"/>
                <a:gd name="T10" fmla="*/ 148373469 w 92"/>
                <a:gd name="T11" fmla="*/ 7482644 h 65"/>
                <a:gd name="T12" fmla="*/ 130438108 w 92"/>
                <a:gd name="T13" fmla="*/ 54246776 h 65"/>
                <a:gd name="T14" fmla="*/ 83154416 w 92"/>
                <a:gd name="T15" fmla="*/ 57987413 h 65"/>
                <a:gd name="T16" fmla="*/ 99459194 w 92"/>
                <a:gd name="T17" fmla="*/ 93529637 h 65"/>
                <a:gd name="T18" fmla="*/ 99459194 w 92"/>
                <a:gd name="T19" fmla="*/ 119716830 h 65"/>
                <a:gd name="T20" fmla="*/ 55436709 w 92"/>
                <a:gd name="T21" fmla="*/ 87917977 h 65"/>
                <a:gd name="T22" fmla="*/ 17935367 w 92"/>
                <a:gd name="T23" fmla="*/ 41152485 h 65"/>
                <a:gd name="T24" fmla="*/ 0 w 92"/>
                <a:gd name="T25" fmla="*/ 44894500 h 65"/>
                <a:gd name="T26" fmla="*/ 4891812 w 92"/>
                <a:gd name="T27" fmla="*/ 24317568 h 65"/>
                <a:gd name="T28" fmla="*/ 4891812 w 92"/>
                <a:gd name="T29" fmla="*/ 24317568 h 6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2"/>
                <a:gd name="T46" fmla="*/ 0 h 65"/>
                <a:gd name="T47" fmla="*/ 92 w 92"/>
                <a:gd name="T48" fmla="*/ 65 h 6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2" h="65">
                  <a:moveTo>
                    <a:pt x="3" y="13"/>
                  </a:moveTo>
                  <a:lnTo>
                    <a:pt x="22" y="10"/>
                  </a:lnTo>
                  <a:lnTo>
                    <a:pt x="36" y="1"/>
                  </a:lnTo>
                  <a:lnTo>
                    <a:pt x="48" y="0"/>
                  </a:lnTo>
                  <a:lnTo>
                    <a:pt x="61" y="10"/>
                  </a:lnTo>
                  <a:lnTo>
                    <a:pt x="91" y="4"/>
                  </a:lnTo>
                  <a:lnTo>
                    <a:pt x="80" y="29"/>
                  </a:lnTo>
                  <a:lnTo>
                    <a:pt x="51" y="31"/>
                  </a:lnTo>
                  <a:lnTo>
                    <a:pt x="61" y="50"/>
                  </a:lnTo>
                  <a:lnTo>
                    <a:pt x="61" y="64"/>
                  </a:lnTo>
                  <a:lnTo>
                    <a:pt x="34" y="47"/>
                  </a:lnTo>
                  <a:lnTo>
                    <a:pt x="11" y="22"/>
                  </a:lnTo>
                  <a:lnTo>
                    <a:pt x="0" y="24"/>
                  </a:lnTo>
                  <a:lnTo>
                    <a:pt x="3" y="13"/>
                  </a:lnTo>
                </a:path>
              </a:pathLst>
            </a:custGeom>
            <a:grpFill/>
            <a:ln w="6350">
              <a:solidFill>
                <a:schemeClr val="bg1"/>
              </a:solidFill>
              <a:round/>
              <a:headEnd/>
              <a:tailEnd/>
            </a:ln>
          </p:spPr>
          <p:txBody>
            <a:bodyPr lIns="0" tIns="0" rIns="0" bIns="0" anchor="ctr">
              <a:spAutoFit/>
            </a:bodyPr>
            <a:lstStyle/>
            <a:p>
              <a:pPr>
                <a:defRPr/>
              </a:pPr>
              <a:endParaRPr lang="en-GB" dirty="0"/>
            </a:p>
          </p:txBody>
        </p:sp>
        <p:grpSp>
          <p:nvGrpSpPr>
            <p:cNvPr id="278" name="Group 210"/>
            <p:cNvGrpSpPr>
              <a:grpSpLocks/>
            </p:cNvGrpSpPr>
            <p:nvPr/>
          </p:nvGrpSpPr>
          <p:grpSpPr bwMode="auto">
            <a:xfrm>
              <a:off x="2670939" y="3623177"/>
              <a:ext cx="1254117" cy="1483734"/>
              <a:chOff x="2841" y="2823"/>
              <a:chExt cx="1008" cy="1135"/>
            </a:xfrm>
            <a:grpFill/>
          </p:grpSpPr>
          <p:sp>
            <p:nvSpPr>
              <p:cNvPr id="111" name="Freeform 110"/>
              <p:cNvSpPr>
                <a:spLocks/>
              </p:cNvSpPr>
              <p:nvPr/>
            </p:nvSpPr>
            <p:spPr bwMode="auto">
              <a:xfrm>
                <a:off x="2963" y="2927"/>
                <a:ext cx="278" cy="222"/>
              </a:xfrm>
              <a:custGeom>
                <a:avLst/>
                <a:gdLst>
                  <a:gd name="T0" fmla="*/ 0 w 278"/>
                  <a:gd name="T1" fmla="*/ 141 h 265"/>
                  <a:gd name="T2" fmla="*/ 0 w 278"/>
                  <a:gd name="T3" fmla="*/ 141 h 265"/>
                  <a:gd name="T4" fmla="*/ 1 w 278"/>
                  <a:gd name="T5" fmla="*/ 146 h 265"/>
                  <a:gd name="T6" fmla="*/ 52 w 278"/>
                  <a:gd name="T7" fmla="*/ 179 h 265"/>
                  <a:gd name="T8" fmla="*/ 161 w 278"/>
                  <a:gd name="T9" fmla="*/ 251 h 265"/>
                  <a:gd name="T10" fmla="*/ 162 w 278"/>
                  <a:gd name="T11" fmla="*/ 264 h 265"/>
                  <a:gd name="T12" fmla="*/ 173 w 278"/>
                  <a:gd name="T13" fmla="*/ 262 h 265"/>
                  <a:gd name="T14" fmla="*/ 194 w 278"/>
                  <a:gd name="T15" fmla="*/ 257 h 265"/>
                  <a:gd name="T16" fmla="*/ 277 w 278"/>
                  <a:gd name="T17" fmla="*/ 200 h 265"/>
                  <a:gd name="T18" fmla="*/ 245 w 278"/>
                  <a:gd name="T19" fmla="*/ 162 h 265"/>
                  <a:gd name="T20" fmla="*/ 245 w 278"/>
                  <a:gd name="T21" fmla="*/ 101 h 265"/>
                  <a:gd name="T22" fmla="*/ 241 w 278"/>
                  <a:gd name="T23" fmla="*/ 74 h 265"/>
                  <a:gd name="T24" fmla="*/ 218 w 278"/>
                  <a:gd name="T25" fmla="*/ 46 h 265"/>
                  <a:gd name="T26" fmla="*/ 230 w 278"/>
                  <a:gd name="T27" fmla="*/ 37 h 265"/>
                  <a:gd name="T28" fmla="*/ 236 w 278"/>
                  <a:gd name="T29" fmla="*/ 0 h 265"/>
                  <a:gd name="T30" fmla="*/ 138 w 278"/>
                  <a:gd name="T31" fmla="*/ 6 h 265"/>
                  <a:gd name="T32" fmla="*/ 88 w 278"/>
                  <a:gd name="T33" fmla="*/ 28 h 265"/>
                  <a:gd name="T34" fmla="*/ 100 w 278"/>
                  <a:gd name="T35" fmla="*/ 73 h 265"/>
                  <a:gd name="T36" fmla="*/ 79 w 278"/>
                  <a:gd name="T37" fmla="*/ 74 h 265"/>
                  <a:gd name="T38" fmla="*/ 67 w 278"/>
                  <a:gd name="T39" fmla="*/ 79 h 265"/>
                  <a:gd name="T40" fmla="*/ 69 w 278"/>
                  <a:gd name="T41" fmla="*/ 91 h 265"/>
                  <a:gd name="T42" fmla="*/ 7 w 278"/>
                  <a:gd name="T43" fmla="*/ 118 h 265"/>
                  <a:gd name="T44" fmla="*/ 0 w 278"/>
                  <a:gd name="T45" fmla="*/ 141 h 265"/>
                  <a:gd name="T46" fmla="*/ 0 w 278"/>
                  <a:gd name="T47" fmla="*/ 141 h 26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78"/>
                  <a:gd name="T73" fmla="*/ 0 h 265"/>
                  <a:gd name="T74" fmla="*/ 278 w 278"/>
                  <a:gd name="T75" fmla="*/ 265 h 26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78" h="265">
                    <a:moveTo>
                      <a:pt x="0" y="141"/>
                    </a:moveTo>
                    <a:lnTo>
                      <a:pt x="0" y="141"/>
                    </a:lnTo>
                    <a:lnTo>
                      <a:pt x="1" y="146"/>
                    </a:lnTo>
                    <a:lnTo>
                      <a:pt x="52" y="179"/>
                    </a:lnTo>
                    <a:lnTo>
                      <a:pt x="161" y="251"/>
                    </a:lnTo>
                    <a:lnTo>
                      <a:pt x="162" y="264"/>
                    </a:lnTo>
                    <a:lnTo>
                      <a:pt x="173" y="262"/>
                    </a:lnTo>
                    <a:lnTo>
                      <a:pt x="194" y="257"/>
                    </a:lnTo>
                    <a:lnTo>
                      <a:pt x="277" y="200"/>
                    </a:lnTo>
                    <a:lnTo>
                      <a:pt x="245" y="162"/>
                    </a:lnTo>
                    <a:lnTo>
                      <a:pt x="245" y="101"/>
                    </a:lnTo>
                    <a:lnTo>
                      <a:pt x="241" y="74"/>
                    </a:lnTo>
                    <a:lnTo>
                      <a:pt x="218" y="46"/>
                    </a:lnTo>
                    <a:lnTo>
                      <a:pt x="230" y="37"/>
                    </a:lnTo>
                    <a:lnTo>
                      <a:pt x="236" y="0"/>
                    </a:lnTo>
                    <a:lnTo>
                      <a:pt x="138" y="6"/>
                    </a:lnTo>
                    <a:lnTo>
                      <a:pt x="88" y="28"/>
                    </a:lnTo>
                    <a:lnTo>
                      <a:pt x="100" y="73"/>
                    </a:lnTo>
                    <a:lnTo>
                      <a:pt x="79" y="74"/>
                    </a:lnTo>
                    <a:lnTo>
                      <a:pt x="67" y="79"/>
                    </a:lnTo>
                    <a:lnTo>
                      <a:pt x="69" y="91"/>
                    </a:lnTo>
                    <a:lnTo>
                      <a:pt x="7" y="118"/>
                    </a:lnTo>
                    <a:lnTo>
                      <a:pt x="0" y="141"/>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12" name="Freeform 111"/>
              <p:cNvSpPr>
                <a:spLocks/>
              </p:cNvSpPr>
              <p:nvPr/>
            </p:nvSpPr>
            <p:spPr bwMode="auto">
              <a:xfrm>
                <a:off x="3608" y="2852"/>
                <a:ext cx="136" cy="222"/>
              </a:xfrm>
              <a:custGeom>
                <a:avLst/>
                <a:gdLst>
                  <a:gd name="T0" fmla="*/ 0 w 136"/>
                  <a:gd name="T1" fmla="*/ 60 h 125"/>
                  <a:gd name="T2" fmla="*/ 0 w 136"/>
                  <a:gd name="T3" fmla="*/ 60 h 125"/>
                  <a:gd name="T4" fmla="*/ 6 w 136"/>
                  <a:gd name="T5" fmla="*/ 78 h 125"/>
                  <a:gd name="T6" fmla="*/ 68 w 136"/>
                  <a:gd name="T7" fmla="*/ 105 h 125"/>
                  <a:gd name="T8" fmla="*/ 68 w 136"/>
                  <a:gd name="T9" fmla="*/ 115 h 125"/>
                  <a:gd name="T10" fmla="*/ 83 w 136"/>
                  <a:gd name="T11" fmla="*/ 122 h 125"/>
                  <a:gd name="T12" fmla="*/ 108 w 136"/>
                  <a:gd name="T13" fmla="*/ 124 h 125"/>
                  <a:gd name="T14" fmla="*/ 128 w 136"/>
                  <a:gd name="T15" fmla="*/ 111 h 125"/>
                  <a:gd name="T16" fmla="*/ 135 w 136"/>
                  <a:gd name="T17" fmla="*/ 110 h 125"/>
                  <a:gd name="T18" fmla="*/ 117 w 136"/>
                  <a:gd name="T19" fmla="*/ 75 h 125"/>
                  <a:gd name="T20" fmla="*/ 92 w 136"/>
                  <a:gd name="T21" fmla="*/ 54 h 125"/>
                  <a:gd name="T22" fmla="*/ 104 w 136"/>
                  <a:gd name="T23" fmla="*/ 22 h 125"/>
                  <a:gd name="T24" fmla="*/ 93 w 136"/>
                  <a:gd name="T25" fmla="*/ 18 h 125"/>
                  <a:gd name="T26" fmla="*/ 83 w 136"/>
                  <a:gd name="T27" fmla="*/ 0 h 125"/>
                  <a:gd name="T28" fmla="*/ 53 w 136"/>
                  <a:gd name="T29" fmla="*/ 2 h 125"/>
                  <a:gd name="T30" fmla="*/ 38 w 136"/>
                  <a:gd name="T31" fmla="*/ 13 h 125"/>
                  <a:gd name="T32" fmla="*/ 33 w 136"/>
                  <a:gd name="T33" fmla="*/ 42 h 125"/>
                  <a:gd name="T34" fmla="*/ 0 w 136"/>
                  <a:gd name="T35" fmla="*/ 60 h 125"/>
                  <a:gd name="T36" fmla="*/ 0 w 136"/>
                  <a:gd name="T37" fmla="*/ 60 h 12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36"/>
                  <a:gd name="T58" fmla="*/ 0 h 125"/>
                  <a:gd name="T59" fmla="*/ 136 w 136"/>
                  <a:gd name="T60" fmla="*/ 125 h 12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36" h="125">
                    <a:moveTo>
                      <a:pt x="0" y="60"/>
                    </a:moveTo>
                    <a:lnTo>
                      <a:pt x="0" y="60"/>
                    </a:lnTo>
                    <a:lnTo>
                      <a:pt x="6" y="78"/>
                    </a:lnTo>
                    <a:lnTo>
                      <a:pt x="68" y="105"/>
                    </a:lnTo>
                    <a:lnTo>
                      <a:pt x="68" y="115"/>
                    </a:lnTo>
                    <a:lnTo>
                      <a:pt x="83" y="122"/>
                    </a:lnTo>
                    <a:lnTo>
                      <a:pt x="108" y="124"/>
                    </a:lnTo>
                    <a:lnTo>
                      <a:pt x="128" y="111"/>
                    </a:lnTo>
                    <a:lnTo>
                      <a:pt x="135" y="110"/>
                    </a:lnTo>
                    <a:lnTo>
                      <a:pt x="117" y="75"/>
                    </a:lnTo>
                    <a:lnTo>
                      <a:pt x="92" y="54"/>
                    </a:lnTo>
                    <a:lnTo>
                      <a:pt x="104" y="22"/>
                    </a:lnTo>
                    <a:lnTo>
                      <a:pt x="93" y="18"/>
                    </a:lnTo>
                    <a:lnTo>
                      <a:pt x="83" y="0"/>
                    </a:lnTo>
                    <a:lnTo>
                      <a:pt x="53" y="2"/>
                    </a:lnTo>
                    <a:lnTo>
                      <a:pt x="38" y="13"/>
                    </a:lnTo>
                    <a:lnTo>
                      <a:pt x="33" y="42"/>
                    </a:lnTo>
                    <a:lnTo>
                      <a:pt x="0" y="6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13" name="Freeform 112"/>
              <p:cNvSpPr>
                <a:spLocks/>
              </p:cNvSpPr>
              <p:nvPr/>
            </p:nvSpPr>
            <p:spPr bwMode="auto">
              <a:xfrm>
                <a:off x="3553" y="2987"/>
                <a:ext cx="288" cy="222"/>
              </a:xfrm>
              <a:custGeom>
                <a:avLst/>
                <a:gdLst>
                  <a:gd name="T0" fmla="*/ 0 w 288"/>
                  <a:gd name="T1" fmla="*/ 62 h 240"/>
                  <a:gd name="T2" fmla="*/ 0 w 288"/>
                  <a:gd name="T3" fmla="*/ 62 h 240"/>
                  <a:gd name="T4" fmla="*/ 4 w 288"/>
                  <a:gd name="T5" fmla="*/ 41 h 240"/>
                  <a:gd name="T6" fmla="*/ 19 w 288"/>
                  <a:gd name="T7" fmla="*/ 46 h 240"/>
                  <a:gd name="T8" fmla="*/ 38 w 288"/>
                  <a:gd name="T9" fmla="*/ 33 h 240"/>
                  <a:gd name="T10" fmla="*/ 46 w 288"/>
                  <a:gd name="T11" fmla="*/ 24 h 240"/>
                  <a:gd name="T12" fmla="*/ 30 w 288"/>
                  <a:gd name="T13" fmla="*/ 10 h 240"/>
                  <a:gd name="T14" fmla="*/ 61 w 288"/>
                  <a:gd name="T15" fmla="*/ 0 h 240"/>
                  <a:gd name="T16" fmla="*/ 123 w 288"/>
                  <a:gd name="T17" fmla="*/ 27 h 240"/>
                  <a:gd name="T18" fmla="*/ 123 w 288"/>
                  <a:gd name="T19" fmla="*/ 37 h 240"/>
                  <a:gd name="T20" fmla="*/ 138 w 288"/>
                  <a:gd name="T21" fmla="*/ 44 h 240"/>
                  <a:gd name="T22" fmla="*/ 151 w 288"/>
                  <a:gd name="T23" fmla="*/ 51 h 240"/>
                  <a:gd name="T24" fmla="*/ 163 w 288"/>
                  <a:gd name="T25" fmla="*/ 46 h 240"/>
                  <a:gd name="T26" fmla="*/ 187 w 288"/>
                  <a:gd name="T27" fmla="*/ 54 h 240"/>
                  <a:gd name="T28" fmla="*/ 220 w 288"/>
                  <a:gd name="T29" fmla="*/ 108 h 240"/>
                  <a:gd name="T30" fmla="*/ 224 w 288"/>
                  <a:gd name="T31" fmla="*/ 112 h 240"/>
                  <a:gd name="T32" fmla="*/ 237 w 288"/>
                  <a:gd name="T33" fmla="*/ 133 h 240"/>
                  <a:gd name="T34" fmla="*/ 280 w 288"/>
                  <a:gd name="T35" fmla="*/ 139 h 240"/>
                  <a:gd name="T36" fmla="*/ 287 w 288"/>
                  <a:gd name="T37" fmla="*/ 149 h 240"/>
                  <a:gd name="T38" fmla="*/ 277 w 288"/>
                  <a:gd name="T39" fmla="*/ 177 h 240"/>
                  <a:gd name="T40" fmla="*/ 237 w 288"/>
                  <a:gd name="T41" fmla="*/ 191 h 240"/>
                  <a:gd name="T42" fmla="*/ 193 w 288"/>
                  <a:gd name="T43" fmla="*/ 200 h 240"/>
                  <a:gd name="T44" fmla="*/ 159 w 288"/>
                  <a:gd name="T45" fmla="*/ 239 h 240"/>
                  <a:gd name="T46" fmla="*/ 159 w 288"/>
                  <a:gd name="T47" fmla="*/ 224 h 240"/>
                  <a:gd name="T48" fmla="*/ 134 w 288"/>
                  <a:gd name="T49" fmla="*/ 214 h 240"/>
                  <a:gd name="T50" fmla="*/ 109 w 288"/>
                  <a:gd name="T51" fmla="*/ 227 h 240"/>
                  <a:gd name="T52" fmla="*/ 84 w 288"/>
                  <a:gd name="T53" fmla="*/ 184 h 240"/>
                  <a:gd name="T54" fmla="*/ 64 w 288"/>
                  <a:gd name="T55" fmla="*/ 167 h 240"/>
                  <a:gd name="T56" fmla="*/ 51 w 288"/>
                  <a:gd name="T57" fmla="*/ 122 h 240"/>
                  <a:gd name="T58" fmla="*/ 0 w 288"/>
                  <a:gd name="T59" fmla="*/ 62 h 240"/>
                  <a:gd name="T60" fmla="*/ 0 w 288"/>
                  <a:gd name="T61" fmla="*/ 62 h 24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88"/>
                  <a:gd name="T94" fmla="*/ 0 h 240"/>
                  <a:gd name="T95" fmla="*/ 288 w 288"/>
                  <a:gd name="T96" fmla="*/ 240 h 24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88" h="240">
                    <a:moveTo>
                      <a:pt x="0" y="62"/>
                    </a:moveTo>
                    <a:lnTo>
                      <a:pt x="0" y="62"/>
                    </a:lnTo>
                    <a:lnTo>
                      <a:pt x="4" y="41"/>
                    </a:lnTo>
                    <a:lnTo>
                      <a:pt x="19" y="46"/>
                    </a:lnTo>
                    <a:lnTo>
                      <a:pt x="38" y="33"/>
                    </a:lnTo>
                    <a:lnTo>
                      <a:pt x="46" y="24"/>
                    </a:lnTo>
                    <a:lnTo>
                      <a:pt x="30" y="10"/>
                    </a:lnTo>
                    <a:lnTo>
                      <a:pt x="61" y="0"/>
                    </a:lnTo>
                    <a:lnTo>
                      <a:pt x="123" y="27"/>
                    </a:lnTo>
                    <a:lnTo>
                      <a:pt x="123" y="37"/>
                    </a:lnTo>
                    <a:lnTo>
                      <a:pt x="138" y="44"/>
                    </a:lnTo>
                    <a:lnTo>
                      <a:pt x="151" y="51"/>
                    </a:lnTo>
                    <a:lnTo>
                      <a:pt x="163" y="46"/>
                    </a:lnTo>
                    <a:lnTo>
                      <a:pt x="187" y="54"/>
                    </a:lnTo>
                    <a:lnTo>
                      <a:pt x="220" y="108"/>
                    </a:lnTo>
                    <a:lnTo>
                      <a:pt x="224" y="112"/>
                    </a:lnTo>
                    <a:lnTo>
                      <a:pt x="237" y="133"/>
                    </a:lnTo>
                    <a:lnTo>
                      <a:pt x="280" y="139"/>
                    </a:lnTo>
                    <a:lnTo>
                      <a:pt x="287" y="149"/>
                    </a:lnTo>
                    <a:lnTo>
                      <a:pt x="277" y="177"/>
                    </a:lnTo>
                    <a:lnTo>
                      <a:pt x="237" y="191"/>
                    </a:lnTo>
                    <a:lnTo>
                      <a:pt x="193" y="200"/>
                    </a:lnTo>
                    <a:lnTo>
                      <a:pt x="159" y="239"/>
                    </a:lnTo>
                    <a:lnTo>
                      <a:pt x="159" y="224"/>
                    </a:lnTo>
                    <a:lnTo>
                      <a:pt x="134" y="214"/>
                    </a:lnTo>
                    <a:lnTo>
                      <a:pt x="109" y="227"/>
                    </a:lnTo>
                    <a:lnTo>
                      <a:pt x="84" y="184"/>
                    </a:lnTo>
                    <a:lnTo>
                      <a:pt x="64" y="167"/>
                    </a:lnTo>
                    <a:lnTo>
                      <a:pt x="51" y="122"/>
                    </a:lnTo>
                    <a:lnTo>
                      <a:pt x="0" y="62"/>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14" name="Freeform 113"/>
              <p:cNvSpPr>
                <a:spLocks/>
              </p:cNvSpPr>
              <p:nvPr/>
            </p:nvSpPr>
            <p:spPr bwMode="auto">
              <a:xfrm>
                <a:off x="3564" y="2829"/>
                <a:ext cx="98" cy="222"/>
              </a:xfrm>
              <a:custGeom>
                <a:avLst/>
                <a:gdLst>
                  <a:gd name="T0" fmla="*/ 0 w 98"/>
                  <a:gd name="T1" fmla="*/ 68 h 75"/>
                  <a:gd name="T2" fmla="*/ 0 w 98"/>
                  <a:gd name="T3" fmla="*/ 68 h 75"/>
                  <a:gd name="T4" fmla="*/ 1 w 98"/>
                  <a:gd name="T5" fmla="*/ 61 h 75"/>
                  <a:gd name="T6" fmla="*/ 15 w 98"/>
                  <a:gd name="T7" fmla="*/ 45 h 75"/>
                  <a:gd name="T8" fmla="*/ 8 w 98"/>
                  <a:gd name="T9" fmla="*/ 38 h 75"/>
                  <a:gd name="T10" fmla="*/ 7 w 98"/>
                  <a:gd name="T11" fmla="*/ 19 h 75"/>
                  <a:gd name="T12" fmla="*/ 15 w 98"/>
                  <a:gd name="T13" fmla="*/ 3 h 75"/>
                  <a:gd name="T14" fmla="*/ 97 w 98"/>
                  <a:gd name="T15" fmla="*/ 0 h 75"/>
                  <a:gd name="T16" fmla="*/ 82 w 98"/>
                  <a:gd name="T17" fmla="*/ 11 h 75"/>
                  <a:gd name="T18" fmla="*/ 77 w 98"/>
                  <a:gd name="T19" fmla="*/ 40 h 75"/>
                  <a:gd name="T20" fmla="*/ 44 w 98"/>
                  <a:gd name="T21" fmla="*/ 58 h 75"/>
                  <a:gd name="T22" fmla="*/ 14 w 98"/>
                  <a:gd name="T23" fmla="*/ 74 h 75"/>
                  <a:gd name="T24" fmla="*/ 0 w 98"/>
                  <a:gd name="T25" fmla="*/ 68 h 75"/>
                  <a:gd name="T26" fmla="*/ 0 w 98"/>
                  <a:gd name="T27" fmla="*/ 68 h 7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98"/>
                  <a:gd name="T43" fmla="*/ 0 h 75"/>
                  <a:gd name="T44" fmla="*/ 98 w 98"/>
                  <a:gd name="T45" fmla="*/ 75 h 7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98" h="75">
                    <a:moveTo>
                      <a:pt x="0" y="68"/>
                    </a:moveTo>
                    <a:lnTo>
                      <a:pt x="0" y="68"/>
                    </a:lnTo>
                    <a:lnTo>
                      <a:pt x="1" y="61"/>
                    </a:lnTo>
                    <a:lnTo>
                      <a:pt x="15" y="45"/>
                    </a:lnTo>
                    <a:lnTo>
                      <a:pt x="8" y="38"/>
                    </a:lnTo>
                    <a:lnTo>
                      <a:pt x="7" y="19"/>
                    </a:lnTo>
                    <a:lnTo>
                      <a:pt x="15" y="3"/>
                    </a:lnTo>
                    <a:lnTo>
                      <a:pt x="97" y="0"/>
                    </a:lnTo>
                    <a:lnTo>
                      <a:pt x="82" y="11"/>
                    </a:lnTo>
                    <a:lnTo>
                      <a:pt x="77" y="40"/>
                    </a:lnTo>
                    <a:lnTo>
                      <a:pt x="44" y="58"/>
                    </a:lnTo>
                    <a:lnTo>
                      <a:pt x="14" y="74"/>
                    </a:lnTo>
                    <a:lnTo>
                      <a:pt x="0" y="68"/>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15" name="Freeform 114"/>
              <p:cNvSpPr>
                <a:spLocks/>
              </p:cNvSpPr>
              <p:nvPr/>
            </p:nvSpPr>
            <p:spPr bwMode="auto">
              <a:xfrm>
                <a:off x="3777" y="2982"/>
                <a:ext cx="72" cy="222"/>
              </a:xfrm>
              <a:custGeom>
                <a:avLst/>
                <a:gdLst>
                  <a:gd name="T0" fmla="*/ 0 w 72"/>
                  <a:gd name="T1" fmla="*/ 22 h 50"/>
                  <a:gd name="T2" fmla="*/ 0 w 72"/>
                  <a:gd name="T3" fmla="*/ 22 h 50"/>
                  <a:gd name="T4" fmla="*/ 4 w 72"/>
                  <a:gd name="T5" fmla="*/ 21 h 50"/>
                  <a:gd name="T6" fmla="*/ 10 w 72"/>
                  <a:gd name="T7" fmla="*/ 29 h 50"/>
                  <a:gd name="T8" fmla="*/ 40 w 72"/>
                  <a:gd name="T9" fmla="*/ 28 h 50"/>
                  <a:gd name="T10" fmla="*/ 67 w 72"/>
                  <a:gd name="T11" fmla="*/ 0 h 50"/>
                  <a:gd name="T12" fmla="*/ 71 w 72"/>
                  <a:gd name="T13" fmla="*/ 17 h 50"/>
                  <a:gd name="T14" fmla="*/ 63 w 72"/>
                  <a:gd name="T15" fmla="*/ 18 h 50"/>
                  <a:gd name="T16" fmla="*/ 67 w 72"/>
                  <a:gd name="T17" fmla="*/ 28 h 50"/>
                  <a:gd name="T18" fmla="*/ 56 w 72"/>
                  <a:gd name="T19" fmla="*/ 49 h 50"/>
                  <a:gd name="T20" fmla="*/ 13 w 72"/>
                  <a:gd name="T21" fmla="*/ 43 h 50"/>
                  <a:gd name="T22" fmla="*/ 0 w 72"/>
                  <a:gd name="T23" fmla="*/ 22 h 50"/>
                  <a:gd name="T24" fmla="*/ 0 w 72"/>
                  <a:gd name="T25" fmla="*/ 22 h 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2"/>
                  <a:gd name="T40" fmla="*/ 0 h 50"/>
                  <a:gd name="T41" fmla="*/ 72 w 72"/>
                  <a:gd name="T42" fmla="*/ 50 h 5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2" h="50">
                    <a:moveTo>
                      <a:pt x="0" y="22"/>
                    </a:moveTo>
                    <a:lnTo>
                      <a:pt x="0" y="22"/>
                    </a:lnTo>
                    <a:lnTo>
                      <a:pt x="4" y="21"/>
                    </a:lnTo>
                    <a:lnTo>
                      <a:pt x="10" y="29"/>
                    </a:lnTo>
                    <a:lnTo>
                      <a:pt x="40" y="28"/>
                    </a:lnTo>
                    <a:lnTo>
                      <a:pt x="67" y="0"/>
                    </a:lnTo>
                    <a:lnTo>
                      <a:pt x="71" y="17"/>
                    </a:lnTo>
                    <a:lnTo>
                      <a:pt x="63" y="18"/>
                    </a:lnTo>
                    <a:lnTo>
                      <a:pt x="67" y="28"/>
                    </a:lnTo>
                    <a:lnTo>
                      <a:pt x="56" y="49"/>
                    </a:lnTo>
                    <a:lnTo>
                      <a:pt x="13" y="43"/>
                    </a:lnTo>
                    <a:lnTo>
                      <a:pt x="0" y="22"/>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16" name="Freeform 115"/>
              <p:cNvSpPr>
                <a:spLocks/>
              </p:cNvSpPr>
              <p:nvPr/>
            </p:nvSpPr>
            <p:spPr bwMode="auto">
              <a:xfrm>
                <a:off x="3673" y="3103"/>
                <a:ext cx="132" cy="222"/>
              </a:xfrm>
              <a:custGeom>
                <a:avLst/>
                <a:gdLst>
                  <a:gd name="T0" fmla="*/ 0 w 132"/>
                  <a:gd name="T1" fmla="*/ 88 h 89"/>
                  <a:gd name="T2" fmla="*/ 0 w 132"/>
                  <a:gd name="T3" fmla="*/ 88 h 89"/>
                  <a:gd name="T4" fmla="*/ 35 w 132"/>
                  <a:gd name="T5" fmla="*/ 68 h 89"/>
                  <a:gd name="T6" fmla="*/ 29 w 132"/>
                  <a:gd name="T7" fmla="*/ 59 h 89"/>
                  <a:gd name="T8" fmla="*/ 39 w 132"/>
                  <a:gd name="T9" fmla="*/ 48 h 89"/>
                  <a:gd name="T10" fmla="*/ 73 w 132"/>
                  <a:gd name="T11" fmla="*/ 9 h 89"/>
                  <a:gd name="T12" fmla="*/ 117 w 132"/>
                  <a:gd name="T13" fmla="*/ 0 h 89"/>
                  <a:gd name="T14" fmla="*/ 131 w 132"/>
                  <a:gd name="T15" fmla="*/ 34 h 89"/>
                  <a:gd name="T16" fmla="*/ 120 w 132"/>
                  <a:gd name="T17" fmla="*/ 48 h 89"/>
                  <a:gd name="T18" fmla="*/ 70 w 132"/>
                  <a:gd name="T19" fmla="*/ 71 h 89"/>
                  <a:gd name="T20" fmla="*/ 0 w 132"/>
                  <a:gd name="T21" fmla="*/ 88 h 89"/>
                  <a:gd name="T22" fmla="*/ 0 w 132"/>
                  <a:gd name="T23" fmla="*/ 88 h 8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2"/>
                  <a:gd name="T37" fmla="*/ 0 h 89"/>
                  <a:gd name="T38" fmla="*/ 132 w 132"/>
                  <a:gd name="T39" fmla="*/ 89 h 8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2" h="89">
                    <a:moveTo>
                      <a:pt x="0" y="88"/>
                    </a:moveTo>
                    <a:lnTo>
                      <a:pt x="0" y="88"/>
                    </a:lnTo>
                    <a:lnTo>
                      <a:pt x="35" y="68"/>
                    </a:lnTo>
                    <a:lnTo>
                      <a:pt x="29" y="59"/>
                    </a:lnTo>
                    <a:lnTo>
                      <a:pt x="39" y="48"/>
                    </a:lnTo>
                    <a:lnTo>
                      <a:pt x="73" y="9"/>
                    </a:lnTo>
                    <a:lnTo>
                      <a:pt x="117" y="0"/>
                    </a:lnTo>
                    <a:lnTo>
                      <a:pt x="131" y="34"/>
                    </a:lnTo>
                    <a:lnTo>
                      <a:pt x="120" y="48"/>
                    </a:lnTo>
                    <a:lnTo>
                      <a:pt x="70" y="71"/>
                    </a:lnTo>
                    <a:lnTo>
                      <a:pt x="0" y="88"/>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17" name="Freeform 116"/>
              <p:cNvSpPr>
                <a:spLocks/>
              </p:cNvSpPr>
              <p:nvPr/>
            </p:nvSpPr>
            <p:spPr bwMode="auto">
              <a:xfrm>
                <a:off x="3662" y="3114"/>
                <a:ext cx="51" cy="222"/>
              </a:xfrm>
              <a:custGeom>
                <a:avLst/>
                <a:gdLst>
                  <a:gd name="T0" fmla="*/ 0 w 51"/>
                  <a:gd name="T1" fmla="*/ 13 h 66"/>
                  <a:gd name="T2" fmla="*/ 0 w 51"/>
                  <a:gd name="T3" fmla="*/ 13 h 66"/>
                  <a:gd name="T4" fmla="*/ 11 w 51"/>
                  <a:gd name="T5" fmla="*/ 65 h 66"/>
                  <a:gd name="T6" fmla="*/ 46 w 51"/>
                  <a:gd name="T7" fmla="*/ 45 h 66"/>
                  <a:gd name="T8" fmla="*/ 40 w 51"/>
                  <a:gd name="T9" fmla="*/ 36 h 66"/>
                  <a:gd name="T10" fmla="*/ 50 w 51"/>
                  <a:gd name="T11" fmla="*/ 25 h 66"/>
                  <a:gd name="T12" fmla="*/ 50 w 51"/>
                  <a:gd name="T13" fmla="*/ 10 h 66"/>
                  <a:gd name="T14" fmla="*/ 25 w 51"/>
                  <a:gd name="T15" fmla="*/ 0 h 66"/>
                  <a:gd name="T16" fmla="*/ 0 w 51"/>
                  <a:gd name="T17" fmla="*/ 13 h 66"/>
                  <a:gd name="T18" fmla="*/ 0 w 51"/>
                  <a:gd name="T19" fmla="*/ 13 h 6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1"/>
                  <a:gd name="T31" fmla="*/ 0 h 66"/>
                  <a:gd name="T32" fmla="*/ 51 w 51"/>
                  <a:gd name="T33" fmla="*/ 66 h 6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1" h="66">
                    <a:moveTo>
                      <a:pt x="0" y="13"/>
                    </a:moveTo>
                    <a:lnTo>
                      <a:pt x="0" y="13"/>
                    </a:lnTo>
                    <a:lnTo>
                      <a:pt x="11" y="65"/>
                    </a:lnTo>
                    <a:lnTo>
                      <a:pt x="46" y="45"/>
                    </a:lnTo>
                    <a:lnTo>
                      <a:pt x="40" y="36"/>
                    </a:lnTo>
                    <a:lnTo>
                      <a:pt x="50" y="25"/>
                    </a:lnTo>
                    <a:lnTo>
                      <a:pt x="50" y="10"/>
                    </a:lnTo>
                    <a:lnTo>
                      <a:pt x="25" y="0"/>
                    </a:lnTo>
                    <a:lnTo>
                      <a:pt x="0" y="13"/>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18" name="Freeform 117"/>
              <p:cNvSpPr>
                <a:spLocks/>
              </p:cNvSpPr>
              <p:nvPr/>
            </p:nvSpPr>
            <p:spPr bwMode="auto">
              <a:xfrm>
                <a:off x="3238" y="3481"/>
                <a:ext cx="174" cy="222"/>
              </a:xfrm>
              <a:custGeom>
                <a:avLst/>
                <a:gdLst>
                  <a:gd name="T0" fmla="*/ 0 w 174"/>
                  <a:gd name="T1" fmla="*/ 159 h 170"/>
                  <a:gd name="T2" fmla="*/ 0 w 174"/>
                  <a:gd name="T3" fmla="*/ 159 h 170"/>
                  <a:gd name="T4" fmla="*/ 23 w 174"/>
                  <a:gd name="T5" fmla="*/ 153 h 170"/>
                  <a:gd name="T6" fmla="*/ 134 w 174"/>
                  <a:gd name="T7" fmla="*/ 169 h 170"/>
                  <a:gd name="T8" fmla="*/ 159 w 174"/>
                  <a:gd name="T9" fmla="*/ 162 h 170"/>
                  <a:gd name="T10" fmla="*/ 142 w 174"/>
                  <a:gd name="T11" fmla="*/ 149 h 170"/>
                  <a:gd name="T12" fmla="*/ 142 w 174"/>
                  <a:gd name="T13" fmla="*/ 98 h 170"/>
                  <a:gd name="T14" fmla="*/ 173 w 174"/>
                  <a:gd name="T15" fmla="*/ 98 h 170"/>
                  <a:gd name="T16" fmla="*/ 170 w 174"/>
                  <a:gd name="T17" fmla="*/ 70 h 170"/>
                  <a:gd name="T18" fmla="*/ 142 w 174"/>
                  <a:gd name="T19" fmla="*/ 73 h 170"/>
                  <a:gd name="T20" fmla="*/ 139 w 174"/>
                  <a:gd name="T21" fmla="*/ 24 h 170"/>
                  <a:gd name="T22" fmla="*/ 127 w 174"/>
                  <a:gd name="T23" fmla="*/ 15 h 170"/>
                  <a:gd name="T24" fmla="*/ 109 w 174"/>
                  <a:gd name="T25" fmla="*/ 16 h 170"/>
                  <a:gd name="T26" fmla="*/ 105 w 174"/>
                  <a:gd name="T27" fmla="*/ 30 h 170"/>
                  <a:gd name="T28" fmla="*/ 86 w 174"/>
                  <a:gd name="T29" fmla="*/ 32 h 170"/>
                  <a:gd name="T30" fmla="*/ 63 w 174"/>
                  <a:gd name="T31" fmla="*/ 0 h 170"/>
                  <a:gd name="T32" fmla="*/ 11 w 174"/>
                  <a:gd name="T33" fmla="*/ 7 h 170"/>
                  <a:gd name="T34" fmla="*/ 30 w 174"/>
                  <a:gd name="T35" fmla="*/ 71 h 170"/>
                  <a:gd name="T36" fmla="*/ 0 w 174"/>
                  <a:gd name="T37" fmla="*/ 159 h 170"/>
                  <a:gd name="T38" fmla="*/ 0 w 174"/>
                  <a:gd name="T39" fmla="*/ 159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4"/>
                  <a:gd name="T61" fmla="*/ 0 h 170"/>
                  <a:gd name="T62" fmla="*/ 174 w 174"/>
                  <a:gd name="T63" fmla="*/ 170 h 1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4" h="170">
                    <a:moveTo>
                      <a:pt x="0" y="159"/>
                    </a:moveTo>
                    <a:lnTo>
                      <a:pt x="0" y="159"/>
                    </a:lnTo>
                    <a:lnTo>
                      <a:pt x="23" y="153"/>
                    </a:lnTo>
                    <a:lnTo>
                      <a:pt x="134" y="169"/>
                    </a:lnTo>
                    <a:lnTo>
                      <a:pt x="159" y="162"/>
                    </a:lnTo>
                    <a:lnTo>
                      <a:pt x="142" y="149"/>
                    </a:lnTo>
                    <a:lnTo>
                      <a:pt x="142" y="98"/>
                    </a:lnTo>
                    <a:lnTo>
                      <a:pt x="173" y="98"/>
                    </a:lnTo>
                    <a:lnTo>
                      <a:pt x="170" y="70"/>
                    </a:lnTo>
                    <a:lnTo>
                      <a:pt x="142" y="73"/>
                    </a:lnTo>
                    <a:lnTo>
                      <a:pt x="139" y="24"/>
                    </a:lnTo>
                    <a:lnTo>
                      <a:pt x="127" y="15"/>
                    </a:lnTo>
                    <a:lnTo>
                      <a:pt x="109" y="16"/>
                    </a:lnTo>
                    <a:lnTo>
                      <a:pt x="105" y="30"/>
                    </a:lnTo>
                    <a:lnTo>
                      <a:pt x="86" y="32"/>
                    </a:lnTo>
                    <a:lnTo>
                      <a:pt x="63" y="0"/>
                    </a:lnTo>
                    <a:lnTo>
                      <a:pt x="11" y="7"/>
                    </a:lnTo>
                    <a:lnTo>
                      <a:pt x="30" y="71"/>
                    </a:lnTo>
                    <a:lnTo>
                      <a:pt x="0" y="159"/>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19" name="Freeform 118"/>
              <p:cNvSpPr>
                <a:spLocks/>
              </p:cNvSpPr>
              <p:nvPr/>
            </p:nvSpPr>
            <p:spPr bwMode="auto">
              <a:xfrm>
                <a:off x="3243" y="3390"/>
                <a:ext cx="15" cy="222"/>
              </a:xfrm>
              <a:custGeom>
                <a:avLst/>
                <a:gdLst>
                  <a:gd name="T0" fmla="*/ 0 w 15"/>
                  <a:gd name="T1" fmla="*/ 4 h 15"/>
                  <a:gd name="T2" fmla="*/ 0 w 15"/>
                  <a:gd name="T3" fmla="*/ 4 h 15"/>
                  <a:gd name="T4" fmla="*/ 5 w 15"/>
                  <a:gd name="T5" fmla="*/ 14 h 15"/>
                  <a:gd name="T6" fmla="*/ 14 w 15"/>
                  <a:gd name="T7" fmla="*/ 0 h 15"/>
                  <a:gd name="T8" fmla="*/ 0 w 15"/>
                  <a:gd name="T9" fmla="*/ 4 h 15"/>
                  <a:gd name="T10" fmla="*/ 0 w 15"/>
                  <a:gd name="T11" fmla="*/ 4 h 15"/>
                  <a:gd name="T12" fmla="*/ 0 60000 65536"/>
                  <a:gd name="T13" fmla="*/ 0 60000 65536"/>
                  <a:gd name="T14" fmla="*/ 0 60000 65536"/>
                  <a:gd name="T15" fmla="*/ 0 60000 65536"/>
                  <a:gd name="T16" fmla="*/ 0 60000 65536"/>
                  <a:gd name="T17" fmla="*/ 0 60000 65536"/>
                  <a:gd name="T18" fmla="*/ 0 w 15"/>
                  <a:gd name="T19" fmla="*/ 0 h 15"/>
                  <a:gd name="T20" fmla="*/ 15 w 15"/>
                  <a:gd name="T21" fmla="*/ 15 h 15"/>
                </a:gdLst>
                <a:ahLst/>
                <a:cxnLst>
                  <a:cxn ang="T12">
                    <a:pos x="T0" y="T1"/>
                  </a:cxn>
                  <a:cxn ang="T13">
                    <a:pos x="T2" y="T3"/>
                  </a:cxn>
                  <a:cxn ang="T14">
                    <a:pos x="T4" y="T5"/>
                  </a:cxn>
                  <a:cxn ang="T15">
                    <a:pos x="T6" y="T7"/>
                  </a:cxn>
                  <a:cxn ang="T16">
                    <a:pos x="T8" y="T9"/>
                  </a:cxn>
                  <a:cxn ang="T17">
                    <a:pos x="T10" y="T11"/>
                  </a:cxn>
                </a:cxnLst>
                <a:rect l="T18" t="T19" r="T20" b="T21"/>
                <a:pathLst>
                  <a:path w="15" h="15">
                    <a:moveTo>
                      <a:pt x="0" y="4"/>
                    </a:moveTo>
                    <a:lnTo>
                      <a:pt x="0" y="4"/>
                    </a:lnTo>
                    <a:lnTo>
                      <a:pt x="5" y="14"/>
                    </a:lnTo>
                    <a:lnTo>
                      <a:pt x="14" y="0"/>
                    </a:lnTo>
                    <a:lnTo>
                      <a:pt x="0" y="4"/>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20" name="Freeform 119"/>
              <p:cNvSpPr>
                <a:spLocks/>
              </p:cNvSpPr>
              <p:nvPr/>
            </p:nvSpPr>
            <p:spPr bwMode="auto">
              <a:xfrm>
                <a:off x="3352" y="3625"/>
                <a:ext cx="128" cy="222"/>
              </a:xfrm>
              <a:custGeom>
                <a:avLst/>
                <a:gdLst>
                  <a:gd name="T0" fmla="*/ 0 w 128"/>
                  <a:gd name="T1" fmla="*/ 98 h 128"/>
                  <a:gd name="T2" fmla="*/ 0 w 128"/>
                  <a:gd name="T3" fmla="*/ 98 h 128"/>
                  <a:gd name="T4" fmla="*/ 0 w 128"/>
                  <a:gd name="T5" fmla="*/ 59 h 128"/>
                  <a:gd name="T6" fmla="*/ 14 w 128"/>
                  <a:gd name="T7" fmla="*/ 59 h 128"/>
                  <a:gd name="T8" fmla="*/ 14 w 128"/>
                  <a:gd name="T9" fmla="*/ 10 h 128"/>
                  <a:gd name="T10" fmla="*/ 40 w 128"/>
                  <a:gd name="T11" fmla="*/ 4 h 128"/>
                  <a:gd name="T12" fmla="*/ 48 w 128"/>
                  <a:gd name="T13" fmla="*/ 13 h 128"/>
                  <a:gd name="T14" fmla="*/ 71 w 128"/>
                  <a:gd name="T15" fmla="*/ 0 h 128"/>
                  <a:gd name="T16" fmla="*/ 109 w 128"/>
                  <a:gd name="T17" fmla="*/ 53 h 128"/>
                  <a:gd name="T18" fmla="*/ 127 w 128"/>
                  <a:gd name="T19" fmla="*/ 62 h 128"/>
                  <a:gd name="T20" fmla="*/ 76 w 128"/>
                  <a:gd name="T21" fmla="*/ 109 h 128"/>
                  <a:gd name="T22" fmla="*/ 46 w 128"/>
                  <a:gd name="T23" fmla="*/ 109 h 128"/>
                  <a:gd name="T24" fmla="*/ 30 w 128"/>
                  <a:gd name="T25" fmla="*/ 126 h 128"/>
                  <a:gd name="T26" fmla="*/ 11 w 128"/>
                  <a:gd name="T27" fmla="*/ 127 h 128"/>
                  <a:gd name="T28" fmla="*/ 11 w 128"/>
                  <a:gd name="T29" fmla="*/ 112 h 128"/>
                  <a:gd name="T30" fmla="*/ 0 w 128"/>
                  <a:gd name="T31" fmla="*/ 98 h 128"/>
                  <a:gd name="T32" fmla="*/ 0 w 128"/>
                  <a:gd name="T33" fmla="*/ 98 h 12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8"/>
                  <a:gd name="T52" fmla="*/ 0 h 128"/>
                  <a:gd name="T53" fmla="*/ 128 w 128"/>
                  <a:gd name="T54" fmla="*/ 128 h 12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8" h="128">
                    <a:moveTo>
                      <a:pt x="0" y="98"/>
                    </a:moveTo>
                    <a:lnTo>
                      <a:pt x="0" y="98"/>
                    </a:lnTo>
                    <a:lnTo>
                      <a:pt x="0" y="59"/>
                    </a:lnTo>
                    <a:lnTo>
                      <a:pt x="14" y="59"/>
                    </a:lnTo>
                    <a:lnTo>
                      <a:pt x="14" y="10"/>
                    </a:lnTo>
                    <a:lnTo>
                      <a:pt x="40" y="4"/>
                    </a:lnTo>
                    <a:lnTo>
                      <a:pt x="48" y="13"/>
                    </a:lnTo>
                    <a:lnTo>
                      <a:pt x="71" y="0"/>
                    </a:lnTo>
                    <a:lnTo>
                      <a:pt x="109" y="53"/>
                    </a:lnTo>
                    <a:lnTo>
                      <a:pt x="127" y="62"/>
                    </a:lnTo>
                    <a:lnTo>
                      <a:pt x="76" y="109"/>
                    </a:lnTo>
                    <a:lnTo>
                      <a:pt x="46" y="109"/>
                    </a:lnTo>
                    <a:lnTo>
                      <a:pt x="30" y="126"/>
                    </a:lnTo>
                    <a:lnTo>
                      <a:pt x="11" y="127"/>
                    </a:lnTo>
                    <a:lnTo>
                      <a:pt x="11" y="112"/>
                    </a:lnTo>
                    <a:lnTo>
                      <a:pt x="0" y="98"/>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21" name="Freeform 120"/>
              <p:cNvSpPr>
                <a:spLocks/>
              </p:cNvSpPr>
              <p:nvPr/>
            </p:nvSpPr>
            <p:spPr bwMode="auto">
              <a:xfrm>
                <a:off x="3477" y="3364"/>
                <a:ext cx="25" cy="222"/>
              </a:xfrm>
              <a:custGeom>
                <a:avLst/>
                <a:gdLst>
                  <a:gd name="T0" fmla="*/ 0 w 25"/>
                  <a:gd name="T1" fmla="*/ 4 h 28"/>
                  <a:gd name="T2" fmla="*/ 0 w 25"/>
                  <a:gd name="T3" fmla="*/ 4 h 28"/>
                  <a:gd name="T4" fmla="*/ 3 w 25"/>
                  <a:gd name="T5" fmla="*/ 14 h 28"/>
                  <a:gd name="T6" fmla="*/ 9 w 25"/>
                  <a:gd name="T7" fmla="*/ 27 h 28"/>
                  <a:gd name="T8" fmla="*/ 24 w 25"/>
                  <a:gd name="T9" fmla="*/ 11 h 28"/>
                  <a:gd name="T10" fmla="*/ 23 w 25"/>
                  <a:gd name="T11" fmla="*/ 0 h 28"/>
                  <a:gd name="T12" fmla="*/ 0 w 25"/>
                  <a:gd name="T13" fmla="*/ 4 h 28"/>
                  <a:gd name="T14" fmla="*/ 0 w 25"/>
                  <a:gd name="T15" fmla="*/ 4 h 28"/>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28"/>
                  <a:gd name="T26" fmla="*/ 25 w 25"/>
                  <a:gd name="T27" fmla="*/ 28 h 2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28">
                    <a:moveTo>
                      <a:pt x="0" y="4"/>
                    </a:moveTo>
                    <a:lnTo>
                      <a:pt x="0" y="4"/>
                    </a:lnTo>
                    <a:lnTo>
                      <a:pt x="3" y="14"/>
                    </a:lnTo>
                    <a:lnTo>
                      <a:pt x="9" y="27"/>
                    </a:lnTo>
                    <a:lnTo>
                      <a:pt x="24" y="11"/>
                    </a:lnTo>
                    <a:lnTo>
                      <a:pt x="23" y="0"/>
                    </a:lnTo>
                    <a:lnTo>
                      <a:pt x="0" y="4"/>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22" name="Freeform 121"/>
              <p:cNvSpPr>
                <a:spLocks/>
              </p:cNvSpPr>
              <p:nvPr/>
            </p:nvSpPr>
            <p:spPr bwMode="auto">
              <a:xfrm>
                <a:off x="3195" y="3222"/>
                <a:ext cx="106" cy="222"/>
              </a:xfrm>
              <a:custGeom>
                <a:avLst/>
                <a:gdLst>
                  <a:gd name="T0" fmla="*/ 0 w 106"/>
                  <a:gd name="T1" fmla="*/ 109 h 153"/>
                  <a:gd name="T2" fmla="*/ 0 w 106"/>
                  <a:gd name="T3" fmla="*/ 109 h 153"/>
                  <a:gd name="T4" fmla="*/ 14 w 106"/>
                  <a:gd name="T5" fmla="*/ 80 h 153"/>
                  <a:gd name="T6" fmla="*/ 40 w 106"/>
                  <a:gd name="T7" fmla="*/ 84 h 153"/>
                  <a:gd name="T8" fmla="*/ 68 w 106"/>
                  <a:gd name="T9" fmla="*/ 25 h 153"/>
                  <a:gd name="T10" fmla="*/ 82 w 106"/>
                  <a:gd name="T11" fmla="*/ 14 h 153"/>
                  <a:gd name="T12" fmla="*/ 77 w 106"/>
                  <a:gd name="T13" fmla="*/ 2 h 153"/>
                  <a:gd name="T14" fmla="*/ 84 w 106"/>
                  <a:gd name="T15" fmla="*/ 0 h 153"/>
                  <a:gd name="T16" fmla="*/ 94 w 106"/>
                  <a:gd name="T17" fmla="*/ 37 h 153"/>
                  <a:gd name="T18" fmla="*/ 77 w 106"/>
                  <a:gd name="T19" fmla="*/ 44 h 153"/>
                  <a:gd name="T20" fmla="*/ 96 w 106"/>
                  <a:gd name="T21" fmla="*/ 73 h 153"/>
                  <a:gd name="T22" fmla="*/ 84 w 106"/>
                  <a:gd name="T23" fmla="*/ 107 h 153"/>
                  <a:gd name="T24" fmla="*/ 105 w 106"/>
                  <a:gd name="T25" fmla="*/ 134 h 153"/>
                  <a:gd name="T26" fmla="*/ 103 w 106"/>
                  <a:gd name="T27" fmla="*/ 152 h 153"/>
                  <a:gd name="T28" fmla="*/ 67 w 106"/>
                  <a:gd name="T29" fmla="*/ 144 h 153"/>
                  <a:gd name="T30" fmla="*/ 39 w 106"/>
                  <a:gd name="T31" fmla="*/ 143 h 153"/>
                  <a:gd name="T32" fmla="*/ 17 w 106"/>
                  <a:gd name="T33" fmla="*/ 144 h 153"/>
                  <a:gd name="T34" fmla="*/ 16 w 106"/>
                  <a:gd name="T35" fmla="*/ 119 h 153"/>
                  <a:gd name="T36" fmla="*/ 0 w 106"/>
                  <a:gd name="T37" fmla="*/ 109 h 153"/>
                  <a:gd name="T38" fmla="*/ 0 w 106"/>
                  <a:gd name="T39" fmla="*/ 109 h 15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06"/>
                  <a:gd name="T61" fmla="*/ 0 h 153"/>
                  <a:gd name="T62" fmla="*/ 106 w 106"/>
                  <a:gd name="T63" fmla="*/ 153 h 15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06" h="153">
                    <a:moveTo>
                      <a:pt x="0" y="109"/>
                    </a:moveTo>
                    <a:lnTo>
                      <a:pt x="0" y="109"/>
                    </a:lnTo>
                    <a:lnTo>
                      <a:pt x="14" y="80"/>
                    </a:lnTo>
                    <a:lnTo>
                      <a:pt x="40" y="84"/>
                    </a:lnTo>
                    <a:lnTo>
                      <a:pt x="68" y="25"/>
                    </a:lnTo>
                    <a:lnTo>
                      <a:pt x="82" y="14"/>
                    </a:lnTo>
                    <a:lnTo>
                      <a:pt x="77" y="2"/>
                    </a:lnTo>
                    <a:lnTo>
                      <a:pt x="84" y="0"/>
                    </a:lnTo>
                    <a:lnTo>
                      <a:pt x="94" y="37"/>
                    </a:lnTo>
                    <a:lnTo>
                      <a:pt x="77" y="44"/>
                    </a:lnTo>
                    <a:lnTo>
                      <a:pt x="96" y="73"/>
                    </a:lnTo>
                    <a:lnTo>
                      <a:pt x="84" y="107"/>
                    </a:lnTo>
                    <a:lnTo>
                      <a:pt x="105" y="134"/>
                    </a:lnTo>
                    <a:lnTo>
                      <a:pt x="103" y="152"/>
                    </a:lnTo>
                    <a:lnTo>
                      <a:pt x="67" y="144"/>
                    </a:lnTo>
                    <a:lnTo>
                      <a:pt x="39" y="143"/>
                    </a:lnTo>
                    <a:lnTo>
                      <a:pt x="17" y="144"/>
                    </a:lnTo>
                    <a:lnTo>
                      <a:pt x="16" y="119"/>
                    </a:lnTo>
                    <a:lnTo>
                      <a:pt x="0" y="109"/>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23" name="Freeform 122"/>
              <p:cNvSpPr>
                <a:spLocks/>
              </p:cNvSpPr>
              <p:nvPr/>
            </p:nvSpPr>
            <p:spPr bwMode="auto">
              <a:xfrm>
                <a:off x="3279" y="3225"/>
                <a:ext cx="178" cy="222"/>
              </a:xfrm>
              <a:custGeom>
                <a:avLst/>
                <a:gdLst>
                  <a:gd name="T0" fmla="*/ 0 w 178"/>
                  <a:gd name="T1" fmla="*/ 83 h 111"/>
                  <a:gd name="T2" fmla="*/ 0 w 178"/>
                  <a:gd name="T3" fmla="*/ 83 h 111"/>
                  <a:gd name="T4" fmla="*/ 12 w 178"/>
                  <a:gd name="T5" fmla="*/ 49 h 111"/>
                  <a:gd name="T6" fmla="*/ 56 w 178"/>
                  <a:gd name="T7" fmla="*/ 40 h 111"/>
                  <a:gd name="T8" fmla="*/ 61 w 178"/>
                  <a:gd name="T9" fmla="*/ 29 h 111"/>
                  <a:gd name="T10" fmla="*/ 81 w 178"/>
                  <a:gd name="T11" fmla="*/ 25 h 111"/>
                  <a:gd name="T12" fmla="*/ 111 w 178"/>
                  <a:gd name="T13" fmla="*/ 0 h 111"/>
                  <a:gd name="T14" fmla="*/ 121 w 178"/>
                  <a:gd name="T15" fmla="*/ 29 h 111"/>
                  <a:gd name="T16" fmla="*/ 144 w 178"/>
                  <a:gd name="T17" fmla="*/ 40 h 111"/>
                  <a:gd name="T18" fmla="*/ 177 w 178"/>
                  <a:gd name="T19" fmla="*/ 80 h 111"/>
                  <a:gd name="T20" fmla="*/ 95 w 178"/>
                  <a:gd name="T21" fmla="*/ 91 h 111"/>
                  <a:gd name="T22" fmla="*/ 68 w 178"/>
                  <a:gd name="T23" fmla="*/ 80 h 111"/>
                  <a:gd name="T24" fmla="*/ 56 w 178"/>
                  <a:gd name="T25" fmla="*/ 99 h 111"/>
                  <a:gd name="T26" fmla="*/ 33 w 178"/>
                  <a:gd name="T27" fmla="*/ 99 h 111"/>
                  <a:gd name="T28" fmla="*/ 21 w 178"/>
                  <a:gd name="T29" fmla="*/ 110 h 111"/>
                  <a:gd name="T30" fmla="*/ 0 w 178"/>
                  <a:gd name="T31" fmla="*/ 83 h 111"/>
                  <a:gd name="T32" fmla="*/ 0 w 178"/>
                  <a:gd name="T33" fmla="*/ 83 h 1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8"/>
                  <a:gd name="T52" fmla="*/ 0 h 111"/>
                  <a:gd name="T53" fmla="*/ 178 w 178"/>
                  <a:gd name="T54" fmla="*/ 111 h 1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8" h="111">
                    <a:moveTo>
                      <a:pt x="0" y="83"/>
                    </a:moveTo>
                    <a:lnTo>
                      <a:pt x="0" y="83"/>
                    </a:lnTo>
                    <a:lnTo>
                      <a:pt x="12" y="49"/>
                    </a:lnTo>
                    <a:lnTo>
                      <a:pt x="56" y="40"/>
                    </a:lnTo>
                    <a:lnTo>
                      <a:pt x="61" y="29"/>
                    </a:lnTo>
                    <a:lnTo>
                      <a:pt x="81" y="25"/>
                    </a:lnTo>
                    <a:lnTo>
                      <a:pt x="111" y="0"/>
                    </a:lnTo>
                    <a:lnTo>
                      <a:pt x="121" y="29"/>
                    </a:lnTo>
                    <a:lnTo>
                      <a:pt x="144" y="40"/>
                    </a:lnTo>
                    <a:lnTo>
                      <a:pt x="177" y="80"/>
                    </a:lnTo>
                    <a:lnTo>
                      <a:pt x="95" y="91"/>
                    </a:lnTo>
                    <a:lnTo>
                      <a:pt x="68" y="80"/>
                    </a:lnTo>
                    <a:lnTo>
                      <a:pt x="56" y="99"/>
                    </a:lnTo>
                    <a:lnTo>
                      <a:pt x="33" y="99"/>
                    </a:lnTo>
                    <a:lnTo>
                      <a:pt x="21" y="110"/>
                    </a:lnTo>
                    <a:lnTo>
                      <a:pt x="0" y="83"/>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24" name="Freeform 123"/>
              <p:cNvSpPr>
                <a:spLocks/>
              </p:cNvSpPr>
              <p:nvPr/>
            </p:nvSpPr>
            <p:spPr bwMode="auto">
              <a:xfrm>
                <a:off x="3263" y="3106"/>
                <a:ext cx="147" cy="224"/>
              </a:xfrm>
              <a:custGeom>
                <a:avLst/>
                <a:gdLst>
                  <a:gd name="T0" fmla="*/ 0 w 147"/>
                  <a:gd name="T1" fmla="*/ 128 h 224"/>
                  <a:gd name="T2" fmla="*/ 0 w 147"/>
                  <a:gd name="T3" fmla="*/ 128 h 224"/>
                  <a:gd name="T4" fmla="*/ 21 w 147"/>
                  <a:gd name="T5" fmla="*/ 139 h 224"/>
                  <a:gd name="T6" fmla="*/ 16 w 147"/>
                  <a:gd name="T7" fmla="*/ 150 h 224"/>
                  <a:gd name="T8" fmla="*/ 26 w 147"/>
                  <a:gd name="T9" fmla="*/ 187 h 224"/>
                  <a:gd name="T10" fmla="*/ 9 w 147"/>
                  <a:gd name="T11" fmla="*/ 194 h 224"/>
                  <a:gd name="T12" fmla="*/ 28 w 147"/>
                  <a:gd name="T13" fmla="*/ 223 h 224"/>
                  <a:gd name="T14" fmla="*/ 72 w 147"/>
                  <a:gd name="T15" fmla="*/ 214 h 224"/>
                  <a:gd name="T16" fmla="*/ 77 w 147"/>
                  <a:gd name="T17" fmla="*/ 203 h 224"/>
                  <a:gd name="T18" fmla="*/ 97 w 147"/>
                  <a:gd name="T19" fmla="*/ 199 h 224"/>
                  <a:gd name="T20" fmla="*/ 127 w 147"/>
                  <a:gd name="T21" fmla="*/ 174 h 224"/>
                  <a:gd name="T22" fmla="*/ 117 w 147"/>
                  <a:gd name="T23" fmla="*/ 147 h 224"/>
                  <a:gd name="T24" fmla="*/ 131 w 147"/>
                  <a:gd name="T25" fmla="*/ 111 h 224"/>
                  <a:gd name="T26" fmla="*/ 145 w 147"/>
                  <a:gd name="T27" fmla="*/ 108 h 224"/>
                  <a:gd name="T28" fmla="*/ 146 w 147"/>
                  <a:gd name="T29" fmla="*/ 56 h 224"/>
                  <a:gd name="T30" fmla="*/ 36 w 147"/>
                  <a:gd name="T31" fmla="*/ 0 h 224"/>
                  <a:gd name="T32" fmla="*/ 22 w 147"/>
                  <a:gd name="T33" fmla="*/ 5 h 224"/>
                  <a:gd name="T34" fmla="*/ 22 w 147"/>
                  <a:gd name="T35" fmla="*/ 27 h 224"/>
                  <a:gd name="T36" fmla="*/ 36 w 147"/>
                  <a:gd name="T37" fmla="*/ 43 h 224"/>
                  <a:gd name="T38" fmla="*/ 28 w 147"/>
                  <a:gd name="T39" fmla="*/ 92 h 224"/>
                  <a:gd name="T40" fmla="*/ 0 w 147"/>
                  <a:gd name="T41" fmla="*/ 128 h 224"/>
                  <a:gd name="T42" fmla="*/ 0 w 147"/>
                  <a:gd name="T43" fmla="*/ 128 h 22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47"/>
                  <a:gd name="T67" fmla="*/ 0 h 224"/>
                  <a:gd name="T68" fmla="*/ 147 w 147"/>
                  <a:gd name="T69" fmla="*/ 224 h 22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47" h="224">
                    <a:moveTo>
                      <a:pt x="0" y="128"/>
                    </a:moveTo>
                    <a:lnTo>
                      <a:pt x="0" y="128"/>
                    </a:lnTo>
                    <a:lnTo>
                      <a:pt x="21" y="139"/>
                    </a:lnTo>
                    <a:lnTo>
                      <a:pt x="16" y="150"/>
                    </a:lnTo>
                    <a:lnTo>
                      <a:pt x="26" y="187"/>
                    </a:lnTo>
                    <a:lnTo>
                      <a:pt x="9" y="194"/>
                    </a:lnTo>
                    <a:lnTo>
                      <a:pt x="28" y="223"/>
                    </a:lnTo>
                    <a:lnTo>
                      <a:pt x="72" y="214"/>
                    </a:lnTo>
                    <a:lnTo>
                      <a:pt x="77" y="203"/>
                    </a:lnTo>
                    <a:lnTo>
                      <a:pt x="97" y="199"/>
                    </a:lnTo>
                    <a:lnTo>
                      <a:pt x="127" y="174"/>
                    </a:lnTo>
                    <a:lnTo>
                      <a:pt x="117" y="147"/>
                    </a:lnTo>
                    <a:lnTo>
                      <a:pt x="131" y="111"/>
                    </a:lnTo>
                    <a:lnTo>
                      <a:pt x="145" y="108"/>
                    </a:lnTo>
                    <a:lnTo>
                      <a:pt x="146" y="56"/>
                    </a:lnTo>
                    <a:lnTo>
                      <a:pt x="36" y="0"/>
                    </a:lnTo>
                    <a:lnTo>
                      <a:pt x="22" y="5"/>
                    </a:lnTo>
                    <a:lnTo>
                      <a:pt x="22" y="27"/>
                    </a:lnTo>
                    <a:lnTo>
                      <a:pt x="36" y="43"/>
                    </a:lnTo>
                    <a:lnTo>
                      <a:pt x="28" y="92"/>
                    </a:lnTo>
                    <a:lnTo>
                      <a:pt x="0" y="128"/>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25" name="Freeform 124"/>
              <p:cNvSpPr>
                <a:spLocks/>
              </p:cNvSpPr>
              <p:nvPr/>
            </p:nvSpPr>
            <p:spPr bwMode="auto">
              <a:xfrm>
                <a:off x="3232" y="3328"/>
                <a:ext cx="104" cy="222"/>
              </a:xfrm>
              <a:custGeom>
                <a:avLst/>
                <a:gdLst>
                  <a:gd name="T0" fmla="*/ 0 w 104"/>
                  <a:gd name="T1" fmla="*/ 104 h 119"/>
                  <a:gd name="T2" fmla="*/ 0 w 104"/>
                  <a:gd name="T3" fmla="*/ 104 h 119"/>
                  <a:gd name="T4" fmla="*/ 11 w 104"/>
                  <a:gd name="T5" fmla="*/ 118 h 119"/>
                  <a:gd name="T6" fmla="*/ 25 w 104"/>
                  <a:gd name="T7" fmla="*/ 114 h 119"/>
                  <a:gd name="T8" fmla="*/ 46 w 104"/>
                  <a:gd name="T9" fmla="*/ 115 h 119"/>
                  <a:gd name="T10" fmla="*/ 65 w 104"/>
                  <a:gd name="T11" fmla="*/ 103 h 119"/>
                  <a:gd name="T12" fmla="*/ 70 w 104"/>
                  <a:gd name="T13" fmla="*/ 79 h 119"/>
                  <a:gd name="T14" fmla="*/ 90 w 104"/>
                  <a:gd name="T15" fmla="*/ 59 h 119"/>
                  <a:gd name="T16" fmla="*/ 103 w 104"/>
                  <a:gd name="T17" fmla="*/ 0 h 119"/>
                  <a:gd name="T18" fmla="*/ 80 w 104"/>
                  <a:gd name="T19" fmla="*/ 0 h 119"/>
                  <a:gd name="T20" fmla="*/ 68 w 104"/>
                  <a:gd name="T21" fmla="*/ 11 h 119"/>
                  <a:gd name="T22" fmla="*/ 66 w 104"/>
                  <a:gd name="T23" fmla="*/ 29 h 119"/>
                  <a:gd name="T24" fmla="*/ 30 w 104"/>
                  <a:gd name="T25" fmla="*/ 21 h 119"/>
                  <a:gd name="T26" fmla="*/ 29 w 104"/>
                  <a:gd name="T27" fmla="*/ 33 h 119"/>
                  <a:gd name="T28" fmla="*/ 43 w 104"/>
                  <a:gd name="T29" fmla="*/ 35 h 119"/>
                  <a:gd name="T30" fmla="*/ 39 w 104"/>
                  <a:gd name="T31" fmla="*/ 81 h 119"/>
                  <a:gd name="T32" fmla="*/ 21 w 104"/>
                  <a:gd name="T33" fmla="*/ 76 h 119"/>
                  <a:gd name="T34" fmla="*/ 0 w 104"/>
                  <a:gd name="T35" fmla="*/ 104 h 119"/>
                  <a:gd name="T36" fmla="*/ 0 w 104"/>
                  <a:gd name="T37" fmla="*/ 104 h 11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4"/>
                  <a:gd name="T58" fmla="*/ 0 h 119"/>
                  <a:gd name="T59" fmla="*/ 104 w 104"/>
                  <a:gd name="T60" fmla="*/ 119 h 11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4" h="119">
                    <a:moveTo>
                      <a:pt x="0" y="104"/>
                    </a:moveTo>
                    <a:lnTo>
                      <a:pt x="0" y="104"/>
                    </a:lnTo>
                    <a:lnTo>
                      <a:pt x="11" y="118"/>
                    </a:lnTo>
                    <a:lnTo>
                      <a:pt x="25" y="114"/>
                    </a:lnTo>
                    <a:lnTo>
                      <a:pt x="46" y="115"/>
                    </a:lnTo>
                    <a:lnTo>
                      <a:pt x="65" y="103"/>
                    </a:lnTo>
                    <a:lnTo>
                      <a:pt x="70" y="79"/>
                    </a:lnTo>
                    <a:lnTo>
                      <a:pt x="90" y="59"/>
                    </a:lnTo>
                    <a:lnTo>
                      <a:pt x="103" y="0"/>
                    </a:lnTo>
                    <a:lnTo>
                      <a:pt x="80" y="0"/>
                    </a:lnTo>
                    <a:lnTo>
                      <a:pt x="68" y="11"/>
                    </a:lnTo>
                    <a:lnTo>
                      <a:pt x="66" y="29"/>
                    </a:lnTo>
                    <a:lnTo>
                      <a:pt x="30" y="21"/>
                    </a:lnTo>
                    <a:lnTo>
                      <a:pt x="29" y="33"/>
                    </a:lnTo>
                    <a:lnTo>
                      <a:pt x="43" y="35"/>
                    </a:lnTo>
                    <a:lnTo>
                      <a:pt x="39" y="81"/>
                    </a:lnTo>
                    <a:lnTo>
                      <a:pt x="21" y="76"/>
                    </a:lnTo>
                    <a:lnTo>
                      <a:pt x="0" y="104"/>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26" name="Freeform 125"/>
              <p:cNvSpPr>
                <a:spLocks/>
              </p:cNvSpPr>
              <p:nvPr/>
            </p:nvSpPr>
            <p:spPr bwMode="auto">
              <a:xfrm>
                <a:off x="3248" y="3374"/>
                <a:ext cx="260" cy="222"/>
              </a:xfrm>
              <a:custGeom>
                <a:avLst/>
                <a:gdLst>
                  <a:gd name="T0" fmla="*/ 0 w 260"/>
                  <a:gd name="T1" fmla="*/ 147 h 250"/>
                  <a:gd name="T2" fmla="*/ 0 w 260"/>
                  <a:gd name="T3" fmla="*/ 147 h 250"/>
                  <a:gd name="T4" fmla="*/ 1 w 260"/>
                  <a:gd name="T5" fmla="*/ 154 h 250"/>
                  <a:gd name="T6" fmla="*/ 53 w 260"/>
                  <a:gd name="T7" fmla="*/ 147 h 250"/>
                  <a:gd name="T8" fmla="*/ 76 w 260"/>
                  <a:gd name="T9" fmla="*/ 179 h 250"/>
                  <a:gd name="T10" fmla="*/ 95 w 260"/>
                  <a:gd name="T11" fmla="*/ 177 h 250"/>
                  <a:gd name="T12" fmla="*/ 99 w 260"/>
                  <a:gd name="T13" fmla="*/ 163 h 250"/>
                  <a:gd name="T14" fmla="*/ 117 w 260"/>
                  <a:gd name="T15" fmla="*/ 162 h 250"/>
                  <a:gd name="T16" fmla="*/ 129 w 260"/>
                  <a:gd name="T17" fmla="*/ 171 h 250"/>
                  <a:gd name="T18" fmla="*/ 132 w 260"/>
                  <a:gd name="T19" fmla="*/ 220 h 250"/>
                  <a:gd name="T20" fmla="*/ 160 w 260"/>
                  <a:gd name="T21" fmla="*/ 217 h 250"/>
                  <a:gd name="T22" fmla="*/ 238 w 260"/>
                  <a:gd name="T23" fmla="*/ 249 h 250"/>
                  <a:gd name="T24" fmla="*/ 238 w 260"/>
                  <a:gd name="T25" fmla="*/ 235 h 250"/>
                  <a:gd name="T26" fmla="*/ 222 w 260"/>
                  <a:gd name="T27" fmla="*/ 228 h 250"/>
                  <a:gd name="T28" fmla="*/ 225 w 260"/>
                  <a:gd name="T29" fmla="*/ 192 h 250"/>
                  <a:gd name="T30" fmla="*/ 250 w 260"/>
                  <a:gd name="T31" fmla="*/ 180 h 250"/>
                  <a:gd name="T32" fmla="*/ 234 w 260"/>
                  <a:gd name="T33" fmla="*/ 156 h 250"/>
                  <a:gd name="T34" fmla="*/ 232 w 260"/>
                  <a:gd name="T35" fmla="*/ 115 h 250"/>
                  <a:gd name="T36" fmla="*/ 229 w 260"/>
                  <a:gd name="T37" fmla="*/ 105 h 250"/>
                  <a:gd name="T38" fmla="*/ 238 w 260"/>
                  <a:gd name="T39" fmla="*/ 87 h 250"/>
                  <a:gd name="T40" fmla="*/ 250 w 260"/>
                  <a:gd name="T41" fmla="*/ 52 h 250"/>
                  <a:gd name="T42" fmla="*/ 259 w 260"/>
                  <a:gd name="T43" fmla="*/ 39 h 250"/>
                  <a:gd name="T44" fmla="*/ 254 w 260"/>
                  <a:gd name="T45" fmla="*/ 20 h 250"/>
                  <a:gd name="T46" fmla="*/ 208 w 260"/>
                  <a:gd name="T47" fmla="*/ 0 h 250"/>
                  <a:gd name="T48" fmla="*/ 126 w 260"/>
                  <a:gd name="T49" fmla="*/ 11 h 250"/>
                  <a:gd name="T50" fmla="*/ 99 w 260"/>
                  <a:gd name="T51" fmla="*/ 0 h 250"/>
                  <a:gd name="T52" fmla="*/ 87 w 260"/>
                  <a:gd name="T53" fmla="*/ 19 h 250"/>
                  <a:gd name="T54" fmla="*/ 74 w 260"/>
                  <a:gd name="T55" fmla="*/ 78 h 250"/>
                  <a:gd name="T56" fmla="*/ 54 w 260"/>
                  <a:gd name="T57" fmla="*/ 98 h 250"/>
                  <a:gd name="T58" fmla="*/ 49 w 260"/>
                  <a:gd name="T59" fmla="*/ 122 h 250"/>
                  <a:gd name="T60" fmla="*/ 30 w 260"/>
                  <a:gd name="T61" fmla="*/ 134 h 250"/>
                  <a:gd name="T62" fmla="*/ 9 w 260"/>
                  <a:gd name="T63" fmla="*/ 133 h 250"/>
                  <a:gd name="T64" fmla="*/ 0 w 260"/>
                  <a:gd name="T65" fmla="*/ 147 h 250"/>
                  <a:gd name="T66" fmla="*/ 0 w 260"/>
                  <a:gd name="T67" fmla="*/ 147 h 25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60"/>
                  <a:gd name="T103" fmla="*/ 0 h 250"/>
                  <a:gd name="T104" fmla="*/ 260 w 260"/>
                  <a:gd name="T105" fmla="*/ 250 h 25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60" h="250">
                    <a:moveTo>
                      <a:pt x="0" y="147"/>
                    </a:moveTo>
                    <a:lnTo>
                      <a:pt x="0" y="147"/>
                    </a:lnTo>
                    <a:lnTo>
                      <a:pt x="1" y="154"/>
                    </a:lnTo>
                    <a:lnTo>
                      <a:pt x="53" y="147"/>
                    </a:lnTo>
                    <a:lnTo>
                      <a:pt x="76" y="179"/>
                    </a:lnTo>
                    <a:lnTo>
                      <a:pt x="95" y="177"/>
                    </a:lnTo>
                    <a:lnTo>
                      <a:pt x="99" y="163"/>
                    </a:lnTo>
                    <a:lnTo>
                      <a:pt x="117" y="162"/>
                    </a:lnTo>
                    <a:lnTo>
                      <a:pt x="129" y="171"/>
                    </a:lnTo>
                    <a:lnTo>
                      <a:pt x="132" y="220"/>
                    </a:lnTo>
                    <a:lnTo>
                      <a:pt x="160" y="217"/>
                    </a:lnTo>
                    <a:lnTo>
                      <a:pt x="238" y="249"/>
                    </a:lnTo>
                    <a:lnTo>
                      <a:pt x="238" y="235"/>
                    </a:lnTo>
                    <a:lnTo>
                      <a:pt x="222" y="228"/>
                    </a:lnTo>
                    <a:lnTo>
                      <a:pt x="225" y="192"/>
                    </a:lnTo>
                    <a:lnTo>
                      <a:pt x="250" y="180"/>
                    </a:lnTo>
                    <a:lnTo>
                      <a:pt x="234" y="156"/>
                    </a:lnTo>
                    <a:lnTo>
                      <a:pt x="232" y="115"/>
                    </a:lnTo>
                    <a:lnTo>
                      <a:pt x="229" y="105"/>
                    </a:lnTo>
                    <a:lnTo>
                      <a:pt x="238" y="87"/>
                    </a:lnTo>
                    <a:lnTo>
                      <a:pt x="250" y="52"/>
                    </a:lnTo>
                    <a:lnTo>
                      <a:pt x="259" y="39"/>
                    </a:lnTo>
                    <a:lnTo>
                      <a:pt x="254" y="20"/>
                    </a:lnTo>
                    <a:lnTo>
                      <a:pt x="208" y="0"/>
                    </a:lnTo>
                    <a:lnTo>
                      <a:pt x="126" y="11"/>
                    </a:lnTo>
                    <a:lnTo>
                      <a:pt x="99" y="0"/>
                    </a:lnTo>
                    <a:lnTo>
                      <a:pt x="87" y="19"/>
                    </a:lnTo>
                    <a:lnTo>
                      <a:pt x="74" y="78"/>
                    </a:lnTo>
                    <a:lnTo>
                      <a:pt x="54" y="98"/>
                    </a:lnTo>
                    <a:lnTo>
                      <a:pt x="49" y="122"/>
                    </a:lnTo>
                    <a:lnTo>
                      <a:pt x="30" y="134"/>
                    </a:lnTo>
                    <a:lnTo>
                      <a:pt x="9" y="133"/>
                    </a:lnTo>
                    <a:lnTo>
                      <a:pt x="0" y="147"/>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27" name="Freeform 126"/>
              <p:cNvSpPr>
                <a:spLocks/>
              </p:cNvSpPr>
              <p:nvPr/>
            </p:nvSpPr>
            <p:spPr bwMode="auto">
              <a:xfrm>
                <a:off x="3522" y="2823"/>
                <a:ext cx="33" cy="222"/>
              </a:xfrm>
              <a:custGeom>
                <a:avLst/>
                <a:gdLst>
                  <a:gd name="T0" fmla="*/ 0 w 33"/>
                  <a:gd name="T1" fmla="*/ 9 h 18"/>
                  <a:gd name="T2" fmla="*/ 0 w 33"/>
                  <a:gd name="T3" fmla="*/ 9 h 18"/>
                  <a:gd name="T4" fmla="*/ 11 w 33"/>
                  <a:gd name="T5" fmla="*/ 17 h 18"/>
                  <a:gd name="T6" fmla="*/ 32 w 33"/>
                  <a:gd name="T7" fmla="*/ 0 h 18"/>
                  <a:gd name="T8" fmla="*/ 0 w 33"/>
                  <a:gd name="T9" fmla="*/ 9 h 18"/>
                  <a:gd name="T10" fmla="*/ 0 w 33"/>
                  <a:gd name="T11" fmla="*/ 9 h 18"/>
                  <a:gd name="T12" fmla="*/ 0 60000 65536"/>
                  <a:gd name="T13" fmla="*/ 0 60000 65536"/>
                  <a:gd name="T14" fmla="*/ 0 60000 65536"/>
                  <a:gd name="T15" fmla="*/ 0 60000 65536"/>
                  <a:gd name="T16" fmla="*/ 0 60000 65536"/>
                  <a:gd name="T17" fmla="*/ 0 60000 65536"/>
                  <a:gd name="T18" fmla="*/ 0 w 33"/>
                  <a:gd name="T19" fmla="*/ 0 h 18"/>
                  <a:gd name="T20" fmla="*/ 33 w 33"/>
                  <a:gd name="T21" fmla="*/ 18 h 18"/>
                </a:gdLst>
                <a:ahLst/>
                <a:cxnLst>
                  <a:cxn ang="T12">
                    <a:pos x="T0" y="T1"/>
                  </a:cxn>
                  <a:cxn ang="T13">
                    <a:pos x="T2" y="T3"/>
                  </a:cxn>
                  <a:cxn ang="T14">
                    <a:pos x="T4" y="T5"/>
                  </a:cxn>
                  <a:cxn ang="T15">
                    <a:pos x="T6" y="T7"/>
                  </a:cxn>
                  <a:cxn ang="T16">
                    <a:pos x="T8" y="T9"/>
                  </a:cxn>
                  <a:cxn ang="T17">
                    <a:pos x="T10" y="T11"/>
                  </a:cxn>
                </a:cxnLst>
                <a:rect l="T18" t="T19" r="T20" b="T21"/>
                <a:pathLst>
                  <a:path w="33" h="18">
                    <a:moveTo>
                      <a:pt x="0" y="9"/>
                    </a:moveTo>
                    <a:lnTo>
                      <a:pt x="0" y="9"/>
                    </a:lnTo>
                    <a:lnTo>
                      <a:pt x="11" y="17"/>
                    </a:lnTo>
                    <a:lnTo>
                      <a:pt x="32" y="0"/>
                    </a:lnTo>
                    <a:lnTo>
                      <a:pt x="0" y="9"/>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28" name="Freeform 127"/>
              <p:cNvSpPr>
                <a:spLocks/>
              </p:cNvSpPr>
              <p:nvPr/>
            </p:nvSpPr>
            <p:spPr bwMode="auto">
              <a:xfrm>
                <a:off x="3093" y="3192"/>
                <a:ext cx="38" cy="222"/>
              </a:xfrm>
              <a:custGeom>
                <a:avLst/>
                <a:gdLst>
                  <a:gd name="T0" fmla="*/ 0 w 38"/>
                  <a:gd name="T1" fmla="*/ 21 h 85"/>
                  <a:gd name="T2" fmla="*/ 0 w 38"/>
                  <a:gd name="T3" fmla="*/ 21 h 85"/>
                  <a:gd name="T4" fmla="*/ 14 w 38"/>
                  <a:gd name="T5" fmla="*/ 84 h 85"/>
                  <a:gd name="T6" fmla="*/ 26 w 38"/>
                  <a:gd name="T7" fmla="*/ 83 h 85"/>
                  <a:gd name="T8" fmla="*/ 37 w 38"/>
                  <a:gd name="T9" fmla="*/ 10 h 85"/>
                  <a:gd name="T10" fmla="*/ 26 w 38"/>
                  <a:gd name="T11" fmla="*/ 0 h 85"/>
                  <a:gd name="T12" fmla="*/ 19 w 38"/>
                  <a:gd name="T13" fmla="*/ 7 h 85"/>
                  <a:gd name="T14" fmla="*/ 0 w 38"/>
                  <a:gd name="T15" fmla="*/ 21 h 85"/>
                  <a:gd name="T16" fmla="*/ 0 w 38"/>
                  <a:gd name="T17" fmla="*/ 21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85"/>
                  <a:gd name="T29" fmla="*/ 38 w 38"/>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85">
                    <a:moveTo>
                      <a:pt x="0" y="21"/>
                    </a:moveTo>
                    <a:lnTo>
                      <a:pt x="0" y="21"/>
                    </a:lnTo>
                    <a:lnTo>
                      <a:pt x="14" y="84"/>
                    </a:lnTo>
                    <a:lnTo>
                      <a:pt x="26" y="83"/>
                    </a:lnTo>
                    <a:lnTo>
                      <a:pt x="37" y="10"/>
                    </a:lnTo>
                    <a:lnTo>
                      <a:pt x="26" y="0"/>
                    </a:lnTo>
                    <a:lnTo>
                      <a:pt x="19" y="7"/>
                    </a:lnTo>
                    <a:lnTo>
                      <a:pt x="0" y="21"/>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29" name="Freeform 128"/>
              <p:cNvSpPr>
                <a:spLocks/>
              </p:cNvSpPr>
              <p:nvPr/>
            </p:nvSpPr>
            <p:spPr bwMode="auto">
              <a:xfrm>
                <a:off x="3209" y="3297"/>
                <a:ext cx="26" cy="222"/>
              </a:xfrm>
              <a:custGeom>
                <a:avLst/>
                <a:gdLst>
                  <a:gd name="T0" fmla="*/ 0 w 26"/>
                  <a:gd name="T1" fmla="*/ 17 h 18"/>
                  <a:gd name="T2" fmla="*/ 0 w 26"/>
                  <a:gd name="T3" fmla="*/ 17 h 18"/>
                  <a:gd name="T4" fmla="*/ 3 w 26"/>
                  <a:gd name="T5" fmla="*/ 1 h 18"/>
                  <a:gd name="T6" fmla="*/ 25 w 26"/>
                  <a:gd name="T7" fmla="*/ 0 h 18"/>
                  <a:gd name="T8" fmla="*/ 25 w 26"/>
                  <a:gd name="T9" fmla="*/ 15 h 18"/>
                  <a:gd name="T10" fmla="*/ 0 w 26"/>
                  <a:gd name="T11" fmla="*/ 17 h 18"/>
                  <a:gd name="T12" fmla="*/ 0 w 26"/>
                  <a:gd name="T13" fmla="*/ 17 h 18"/>
                  <a:gd name="T14" fmla="*/ 0 60000 65536"/>
                  <a:gd name="T15" fmla="*/ 0 60000 65536"/>
                  <a:gd name="T16" fmla="*/ 0 60000 65536"/>
                  <a:gd name="T17" fmla="*/ 0 60000 65536"/>
                  <a:gd name="T18" fmla="*/ 0 60000 65536"/>
                  <a:gd name="T19" fmla="*/ 0 60000 65536"/>
                  <a:gd name="T20" fmla="*/ 0 60000 65536"/>
                  <a:gd name="T21" fmla="*/ 0 w 26"/>
                  <a:gd name="T22" fmla="*/ 0 h 18"/>
                  <a:gd name="T23" fmla="*/ 26 w 26"/>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 h="18">
                    <a:moveTo>
                      <a:pt x="0" y="17"/>
                    </a:moveTo>
                    <a:lnTo>
                      <a:pt x="0" y="17"/>
                    </a:lnTo>
                    <a:lnTo>
                      <a:pt x="3" y="1"/>
                    </a:lnTo>
                    <a:lnTo>
                      <a:pt x="25" y="0"/>
                    </a:lnTo>
                    <a:lnTo>
                      <a:pt x="25" y="15"/>
                    </a:lnTo>
                    <a:lnTo>
                      <a:pt x="0" y="17"/>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30" name="Freeform 129"/>
              <p:cNvSpPr>
                <a:spLocks/>
              </p:cNvSpPr>
              <p:nvPr/>
            </p:nvSpPr>
            <p:spPr bwMode="auto">
              <a:xfrm>
                <a:off x="3530" y="3172"/>
                <a:ext cx="207" cy="222"/>
              </a:xfrm>
              <a:custGeom>
                <a:avLst/>
                <a:gdLst>
                  <a:gd name="T0" fmla="*/ 0 w 207"/>
                  <a:gd name="T1" fmla="*/ 140 h 201"/>
                  <a:gd name="T2" fmla="*/ 0 w 207"/>
                  <a:gd name="T3" fmla="*/ 140 h 201"/>
                  <a:gd name="T4" fmla="*/ 16 w 207"/>
                  <a:gd name="T5" fmla="*/ 129 h 201"/>
                  <a:gd name="T6" fmla="*/ 17 w 207"/>
                  <a:gd name="T7" fmla="*/ 105 h 201"/>
                  <a:gd name="T8" fmla="*/ 44 w 207"/>
                  <a:gd name="T9" fmla="*/ 72 h 201"/>
                  <a:gd name="T10" fmla="*/ 55 w 207"/>
                  <a:gd name="T11" fmla="*/ 13 h 201"/>
                  <a:gd name="T12" fmla="*/ 76 w 207"/>
                  <a:gd name="T13" fmla="*/ 0 h 201"/>
                  <a:gd name="T14" fmla="*/ 92 w 207"/>
                  <a:gd name="T15" fmla="*/ 40 h 201"/>
                  <a:gd name="T16" fmla="*/ 137 w 207"/>
                  <a:gd name="T17" fmla="*/ 74 h 201"/>
                  <a:gd name="T18" fmla="*/ 121 w 207"/>
                  <a:gd name="T19" fmla="*/ 95 h 201"/>
                  <a:gd name="T20" fmla="*/ 136 w 207"/>
                  <a:gd name="T21" fmla="*/ 100 h 201"/>
                  <a:gd name="T22" fmla="*/ 152 w 207"/>
                  <a:gd name="T23" fmla="*/ 124 h 201"/>
                  <a:gd name="T24" fmla="*/ 206 w 207"/>
                  <a:gd name="T25" fmla="*/ 138 h 201"/>
                  <a:gd name="T26" fmla="*/ 165 w 207"/>
                  <a:gd name="T27" fmla="*/ 179 h 201"/>
                  <a:gd name="T28" fmla="*/ 122 w 207"/>
                  <a:gd name="T29" fmla="*/ 194 h 201"/>
                  <a:gd name="T30" fmla="*/ 83 w 207"/>
                  <a:gd name="T31" fmla="*/ 200 h 201"/>
                  <a:gd name="T32" fmla="*/ 39 w 207"/>
                  <a:gd name="T33" fmla="*/ 185 h 201"/>
                  <a:gd name="T34" fmla="*/ 24 w 207"/>
                  <a:gd name="T35" fmla="*/ 156 h 201"/>
                  <a:gd name="T36" fmla="*/ 0 w 207"/>
                  <a:gd name="T37" fmla="*/ 140 h 201"/>
                  <a:gd name="T38" fmla="*/ 0 w 207"/>
                  <a:gd name="T39" fmla="*/ 140 h 20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7"/>
                  <a:gd name="T61" fmla="*/ 0 h 201"/>
                  <a:gd name="T62" fmla="*/ 207 w 207"/>
                  <a:gd name="T63" fmla="*/ 201 h 20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7" h="201">
                    <a:moveTo>
                      <a:pt x="0" y="140"/>
                    </a:moveTo>
                    <a:lnTo>
                      <a:pt x="0" y="140"/>
                    </a:lnTo>
                    <a:lnTo>
                      <a:pt x="16" y="129"/>
                    </a:lnTo>
                    <a:lnTo>
                      <a:pt x="17" y="105"/>
                    </a:lnTo>
                    <a:lnTo>
                      <a:pt x="44" y="72"/>
                    </a:lnTo>
                    <a:lnTo>
                      <a:pt x="55" y="13"/>
                    </a:lnTo>
                    <a:lnTo>
                      <a:pt x="76" y="0"/>
                    </a:lnTo>
                    <a:lnTo>
                      <a:pt x="92" y="40"/>
                    </a:lnTo>
                    <a:lnTo>
                      <a:pt x="137" y="74"/>
                    </a:lnTo>
                    <a:lnTo>
                      <a:pt x="121" y="95"/>
                    </a:lnTo>
                    <a:lnTo>
                      <a:pt x="136" y="100"/>
                    </a:lnTo>
                    <a:lnTo>
                      <a:pt x="152" y="124"/>
                    </a:lnTo>
                    <a:lnTo>
                      <a:pt x="206" y="138"/>
                    </a:lnTo>
                    <a:lnTo>
                      <a:pt x="165" y="179"/>
                    </a:lnTo>
                    <a:lnTo>
                      <a:pt x="122" y="194"/>
                    </a:lnTo>
                    <a:lnTo>
                      <a:pt x="83" y="200"/>
                    </a:lnTo>
                    <a:lnTo>
                      <a:pt x="39" y="185"/>
                    </a:lnTo>
                    <a:lnTo>
                      <a:pt x="24" y="156"/>
                    </a:lnTo>
                    <a:lnTo>
                      <a:pt x="0" y="14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31" name="Freeform 130"/>
              <p:cNvSpPr>
                <a:spLocks/>
              </p:cNvSpPr>
              <p:nvPr/>
            </p:nvSpPr>
            <p:spPr bwMode="auto">
              <a:xfrm>
                <a:off x="3651" y="3159"/>
                <a:ext cx="22" cy="222"/>
              </a:xfrm>
              <a:custGeom>
                <a:avLst/>
                <a:gdLst>
                  <a:gd name="T0" fmla="*/ 0 w 22"/>
                  <a:gd name="T1" fmla="*/ 21 h 27"/>
                  <a:gd name="T2" fmla="*/ 0 w 22"/>
                  <a:gd name="T3" fmla="*/ 21 h 27"/>
                  <a:gd name="T4" fmla="*/ 15 w 22"/>
                  <a:gd name="T5" fmla="*/ 26 h 27"/>
                  <a:gd name="T6" fmla="*/ 21 w 22"/>
                  <a:gd name="T7" fmla="*/ 18 h 27"/>
                  <a:gd name="T8" fmla="*/ 10 w 22"/>
                  <a:gd name="T9" fmla="*/ 16 h 27"/>
                  <a:gd name="T10" fmla="*/ 21 w 22"/>
                  <a:gd name="T11" fmla="*/ 10 h 27"/>
                  <a:gd name="T12" fmla="*/ 16 w 22"/>
                  <a:gd name="T13" fmla="*/ 0 h 27"/>
                  <a:gd name="T14" fmla="*/ 0 w 22"/>
                  <a:gd name="T15" fmla="*/ 21 h 27"/>
                  <a:gd name="T16" fmla="*/ 0 w 22"/>
                  <a:gd name="T17" fmla="*/ 21 h 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27"/>
                  <a:gd name="T29" fmla="*/ 22 w 22"/>
                  <a:gd name="T30" fmla="*/ 27 h 2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27">
                    <a:moveTo>
                      <a:pt x="0" y="21"/>
                    </a:moveTo>
                    <a:lnTo>
                      <a:pt x="0" y="21"/>
                    </a:lnTo>
                    <a:lnTo>
                      <a:pt x="15" y="26"/>
                    </a:lnTo>
                    <a:lnTo>
                      <a:pt x="21" y="18"/>
                    </a:lnTo>
                    <a:lnTo>
                      <a:pt x="10" y="16"/>
                    </a:lnTo>
                    <a:lnTo>
                      <a:pt x="21" y="10"/>
                    </a:lnTo>
                    <a:lnTo>
                      <a:pt x="16" y="0"/>
                    </a:lnTo>
                    <a:lnTo>
                      <a:pt x="0" y="21"/>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32" name="Freeform 131"/>
              <p:cNvSpPr>
                <a:spLocks/>
              </p:cNvSpPr>
              <p:nvPr/>
            </p:nvSpPr>
            <p:spPr bwMode="auto">
              <a:xfrm>
                <a:off x="3199" y="3331"/>
                <a:ext cx="77" cy="222"/>
              </a:xfrm>
              <a:custGeom>
                <a:avLst/>
                <a:gdLst>
                  <a:gd name="T0" fmla="*/ 0 w 77"/>
                  <a:gd name="T1" fmla="*/ 40 h 85"/>
                  <a:gd name="T2" fmla="*/ 0 w 77"/>
                  <a:gd name="T3" fmla="*/ 40 h 85"/>
                  <a:gd name="T4" fmla="*/ 9 w 77"/>
                  <a:gd name="T5" fmla="*/ 27 h 85"/>
                  <a:gd name="T6" fmla="*/ 14 w 77"/>
                  <a:gd name="T7" fmla="*/ 28 h 85"/>
                  <a:gd name="T8" fmla="*/ 10 w 77"/>
                  <a:gd name="T9" fmla="*/ 17 h 85"/>
                  <a:gd name="T10" fmla="*/ 35 w 77"/>
                  <a:gd name="T11" fmla="*/ 15 h 85"/>
                  <a:gd name="T12" fmla="*/ 35 w 77"/>
                  <a:gd name="T13" fmla="*/ 0 h 85"/>
                  <a:gd name="T14" fmla="*/ 63 w 77"/>
                  <a:gd name="T15" fmla="*/ 1 h 85"/>
                  <a:gd name="T16" fmla="*/ 62 w 77"/>
                  <a:gd name="T17" fmla="*/ 13 h 85"/>
                  <a:gd name="T18" fmla="*/ 76 w 77"/>
                  <a:gd name="T19" fmla="*/ 15 h 85"/>
                  <a:gd name="T20" fmla="*/ 72 w 77"/>
                  <a:gd name="T21" fmla="*/ 61 h 85"/>
                  <a:gd name="T22" fmla="*/ 54 w 77"/>
                  <a:gd name="T23" fmla="*/ 56 h 85"/>
                  <a:gd name="T24" fmla="*/ 33 w 77"/>
                  <a:gd name="T25" fmla="*/ 84 h 85"/>
                  <a:gd name="T26" fmla="*/ 0 w 77"/>
                  <a:gd name="T27" fmla="*/ 40 h 85"/>
                  <a:gd name="T28" fmla="*/ 0 w 77"/>
                  <a:gd name="T29" fmla="*/ 40 h 8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7"/>
                  <a:gd name="T46" fmla="*/ 0 h 85"/>
                  <a:gd name="T47" fmla="*/ 77 w 77"/>
                  <a:gd name="T48" fmla="*/ 85 h 8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7" h="85">
                    <a:moveTo>
                      <a:pt x="0" y="40"/>
                    </a:moveTo>
                    <a:lnTo>
                      <a:pt x="0" y="40"/>
                    </a:lnTo>
                    <a:lnTo>
                      <a:pt x="9" y="27"/>
                    </a:lnTo>
                    <a:lnTo>
                      <a:pt x="14" y="28"/>
                    </a:lnTo>
                    <a:lnTo>
                      <a:pt x="10" y="17"/>
                    </a:lnTo>
                    <a:lnTo>
                      <a:pt x="35" y="15"/>
                    </a:lnTo>
                    <a:lnTo>
                      <a:pt x="35" y="0"/>
                    </a:lnTo>
                    <a:lnTo>
                      <a:pt x="63" y="1"/>
                    </a:lnTo>
                    <a:lnTo>
                      <a:pt x="62" y="13"/>
                    </a:lnTo>
                    <a:lnTo>
                      <a:pt x="76" y="15"/>
                    </a:lnTo>
                    <a:lnTo>
                      <a:pt x="72" y="61"/>
                    </a:lnTo>
                    <a:lnTo>
                      <a:pt x="54" y="56"/>
                    </a:lnTo>
                    <a:lnTo>
                      <a:pt x="33" y="84"/>
                    </a:lnTo>
                    <a:lnTo>
                      <a:pt x="0" y="4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33" name="Freeform 132"/>
              <p:cNvSpPr>
                <a:spLocks/>
              </p:cNvSpPr>
              <p:nvPr/>
            </p:nvSpPr>
            <p:spPr bwMode="auto">
              <a:xfrm>
                <a:off x="2852" y="3137"/>
                <a:ext cx="42" cy="222"/>
              </a:xfrm>
              <a:custGeom>
                <a:avLst/>
                <a:gdLst>
                  <a:gd name="T0" fmla="*/ 0 w 42"/>
                  <a:gd name="T1" fmla="*/ 7 h 8"/>
                  <a:gd name="T2" fmla="*/ 0 w 42"/>
                  <a:gd name="T3" fmla="*/ 7 h 8"/>
                  <a:gd name="T4" fmla="*/ 2 w 42"/>
                  <a:gd name="T5" fmla="*/ 0 h 8"/>
                  <a:gd name="T6" fmla="*/ 41 w 42"/>
                  <a:gd name="T7" fmla="*/ 2 h 8"/>
                  <a:gd name="T8" fmla="*/ 0 w 42"/>
                  <a:gd name="T9" fmla="*/ 7 h 8"/>
                  <a:gd name="T10" fmla="*/ 0 w 42"/>
                  <a:gd name="T11" fmla="*/ 7 h 8"/>
                  <a:gd name="T12" fmla="*/ 0 60000 65536"/>
                  <a:gd name="T13" fmla="*/ 0 60000 65536"/>
                  <a:gd name="T14" fmla="*/ 0 60000 65536"/>
                  <a:gd name="T15" fmla="*/ 0 60000 65536"/>
                  <a:gd name="T16" fmla="*/ 0 60000 65536"/>
                  <a:gd name="T17" fmla="*/ 0 60000 65536"/>
                  <a:gd name="T18" fmla="*/ 0 w 42"/>
                  <a:gd name="T19" fmla="*/ 0 h 8"/>
                  <a:gd name="T20" fmla="*/ 42 w 42"/>
                  <a:gd name="T21" fmla="*/ 8 h 8"/>
                </a:gdLst>
                <a:ahLst/>
                <a:cxnLst>
                  <a:cxn ang="T12">
                    <a:pos x="T0" y="T1"/>
                  </a:cxn>
                  <a:cxn ang="T13">
                    <a:pos x="T2" y="T3"/>
                  </a:cxn>
                  <a:cxn ang="T14">
                    <a:pos x="T4" y="T5"/>
                  </a:cxn>
                  <a:cxn ang="T15">
                    <a:pos x="T6" y="T7"/>
                  </a:cxn>
                  <a:cxn ang="T16">
                    <a:pos x="T8" y="T9"/>
                  </a:cxn>
                  <a:cxn ang="T17">
                    <a:pos x="T10" y="T11"/>
                  </a:cxn>
                </a:cxnLst>
                <a:rect l="T18" t="T19" r="T20" b="T21"/>
                <a:pathLst>
                  <a:path w="42" h="8">
                    <a:moveTo>
                      <a:pt x="0" y="7"/>
                    </a:moveTo>
                    <a:lnTo>
                      <a:pt x="0" y="7"/>
                    </a:lnTo>
                    <a:lnTo>
                      <a:pt x="2" y="0"/>
                    </a:lnTo>
                    <a:lnTo>
                      <a:pt x="41" y="2"/>
                    </a:lnTo>
                    <a:lnTo>
                      <a:pt x="0" y="7"/>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34" name="Freeform 133"/>
              <p:cNvSpPr>
                <a:spLocks/>
              </p:cNvSpPr>
              <p:nvPr/>
            </p:nvSpPr>
            <p:spPr bwMode="auto">
              <a:xfrm>
                <a:off x="3039" y="3211"/>
                <a:ext cx="59" cy="222"/>
              </a:xfrm>
              <a:custGeom>
                <a:avLst/>
                <a:gdLst>
                  <a:gd name="T0" fmla="*/ 0 w 59"/>
                  <a:gd name="T1" fmla="*/ 83 h 89"/>
                  <a:gd name="T2" fmla="*/ 0 w 59"/>
                  <a:gd name="T3" fmla="*/ 83 h 89"/>
                  <a:gd name="T4" fmla="*/ 5 w 59"/>
                  <a:gd name="T5" fmla="*/ 23 h 89"/>
                  <a:gd name="T6" fmla="*/ 3 w 59"/>
                  <a:gd name="T7" fmla="*/ 4 h 89"/>
                  <a:gd name="T8" fmla="*/ 39 w 59"/>
                  <a:gd name="T9" fmla="*/ 0 h 89"/>
                  <a:gd name="T10" fmla="*/ 58 w 59"/>
                  <a:gd name="T11" fmla="*/ 70 h 89"/>
                  <a:gd name="T12" fmla="*/ 15 w 59"/>
                  <a:gd name="T13" fmla="*/ 88 h 89"/>
                  <a:gd name="T14" fmla="*/ 0 w 59"/>
                  <a:gd name="T15" fmla="*/ 83 h 89"/>
                  <a:gd name="T16" fmla="*/ 0 w 59"/>
                  <a:gd name="T17" fmla="*/ 83 h 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9"/>
                  <a:gd name="T28" fmla="*/ 0 h 89"/>
                  <a:gd name="T29" fmla="*/ 59 w 59"/>
                  <a:gd name="T30" fmla="*/ 89 h 8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9" h="89">
                    <a:moveTo>
                      <a:pt x="0" y="83"/>
                    </a:moveTo>
                    <a:lnTo>
                      <a:pt x="0" y="83"/>
                    </a:lnTo>
                    <a:lnTo>
                      <a:pt x="5" y="23"/>
                    </a:lnTo>
                    <a:lnTo>
                      <a:pt x="3" y="4"/>
                    </a:lnTo>
                    <a:lnTo>
                      <a:pt x="39" y="0"/>
                    </a:lnTo>
                    <a:lnTo>
                      <a:pt x="58" y="70"/>
                    </a:lnTo>
                    <a:lnTo>
                      <a:pt x="15" y="88"/>
                    </a:lnTo>
                    <a:lnTo>
                      <a:pt x="0" y="83"/>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35" name="Freeform 134"/>
              <p:cNvSpPr>
                <a:spLocks/>
              </p:cNvSpPr>
              <p:nvPr/>
            </p:nvSpPr>
            <p:spPr bwMode="auto">
              <a:xfrm>
                <a:off x="2876" y="3182"/>
                <a:ext cx="101" cy="222"/>
              </a:xfrm>
              <a:custGeom>
                <a:avLst/>
                <a:gdLst>
                  <a:gd name="T0" fmla="*/ 0 w 101"/>
                  <a:gd name="T1" fmla="*/ 25 h 74"/>
                  <a:gd name="T2" fmla="*/ 0 w 101"/>
                  <a:gd name="T3" fmla="*/ 25 h 74"/>
                  <a:gd name="T4" fmla="*/ 17 w 101"/>
                  <a:gd name="T5" fmla="*/ 14 h 74"/>
                  <a:gd name="T6" fmla="*/ 17 w 101"/>
                  <a:gd name="T7" fmla="*/ 0 h 74"/>
                  <a:gd name="T8" fmla="*/ 50 w 101"/>
                  <a:gd name="T9" fmla="*/ 3 h 74"/>
                  <a:gd name="T10" fmla="*/ 59 w 101"/>
                  <a:gd name="T11" fmla="*/ 10 h 74"/>
                  <a:gd name="T12" fmla="*/ 82 w 101"/>
                  <a:gd name="T13" fmla="*/ 2 h 74"/>
                  <a:gd name="T14" fmla="*/ 96 w 101"/>
                  <a:gd name="T15" fmla="*/ 35 h 74"/>
                  <a:gd name="T16" fmla="*/ 100 w 101"/>
                  <a:gd name="T17" fmla="*/ 59 h 74"/>
                  <a:gd name="T18" fmla="*/ 91 w 101"/>
                  <a:gd name="T19" fmla="*/ 58 h 74"/>
                  <a:gd name="T20" fmla="*/ 89 w 101"/>
                  <a:gd name="T21" fmla="*/ 71 h 74"/>
                  <a:gd name="T22" fmla="*/ 75 w 101"/>
                  <a:gd name="T23" fmla="*/ 73 h 74"/>
                  <a:gd name="T24" fmla="*/ 74 w 101"/>
                  <a:gd name="T25" fmla="*/ 59 h 74"/>
                  <a:gd name="T26" fmla="*/ 66 w 101"/>
                  <a:gd name="T27" fmla="*/ 59 h 74"/>
                  <a:gd name="T28" fmla="*/ 52 w 101"/>
                  <a:gd name="T29" fmla="*/ 38 h 74"/>
                  <a:gd name="T30" fmla="*/ 23 w 101"/>
                  <a:gd name="T31" fmla="*/ 50 h 74"/>
                  <a:gd name="T32" fmla="*/ 0 w 101"/>
                  <a:gd name="T33" fmla="*/ 25 h 74"/>
                  <a:gd name="T34" fmla="*/ 0 w 101"/>
                  <a:gd name="T35" fmla="*/ 25 h 7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1"/>
                  <a:gd name="T55" fmla="*/ 0 h 74"/>
                  <a:gd name="T56" fmla="*/ 101 w 101"/>
                  <a:gd name="T57" fmla="*/ 74 h 7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1" h="74">
                    <a:moveTo>
                      <a:pt x="0" y="25"/>
                    </a:moveTo>
                    <a:lnTo>
                      <a:pt x="0" y="25"/>
                    </a:lnTo>
                    <a:lnTo>
                      <a:pt x="17" y="14"/>
                    </a:lnTo>
                    <a:lnTo>
                      <a:pt x="17" y="0"/>
                    </a:lnTo>
                    <a:lnTo>
                      <a:pt x="50" y="3"/>
                    </a:lnTo>
                    <a:lnTo>
                      <a:pt x="59" y="10"/>
                    </a:lnTo>
                    <a:lnTo>
                      <a:pt x="82" y="2"/>
                    </a:lnTo>
                    <a:lnTo>
                      <a:pt x="96" y="35"/>
                    </a:lnTo>
                    <a:lnTo>
                      <a:pt x="100" y="59"/>
                    </a:lnTo>
                    <a:lnTo>
                      <a:pt x="91" y="58"/>
                    </a:lnTo>
                    <a:lnTo>
                      <a:pt x="89" y="71"/>
                    </a:lnTo>
                    <a:lnTo>
                      <a:pt x="75" y="73"/>
                    </a:lnTo>
                    <a:lnTo>
                      <a:pt x="74" y="59"/>
                    </a:lnTo>
                    <a:lnTo>
                      <a:pt x="66" y="59"/>
                    </a:lnTo>
                    <a:lnTo>
                      <a:pt x="52" y="38"/>
                    </a:lnTo>
                    <a:lnTo>
                      <a:pt x="23" y="50"/>
                    </a:lnTo>
                    <a:lnTo>
                      <a:pt x="0" y="25"/>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36" name="Freeform 135"/>
              <p:cNvSpPr>
                <a:spLocks/>
              </p:cNvSpPr>
              <p:nvPr/>
            </p:nvSpPr>
            <p:spPr bwMode="auto">
              <a:xfrm>
                <a:off x="3691" y="2915"/>
                <a:ext cx="26" cy="222"/>
              </a:xfrm>
              <a:custGeom>
                <a:avLst/>
                <a:gdLst>
                  <a:gd name="T0" fmla="*/ 0 w 26"/>
                  <a:gd name="T1" fmla="*/ 0 h 8"/>
                  <a:gd name="T2" fmla="*/ 0 w 26"/>
                  <a:gd name="T3" fmla="*/ 0 h 8"/>
                  <a:gd name="T4" fmla="*/ 13 w 26"/>
                  <a:gd name="T5" fmla="*/ 7 h 8"/>
                  <a:gd name="T6" fmla="*/ 25 w 26"/>
                  <a:gd name="T7" fmla="*/ 2 h 8"/>
                  <a:gd name="T8" fmla="*/ 0 w 26"/>
                  <a:gd name="T9" fmla="*/ 0 h 8"/>
                  <a:gd name="T10" fmla="*/ 0 w 26"/>
                  <a:gd name="T11" fmla="*/ 0 h 8"/>
                  <a:gd name="T12" fmla="*/ 0 60000 65536"/>
                  <a:gd name="T13" fmla="*/ 0 60000 65536"/>
                  <a:gd name="T14" fmla="*/ 0 60000 65536"/>
                  <a:gd name="T15" fmla="*/ 0 60000 65536"/>
                  <a:gd name="T16" fmla="*/ 0 60000 65536"/>
                  <a:gd name="T17" fmla="*/ 0 60000 65536"/>
                  <a:gd name="T18" fmla="*/ 0 w 26"/>
                  <a:gd name="T19" fmla="*/ 0 h 8"/>
                  <a:gd name="T20" fmla="*/ 26 w 26"/>
                  <a:gd name="T21" fmla="*/ 8 h 8"/>
                </a:gdLst>
                <a:ahLst/>
                <a:cxnLst>
                  <a:cxn ang="T12">
                    <a:pos x="T0" y="T1"/>
                  </a:cxn>
                  <a:cxn ang="T13">
                    <a:pos x="T2" y="T3"/>
                  </a:cxn>
                  <a:cxn ang="T14">
                    <a:pos x="T4" y="T5"/>
                  </a:cxn>
                  <a:cxn ang="T15">
                    <a:pos x="T6" y="T7"/>
                  </a:cxn>
                  <a:cxn ang="T16">
                    <a:pos x="T8" y="T9"/>
                  </a:cxn>
                  <a:cxn ang="T17">
                    <a:pos x="T10" y="T11"/>
                  </a:cxn>
                </a:cxnLst>
                <a:rect l="T18" t="T19" r="T20" b="T21"/>
                <a:pathLst>
                  <a:path w="26" h="8">
                    <a:moveTo>
                      <a:pt x="0" y="0"/>
                    </a:moveTo>
                    <a:lnTo>
                      <a:pt x="0" y="0"/>
                    </a:lnTo>
                    <a:lnTo>
                      <a:pt x="13" y="7"/>
                    </a:lnTo>
                    <a:lnTo>
                      <a:pt x="25" y="2"/>
                    </a:lnTo>
                    <a:lnTo>
                      <a:pt x="0" y="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37" name="Freeform 136"/>
              <p:cNvSpPr>
                <a:spLocks/>
              </p:cNvSpPr>
              <p:nvPr/>
            </p:nvSpPr>
            <p:spPr bwMode="auto">
              <a:xfrm>
                <a:off x="3544" y="2881"/>
                <a:ext cx="22" cy="222"/>
              </a:xfrm>
              <a:custGeom>
                <a:avLst/>
                <a:gdLst>
                  <a:gd name="T0" fmla="*/ 0 w 22"/>
                  <a:gd name="T1" fmla="*/ 28 h 58"/>
                  <a:gd name="T2" fmla="*/ 0 w 22"/>
                  <a:gd name="T3" fmla="*/ 28 h 58"/>
                  <a:gd name="T4" fmla="*/ 11 w 22"/>
                  <a:gd name="T5" fmla="*/ 57 h 58"/>
                  <a:gd name="T6" fmla="*/ 13 w 22"/>
                  <a:gd name="T7" fmla="*/ 56 h 58"/>
                  <a:gd name="T8" fmla="*/ 19 w 22"/>
                  <a:gd name="T9" fmla="*/ 25 h 58"/>
                  <a:gd name="T10" fmla="*/ 11 w 22"/>
                  <a:gd name="T11" fmla="*/ 28 h 58"/>
                  <a:gd name="T12" fmla="*/ 13 w 22"/>
                  <a:gd name="T13" fmla="*/ 14 h 58"/>
                  <a:gd name="T14" fmla="*/ 20 w 22"/>
                  <a:gd name="T15" fmla="*/ 7 h 58"/>
                  <a:gd name="T16" fmla="*/ 21 w 22"/>
                  <a:gd name="T17" fmla="*/ 0 h 58"/>
                  <a:gd name="T18" fmla="*/ 14 w 22"/>
                  <a:gd name="T19" fmla="*/ 1 h 58"/>
                  <a:gd name="T20" fmla="*/ 0 w 22"/>
                  <a:gd name="T21" fmla="*/ 28 h 58"/>
                  <a:gd name="T22" fmla="*/ 0 w 22"/>
                  <a:gd name="T23" fmla="*/ 28 h 5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
                  <a:gd name="T37" fmla="*/ 0 h 58"/>
                  <a:gd name="T38" fmla="*/ 22 w 22"/>
                  <a:gd name="T39" fmla="*/ 58 h 5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 h="58">
                    <a:moveTo>
                      <a:pt x="0" y="28"/>
                    </a:moveTo>
                    <a:lnTo>
                      <a:pt x="0" y="28"/>
                    </a:lnTo>
                    <a:lnTo>
                      <a:pt x="11" y="57"/>
                    </a:lnTo>
                    <a:lnTo>
                      <a:pt x="13" y="56"/>
                    </a:lnTo>
                    <a:lnTo>
                      <a:pt x="19" y="25"/>
                    </a:lnTo>
                    <a:lnTo>
                      <a:pt x="11" y="28"/>
                    </a:lnTo>
                    <a:lnTo>
                      <a:pt x="13" y="14"/>
                    </a:lnTo>
                    <a:lnTo>
                      <a:pt x="20" y="7"/>
                    </a:lnTo>
                    <a:lnTo>
                      <a:pt x="21" y="0"/>
                    </a:lnTo>
                    <a:lnTo>
                      <a:pt x="14" y="1"/>
                    </a:lnTo>
                    <a:lnTo>
                      <a:pt x="0" y="28"/>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38" name="Freeform 137"/>
              <p:cNvSpPr>
                <a:spLocks/>
              </p:cNvSpPr>
              <p:nvPr/>
            </p:nvSpPr>
            <p:spPr bwMode="auto">
              <a:xfrm>
                <a:off x="2964" y="3216"/>
                <a:ext cx="81" cy="222"/>
              </a:xfrm>
              <a:custGeom>
                <a:avLst/>
                <a:gdLst>
                  <a:gd name="T0" fmla="*/ 0 w 81"/>
                  <a:gd name="T1" fmla="*/ 57 h 87"/>
                  <a:gd name="T2" fmla="*/ 0 w 81"/>
                  <a:gd name="T3" fmla="*/ 57 h 87"/>
                  <a:gd name="T4" fmla="*/ 1 w 81"/>
                  <a:gd name="T5" fmla="*/ 44 h 87"/>
                  <a:gd name="T6" fmla="*/ 3 w 81"/>
                  <a:gd name="T7" fmla="*/ 31 h 87"/>
                  <a:gd name="T8" fmla="*/ 12 w 81"/>
                  <a:gd name="T9" fmla="*/ 32 h 87"/>
                  <a:gd name="T10" fmla="*/ 8 w 81"/>
                  <a:gd name="T11" fmla="*/ 8 h 87"/>
                  <a:gd name="T12" fmla="*/ 32 w 81"/>
                  <a:gd name="T13" fmla="*/ 0 h 87"/>
                  <a:gd name="T14" fmla="*/ 46 w 81"/>
                  <a:gd name="T15" fmla="*/ 5 h 87"/>
                  <a:gd name="T16" fmla="*/ 53 w 81"/>
                  <a:gd name="T17" fmla="*/ 14 h 87"/>
                  <a:gd name="T18" fmla="*/ 80 w 81"/>
                  <a:gd name="T19" fmla="*/ 17 h 87"/>
                  <a:gd name="T20" fmla="*/ 75 w 81"/>
                  <a:gd name="T21" fmla="*/ 77 h 87"/>
                  <a:gd name="T22" fmla="*/ 13 w 81"/>
                  <a:gd name="T23" fmla="*/ 86 h 87"/>
                  <a:gd name="T24" fmla="*/ 15 w 81"/>
                  <a:gd name="T25" fmla="*/ 66 h 87"/>
                  <a:gd name="T26" fmla="*/ 0 w 81"/>
                  <a:gd name="T27" fmla="*/ 57 h 87"/>
                  <a:gd name="T28" fmla="*/ 0 w 81"/>
                  <a:gd name="T29" fmla="*/ 57 h 8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81"/>
                  <a:gd name="T46" fmla="*/ 0 h 87"/>
                  <a:gd name="T47" fmla="*/ 81 w 81"/>
                  <a:gd name="T48" fmla="*/ 87 h 8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81" h="87">
                    <a:moveTo>
                      <a:pt x="0" y="57"/>
                    </a:moveTo>
                    <a:lnTo>
                      <a:pt x="0" y="57"/>
                    </a:lnTo>
                    <a:lnTo>
                      <a:pt x="1" y="44"/>
                    </a:lnTo>
                    <a:lnTo>
                      <a:pt x="3" y="31"/>
                    </a:lnTo>
                    <a:lnTo>
                      <a:pt x="12" y="32"/>
                    </a:lnTo>
                    <a:lnTo>
                      <a:pt x="8" y="8"/>
                    </a:lnTo>
                    <a:lnTo>
                      <a:pt x="32" y="0"/>
                    </a:lnTo>
                    <a:lnTo>
                      <a:pt x="46" y="5"/>
                    </a:lnTo>
                    <a:lnTo>
                      <a:pt x="53" y="14"/>
                    </a:lnTo>
                    <a:lnTo>
                      <a:pt x="80" y="17"/>
                    </a:lnTo>
                    <a:lnTo>
                      <a:pt x="75" y="77"/>
                    </a:lnTo>
                    <a:lnTo>
                      <a:pt x="13" y="86"/>
                    </a:lnTo>
                    <a:lnTo>
                      <a:pt x="15" y="66"/>
                    </a:lnTo>
                    <a:lnTo>
                      <a:pt x="0" y="57"/>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39" name="Freeform 138"/>
              <p:cNvSpPr>
                <a:spLocks/>
              </p:cNvSpPr>
              <p:nvPr/>
            </p:nvSpPr>
            <p:spPr bwMode="auto">
              <a:xfrm>
                <a:off x="3555" y="2882"/>
                <a:ext cx="60" cy="222"/>
              </a:xfrm>
              <a:custGeom>
                <a:avLst/>
                <a:gdLst>
                  <a:gd name="T0" fmla="*/ 0 w 60"/>
                  <a:gd name="T1" fmla="*/ 31 h 65"/>
                  <a:gd name="T2" fmla="*/ 0 w 60"/>
                  <a:gd name="T3" fmla="*/ 31 h 65"/>
                  <a:gd name="T4" fmla="*/ 2 w 60"/>
                  <a:gd name="T5" fmla="*/ 17 h 65"/>
                  <a:gd name="T6" fmla="*/ 9 w 60"/>
                  <a:gd name="T7" fmla="*/ 10 h 65"/>
                  <a:gd name="T8" fmla="*/ 23 w 60"/>
                  <a:gd name="T9" fmla="*/ 16 h 65"/>
                  <a:gd name="T10" fmla="*/ 53 w 60"/>
                  <a:gd name="T11" fmla="*/ 0 h 65"/>
                  <a:gd name="T12" fmla="*/ 59 w 60"/>
                  <a:gd name="T13" fmla="*/ 18 h 65"/>
                  <a:gd name="T14" fmla="*/ 28 w 60"/>
                  <a:gd name="T15" fmla="*/ 28 h 65"/>
                  <a:gd name="T16" fmla="*/ 44 w 60"/>
                  <a:gd name="T17" fmla="*/ 42 h 65"/>
                  <a:gd name="T18" fmla="*/ 36 w 60"/>
                  <a:gd name="T19" fmla="*/ 51 h 65"/>
                  <a:gd name="T20" fmla="*/ 17 w 60"/>
                  <a:gd name="T21" fmla="*/ 64 h 65"/>
                  <a:gd name="T22" fmla="*/ 2 w 60"/>
                  <a:gd name="T23" fmla="*/ 59 h 65"/>
                  <a:gd name="T24" fmla="*/ 2 w 60"/>
                  <a:gd name="T25" fmla="*/ 59 h 65"/>
                  <a:gd name="T26" fmla="*/ 8 w 60"/>
                  <a:gd name="T27" fmla="*/ 28 h 65"/>
                  <a:gd name="T28" fmla="*/ 0 w 60"/>
                  <a:gd name="T29" fmla="*/ 31 h 65"/>
                  <a:gd name="T30" fmla="*/ 0 w 60"/>
                  <a:gd name="T31" fmla="*/ 31 h 6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0"/>
                  <a:gd name="T49" fmla="*/ 0 h 65"/>
                  <a:gd name="T50" fmla="*/ 60 w 60"/>
                  <a:gd name="T51" fmla="*/ 65 h 6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0" h="65">
                    <a:moveTo>
                      <a:pt x="0" y="31"/>
                    </a:moveTo>
                    <a:lnTo>
                      <a:pt x="0" y="31"/>
                    </a:lnTo>
                    <a:lnTo>
                      <a:pt x="2" y="17"/>
                    </a:lnTo>
                    <a:lnTo>
                      <a:pt x="9" y="10"/>
                    </a:lnTo>
                    <a:lnTo>
                      <a:pt x="23" y="16"/>
                    </a:lnTo>
                    <a:lnTo>
                      <a:pt x="53" y="0"/>
                    </a:lnTo>
                    <a:lnTo>
                      <a:pt x="59" y="18"/>
                    </a:lnTo>
                    <a:lnTo>
                      <a:pt x="28" y="28"/>
                    </a:lnTo>
                    <a:lnTo>
                      <a:pt x="44" y="42"/>
                    </a:lnTo>
                    <a:lnTo>
                      <a:pt x="36" y="51"/>
                    </a:lnTo>
                    <a:lnTo>
                      <a:pt x="17" y="64"/>
                    </a:lnTo>
                    <a:lnTo>
                      <a:pt x="2" y="59"/>
                    </a:lnTo>
                    <a:lnTo>
                      <a:pt x="8" y="28"/>
                    </a:lnTo>
                    <a:lnTo>
                      <a:pt x="0" y="31"/>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40" name="Freeform 139"/>
              <p:cNvSpPr>
                <a:spLocks/>
              </p:cNvSpPr>
              <p:nvPr/>
            </p:nvSpPr>
            <p:spPr bwMode="auto">
              <a:xfrm>
                <a:off x="3544" y="3319"/>
                <a:ext cx="109" cy="222"/>
              </a:xfrm>
              <a:custGeom>
                <a:avLst/>
                <a:gdLst>
                  <a:gd name="T0" fmla="*/ 0 w 109"/>
                  <a:gd name="T1" fmla="*/ 8 h 126"/>
                  <a:gd name="T2" fmla="*/ 0 w 109"/>
                  <a:gd name="T3" fmla="*/ 8 h 126"/>
                  <a:gd name="T4" fmla="*/ 15 w 109"/>
                  <a:gd name="T5" fmla="*/ 34 h 126"/>
                  <a:gd name="T6" fmla="*/ 0 w 109"/>
                  <a:gd name="T7" fmla="*/ 59 h 126"/>
                  <a:gd name="T8" fmla="*/ 11 w 109"/>
                  <a:gd name="T9" fmla="*/ 66 h 126"/>
                  <a:gd name="T10" fmla="*/ 3 w 109"/>
                  <a:gd name="T11" fmla="*/ 75 h 126"/>
                  <a:gd name="T12" fmla="*/ 74 w 109"/>
                  <a:gd name="T13" fmla="*/ 125 h 126"/>
                  <a:gd name="T14" fmla="*/ 104 w 109"/>
                  <a:gd name="T15" fmla="*/ 85 h 126"/>
                  <a:gd name="T16" fmla="*/ 97 w 109"/>
                  <a:gd name="T17" fmla="*/ 74 h 126"/>
                  <a:gd name="T18" fmla="*/ 97 w 109"/>
                  <a:gd name="T19" fmla="*/ 23 h 126"/>
                  <a:gd name="T20" fmla="*/ 108 w 109"/>
                  <a:gd name="T21" fmla="*/ 9 h 126"/>
                  <a:gd name="T22" fmla="*/ 69 w 109"/>
                  <a:gd name="T23" fmla="*/ 15 h 126"/>
                  <a:gd name="T24" fmla="*/ 25 w 109"/>
                  <a:gd name="T25" fmla="*/ 0 h 126"/>
                  <a:gd name="T26" fmla="*/ 0 w 109"/>
                  <a:gd name="T27" fmla="*/ 8 h 126"/>
                  <a:gd name="T28" fmla="*/ 0 w 109"/>
                  <a:gd name="T29" fmla="*/ 8 h 1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9"/>
                  <a:gd name="T46" fmla="*/ 0 h 126"/>
                  <a:gd name="T47" fmla="*/ 109 w 109"/>
                  <a:gd name="T48" fmla="*/ 126 h 12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9" h="126">
                    <a:moveTo>
                      <a:pt x="0" y="8"/>
                    </a:moveTo>
                    <a:lnTo>
                      <a:pt x="0" y="8"/>
                    </a:lnTo>
                    <a:lnTo>
                      <a:pt x="15" y="34"/>
                    </a:lnTo>
                    <a:lnTo>
                      <a:pt x="0" y="59"/>
                    </a:lnTo>
                    <a:lnTo>
                      <a:pt x="11" y="66"/>
                    </a:lnTo>
                    <a:lnTo>
                      <a:pt x="3" y="75"/>
                    </a:lnTo>
                    <a:lnTo>
                      <a:pt x="74" y="125"/>
                    </a:lnTo>
                    <a:lnTo>
                      <a:pt x="104" y="85"/>
                    </a:lnTo>
                    <a:lnTo>
                      <a:pt x="97" y="74"/>
                    </a:lnTo>
                    <a:lnTo>
                      <a:pt x="97" y="23"/>
                    </a:lnTo>
                    <a:lnTo>
                      <a:pt x="108" y="9"/>
                    </a:lnTo>
                    <a:lnTo>
                      <a:pt x="69" y="15"/>
                    </a:lnTo>
                    <a:lnTo>
                      <a:pt x="25" y="0"/>
                    </a:lnTo>
                    <a:lnTo>
                      <a:pt x="0" y="8"/>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41" name="Freeform 140"/>
              <p:cNvSpPr>
                <a:spLocks/>
              </p:cNvSpPr>
              <p:nvPr/>
            </p:nvSpPr>
            <p:spPr bwMode="auto">
              <a:xfrm>
                <a:off x="3716" y="2911"/>
                <a:ext cx="25" cy="222"/>
              </a:xfrm>
              <a:custGeom>
                <a:avLst/>
                <a:gdLst>
                  <a:gd name="T0" fmla="*/ 0 w 25"/>
                  <a:gd name="T1" fmla="*/ 13 h 22"/>
                  <a:gd name="T2" fmla="*/ 0 w 25"/>
                  <a:gd name="T3" fmla="*/ 13 h 22"/>
                  <a:gd name="T4" fmla="*/ 20 w 25"/>
                  <a:gd name="T5" fmla="*/ 0 h 22"/>
                  <a:gd name="T6" fmla="*/ 24 w 25"/>
                  <a:gd name="T7" fmla="*/ 21 h 22"/>
                  <a:gd name="T8" fmla="*/ 0 w 25"/>
                  <a:gd name="T9" fmla="*/ 13 h 22"/>
                  <a:gd name="T10" fmla="*/ 0 w 25"/>
                  <a:gd name="T11" fmla="*/ 13 h 22"/>
                  <a:gd name="T12" fmla="*/ 0 60000 65536"/>
                  <a:gd name="T13" fmla="*/ 0 60000 65536"/>
                  <a:gd name="T14" fmla="*/ 0 60000 65536"/>
                  <a:gd name="T15" fmla="*/ 0 60000 65536"/>
                  <a:gd name="T16" fmla="*/ 0 60000 65536"/>
                  <a:gd name="T17" fmla="*/ 0 60000 65536"/>
                  <a:gd name="T18" fmla="*/ 0 w 25"/>
                  <a:gd name="T19" fmla="*/ 0 h 22"/>
                  <a:gd name="T20" fmla="*/ 25 w 25"/>
                  <a:gd name="T21" fmla="*/ 22 h 22"/>
                </a:gdLst>
                <a:ahLst/>
                <a:cxnLst>
                  <a:cxn ang="T12">
                    <a:pos x="T0" y="T1"/>
                  </a:cxn>
                  <a:cxn ang="T13">
                    <a:pos x="T2" y="T3"/>
                  </a:cxn>
                  <a:cxn ang="T14">
                    <a:pos x="T4" y="T5"/>
                  </a:cxn>
                  <a:cxn ang="T15">
                    <a:pos x="T6" y="T7"/>
                  </a:cxn>
                  <a:cxn ang="T16">
                    <a:pos x="T8" y="T9"/>
                  </a:cxn>
                  <a:cxn ang="T17">
                    <a:pos x="T10" y="T11"/>
                  </a:cxn>
                </a:cxnLst>
                <a:rect l="T18" t="T19" r="T20" b="T21"/>
                <a:pathLst>
                  <a:path w="25" h="22">
                    <a:moveTo>
                      <a:pt x="0" y="13"/>
                    </a:moveTo>
                    <a:lnTo>
                      <a:pt x="0" y="13"/>
                    </a:lnTo>
                    <a:lnTo>
                      <a:pt x="20" y="0"/>
                    </a:lnTo>
                    <a:lnTo>
                      <a:pt x="24" y="21"/>
                    </a:lnTo>
                    <a:lnTo>
                      <a:pt x="0" y="13"/>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42" name="Freeform 141"/>
              <p:cNvSpPr>
                <a:spLocks/>
              </p:cNvSpPr>
              <p:nvPr/>
            </p:nvSpPr>
            <p:spPr bwMode="auto">
              <a:xfrm>
                <a:off x="3558" y="2842"/>
                <a:ext cx="22" cy="222"/>
              </a:xfrm>
              <a:custGeom>
                <a:avLst/>
                <a:gdLst>
                  <a:gd name="T0" fmla="*/ 0 w 22"/>
                  <a:gd name="T1" fmla="*/ 24 h 25"/>
                  <a:gd name="T2" fmla="*/ 0 w 22"/>
                  <a:gd name="T3" fmla="*/ 24 h 25"/>
                  <a:gd name="T4" fmla="*/ 7 w 22"/>
                  <a:gd name="T5" fmla="*/ 23 h 25"/>
                  <a:gd name="T6" fmla="*/ 21 w 22"/>
                  <a:gd name="T7" fmla="*/ 7 h 25"/>
                  <a:gd name="T8" fmla="*/ 14 w 22"/>
                  <a:gd name="T9" fmla="*/ 0 h 25"/>
                  <a:gd name="T10" fmla="*/ 0 w 22"/>
                  <a:gd name="T11" fmla="*/ 24 h 25"/>
                  <a:gd name="T12" fmla="*/ 0 w 22"/>
                  <a:gd name="T13" fmla="*/ 24 h 25"/>
                  <a:gd name="T14" fmla="*/ 0 60000 65536"/>
                  <a:gd name="T15" fmla="*/ 0 60000 65536"/>
                  <a:gd name="T16" fmla="*/ 0 60000 65536"/>
                  <a:gd name="T17" fmla="*/ 0 60000 65536"/>
                  <a:gd name="T18" fmla="*/ 0 60000 65536"/>
                  <a:gd name="T19" fmla="*/ 0 60000 65536"/>
                  <a:gd name="T20" fmla="*/ 0 60000 65536"/>
                  <a:gd name="T21" fmla="*/ 0 w 22"/>
                  <a:gd name="T22" fmla="*/ 0 h 25"/>
                  <a:gd name="T23" fmla="*/ 22 w 22"/>
                  <a:gd name="T24" fmla="*/ 25 h 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 h="25">
                    <a:moveTo>
                      <a:pt x="0" y="24"/>
                    </a:moveTo>
                    <a:lnTo>
                      <a:pt x="0" y="24"/>
                    </a:lnTo>
                    <a:lnTo>
                      <a:pt x="7" y="23"/>
                    </a:lnTo>
                    <a:lnTo>
                      <a:pt x="21" y="7"/>
                    </a:lnTo>
                    <a:lnTo>
                      <a:pt x="14" y="0"/>
                    </a:lnTo>
                    <a:lnTo>
                      <a:pt x="0" y="24"/>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43" name="Freeform 142"/>
              <p:cNvSpPr>
                <a:spLocks/>
              </p:cNvSpPr>
              <p:nvPr/>
            </p:nvSpPr>
            <p:spPr bwMode="auto">
              <a:xfrm>
                <a:off x="2925" y="3232"/>
                <a:ext cx="55" cy="222"/>
              </a:xfrm>
              <a:custGeom>
                <a:avLst/>
                <a:gdLst>
                  <a:gd name="T0" fmla="*/ 0 w 55"/>
                  <a:gd name="T1" fmla="*/ 20 h 55"/>
                  <a:gd name="T2" fmla="*/ 0 w 55"/>
                  <a:gd name="T3" fmla="*/ 20 h 55"/>
                  <a:gd name="T4" fmla="*/ 17 w 55"/>
                  <a:gd name="T5" fmla="*/ 0 h 55"/>
                  <a:gd name="T6" fmla="*/ 25 w 55"/>
                  <a:gd name="T7" fmla="*/ 0 h 55"/>
                  <a:gd name="T8" fmla="*/ 26 w 55"/>
                  <a:gd name="T9" fmla="*/ 14 h 55"/>
                  <a:gd name="T10" fmla="*/ 40 w 55"/>
                  <a:gd name="T11" fmla="*/ 12 h 55"/>
                  <a:gd name="T12" fmla="*/ 39 w 55"/>
                  <a:gd name="T13" fmla="*/ 25 h 55"/>
                  <a:gd name="T14" fmla="*/ 54 w 55"/>
                  <a:gd name="T15" fmla="*/ 34 h 55"/>
                  <a:gd name="T16" fmla="*/ 52 w 55"/>
                  <a:gd name="T17" fmla="*/ 54 h 55"/>
                  <a:gd name="T18" fmla="*/ 0 w 55"/>
                  <a:gd name="T19" fmla="*/ 20 h 55"/>
                  <a:gd name="T20" fmla="*/ 0 w 55"/>
                  <a:gd name="T21" fmla="*/ 20 h 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5"/>
                  <a:gd name="T34" fmla="*/ 0 h 55"/>
                  <a:gd name="T35" fmla="*/ 55 w 55"/>
                  <a:gd name="T36" fmla="*/ 55 h 5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5" h="55">
                    <a:moveTo>
                      <a:pt x="0" y="20"/>
                    </a:moveTo>
                    <a:lnTo>
                      <a:pt x="0" y="20"/>
                    </a:lnTo>
                    <a:lnTo>
                      <a:pt x="17" y="0"/>
                    </a:lnTo>
                    <a:lnTo>
                      <a:pt x="25" y="0"/>
                    </a:lnTo>
                    <a:lnTo>
                      <a:pt x="26" y="14"/>
                    </a:lnTo>
                    <a:lnTo>
                      <a:pt x="40" y="12"/>
                    </a:lnTo>
                    <a:lnTo>
                      <a:pt x="39" y="25"/>
                    </a:lnTo>
                    <a:lnTo>
                      <a:pt x="54" y="34"/>
                    </a:lnTo>
                    <a:lnTo>
                      <a:pt x="52" y="54"/>
                    </a:lnTo>
                    <a:lnTo>
                      <a:pt x="0" y="2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44" name="Freeform 143"/>
              <p:cNvSpPr>
                <a:spLocks/>
              </p:cNvSpPr>
              <p:nvPr/>
            </p:nvSpPr>
            <p:spPr bwMode="auto">
              <a:xfrm>
                <a:off x="3208" y="2953"/>
                <a:ext cx="214" cy="222"/>
              </a:xfrm>
              <a:custGeom>
                <a:avLst/>
                <a:gdLst>
                  <a:gd name="T0" fmla="*/ 0 w 214"/>
                  <a:gd name="T1" fmla="*/ 103 h 199"/>
                  <a:gd name="T2" fmla="*/ 0 w 214"/>
                  <a:gd name="T3" fmla="*/ 103 h 199"/>
                  <a:gd name="T4" fmla="*/ 0 w 214"/>
                  <a:gd name="T5" fmla="*/ 42 h 199"/>
                  <a:gd name="T6" fmla="*/ 27 w 214"/>
                  <a:gd name="T7" fmla="*/ 0 h 199"/>
                  <a:gd name="T8" fmla="*/ 78 w 214"/>
                  <a:gd name="T9" fmla="*/ 12 h 199"/>
                  <a:gd name="T10" fmla="*/ 87 w 214"/>
                  <a:gd name="T11" fmla="*/ 27 h 199"/>
                  <a:gd name="T12" fmla="*/ 129 w 214"/>
                  <a:gd name="T13" fmla="*/ 42 h 199"/>
                  <a:gd name="T14" fmla="*/ 143 w 214"/>
                  <a:gd name="T15" fmla="*/ 37 h 199"/>
                  <a:gd name="T16" fmla="*/ 144 w 214"/>
                  <a:gd name="T17" fmla="*/ 15 h 199"/>
                  <a:gd name="T18" fmla="*/ 157 w 214"/>
                  <a:gd name="T19" fmla="*/ 5 h 199"/>
                  <a:gd name="T20" fmla="*/ 213 w 214"/>
                  <a:gd name="T21" fmla="*/ 22 h 199"/>
                  <a:gd name="T22" fmla="*/ 207 w 214"/>
                  <a:gd name="T23" fmla="*/ 46 h 199"/>
                  <a:gd name="T24" fmla="*/ 213 w 214"/>
                  <a:gd name="T25" fmla="*/ 162 h 199"/>
                  <a:gd name="T26" fmla="*/ 213 w 214"/>
                  <a:gd name="T27" fmla="*/ 190 h 199"/>
                  <a:gd name="T28" fmla="*/ 201 w 214"/>
                  <a:gd name="T29" fmla="*/ 190 h 199"/>
                  <a:gd name="T30" fmla="*/ 201 w 214"/>
                  <a:gd name="T31" fmla="*/ 198 h 199"/>
                  <a:gd name="T32" fmla="*/ 91 w 214"/>
                  <a:gd name="T33" fmla="*/ 142 h 199"/>
                  <a:gd name="T34" fmla="*/ 77 w 214"/>
                  <a:gd name="T35" fmla="*/ 147 h 199"/>
                  <a:gd name="T36" fmla="*/ 32 w 214"/>
                  <a:gd name="T37" fmla="*/ 141 h 199"/>
                  <a:gd name="T38" fmla="*/ 0 w 214"/>
                  <a:gd name="T39" fmla="*/ 103 h 199"/>
                  <a:gd name="T40" fmla="*/ 0 w 214"/>
                  <a:gd name="T41" fmla="*/ 103 h 19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14"/>
                  <a:gd name="T64" fmla="*/ 0 h 199"/>
                  <a:gd name="T65" fmla="*/ 214 w 214"/>
                  <a:gd name="T66" fmla="*/ 199 h 19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14" h="199">
                    <a:moveTo>
                      <a:pt x="0" y="103"/>
                    </a:moveTo>
                    <a:lnTo>
                      <a:pt x="0" y="103"/>
                    </a:lnTo>
                    <a:lnTo>
                      <a:pt x="0" y="42"/>
                    </a:lnTo>
                    <a:lnTo>
                      <a:pt x="27" y="0"/>
                    </a:lnTo>
                    <a:lnTo>
                      <a:pt x="78" y="12"/>
                    </a:lnTo>
                    <a:lnTo>
                      <a:pt x="87" y="27"/>
                    </a:lnTo>
                    <a:lnTo>
                      <a:pt x="129" y="42"/>
                    </a:lnTo>
                    <a:lnTo>
                      <a:pt x="143" y="37"/>
                    </a:lnTo>
                    <a:lnTo>
                      <a:pt x="144" y="15"/>
                    </a:lnTo>
                    <a:lnTo>
                      <a:pt x="157" y="5"/>
                    </a:lnTo>
                    <a:lnTo>
                      <a:pt x="213" y="22"/>
                    </a:lnTo>
                    <a:lnTo>
                      <a:pt x="207" y="46"/>
                    </a:lnTo>
                    <a:lnTo>
                      <a:pt x="213" y="162"/>
                    </a:lnTo>
                    <a:lnTo>
                      <a:pt x="213" y="190"/>
                    </a:lnTo>
                    <a:lnTo>
                      <a:pt x="201" y="190"/>
                    </a:lnTo>
                    <a:lnTo>
                      <a:pt x="201" y="198"/>
                    </a:lnTo>
                    <a:lnTo>
                      <a:pt x="91" y="142"/>
                    </a:lnTo>
                    <a:lnTo>
                      <a:pt x="77" y="147"/>
                    </a:lnTo>
                    <a:lnTo>
                      <a:pt x="32" y="141"/>
                    </a:lnTo>
                    <a:lnTo>
                      <a:pt x="0" y="103"/>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45" name="Freeform 144"/>
              <p:cNvSpPr>
                <a:spLocks/>
              </p:cNvSpPr>
              <p:nvPr/>
            </p:nvSpPr>
            <p:spPr bwMode="auto">
              <a:xfrm>
                <a:off x="3668" y="3579"/>
                <a:ext cx="97" cy="222"/>
              </a:xfrm>
              <a:custGeom>
                <a:avLst/>
                <a:gdLst>
                  <a:gd name="T0" fmla="*/ 0 w 97"/>
                  <a:gd name="T1" fmla="*/ 135 h 190"/>
                  <a:gd name="T2" fmla="*/ 0 w 97"/>
                  <a:gd name="T3" fmla="*/ 135 h 190"/>
                  <a:gd name="T4" fmla="*/ 9 w 97"/>
                  <a:gd name="T5" fmla="*/ 173 h 190"/>
                  <a:gd name="T6" fmla="*/ 27 w 97"/>
                  <a:gd name="T7" fmla="*/ 189 h 190"/>
                  <a:gd name="T8" fmla="*/ 57 w 97"/>
                  <a:gd name="T9" fmla="*/ 173 h 190"/>
                  <a:gd name="T10" fmla="*/ 90 w 97"/>
                  <a:gd name="T11" fmla="*/ 43 h 190"/>
                  <a:gd name="T12" fmla="*/ 96 w 97"/>
                  <a:gd name="T13" fmla="*/ 48 h 190"/>
                  <a:gd name="T14" fmla="*/ 82 w 97"/>
                  <a:gd name="T15" fmla="*/ 0 h 190"/>
                  <a:gd name="T16" fmla="*/ 64 w 97"/>
                  <a:gd name="T17" fmla="*/ 20 h 190"/>
                  <a:gd name="T18" fmla="*/ 65 w 97"/>
                  <a:gd name="T19" fmla="*/ 34 h 190"/>
                  <a:gd name="T20" fmla="*/ 44 w 97"/>
                  <a:gd name="T21" fmla="*/ 49 h 190"/>
                  <a:gd name="T22" fmla="*/ 17 w 97"/>
                  <a:gd name="T23" fmla="*/ 56 h 190"/>
                  <a:gd name="T24" fmla="*/ 10 w 97"/>
                  <a:gd name="T25" fmla="*/ 73 h 190"/>
                  <a:gd name="T26" fmla="*/ 17 w 97"/>
                  <a:gd name="T27" fmla="*/ 106 h 190"/>
                  <a:gd name="T28" fmla="*/ 0 w 97"/>
                  <a:gd name="T29" fmla="*/ 135 h 190"/>
                  <a:gd name="T30" fmla="*/ 0 w 97"/>
                  <a:gd name="T31" fmla="*/ 135 h 19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97"/>
                  <a:gd name="T49" fmla="*/ 0 h 190"/>
                  <a:gd name="T50" fmla="*/ 97 w 97"/>
                  <a:gd name="T51" fmla="*/ 190 h 19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97" h="190">
                    <a:moveTo>
                      <a:pt x="0" y="135"/>
                    </a:moveTo>
                    <a:lnTo>
                      <a:pt x="0" y="135"/>
                    </a:lnTo>
                    <a:lnTo>
                      <a:pt x="9" y="173"/>
                    </a:lnTo>
                    <a:lnTo>
                      <a:pt x="27" y="189"/>
                    </a:lnTo>
                    <a:lnTo>
                      <a:pt x="57" y="173"/>
                    </a:lnTo>
                    <a:lnTo>
                      <a:pt x="90" y="43"/>
                    </a:lnTo>
                    <a:lnTo>
                      <a:pt x="96" y="48"/>
                    </a:lnTo>
                    <a:lnTo>
                      <a:pt x="82" y="0"/>
                    </a:lnTo>
                    <a:lnTo>
                      <a:pt x="64" y="20"/>
                    </a:lnTo>
                    <a:lnTo>
                      <a:pt x="65" y="34"/>
                    </a:lnTo>
                    <a:lnTo>
                      <a:pt x="44" y="49"/>
                    </a:lnTo>
                    <a:lnTo>
                      <a:pt x="17" y="56"/>
                    </a:lnTo>
                    <a:lnTo>
                      <a:pt x="10" y="73"/>
                    </a:lnTo>
                    <a:lnTo>
                      <a:pt x="17" y="106"/>
                    </a:lnTo>
                    <a:lnTo>
                      <a:pt x="0" y="135"/>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46" name="Freeform 145"/>
              <p:cNvSpPr>
                <a:spLocks/>
              </p:cNvSpPr>
              <p:nvPr/>
            </p:nvSpPr>
            <p:spPr bwMode="auto">
              <a:xfrm>
                <a:off x="3527" y="3500"/>
                <a:ext cx="45" cy="222"/>
              </a:xfrm>
              <a:custGeom>
                <a:avLst/>
                <a:gdLst>
                  <a:gd name="T0" fmla="*/ 0 w 45"/>
                  <a:gd name="T1" fmla="*/ 58 h 107"/>
                  <a:gd name="T2" fmla="*/ 0 w 45"/>
                  <a:gd name="T3" fmla="*/ 58 h 107"/>
                  <a:gd name="T4" fmla="*/ 6 w 45"/>
                  <a:gd name="T5" fmla="*/ 64 h 107"/>
                  <a:gd name="T6" fmla="*/ 23 w 45"/>
                  <a:gd name="T7" fmla="*/ 70 h 107"/>
                  <a:gd name="T8" fmla="*/ 21 w 45"/>
                  <a:gd name="T9" fmla="*/ 90 h 107"/>
                  <a:gd name="T10" fmla="*/ 36 w 45"/>
                  <a:gd name="T11" fmla="*/ 106 h 107"/>
                  <a:gd name="T12" fmla="*/ 44 w 45"/>
                  <a:gd name="T13" fmla="*/ 76 h 107"/>
                  <a:gd name="T14" fmla="*/ 30 w 45"/>
                  <a:gd name="T15" fmla="*/ 56 h 107"/>
                  <a:gd name="T16" fmla="*/ 34 w 45"/>
                  <a:gd name="T17" fmla="*/ 67 h 107"/>
                  <a:gd name="T18" fmla="*/ 26 w 45"/>
                  <a:gd name="T19" fmla="*/ 67 h 107"/>
                  <a:gd name="T20" fmla="*/ 17 w 45"/>
                  <a:gd name="T21" fmla="*/ 39 h 107"/>
                  <a:gd name="T22" fmla="*/ 16 w 45"/>
                  <a:gd name="T23" fmla="*/ 3 h 107"/>
                  <a:gd name="T24" fmla="*/ 3 w 45"/>
                  <a:gd name="T25" fmla="*/ 0 h 107"/>
                  <a:gd name="T26" fmla="*/ 14 w 45"/>
                  <a:gd name="T27" fmla="*/ 17 h 107"/>
                  <a:gd name="T28" fmla="*/ 0 w 45"/>
                  <a:gd name="T29" fmla="*/ 58 h 107"/>
                  <a:gd name="T30" fmla="*/ 0 w 45"/>
                  <a:gd name="T31" fmla="*/ 58 h 10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5"/>
                  <a:gd name="T49" fmla="*/ 0 h 107"/>
                  <a:gd name="T50" fmla="*/ 45 w 45"/>
                  <a:gd name="T51" fmla="*/ 107 h 10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5" h="107">
                    <a:moveTo>
                      <a:pt x="0" y="58"/>
                    </a:moveTo>
                    <a:lnTo>
                      <a:pt x="0" y="58"/>
                    </a:lnTo>
                    <a:lnTo>
                      <a:pt x="6" y="64"/>
                    </a:lnTo>
                    <a:lnTo>
                      <a:pt x="23" y="70"/>
                    </a:lnTo>
                    <a:lnTo>
                      <a:pt x="21" y="90"/>
                    </a:lnTo>
                    <a:lnTo>
                      <a:pt x="36" y="106"/>
                    </a:lnTo>
                    <a:lnTo>
                      <a:pt x="44" y="76"/>
                    </a:lnTo>
                    <a:lnTo>
                      <a:pt x="30" y="56"/>
                    </a:lnTo>
                    <a:lnTo>
                      <a:pt x="34" y="67"/>
                    </a:lnTo>
                    <a:lnTo>
                      <a:pt x="26" y="67"/>
                    </a:lnTo>
                    <a:lnTo>
                      <a:pt x="17" y="39"/>
                    </a:lnTo>
                    <a:lnTo>
                      <a:pt x="16" y="3"/>
                    </a:lnTo>
                    <a:lnTo>
                      <a:pt x="3" y="0"/>
                    </a:lnTo>
                    <a:lnTo>
                      <a:pt x="14" y="17"/>
                    </a:lnTo>
                    <a:lnTo>
                      <a:pt x="0" y="58"/>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47" name="Freeform 146"/>
              <p:cNvSpPr>
                <a:spLocks/>
              </p:cNvSpPr>
              <p:nvPr/>
            </p:nvSpPr>
            <p:spPr bwMode="auto">
              <a:xfrm>
                <a:off x="2916" y="3077"/>
                <a:ext cx="221" cy="222"/>
              </a:xfrm>
              <a:custGeom>
                <a:avLst/>
                <a:gdLst>
                  <a:gd name="T0" fmla="*/ 0 w 221"/>
                  <a:gd name="T1" fmla="*/ 143 h 208"/>
                  <a:gd name="T2" fmla="*/ 0 w 221"/>
                  <a:gd name="T3" fmla="*/ 143 h 208"/>
                  <a:gd name="T4" fmla="*/ 9 w 221"/>
                  <a:gd name="T5" fmla="*/ 129 h 208"/>
                  <a:gd name="T6" fmla="*/ 20 w 221"/>
                  <a:gd name="T7" fmla="*/ 138 h 208"/>
                  <a:gd name="T8" fmla="*/ 89 w 221"/>
                  <a:gd name="T9" fmla="*/ 134 h 208"/>
                  <a:gd name="T10" fmla="*/ 75 w 221"/>
                  <a:gd name="T11" fmla="*/ 0 h 208"/>
                  <a:gd name="T12" fmla="*/ 99 w 221"/>
                  <a:gd name="T13" fmla="*/ 0 h 208"/>
                  <a:gd name="T14" fmla="*/ 208 w 221"/>
                  <a:gd name="T15" fmla="*/ 72 h 208"/>
                  <a:gd name="T16" fmla="*/ 209 w 221"/>
                  <a:gd name="T17" fmla="*/ 85 h 208"/>
                  <a:gd name="T18" fmla="*/ 220 w 221"/>
                  <a:gd name="T19" fmla="*/ 83 h 208"/>
                  <a:gd name="T20" fmla="*/ 220 w 221"/>
                  <a:gd name="T21" fmla="*/ 126 h 208"/>
                  <a:gd name="T22" fmla="*/ 211 w 221"/>
                  <a:gd name="T23" fmla="*/ 135 h 208"/>
                  <a:gd name="T24" fmla="*/ 167 w 221"/>
                  <a:gd name="T25" fmla="*/ 141 h 208"/>
                  <a:gd name="T26" fmla="*/ 111 w 221"/>
                  <a:gd name="T27" fmla="*/ 165 h 208"/>
                  <a:gd name="T28" fmla="*/ 94 w 221"/>
                  <a:gd name="T29" fmla="*/ 204 h 208"/>
                  <a:gd name="T30" fmla="*/ 80 w 221"/>
                  <a:gd name="T31" fmla="*/ 199 h 208"/>
                  <a:gd name="T32" fmla="*/ 56 w 221"/>
                  <a:gd name="T33" fmla="*/ 207 h 208"/>
                  <a:gd name="T34" fmla="*/ 42 w 221"/>
                  <a:gd name="T35" fmla="*/ 174 h 208"/>
                  <a:gd name="T36" fmla="*/ 19 w 221"/>
                  <a:gd name="T37" fmla="*/ 182 h 208"/>
                  <a:gd name="T38" fmla="*/ 10 w 221"/>
                  <a:gd name="T39" fmla="*/ 175 h 208"/>
                  <a:gd name="T40" fmla="*/ 0 w 221"/>
                  <a:gd name="T41" fmla="*/ 143 h 208"/>
                  <a:gd name="T42" fmla="*/ 0 w 221"/>
                  <a:gd name="T43" fmla="*/ 143 h 20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21"/>
                  <a:gd name="T67" fmla="*/ 0 h 208"/>
                  <a:gd name="T68" fmla="*/ 221 w 221"/>
                  <a:gd name="T69" fmla="*/ 208 h 20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21" h="208">
                    <a:moveTo>
                      <a:pt x="0" y="143"/>
                    </a:moveTo>
                    <a:lnTo>
                      <a:pt x="0" y="143"/>
                    </a:lnTo>
                    <a:lnTo>
                      <a:pt x="9" y="129"/>
                    </a:lnTo>
                    <a:lnTo>
                      <a:pt x="20" y="138"/>
                    </a:lnTo>
                    <a:lnTo>
                      <a:pt x="89" y="134"/>
                    </a:lnTo>
                    <a:lnTo>
                      <a:pt x="75" y="0"/>
                    </a:lnTo>
                    <a:lnTo>
                      <a:pt x="99" y="0"/>
                    </a:lnTo>
                    <a:lnTo>
                      <a:pt x="208" y="72"/>
                    </a:lnTo>
                    <a:lnTo>
                      <a:pt x="209" y="85"/>
                    </a:lnTo>
                    <a:lnTo>
                      <a:pt x="220" y="83"/>
                    </a:lnTo>
                    <a:lnTo>
                      <a:pt x="220" y="126"/>
                    </a:lnTo>
                    <a:lnTo>
                      <a:pt x="211" y="135"/>
                    </a:lnTo>
                    <a:lnTo>
                      <a:pt x="167" y="141"/>
                    </a:lnTo>
                    <a:lnTo>
                      <a:pt x="111" y="165"/>
                    </a:lnTo>
                    <a:lnTo>
                      <a:pt x="94" y="204"/>
                    </a:lnTo>
                    <a:lnTo>
                      <a:pt x="80" y="199"/>
                    </a:lnTo>
                    <a:lnTo>
                      <a:pt x="56" y="207"/>
                    </a:lnTo>
                    <a:lnTo>
                      <a:pt x="42" y="174"/>
                    </a:lnTo>
                    <a:lnTo>
                      <a:pt x="19" y="182"/>
                    </a:lnTo>
                    <a:lnTo>
                      <a:pt x="10" y="175"/>
                    </a:lnTo>
                    <a:lnTo>
                      <a:pt x="0" y="143"/>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48" name="Freeform 147"/>
              <p:cNvSpPr>
                <a:spLocks/>
              </p:cNvSpPr>
              <p:nvPr/>
            </p:nvSpPr>
            <p:spPr bwMode="auto">
              <a:xfrm>
                <a:off x="2849" y="3029"/>
                <a:ext cx="167" cy="222"/>
              </a:xfrm>
              <a:custGeom>
                <a:avLst/>
                <a:gdLst>
                  <a:gd name="T0" fmla="*/ 0 w 167"/>
                  <a:gd name="T1" fmla="*/ 89 h 177"/>
                  <a:gd name="T2" fmla="*/ 0 w 167"/>
                  <a:gd name="T3" fmla="*/ 89 h 177"/>
                  <a:gd name="T4" fmla="*/ 10 w 167"/>
                  <a:gd name="T5" fmla="*/ 99 h 177"/>
                  <a:gd name="T6" fmla="*/ 13 w 167"/>
                  <a:gd name="T7" fmla="*/ 125 h 177"/>
                  <a:gd name="T8" fmla="*/ 5 w 167"/>
                  <a:gd name="T9" fmla="*/ 158 h 177"/>
                  <a:gd name="T10" fmla="*/ 36 w 167"/>
                  <a:gd name="T11" fmla="*/ 151 h 177"/>
                  <a:gd name="T12" fmla="*/ 67 w 167"/>
                  <a:gd name="T13" fmla="*/ 176 h 177"/>
                  <a:gd name="T14" fmla="*/ 76 w 167"/>
                  <a:gd name="T15" fmla="*/ 162 h 177"/>
                  <a:gd name="T16" fmla="*/ 87 w 167"/>
                  <a:gd name="T17" fmla="*/ 171 h 177"/>
                  <a:gd name="T18" fmla="*/ 156 w 167"/>
                  <a:gd name="T19" fmla="*/ 167 h 177"/>
                  <a:gd name="T20" fmla="*/ 142 w 167"/>
                  <a:gd name="T21" fmla="*/ 33 h 177"/>
                  <a:gd name="T22" fmla="*/ 166 w 167"/>
                  <a:gd name="T23" fmla="*/ 33 h 177"/>
                  <a:gd name="T24" fmla="*/ 115 w 167"/>
                  <a:gd name="T25" fmla="*/ 0 h 177"/>
                  <a:gd name="T26" fmla="*/ 114 w 167"/>
                  <a:gd name="T27" fmla="*/ 18 h 177"/>
                  <a:gd name="T28" fmla="*/ 70 w 167"/>
                  <a:gd name="T29" fmla="*/ 17 h 177"/>
                  <a:gd name="T30" fmla="*/ 70 w 167"/>
                  <a:gd name="T31" fmla="*/ 54 h 177"/>
                  <a:gd name="T32" fmla="*/ 54 w 167"/>
                  <a:gd name="T33" fmla="*/ 60 h 177"/>
                  <a:gd name="T34" fmla="*/ 55 w 167"/>
                  <a:gd name="T35" fmla="*/ 83 h 177"/>
                  <a:gd name="T36" fmla="*/ 0 w 167"/>
                  <a:gd name="T37" fmla="*/ 89 h 177"/>
                  <a:gd name="T38" fmla="*/ 0 w 167"/>
                  <a:gd name="T39" fmla="*/ 89 h 17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67"/>
                  <a:gd name="T61" fmla="*/ 0 h 177"/>
                  <a:gd name="T62" fmla="*/ 167 w 167"/>
                  <a:gd name="T63" fmla="*/ 177 h 17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67" h="177">
                    <a:moveTo>
                      <a:pt x="0" y="89"/>
                    </a:moveTo>
                    <a:lnTo>
                      <a:pt x="0" y="89"/>
                    </a:lnTo>
                    <a:lnTo>
                      <a:pt x="10" y="99"/>
                    </a:lnTo>
                    <a:lnTo>
                      <a:pt x="13" y="125"/>
                    </a:lnTo>
                    <a:lnTo>
                      <a:pt x="5" y="158"/>
                    </a:lnTo>
                    <a:lnTo>
                      <a:pt x="36" y="151"/>
                    </a:lnTo>
                    <a:lnTo>
                      <a:pt x="67" y="176"/>
                    </a:lnTo>
                    <a:lnTo>
                      <a:pt x="76" y="162"/>
                    </a:lnTo>
                    <a:lnTo>
                      <a:pt x="87" y="171"/>
                    </a:lnTo>
                    <a:lnTo>
                      <a:pt x="156" y="167"/>
                    </a:lnTo>
                    <a:lnTo>
                      <a:pt x="142" y="33"/>
                    </a:lnTo>
                    <a:lnTo>
                      <a:pt x="166" y="33"/>
                    </a:lnTo>
                    <a:lnTo>
                      <a:pt x="115" y="0"/>
                    </a:lnTo>
                    <a:lnTo>
                      <a:pt x="114" y="18"/>
                    </a:lnTo>
                    <a:lnTo>
                      <a:pt x="70" y="17"/>
                    </a:lnTo>
                    <a:lnTo>
                      <a:pt x="70" y="54"/>
                    </a:lnTo>
                    <a:lnTo>
                      <a:pt x="54" y="60"/>
                    </a:lnTo>
                    <a:lnTo>
                      <a:pt x="55" y="83"/>
                    </a:lnTo>
                    <a:lnTo>
                      <a:pt x="0" y="89"/>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49" name="Freeform 148"/>
              <p:cNvSpPr>
                <a:spLocks/>
              </p:cNvSpPr>
              <p:nvPr/>
            </p:nvSpPr>
            <p:spPr bwMode="auto">
              <a:xfrm>
                <a:off x="2903" y="2875"/>
                <a:ext cx="161" cy="222"/>
              </a:xfrm>
              <a:custGeom>
                <a:avLst/>
                <a:gdLst>
                  <a:gd name="T0" fmla="*/ 0 w 161"/>
                  <a:gd name="T1" fmla="*/ 119 h 122"/>
                  <a:gd name="T2" fmla="*/ 0 w 161"/>
                  <a:gd name="T3" fmla="*/ 119 h 122"/>
                  <a:gd name="T4" fmla="*/ 40 w 161"/>
                  <a:gd name="T5" fmla="*/ 96 h 122"/>
                  <a:gd name="T6" fmla="*/ 54 w 161"/>
                  <a:gd name="T7" fmla="*/ 48 h 122"/>
                  <a:gd name="T8" fmla="*/ 88 w 161"/>
                  <a:gd name="T9" fmla="*/ 24 h 122"/>
                  <a:gd name="T10" fmla="*/ 99 w 161"/>
                  <a:gd name="T11" fmla="*/ 0 h 122"/>
                  <a:gd name="T12" fmla="*/ 148 w 161"/>
                  <a:gd name="T13" fmla="*/ 8 h 122"/>
                  <a:gd name="T14" fmla="*/ 160 w 161"/>
                  <a:gd name="T15" fmla="*/ 53 h 122"/>
                  <a:gd name="T16" fmla="*/ 139 w 161"/>
                  <a:gd name="T17" fmla="*/ 54 h 122"/>
                  <a:gd name="T18" fmla="*/ 127 w 161"/>
                  <a:gd name="T19" fmla="*/ 59 h 122"/>
                  <a:gd name="T20" fmla="*/ 129 w 161"/>
                  <a:gd name="T21" fmla="*/ 71 h 122"/>
                  <a:gd name="T22" fmla="*/ 67 w 161"/>
                  <a:gd name="T23" fmla="*/ 98 h 122"/>
                  <a:gd name="T24" fmla="*/ 60 w 161"/>
                  <a:gd name="T25" fmla="*/ 121 h 122"/>
                  <a:gd name="T26" fmla="*/ 0 w 161"/>
                  <a:gd name="T27" fmla="*/ 119 h 122"/>
                  <a:gd name="T28" fmla="*/ 0 w 161"/>
                  <a:gd name="T29" fmla="*/ 119 h 1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61"/>
                  <a:gd name="T46" fmla="*/ 0 h 122"/>
                  <a:gd name="T47" fmla="*/ 161 w 161"/>
                  <a:gd name="T48" fmla="*/ 122 h 12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61" h="122">
                    <a:moveTo>
                      <a:pt x="0" y="119"/>
                    </a:moveTo>
                    <a:lnTo>
                      <a:pt x="0" y="119"/>
                    </a:lnTo>
                    <a:lnTo>
                      <a:pt x="40" y="96"/>
                    </a:lnTo>
                    <a:lnTo>
                      <a:pt x="54" y="48"/>
                    </a:lnTo>
                    <a:lnTo>
                      <a:pt x="88" y="24"/>
                    </a:lnTo>
                    <a:lnTo>
                      <a:pt x="99" y="0"/>
                    </a:lnTo>
                    <a:lnTo>
                      <a:pt x="148" y="8"/>
                    </a:lnTo>
                    <a:lnTo>
                      <a:pt x="160" y="53"/>
                    </a:lnTo>
                    <a:lnTo>
                      <a:pt x="139" y="54"/>
                    </a:lnTo>
                    <a:lnTo>
                      <a:pt x="127" y="59"/>
                    </a:lnTo>
                    <a:lnTo>
                      <a:pt x="129" y="71"/>
                    </a:lnTo>
                    <a:lnTo>
                      <a:pt x="67" y="98"/>
                    </a:lnTo>
                    <a:lnTo>
                      <a:pt x="60" y="121"/>
                    </a:lnTo>
                    <a:lnTo>
                      <a:pt x="0" y="119"/>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50" name="Freeform 149"/>
              <p:cNvSpPr>
                <a:spLocks/>
              </p:cNvSpPr>
              <p:nvPr/>
            </p:nvSpPr>
            <p:spPr bwMode="auto">
              <a:xfrm>
                <a:off x="3489" y="3572"/>
                <a:ext cx="145" cy="228"/>
              </a:xfrm>
              <a:custGeom>
                <a:avLst/>
                <a:gdLst>
                  <a:gd name="T0" fmla="*/ 0 w 145"/>
                  <a:gd name="T1" fmla="*/ 63 h 228"/>
                  <a:gd name="T2" fmla="*/ 0 w 145"/>
                  <a:gd name="T3" fmla="*/ 63 h 228"/>
                  <a:gd name="T4" fmla="*/ 4 w 145"/>
                  <a:gd name="T5" fmla="*/ 70 h 228"/>
                  <a:gd name="T6" fmla="*/ 38 w 145"/>
                  <a:gd name="T7" fmla="*/ 81 h 228"/>
                  <a:gd name="T8" fmla="*/ 41 w 145"/>
                  <a:gd name="T9" fmla="*/ 95 h 228"/>
                  <a:gd name="T10" fmla="*/ 39 w 145"/>
                  <a:gd name="T11" fmla="*/ 131 h 228"/>
                  <a:gd name="T12" fmla="*/ 21 w 145"/>
                  <a:gd name="T13" fmla="*/ 168 h 228"/>
                  <a:gd name="T14" fmla="*/ 26 w 145"/>
                  <a:gd name="T15" fmla="*/ 213 h 228"/>
                  <a:gd name="T16" fmla="*/ 28 w 145"/>
                  <a:gd name="T17" fmla="*/ 227 h 228"/>
                  <a:gd name="T18" fmla="*/ 39 w 145"/>
                  <a:gd name="T19" fmla="*/ 227 h 228"/>
                  <a:gd name="T20" fmla="*/ 39 w 145"/>
                  <a:gd name="T21" fmla="*/ 212 h 228"/>
                  <a:gd name="T22" fmla="*/ 74 w 145"/>
                  <a:gd name="T23" fmla="*/ 191 h 228"/>
                  <a:gd name="T24" fmla="*/ 64 w 145"/>
                  <a:gd name="T25" fmla="*/ 131 h 228"/>
                  <a:gd name="T26" fmla="*/ 143 w 145"/>
                  <a:gd name="T27" fmla="*/ 70 h 228"/>
                  <a:gd name="T28" fmla="*/ 144 w 145"/>
                  <a:gd name="T29" fmla="*/ 0 h 228"/>
                  <a:gd name="T30" fmla="*/ 124 w 145"/>
                  <a:gd name="T31" fmla="*/ 12 h 228"/>
                  <a:gd name="T32" fmla="*/ 69 w 145"/>
                  <a:gd name="T33" fmla="*/ 15 h 228"/>
                  <a:gd name="T34" fmla="*/ 68 w 145"/>
                  <a:gd name="T35" fmla="*/ 41 h 228"/>
                  <a:gd name="T36" fmla="*/ 82 w 145"/>
                  <a:gd name="T37" fmla="*/ 61 h 228"/>
                  <a:gd name="T38" fmla="*/ 74 w 145"/>
                  <a:gd name="T39" fmla="*/ 91 h 228"/>
                  <a:gd name="T40" fmla="*/ 59 w 145"/>
                  <a:gd name="T41" fmla="*/ 75 h 228"/>
                  <a:gd name="T42" fmla="*/ 61 w 145"/>
                  <a:gd name="T43" fmla="*/ 55 h 228"/>
                  <a:gd name="T44" fmla="*/ 44 w 145"/>
                  <a:gd name="T45" fmla="*/ 49 h 228"/>
                  <a:gd name="T46" fmla="*/ 0 w 145"/>
                  <a:gd name="T47" fmla="*/ 63 h 228"/>
                  <a:gd name="T48" fmla="*/ 0 w 145"/>
                  <a:gd name="T49" fmla="*/ 63 h 22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45"/>
                  <a:gd name="T76" fmla="*/ 0 h 228"/>
                  <a:gd name="T77" fmla="*/ 145 w 145"/>
                  <a:gd name="T78" fmla="*/ 228 h 22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45" h="228">
                    <a:moveTo>
                      <a:pt x="0" y="63"/>
                    </a:moveTo>
                    <a:lnTo>
                      <a:pt x="0" y="63"/>
                    </a:lnTo>
                    <a:lnTo>
                      <a:pt x="4" y="70"/>
                    </a:lnTo>
                    <a:lnTo>
                      <a:pt x="38" y="81"/>
                    </a:lnTo>
                    <a:lnTo>
                      <a:pt x="41" y="95"/>
                    </a:lnTo>
                    <a:lnTo>
                      <a:pt x="39" y="131"/>
                    </a:lnTo>
                    <a:lnTo>
                      <a:pt x="21" y="168"/>
                    </a:lnTo>
                    <a:lnTo>
                      <a:pt x="26" y="213"/>
                    </a:lnTo>
                    <a:lnTo>
                      <a:pt x="28" y="227"/>
                    </a:lnTo>
                    <a:lnTo>
                      <a:pt x="39" y="227"/>
                    </a:lnTo>
                    <a:lnTo>
                      <a:pt x="39" y="212"/>
                    </a:lnTo>
                    <a:lnTo>
                      <a:pt x="74" y="191"/>
                    </a:lnTo>
                    <a:lnTo>
                      <a:pt x="64" y="131"/>
                    </a:lnTo>
                    <a:lnTo>
                      <a:pt x="143" y="70"/>
                    </a:lnTo>
                    <a:lnTo>
                      <a:pt x="144" y="0"/>
                    </a:lnTo>
                    <a:lnTo>
                      <a:pt x="124" y="12"/>
                    </a:lnTo>
                    <a:lnTo>
                      <a:pt x="69" y="15"/>
                    </a:lnTo>
                    <a:lnTo>
                      <a:pt x="68" y="41"/>
                    </a:lnTo>
                    <a:lnTo>
                      <a:pt x="82" y="61"/>
                    </a:lnTo>
                    <a:lnTo>
                      <a:pt x="74" y="91"/>
                    </a:lnTo>
                    <a:lnTo>
                      <a:pt x="59" y="75"/>
                    </a:lnTo>
                    <a:lnTo>
                      <a:pt x="61" y="55"/>
                    </a:lnTo>
                    <a:lnTo>
                      <a:pt x="44" y="49"/>
                    </a:lnTo>
                    <a:lnTo>
                      <a:pt x="0" y="63"/>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51" name="Freeform 150"/>
              <p:cNvSpPr>
                <a:spLocks/>
              </p:cNvSpPr>
              <p:nvPr/>
            </p:nvSpPr>
            <p:spPr bwMode="auto">
              <a:xfrm>
                <a:off x="3083" y="3077"/>
                <a:ext cx="217" cy="222"/>
              </a:xfrm>
              <a:custGeom>
                <a:avLst/>
                <a:gdLst>
                  <a:gd name="T0" fmla="*/ 0 w 217"/>
                  <a:gd name="T1" fmla="*/ 120 h 166"/>
                  <a:gd name="T2" fmla="*/ 0 w 217"/>
                  <a:gd name="T3" fmla="*/ 120 h 166"/>
                  <a:gd name="T4" fmla="*/ 3 w 217"/>
                  <a:gd name="T5" fmla="*/ 133 h 166"/>
                  <a:gd name="T6" fmla="*/ 29 w 217"/>
                  <a:gd name="T7" fmla="*/ 162 h 166"/>
                  <a:gd name="T8" fmla="*/ 36 w 217"/>
                  <a:gd name="T9" fmla="*/ 155 h 166"/>
                  <a:gd name="T10" fmla="*/ 47 w 217"/>
                  <a:gd name="T11" fmla="*/ 165 h 166"/>
                  <a:gd name="T12" fmla="*/ 63 w 217"/>
                  <a:gd name="T13" fmla="*/ 136 h 166"/>
                  <a:gd name="T14" fmla="*/ 125 w 217"/>
                  <a:gd name="T15" fmla="*/ 151 h 166"/>
                  <a:gd name="T16" fmla="*/ 178 w 217"/>
                  <a:gd name="T17" fmla="*/ 136 h 166"/>
                  <a:gd name="T18" fmla="*/ 180 w 217"/>
                  <a:gd name="T19" fmla="*/ 129 h 166"/>
                  <a:gd name="T20" fmla="*/ 208 w 217"/>
                  <a:gd name="T21" fmla="*/ 93 h 166"/>
                  <a:gd name="T22" fmla="*/ 216 w 217"/>
                  <a:gd name="T23" fmla="*/ 44 h 166"/>
                  <a:gd name="T24" fmla="*/ 202 w 217"/>
                  <a:gd name="T25" fmla="*/ 28 h 166"/>
                  <a:gd name="T26" fmla="*/ 202 w 217"/>
                  <a:gd name="T27" fmla="*/ 6 h 166"/>
                  <a:gd name="T28" fmla="*/ 157 w 217"/>
                  <a:gd name="T29" fmla="*/ 0 h 166"/>
                  <a:gd name="T30" fmla="*/ 74 w 217"/>
                  <a:gd name="T31" fmla="*/ 57 h 166"/>
                  <a:gd name="T32" fmla="*/ 53 w 217"/>
                  <a:gd name="T33" fmla="*/ 62 h 166"/>
                  <a:gd name="T34" fmla="*/ 53 w 217"/>
                  <a:gd name="T35" fmla="*/ 105 h 166"/>
                  <a:gd name="T36" fmla="*/ 44 w 217"/>
                  <a:gd name="T37" fmla="*/ 114 h 166"/>
                  <a:gd name="T38" fmla="*/ 0 w 217"/>
                  <a:gd name="T39" fmla="*/ 120 h 166"/>
                  <a:gd name="T40" fmla="*/ 0 w 217"/>
                  <a:gd name="T41" fmla="*/ 120 h 16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17"/>
                  <a:gd name="T64" fmla="*/ 0 h 166"/>
                  <a:gd name="T65" fmla="*/ 217 w 217"/>
                  <a:gd name="T66" fmla="*/ 166 h 16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17" h="166">
                    <a:moveTo>
                      <a:pt x="0" y="120"/>
                    </a:moveTo>
                    <a:lnTo>
                      <a:pt x="0" y="120"/>
                    </a:lnTo>
                    <a:lnTo>
                      <a:pt x="3" y="133"/>
                    </a:lnTo>
                    <a:lnTo>
                      <a:pt x="29" y="162"/>
                    </a:lnTo>
                    <a:lnTo>
                      <a:pt x="36" y="155"/>
                    </a:lnTo>
                    <a:lnTo>
                      <a:pt x="47" y="165"/>
                    </a:lnTo>
                    <a:lnTo>
                      <a:pt x="63" y="136"/>
                    </a:lnTo>
                    <a:lnTo>
                      <a:pt x="125" y="151"/>
                    </a:lnTo>
                    <a:lnTo>
                      <a:pt x="178" y="136"/>
                    </a:lnTo>
                    <a:lnTo>
                      <a:pt x="180" y="129"/>
                    </a:lnTo>
                    <a:lnTo>
                      <a:pt x="208" y="93"/>
                    </a:lnTo>
                    <a:lnTo>
                      <a:pt x="216" y="44"/>
                    </a:lnTo>
                    <a:lnTo>
                      <a:pt x="202" y="28"/>
                    </a:lnTo>
                    <a:lnTo>
                      <a:pt x="202" y="6"/>
                    </a:lnTo>
                    <a:lnTo>
                      <a:pt x="157" y="0"/>
                    </a:lnTo>
                    <a:lnTo>
                      <a:pt x="74" y="57"/>
                    </a:lnTo>
                    <a:lnTo>
                      <a:pt x="53" y="62"/>
                    </a:lnTo>
                    <a:lnTo>
                      <a:pt x="53" y="105"/>
                    </a:lnTo>
                    <a:lnTo>
                      <a:pt x="44" y="114"/>
                    </a:lnTo>
                    <a:lnTo>
                      <a:pt x="0" y="12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52" name="Freeform 151"/>
              <p:cNvSpPr>
                <a:spLocks/>
              </p:cNvSpPr>
              <p:nvPr/>
            </p:nvSpPr>
            <p:spPr bwMode="auto">
              <a:xfrm>
                <a:off x="3119" y="3196"/>
                <a:ext cx="159" cy="222"/>
              </a:xfrm>
              <a:custGeom>
                <a:avLst/>
                <a:gdLst>
                  <a:gd name="T0" fmla="*/ 0 w 159"/>
                  <a:gd name="T1" fmla="*/ 102 h 132"/>
                  <a:gd name="T2" fmla="*/ 0 w 159"/>
                  <a:gd name="T3" fmla="*/ 102 h 132"/>
                  <a:gd name="T4" fmla="*/ 11 w 159"/>
                  <a:gd name="T5" fmla="*/ 29 h 132"/>
                  <a:gd name="T6" fmla="*/ 27 w 159"/>
                  <a:gd name="T7" fmla="*/ 0 h 132"/>
                  <a:gd name="T8" fmla="*/ 89 w 159"/>
                  <a:gd name="T9" fmla="*/ 15 h 132"/>
                  <a:gd name="T10" fmla="*/ 142 w 159"/>
                  <a:gd name="T11" fmla="*/ 0 h 132"/>
                  <a:gd name="T12" fmla="*/ 153 w 159"/>
                  <a:gd name="T13" fmla="*/ 17 h 132"/>
                  <a:gd name="T14" fmla="*/ 158 w 159"/>
                  <a:gd name="T15" fmla="*/ 29 h 132"/>
                  <a:gd name="T16" fmla="*/ 144 w 159"/>
                  <a:gd name="T17" fmla="*/ 40 h 132"/>
                  <a:gd name="T18" fmla="*/ 116 w 159"/>
                  <a:gd name="T19" fmla="*/ 99 h 132"/>
                  <a:gd name="T20" fmla="*/ 90 w 159"/>
                  <a:gd name="T21" fmla="*/ 95 h 132"/>
                  <a:gd name="T22" fmla="*/ 76 w 159"/>
                  <a:gd name="T23" fmla="*/ 124 h 132"/>
                  <a:gd name="T24" fmla="*/ 45 w 159"/>
                  <a:gd name="T25" fmla="*/ 131 h 132"/>
                  <a:gd name="T26" fmla="*/ 27 w 159"/>
                  <a:gd name="T27" fmla="*/ 106 h 132"/>
                  <a:gd name="T28" fmla="*/ 0 w 159"/>
                  <a:gd name="T29" fmla="*/ 102 h 132"/>
                  <a:gd name="T30" fmla="*/ 0 w 159"/>
                  <a:gd name="T31" fmla="*/ 102 h 13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9"/>
                  <a:gd name="T49" fmla="*/ 0 h 132"/>
                  <a:gd name="T50" fmla="*/ 159 w 159"/>
                  <a:gd name="T51" fmla="*/ 132 h 13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9" h="132">
                    <a:moveTo>
                      <a:pt x="0" y="102"/>
                    </a:moveTo>
                    <a:lnTo>
                      <a:pt x="0" y="102"/>
                    </a:lnTo>
                    <a:lnTo>
                      <a:pt x="11" y="29"/>
                    </a:lnTo>
                    <a:lnTo>
                      <a:pt x="27" y="0"/>
                    </a:lnTo>
                    <a:lnTo>
                      <a:pt x="89" y="15"/>
                    </a:lnTo>
                    <a:lnTo>
                      <a:pt x="142" y="0"/>
                    </a:lnTo>
                    <a:lnTo>
                      <a:pt x="153" y="17"/>
                    </a:lnTo>
                    <a:lnTo>
                      <a:pt x="158" y="29"/>
                    </a:lnTo>
                    <a:lnTo>
                      <a:pt x="144" y="40"/>
                    </a:lnTo>
                    <a:lnTo>
                      <a:pt x="116" y="99"/>
                    </a:lnTo>
                    <a:lnTo>
                      <a:pt x="90" y="95"/>
                    </a:lnTo>
                    <a:lnTo>
                      <a:pt x="76" y="124"/>
                    </a:lnTo>
                    <a:lnTo>
                      <a:pt x="45" y="131"/>
                    </a:lnTo>
                    <a:lnTo>
                      <a:pt x="27" y="106"/>
                    </a:lnTo>
                    <a:lnTo>
                      <a:pt x="0" y="102"/>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53" name="Freeform 152"/>
              <p:cNvSpPr>
                <a:spLocks/>
              </p:cNvSpPr>
              <p:nvPr/>
            </p:nvSpPr>
            <p:spPr bwMode="auto">
              <a:xfrm>
                <a:off x="2852" y="3158"/>
                <a:ext cx="42" cy="222"/>
              </a:xfrm>
              <a:custGeom>
                <a:avLst/>
                <a:gdLst>
                  <a:gd name="T0" fmla="*/ 0 w 42"/>
                  <a:gd name="T1" fmla="*/ 3 h 26"/>
                  <a:gd name="T2" fmla="*/ 0 w 42"/>
                  <a:gd name="T3" fmla="*/ 3 h 26"/>
                  <a:gd name="T4" fmla="*/ 12 w 42"/>
                  <a:gd name="T5" fmla="*/ 14 h 26"/>
                  <a:gd name="T6" fmla="*/ 25 w 42"/>
                  <a:gd name="T7" fmla="*/ 11 h 26"/>
                  <a:gd name="T8" fmla="*/ 18 w 42"/>
                  <a:gd name="T9" fmla="*/ 14 h 26"/>
                  <a:gd name="T10" fmla="*/ 24 w 42"/>
                  <a:gd name="T11" fmla="*/ 25 h 26"/>
                  <a:gd name="T12" fmla="*/ 41 w 42"/>
                  <a:gd name="T13" fmla="*/ 14 h 26"/>
                  <a:gd name="T14" fmla="*/ 41 w 42"/>
                  <a:gd name="T15" fmla="*/ 0 h 26"/>
                  <a:gd name="T16" fmla="*/ 0 w 42"/>
                  <a:gd name="T17" fmla="*/ 3 h 26"/>
                  <a:gd name="T18" fmla="*/ 0 w 42"/>
                  <a:gd name="T19" fmla="*/ 3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2"/>
                  <a:gd name="T31" fmla="*/ 0 h 26"/>
                  <a:gd name="T32" fmla="*/ 42 w 42"/>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2" h="26">
                    <a:moveTo>
                      <a:pt x="0" y="3"/>
                    </a:moveTo>
                    <a:lnTo>
                      <a:pt x="0" y="3"/>
                    </a:lnTo>
                    <a:lnTo>
                      <a:pt x="12" y="14"/>
                    </a:lnTo>
                    <a:lnTo>
                      <a:pt x="25" y="11"/>
                    </a:lnTo>
                    <a:lnTo>
                      <a:pt x="18" y="14"/>
                    </a:lnTo>
                    <a:lnTo>
                      <a:pt x="24" y="25"/>
                    </a:lnTo>
                    <a:lnTo>
                      <a:pt x="41" y="14"/>
                    </a:lnTo>
                    <a:lnTo>
                      <a:pt x="41" y="0"/>
                    </a:lnTo>
                    <a:lnTo>
                      <a:pt x="0" y="3"/>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54" name="Freeform 153"/>
              <p:cNvSpPr>
                <a:spLocks/>
              </p:cNvSpPr>
              <p:nvPr/>
            </p:nvSpPr>
            <p:spPr bwMode="auto">
              <a:xfrm>
                <a:off x="3773" y="2969"/>
                <a:ext cx="9" cy="222"/>
              </a:xfrm>
              <a:custGeom>
                <a:avLst/>
                <a:gdLst>
                  <a:gd name="T0" fmla="*/ 0 w 9"/>
                  <a:gd name="T1" fmla="*/ 18 h 23"/>
                  <a:gd name="T2" fmla="*/ 0 w 9"/>
                  <a:gd name="T3" fmla="*/ 18 h 23"/>
                  <a:gd name="T4" fmla="*/ 4 w 9"/>
                  <a:gd name="T5" fmla="*/ 22 h 23"/>
                  <a:gd name="T6" fmla="*/ 8 w 9"/>
                  <a:gd name="T7" fmla="*/ 21 h 23"/>
                  <a:gd name="T8" fmla="*/ 5 w 9"/>
                  <a:gd name="T9" fmla="*/ 0 h 23"/>
                  <a:gd name="T10" fmla="*/ 0 w 9"/>
                  <a:gd name="T11" fmla="*/ 18 h 23"/>
                  <a:gd name="T12" fmla="*/ 0 w 9"/>
                  <a:gd name="T13" fmla="*/ 18 h 23"/>
                  <a:gd name="T14" fmla="*/ 0 60000 65536"/>
                  <a:gd name="T15" fmla="*/ 0 60000 65536"/>
                  <a:gd name="T16" fmla="*/ 0 60000 65536"/>
                  <a:gd name="T17" fmla="*/ 0 60000 65536"/>
                  <a:gd name="T18" fmla="*/ 0 60000 65536"/>
                  <a:gd name="T19" fmla="*/ 0 60000 65536"/>
                  <a:gd name="T20" fmla="*/ 0 60000 65536"/>
                  <a:gd name="T21" fmla="*/ 0 w 9"/>
                  <a:gd name="T22" fmla="*/ 0 h 23"/>
                  <a:gd name="T23" fmla="*/ 9 w 9"/>
                  <a:gd name="T24" fmla="*/ 23 h 2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 h="23">
                    <a:moveTo>
                      <a:pt x="0" y="18"/>
                    </a:moveTo>
                    <a:lnTo>
                      <a:pt x="0" y="18"/>
                    </a:lnTo>
                    <a:lnTo>
                      <a:pt x="4" y="22"/>
                    </a:lnTo>
                    <a:lnTo>
                      <a:pt x="8" y="21"/>
                    </a:lnTo>
                    <a:lnTo>
                      <a:pt x="5" y="0"/>
                    </a:lnTo>
                    <a:lnTo>
                      <a:pt x="0" y="18"/>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55" name="Freeform 154"/>
              <p:cNvSpPr>
                <a:spLocks/>
              </p:cNvSpPr>
              <p:nvPr/>
            </p:nvSpPr>
            <p:spPr bwMode="auto">
              <a:xfrm>
                <a:off x="3477" y="3344"/>
                <a:ext cx="24" cy="222"/>
              </a:xfrm>
              <a:custGeom>
                <a:avLst/>
                <a:gdLst>
                  <a:gd name="T0" fmla="*/ 0 w 24"/>
                  <a:gd name="T1" fmla="*/ 22 h 23"/>
                  <a:gd name="T2" fmla="*/ 0 w 24"/>
                  <a:gd name="T3" fmla="*/ 22 h 23"/>
                  <a:gd name="T4" fmla="*/ 9 w 24"/>
                  <a:gd name="T5" fmla="*/ 4 h 23"/>
                  <a:gd name="T6" fmla="*/ 20 w 24"/>
                  <a:gd name="T7" fmla="*/ 0 h 23"/>
                  <a:gd name="T8" fmla="*/ 23 w 24"/>
                  <a:gd name="T9" fmla="*/ 18 h 23"/>
                  <a:gd name="T10" fmla="*/ 0 w 24"/>
                  <a:gd name="T11" fmla="*/ 22 h 23"/>
                  <a:gd name="T12" fmla="*/ 0 w 24"/>
                  <a:gd name="T13" fmla="*/ 22 h 23"/>
                  <a:gd name="T14" fmla="*/ 0 60000 65536"/>
                  <a:gd name="T15" fmla="*/ 0 60000 65536"/>
                  <a:gd name="T16" fmla="*/ 0 60000 65536"/>
                  <a:gd name="T17" fmla="*/ 0 60000 65536"/>
                  <a:gd name="T18" fmla="*/ 0 60000 65536"/>
                  <a:gd name="T19" fmla="*/ 0 60000 65536"/>
                  <a:gd name="T20" fmla="*/ 0 60000 65536"/>
                  <a:gd name="T21" fmla="*/ 0 w 24"/>
                  <a:gd name="T22" fmla="*/ 0 h 23"/>
                  <a:gd name="T23" fmla="*/ 24 w 24"/>
                  <a:gd name="T24" fmla="*/ 23 h 2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 h="23">
                    <a:moveTo>
                      <a:pt x="0" y="22"/>
                    </a:moveTo>
                    <a:lnTo>
                      <a:pt x="0" y="22"/>
                    </a:lnTo>
                    <a:lnTo>
                      <a:pt x="9" y="4"/>
                    </a:lnTo>
                    <a:lnTo>
                      <a:pt x="20" y="0"/>
                    </a:lnTo>
                    <a:lnTo>
                      <a:pt x="23" y="18"/>
                    </a:lnTo>
                    <a:lnTo>
                      <a:pt x="0" y="22"/>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56" name="Freeform 155"/>
              <p:cNvSpPr>
                <a:spLocks/>
              </p:cNvSpPr>
              <p:nvPr/>
            </p:nvSpPr>
            <p:spPr bwMode="auto">
              <a:xfrm>
                <a:off x="2841" y="3120"/>
                <a:ext cx="86" cy="222"/>
              </a:xfrm>
              <a:custGeom>
                <a:avLst/>
                <a:gdLst>
                  <a:gd name="T0" fmla="*/ 0 w 86"/>
                  <a:gd name="T1" fmla="*/ 25 h 58"/>
                  <a:gd name="T2" fmla="*/ 0 w 86"/>
                  <a:gd name="T3" fmla="*/ 25 h 58"/>
                  <a:gd name="T4" fmla="*/ 13 w 86"/>
                  <a:gd name="T5" fmla="*/ 42 h 58"/>
                  <a:gd name="T6" fmla="*/ 52 w 86"/>
                  <a:gd name="T7" fmla="*/ 44 h 58"/>
                  <a:gd name="T8" fmla="*/ 11 w 86"/>
                  <a:gd name="T9" fmla="*/ 49 h 58"/>
                  <a:gd name="T10" fmla="*/ 11 w 86"/>
                  <a:gd name="T11" fmla="*/ 57 h 58"/>
                  <a:gd name="T12" fmla="*/ 52 w 86"/>
                  <a:gd name="T13" fmla="*/ 54 h 58"/>
                  <a:gd name="T14" fmla="*/ 85 w 86"/>
                  <a:gd name="T15" fmla="*/ 57 h 58"/>
                  <a:gd name="T16" fmla="*/ 75 w 86"/>
                  <a:gd name="T17" fmla="*/ 25 h 58"/>
                  <a:gd name="T18" fmla="*/ 44 w 86"/>
                  <a:gd name="T19" fmla="*/ 0 h 58"/>
                  <a:gd name="T20" fmla="*/ 13 w 86"/>
                  <a:gd name="T21" fmla="*/ 7 h 58"/>
                  <a:gd name="T22" fmla="*/ 0 w 86"/>
                  <a:gd name="T23" fmla="*/ 25 h 58"/>
                  <a:gd name="T24" fmla="*/ 0 w 86"/>
                  <a:gd name="T25" fmla="*/ 25 h 5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58"/>
                  <a:gd name="T41" fmla="*/ 86 w 86"/>
                  <a:gd name="T42" fmla="*/ 58 h 5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58">
                    <a:moveTo>
                      <a:pt x="0" y="25"/>
                    </a:moveTo>
                    <a:lnTo>
                      <a:pt x="0" y="25"/>
                    </a:lnTo>
                    <a:lnTo>
                      <a:pt x="13" y="42"/>
                    </a:lnTo>
                    <a:lnTo>
                      <a:pt x="52" y="44"/>
                    </a:lnTo>
                    <a:lnTo>
                      <a:pt x="11" y="49"/>
                    </a:lnTo>
                    <a:lnTo>
                      <a:pt x="11" y="57"/>
                    </a:lnTo>
                    <a:lnTo>
                      <a:pt x="52" y="54"/>
                    </a:lnTo>
                    <a:lnTo>
                      <a:pt x="85" y="57"/>
                    </a:lnTo>
                    <a:lnTo>
                      <a:pt x="75" y="25"/>
                    </a:lnTo>
                    <a:lnTo>
                      <a:pt x="44" y="0"/>
                    </a:lnTo>
                    <a:lnTo>
                      <a:pt x="13" y="7"/>
                    </a:lnTo>
                    <a:lnTo>
                      <a:pt x="0" y="25"/>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57" name="Freeform 156"/>
              <p:cNvSpPr>
                <a:spLocks/>
              </p:cNvSpPr>
              <p:nvPr/>
            </p:nvSpPr>
            <p:spPr bwMode="auto">
              <a:xfrm>
                <a:off x="2899" y="3204"/>
                <a:ext cx="44" cy="222"/>
              </a:xfrm>
              <a:custGeom>
                <a:avLst/>
                <a:gdLst>
                  <a:gd name="T0" fmla="*/ 0 w 44"/>
                  <a:gd name="T1" fmla="*/ 12 h 42"/>
                  <a:gd name="T2" fmla="*/ 0 w 44"/>
                  <a:gd name="T3" fmla="*/ 12 h 42"/>
                  <a:gd name="T4" fmla="*/ 5 w 44"/>
                  <a:gd name="T5" fmla="*/ 28 h 42"/>
                  <a:gd name="T6" fmla="*/ 26 w 44"/>
                  <a:gd name="T7" fmla="*/ 41 h 42"/>
                  <a:gd name="T8" fmla="*/ 43 w 44"/>
                  <a:gd name="T9" fmla="*/ 21 h 42"/>
                  <a:gd name="T10" fmla="*/ 29 w 44"/>
                  <a:gd name="T11" fmla="*/ 0 h 42"/>
                  <a:gd name="T12" fmla="*/ 0 w 44"/>
                  <a:gd name="T13" fmla="*/ 12 h 42"/>
                  <a:gd name="T14" fmla="*/ 0 w 44"/>
                  <a:gd name="T15" fmla="*/ 12 h 42"/>
                  <a:gd name="T16" fmla="*/ 0 60000 65536"/>
                  <a:gd name="T17" fmla="*/ 0 60000 65536"/>
                  <a:gd name="T18" fmla="*/ 0 60000 65536"/>
                  <a:gd name="T19" fmla="*/ 0 60000 65536"/>
                  <a:gd name="T20" fmla="*/ 0 60000 65536"/>
                  <a:gd name="T21" fmla="*/ 0 60000 65536"/>
                  <a:gd name="T22" fmla="*/ 0 60000 65536"/>
                  <a:gd name="T23" fmla="*/ 0 60000 65536"/>
                  <a:gd name="T24" fmla="*/ 0 w 44"/>
                  <a:gd name="T25" fmla="*/ 0 h 42"/>
                  <a:gd name="T26" fmla="*/ 44 w 44"/>
                  <a:gd name="T27" fmla="*/ 42 h 4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4" h="42">
                    <a:moveTo>
                      <a:pt x="0" y="12"/>
                    </a:moveTo>
                    <a:lnTo>
                      <a:pt x="0" y="12"/>
                    </a:lnTo>
                    <a:lnTo>
                      <a:pt x="5" y="28"/>
                    </a:lnTo>
                    <a:lnTo>
                      <a:pt x="26" y="41"/>
                    </a:lnTo>
                    <a:lnTo>
                      <a:pt x="43" y="21"/>
                    </a:lnTo>
                    <a:lnTo>
                      <a:pt x="29" y="0"/>
                    </a:lnTo>
                    <a:lnTo>
                      <a:pt x="0" y="12"/>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58" name="Freeform 157"/>
              <p:cNvSpPr>
                <a:spLocks/>
              </p:cNvSpPr>
              <p:nvPr/>
            </p:nvSpPr>
            <p:spPr bwMode="auto">
              <a:xfrm>
                <a:off x="3641" y="3249"/>
                <a:ext cx="140" cy="222"/>
              </a:xfrm>
              <a:custGeom>
                <a:avLst/>
                <a:gdLst>
                  <a:gd name="T0" fmla="*/ 0 w 140"/>
                  <a:gd name="T1" fmla="*/ 174 h 186"/>
                  <a:gd name="T2" fmla="*/ 0 w 140"/>
                  <a:gd name="T3" fmla="*/ 174 h 186"/>
                  <a:gd name="T4" fmla="*/ 0 w 140"/>
                  <a:gd name="T5" fmla="*/ 123 h 186"/>
                  <a:gd name="T6" fmla="*/ 11 w 140"/>
                  <a:gd name="T7" fmla="*/ 109 h 186"/>
                  <a:gd name="T8" fmla="*/ 54 w 140"/>
                  <a:gd name="T9" fmla="*/ 94 h 186"/>
                  <a:gd name="T10" fmla="*/ 95 w 140"/>
                  <a:gd name="T11" fmla="*/ 53 h 186"/>
                  <a:gd name="T12" fmla="*/ 41 w 140"/>
                  <a:gd name="T13" fmla="*/ 39 h 186"/>
                  <a:gd name="T14" fmla="*/ 25 w 140"/>
                  <a:gd name="T15" fmla="*/ 15 h 186"/>
                  <a:gd name="T16" fmla="*/ 31 w 140"/>
                  <a:gd name="T17" fmla="*/ 7 h 186"/>
                  <a:gd name="T18" fmla="*/ 52 w 140"/>
                  <a:gd name="T19" fmla="*/ 21 h 186"/>
                  <a:gd name="T20" fmla="*/ 133 w 140"/>
                  <a:gd name="T21" fmla="*/ 0 h 186"/>
                  <a:gd name="T22" fmla="*/ 139 w 140"/>
                  <a:gd name="T23" fmla="*/ 21 h 186"/>
                  <a:gd name="T24" fmla="*/ 90 w 140"/>
                  <a:gd name="T25" fmla="*/ 108 h 186"/>
                  <a:gd name="T26" fmla="*/ 7 w 140"/>
                  <a:gd name="T27" fmla="*/ 185 h 186"/>
                  <a:gd name="T28" fmla="*/ 0 w 140"/>
                  <a:gd name="T29" fmla="*/ 174 h 186"/>
                  <a:gd name="T30" fmla="*/ 0 w 140"/>
                  <a:gd name="T31" fmla="*/ 174 h 18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40"/>
                  <a:gd name="T49" fmla="*/ 0 h 186"/>
                  <a:gd name="T50" fmla="*/ 140 w 140"/>
                  <a:gd name="T51" fmla="*/ 186 h 18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40" h="186">
                    <a:moveTo>
                      <a:pt x="0" y="174"/>
                    </a:moveTo>
                    <a:lnTo>
                      <a:pt x="0" y="174"/>
                    </a:lnTo>
                    <a:lnTo>
                      <a:pt x="0" y="123"/>
                    </a:lnTo>
                    <a:lnTo>
                      <a:pt x="11" y="109"/>
                    </a:lnTo>
                    <a:lnTo>
                      <a:pt x="54" y="94"/>
                    </a:lnTo>
                    <a:lnTo>
                      <a:pt x="95" y="53"/>
                    </a:lnTo>
                    <a:lnTo>
                      <a:pt x="41" y="39"/>
                    </a:lnTo>
                    <a:lnTo>
                      <a:pt x="25" y="15"/>
                    </a:lnTo>
                    <a:lnTo>
                      <a:pt x="31" y="7"/>
                    </a:lnTo>
                    <a:lnTo>
                      <a:pt x="52" y="21"/>
                    </a:lnTo>
                    <a:lnTo>
                      <a:pt x="133" y="0"/>
                    </a:lnTo>
                    <a:lnTo>
                      <a:pt x="139" y="21"/>
                    </a:lnTo>
                    <a:lnTo>
                      <a:pt x="90" y="108"/>
                    </a:lnTo>
                    <a:lnTo>
                      <a:pt x="7" y="185"/>
                    </a:lnTo>
                    <a:lnTo>
                      <a:pt x="0" y="174"/>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59" name="Freeform 158"/>
              <p:cNvSpPr>
                <a:spLocks/>
              </p:cNvSpPr>
              <p:nvPr/>
            </p:nvSpPr>
            <p:spPr bwMode="auto">
              <a:xfrm>
                <a:off x="3423" y="3581"/>
                <a:ext cx="108" cy="222"/>
              </a:xfrm>
              <a:custGeom>
                <a:avLst/>
                <a:gdLst>
                  <a:gd name="T0" fmla="*/ 0 w 108"/>
                  <a:gd name="T1" fmla="*/ 30 h 99"/>
                  <a:gd name="T2" fmla="*/ 0 w 108"/>
                  <a:gd name="T3" fmla="*/ 30 h 99"/>
                  <a:gd name="T4" fmla="*/ 0 w 108"/>
                  <a:gd name="T5" fmla="*/ 30 h 99"/>
                  <a:gd name="T6" fmla="*/ 24 w 108"/>
                  <a:gd name="T7" fmla="*/ 31 h 99"/>
                  <a:gd name="T8" fmla="*/ 48 w 108"/>
                  <a:gd name="T9" fmla="*/ 13 h 99"/>
                  <a:gd name="T10" fmla="*/ 49 w 108"/>
                  <a:gd name="T11" fmla="*/ 5 h 99"/>
                  <a:gd name="T12" fmla="*/ 70 w 108"/>
                  <a:gd name="T13" fmla="*/ 0 h 99"/>
                  <a:gd name="T14" fmla="*/ 104 w 108"/>
                  <a:gd name="T15" fmla="*/ 11 h 99"/>
                  <a:gd name="T16" fmla="*/ 107 w 108"/>
                  <a:gd name="T17" fmla="*/ 25 h 99"/>
                  <a:gd name="T18" fmla="*/ 105 w 108"/>
                  <a:gd name="T19" fmla="*/ 61 h 99"/>
                  <a:gd name="T20" fmla="*/ 87 w 108"/>
                  <a:gd name="T21" fmla="*/ 98 h 99"/>
                  <a:gd name="T22" fmla="*/ 56 w 108"/>
                  <a:gd name="T23" fmla="*/ 92 h 99"/>
                  <a:gd name="T24" fmla="*/ 38 w 108"/>
                  <a:gd name="T25" fmla="*/ 83 h 99"/>
                  <a:gd name="T26" fmla="*/ 0 w 108"/>
                  <a:gd name="T27" fmla="*/ 30 h 99"/>
                  <a:gd name="T28" fmla="*/ 0 w 108"/>
                  <a:gd name="T29" fmla="*/ 30 h 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8"/>
                  <a:gd name="T46" fmla="*/ 0 h 99"/>
                  <a:gd name="T47" fmla="*/ 108 w 108"/>
                  <a:gd name="T48" fmla="*/ 99 h 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8" h="99">
                    <a:moveTo>
                      <a:pt x="0" y="30"/>
                    </a:moveTo>
                    <a:lnTo>
                      <a:pt x="0" y="30"/>
                    </a:lnTo>
                    <a:lnTo>
                      <a:pt x="24" y="31"/>
                    </a:lnTo>
                    <a:lnTo>
                      <a:pt x="48" y="13"/>
                    </a:lnTo>
                    <a:lnTo>
                      <a:pt x="49" y="5"/>
                    </a:lnTo>
                    <a:lnTo>
                      <a:pt x="70" y="0"/>
                    </a:lnTo>
                    <a:lnTo>
                      <a:pt x="104" y="11"/>
                    </a:lnTo>
                    <a:lnTo>
                      <a:pt x="107" y="25"/>
                    </a:lnTo>
                    <a:lnTo>
                      <a:pt x="105" y="61"/>
                    </a:lnTo>
                    <a:lnTo>
                      <a:pt x="87" y="98"/>
                    </a:lnTo>
                    <a:lnTo>
                      <a:pt x="56" y="92"/>
                    </a:lnTo>
                    <a:lnTo>
                      <a:pt x="38" y="83"/>
                    </a:lnTo>
                    <a:lnTo>
                      <a:pt x="0" y="3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60" name="Freeform 159"/>
              <p:cNvSpPr>
                <a:spLocks/>
              </p:cNvSpPr>
              <p:nvPr/>
            </p:nvSpPr>
            <p:spPr bwMode="auto">
              <a:xfrm>
                <a:off x="3238" y="3637"/>
                <a:ext cx="186" cy="222"/>
              </a:xfrm>
              <a:custGeom>
                <a:avLst/>
                <a:gdLst>
                  <a:gd name="T0" fmla="*/ 0 w 186"/>
                  <a:gd name="T1" fmla="*/ 6 h 175"/>
                  <a:gd name="T2" fmla="*/ 0 w 186"/>
                  <a:gd name="T3" fmla="*/ 6 h 175"/>
                  <a:gd name="T4" fmla="*/ 23 w 186"/>
                  <a:gd name="T5" fmla="*/ 0 h 175"/>
                  <a:gd name="T6" fmla="*/ 134 w 186"/>
                  <a:gd name="T7" fmla="*/ 16 h 175"/>
                  <a:gd name="T8" fmla="*/ 159 w 186"/>
                  <a:gd name="T9" fmla="*/ 9 h 175"/>
                  <a:gd name="T10" fmla="*/ 185 w 186"/>
                  <a:gd name="T11" fmla="*/ 12 h 175"/>
                  <a:gd name="T12" fmla="*/ 185 w 186"/>
                  <a:gd name="T13" fmla="*/ 12 h 175"/>
                  <a:gd name="T14" fmla="*/ 162 w 186"/>
                  <a:gd name="T15" fmla="*/ 25 h 175"/>
                  <a:gd name="T16" fmla="*/ 154 w 186"/>
                  <a:gd name="T17" fmla="*/ 16 h 175"/>
                  <a:gd name="T18" fmla="*/ 128 w 186"/>
                  <a:gd name="T19" fmla="*/ 22 h 175"/>
                  <a:gd name="T20" fmla="*/ 128 w 186"/>
                  <a:gd name="T21" fmla="*/ 71 h 175"/>
                  <a:gd name="T22" fmla="*/ 114 w 186"/>
                  <a:gd name="T23" fmla="*/ 71 h 175"/>
                  <a:gd name="T24" fmla="*/ 114 w 186"/>
                  <a:gd name="T25" fmla="*/ 110 h 175"/>
                  <a:gd name="T26" fmla="*/ 114 w 186"/>
                  <a:gd name="T27" fmla="*/ 165 h 175"/>
                  <a:gd name="T28" fmla="*/ 102 w 186"/>
                  <a:gd name="T29" fmla="*/ 174 h 175"/>
                  <a:gd name="T30" fmla="*/ 84 w 186"/>
                  <a:gd name="T31" fmla="*/ 174 h 175"/>
                  <a:gd name="T32" fmla="*/ 75 w 186"/>
                  <a:gd name="T33" fmla="*/ 162 h 175"/>
                  <a:gd name="T34" fmla="*/ 67 w 186"/>
                  <a:gd name="T35" fmla="*/ 168 h 175"/>
                  <a:gd name="T36" fmla="*/ 49 w 186"/>
                  <a:gd name="T37" fmla="*/ 149 h 175"/>
                  <a:gd name="T38" fmla="*/ 39 w 186"/>
                  <a:gd name="T39" fmla="*/ 88 h 175"/>
                  <a:gd name="T40" fmla="*/ 39 w 186"/>
                  <a:gd name="T41" fmla="*/ 81 h 175"/>
                  <a:gd name="T42" fmla="*/ 0 w 186"/>
                  <a:gd name="T43" fmla="*/ 6 h 175"/>
                  <a:gd name="T44" fmla="*/ 0 w 186"/>
                  <a:gd name="T45" fmla="*/ 6 h 17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86"/>
                  <a:gd name="T70" fmla="*/ 0 h 175"/>
                  <a:gd name="T71" fmla="*/ 186 w 186"/>
                  <a:gd name="T72" fmla="*/ 175 h 17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86" h="175">
                    <a:moveTo>
                      <a:pt x="0" y="6"/>
                    </a:moveTo>
                    <a:lnTo>
                      <a:pt x="0" y="6"/>
                    </a:lnTo>
                    <a:lnTo>
                      <a:pt x="23" y="0"/>
                    </a:lnTo>
                    <a:lnTo>
                      <a:pt x="134" y="16"/>
                    </a:lnTo>
                    <a:lnTo>
                      <a:pt x="159" y="9"/>
                    </a:lnTo>
                    <a:lnTo>
                      <a:pt x="185" y="12"/>
                    </a:lnTo>
                    <a:lnTo>
                      <a:pt x="162" y="25"/>
                    </a:lnTo>
                    <a:lnTo>
                      <a:pt x="154" y="16"/>
                    </a:lnTo>
                    <a:lnTo>
                      <a:pt x="128" y="22"/>
                    </a:lnTo>
                    <a:lnTo>
                      <a:pt x="128" y="71"/>
                    </a:lnTo>
                    <a:lnTo>
                      <a:pt x="114" y="71"/>
                    </a:lnTo>
                    <a:lnTo>
                      <a:pt x="114" y="110"/>
                    </a:lnTo>
                    <a:lnTo>
                      <a:pt x="114" y="165"/>
                    </a:lnTo>
                    <a:lnTo>
                      <a:pt x="102" y="174"/>
                    </a:lnTo>
                    <a:lnTo>
                      <a:pt x="84" y="174"/>
                    </a:lnTo>
                    <a:lnTo>
                      <a:pt x="75" y="162"/>
                    </a:lnTo>
                    <a:lnTo>
                      <a:pt x="67" y="168"/>
                    </a:lnTo>
                    <a:lnTo>
                      <a:pt x="49" y="149"/>
                    </a:lnTo>
                    <a:lnTo>
                      <a:pt x="39" y="88"/>
                    </a:lnTo>
                    <a:lnTo>
                      <a:pt x="39" y="81"/>
                    </a:lnTo>
                    <a:lnTo>
                      <a:pt x="0" y="6"/>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61" name="Freeform 160"/>
              <p:cNvSpPr>
                <a:spLocks/>
              </p:cNvSpPr>
              <p:nvPr/>
            </p:nvSpPr>
            <p:spPr bwMode="auto">
              <a:xfrm>
                <a:off x="2849" y="2982"/>
                <a:ext cx="116" cy="222"/>
              </a:xfrm>
              <a:custGeom>
                <a:avLst/>
                <a:gdLst>
                  <a:gd name="T0" fmla="*/ 0 w 116"/>
                  <a:gd name="T1" fmla="*/ 96 h 97"/>
                  <a:gd name="T2" fmla="*/ 0 w 116"/>
                  <a:gd name="T3" fmla="*/ 96 h 97"/>
                  <a:gd name="T4" fmla="*/ 54 w 116"/>
                  <a:gd name="T5" fmla="*/ 0 h 97"/>
                  <a:gd name="T6" fmla="*/ 114 w 116"/>
                  <a:gd name="T7" fmla="*/ 2 h 97"/>
                  <a:gd name="T8" fmla="*/ 115 w 116"/>
                  <a:gd name="T9" fmla="*/ 7 h 97"/>
                  <a:gd name="T10" fmla="*/ 114 w 116"/>
                  <a:gd name="T11" fmla="*/ 25 h 97"/>
                  <a:gd name="T12" fmla="*/ 70 w 116"/>
                  <a:gd name="T13" fmla="*/ 24 h 97"/>
                  <a:gd name="T14" fmla="*/ 70 w 116"/>
                  <a:gd name="T15" fmla="*/ 61 h 97"/>
                  <a:gd name="T16" fmla="*/ 54 w 116"/>
                  <a:gd name="T17" fmla="*/ 67 h 97"/>
                  <a:gd name="T18" fmla="*/ 55 w 116"/>
                  <a:gd name="T19" fmla="*/ 90 h 97"/>
                  <a:gd name="T20" fmla="*/ 0 w 116"/>
                  <a:gd name="T21" fmla="*/ 96 h 97"/>
                  <a:gd name="T22" fmla="*/ 0 w 116"/>
                  <a:gd name="T23" fmla="*/ 96 h 9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16"/>
                  <a:gd name="T37" fmla="*/ 0 h 97"/>
                  <a:gd name="T38" fmla="*/ 116 w 116"/>
                  <a:gd name="T39" fmla="*/ 97 h 9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16" h="97">
                    <a:moveTo>
                      <a:pt x="0" y="96"/>
                    </a:moveTo>
                    <a:lnTo>
                      <a:pt x="0" y="96"/>
                    </a:lnTo>
                    <a:lnTo>
                      <a:pt x="54" y="0"/>
                    </a:lnTo>
                    <a:lnTo>
                      <a:pt x="114" y="2"/>
                    </a:lnTo>
                    <a:lnTo>
                      <a:pt x="115" y="7"/>
                    </a:lnTo>
                    <a:lnTo>
                      <a:pt x="114" y="25"/>
                    </a:lnTo>
                    <a:lnTo>
                      <a:pt x="70" y="24"/>
                    </a:lnTo>
                    <a:lnTo>
                      <a:pt x="70" y="61"/>
                    </a:lnTo>
                    <a:lnTo>
                      <a:pt x="54" y="67"/>
                    </a:lnTo>
                    <a:lnTo>
                      <a:pt x="55" y="90"/>
                    </a:lnTo>
                    <a:lnTo>
                      <a:pt x="0" y="96"/>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62" name="Freeform 161"/>
              <p:cNvSpPr>
                <a:spLocks/>
              </p:cNvSpPr>
              <p:nvPr/>
            </p:nvSpPr>
            <p:spPr bwMode="auto">
              <a:xfrm>
                <a:off x="3380" y="3135"/>
                <a:ext cx="227" cy="222"/>
              </a:xfrm>
              <a:custGeom>
                <a:avLst/>
                <a:gdLst>
                  <a:gd name="T0" fmla="*/ 0 w 227"/>
                  <a:gd name="T1" fmla="*/ 142 h 270"/>
                  <a:gd name="T2" fmla="*/ 0 w 227"/>
                  <a:gd name="T3" fmla="*/ 142 h 270"/>
                  <a:gd name="T4" fmla="*/ 10 w 227"/>
                  <a:gd name="T5" fmla="*/ 169 h 270"/>
                  <a:gd name="T6" fmla="*/ 20 w 227"/>
                  <a:gd name="T7" fmla="*/ 198 h 270"/>
                  <a:gd name="T8" fmla="*/ 43 w 227"/>
                  <a:gd name="T9" fmla="*/ 209 h 270"/>
                  <a:gd name="T10" fmla="*/ 76 w 227"/>
                  <a:gd name="T11" fmla="*/ 249 h 270"/>
                  <a:gd name="T12" fmla="*/ 122 w 227"/>
                  <a:gd name="T13" fmla="*/ 269 h 270"/>
                  <a:gd name="T14" fmla="*/ 164 w 227"/>
                  <a:gd name="T15" fmla="*/ 264 h 270"/>
                  <a:gd name="T16" fmla="*/ 189 w 227"/>
                  <a:gd name="T17" fmla="*/ 256 h 270"/>
                  <a:gd name="T18" fmla="*/ 174 w 227"/>
                  <a:gd name="T19" fmla="*/ 227 h 270"/>
                  <a:gd name="T20" fmla="*/ 150 w 227"/>
                  <a:gd name="T21" fmla="*/ 211 h 270"/>
                  <a:gd name="T22" fmla="*/ 166 w 227"/>
                  <a:gd name="T23" fmla="*/ 200 h 270"/>
                  <a:gd name="T24" fmla="*/ 167 w 227"/>
                  <a:gd name="T25" fmla="*/ 176 h 270"/>
                  <a:gd name="T26" fmla="*/ 194 w 227"/>
                  <a:gd name="T27" fmla="*/ 143 h 270"/>
                  <a:gd name="T28" fmla="*/ 205 w 227"/>
                  <a:gd name="T29" fmla="*/ 84 h 270"/>
                  <a:gd name="T30" fmla="*/ 226 w 227"/>
                  <a:gd name="T31" fmla="*/ 71 h 270"/>
                  <a:gd name="T32" fmla="*/ 210 w 227"/>
                  <a:gd name="T33" fmla="*/ 59 h 270"/>
                  <a:gd name="T34" fmla="*/ 203 w 227"/>
                  <a:gd name="T35" fmla="*/ 16 h 270"/>
                  <a:gd name="T36" fmla="*/ 185 w 227"/>
                  <a:gd name="T37" fmla="*/ 0 h 270"/>
                  <a:gd name="T38" fmla="*/ 164 w 227"/>
                  <a:gd name="T39" fmla="*/ 18 h 270"/>
                  <a:gd name="T40" fmla="*/ 41 w 227"/>
                  <a:gd name="T41" fmla="*/ 15 h 270"/>
                  <a:gd name="T42" fmla="*/ 41 w 227"/>
                  <a:gd name="T43" fmla="*/ 43 h 270"/>
                  <a:gd name="T44" fmla="*/ 29 w 227"/>
                  <a:gd name="T45" fmla="*/ 43 h 270"/>
                  <a:gd name="T46" fmla="*/ 29 w 227"/>
                  <a:gd name="T47" fmla="*/ 51 h 270"/>
                  <a:gd name="T48" fmla="*/ 28 w 227"/>
                  <a:gd name="T49" fmla="*/ 103 h 270"/>
                  <a:gd name="T50" fmla="*/ 14 w 227"/>
                  <a:gd name="T51" fmla="*/ 106 h 270"/>
                  <a:gd name="T52" fmla="*/ 0 w 227"/>
                  <a:gd name="T53" fmla="*/ 142 h 270"/>
                  <a:gd name="T54" fmla="*/ 0 w 227"/>
                  <a:gd name="T55" fmla="*/ 142 h 27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27"/>
                  <a:gd name="T85" fmla="*/ 0 h 270"/>
                  <a:gd name="T86" fmla="*/ 227 w 227"/>
                  <a:gd name="T87" fmla="*/ 270 h 27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27" h="270">
                    <a:moveTo>
                      <a:pt x="0" y="142"/>
                    </a:moveTo>
                    <a:lnTo>
                      <a:pt x="0" y="142"/>
                    </a:lnTo>
                    <a:lnTo>
                      <a:pt x="10" y="169"/>
                    </a:lnTo>
                    <a:lnTo>
                      <a:pt x="20" y="198"/>
                    </a:lnTo>
                    <a:lnTo>
                      <a:pt x="43" y="209"/>
                    </a:lnTo>
                    <a:lnTo>
                      <a:pt x="76" y="249"/>
                    </a:lnTo>
                    <a:lnTo>
                      <a:pt x="122" y="269"/>
                    </a:lnTo>
                    <a:lnTo>
                      <a:pt x="164" y="264"/>
                    </a:lnTo>
                    <a:lnTo>
                      <a:pt x="189" y="256"/>
                    </a:lnTo>
                    <a:lnTo>
                      <a:pt x="174" y="227"/>
                    </a:lnTo>
                    <a:lnTo>
                      <a:pt x="150" y="211"/>
                    </a:lnTo>
                    <a:lnTo>
                      <a:pt x="166" y="200"/>
                    </a:lnTo>
                    <a:lnTo>
                      <a:pt x="167" y="176"/>
                    </a:lnTo>
                    <a:lnTo>
                      <a:pt x="194" y="143"/>
                    </a:lnTo>
                    <a:lnTo>
                      <a:pt x="205" y="84"/>
                    </a:lnTo>
                    <a:lnTo>
                      <a:pt x="226" y="71"/>
                    </a:lnTo>
                    <a:lnTo>
                      <a:pt x="210" y="59"/>
                    </a:lnTo>
                    <a:lnTo>
                      <a:pt x="203" y="16"/>
                    </a:lnTo>
                    <a:lnTo>
                      <a:pt x="185" y="0"/>
                    </a:lnTo>
                    <a:lnTo>
                      <a:pt x="164" y="18"/>
                    </a:lnTo>
                    <a:lnTo>
                      <a:pt x="41" y="15"/>
                    </a:lnTo>
                    <a:lnTo>
                      <a:pt x="41" y="43"/>
                    </a:lnTo>
                    <a:lnTo>
                      <a:pt x="29" y="43"/>
                    </a:lnTo>
                    <a:lnTo>
                      <a:pt x="29" y="51"/>
                    </a:lnTo>
                    <a:lnTo>
                      <a:pt x="28" y="103"/>
                    </a:lnTo>
                    <a:lnTo>
                      <a:pt x="14" y="106"/>
                    </a:lnTo>
                    <a:lnTo>
                      <a:pt x="0" y="142"/>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63" name="Freeform 162"/>
              <p:cNvSpPr>
                <a:spLocks/>
              </p:cNvSpPr>
              <p:nvPr/>
            </p:nvSpPr>
            <p:spPr bwMode="auto">
              <a:xfrm>
                <a:off x="3501" y="3686"/>
                <a:ext cx="17" cy="222"/>
              </a:xfrm>
              <a:custGeom>
                <a:avLst/>
                <a:gdLst>
                  <a:gd name="T0" fmla="*/ 0 w 17"/>
                  <a:gd name="T1" fmla="*/ 12 h 23"/>
                  <a:gd name="T2" fmla="*/ 0 w 17"/>
                  <a:gd name="T3" fmla="*/ 12 h 23"/>
                  <a:gd name="T4" fmla="*/ 9 w 17"/>
                  <a:gd name="T5" fmla="*/ 22 h 23"/>
                  <a:gd name="T6" fmla="*/ 16 w 17"/>
                  <a:gd name="T7" fmla="*/ 14 h 23"/>
                  <a:gd name="T8" fmla="*/ 14 w 17"/>
                  <a:gd name="T9" fmla="*/ 0 h 23"/>
                  <a:gd name="T10" fmla="*/ 0 w 17"/>
                  <a:gd name="T11" fmla="*/ 12 h 23"/>
                  <a:gd name="T12" fmla="*/ 0 w 17"/>
                  <a:gd name="T13" fmla="*/ 12 h 23"/>
                  <a:gd name="T14" fmla="*/ 0 60000 65536"/>
                  <a:gd name="T15" fmla="*/ 0 60000 65536"/>
                  <a:gd name="T16" fmla="*/ 0 60000 65536"/>
                  <a:gd name="T17" fmla="*/ 0 60000 65536"/>
                  <a:gd name="T18" fmla="*/ 0 60000 65536"/>
                  <a:gd name="T19" fmla="*/ 0 60000 65536"/>
                  <a:gd name="T20" fmla="*/ 0 60000 65536"/>
                  <a:gd name="T21" fmla="*/ 0 w 17"/>
                  <a:gd name="T22" fmla="*/ 0 h 23"/>
                  <a:gd name="T23" fmla="*/ 17 w 17"/>
                  <a:gd name="T24" fmla="*/ 23 h 2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23">
                    <a:moveTo>
                      <a:pt x="0" y="12"/>
                    </a:moveTo>
                    <a:lnTo>
                      <a:pt x="0" y="12"/>
                    </a:lnTo>
                    <a:lnTo>
                      <a:pt x="9" y="22"/>
                    </a:lnTo>
                    <a:lnTo>
                      <a:pt x="16" y="14"/>
                    </a:lnTo>
                    <a:lnTo>
                      <a:pt x="14" y="0"/>
                    </a:lnTo>
                    <a:lnTo>
                      <a:pt x="0" y="12"/>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64" name="Freeform 163"/>
              <p:cNvSpPr>
                <a:spLocks/>
              </p:cNvSpPr>
              <p:nvPr/>
            </p:nvSpPr>
            <p:spPr bwMode="auto">
              <a:xfrm>
                <a:off x="3486" y="3404"/>
                <a:ext cx="148" cy="222"/>
              </a:xfrm>
              <a:custGeom>
                <a:avLst/>
                <a:gdLst>
                  <a:gd name="T0" fmla="*/ 0 w 148"/>
                  <a:gd name="T1" fmla="*/ 46 h 146"/>
                  <a:gd name="T2" fmla="*/ 0 w 148"/>
                  <a:gd name="T3" fmla="*/ 46 h 146"/>
                  <a:gd name="T4" fmla="*/ 1 w 148"/>
                  <a:gd name="T5" fmla="*/ 74 h 146"/>
                  <a:gd name="T6" fmla="*/ 19 w 148"/>
                  <a:gd name="T7" fmla="*/ 103 h 146"/>
                  <a:gd name="T8" fmla="*/ 44 w 148"/>
                  <a:gd name="T9" fmla="*/ 115 h 146"/>
                  <a:gd name="T10" fmla="*/ 57 w 148"/>
                  <a:gd name="T11" fmla="*/ 118 h 146"/>
                  <a:gd name="T12" fmla="*/ 72 w 148"/>
                  <a:gd name="T13" fmla="*/ 145 h 146"/>
                  <a:gd name="T14" fmla="*/ 127 w 148"/>
                  <a:gd name="T15" fmla="*/ 142 h 146"/>
                  <a:gd name="T16" fmla="*/ 147 w 148"/>
                  <a:gd name="T17" fmla="*/ 130 h 146"/>
                  <a:gd name="T18" fmla="*/ 126 w 148"/>
                  <a:gd name="T19" fmla="*/ 72 h 146"/>
                  <a:gd name="T20" fmla="*/ 132 w 148"/>
                  <a:gd name="T21" fmla="*/ 50 h 146"/>
                  <a:gd name="T22" fmla="*/ 61 w 148"/>
                  <a:gd name="T23" fmla="*/ 0 h 146"/>
                  <a:gd name="T24" fmla="*/ 43 w 148"/>
                  <a:gd name="T25" fmla="*/ 25 h 146"/>
                  <a:gd name="T26" fmla="*/ 35 w 148"/>
                  <a:gd name="T27" fmla="*/ 18 h 146"/>
                  <a:gd name="T28" fmla="*/ 29 w 148"/>
                  <a:gd name="T29" fmla="*/ 24 h 146"/>
                  <a:gd name="T30" fmla="*/ 29 w 148"/>
                  <a:gd name="T31" fmla="*/ 0 h 146"/>
                  <a:gd name="T32" fmla="*/ 11 w 148"/>
                  <a:gd name="T33" fmla="*/ 1 h 146"/>
                  <a:gd name="T34" fmla="*/ 14 w 148"/>
                  <a:gd name="T35" fmla="*/ 19 h 146"/>
                  <a:gd name="T36" fmla="*/ 15 w 148"/>
                  <a:gd name="T37" fmla="*/ 30 h 146"/>
                  <a:gd name="T38" fmla="*/ 0 w 148"/>
                  <a:gd name="T39" fmla="*/ 46 h 146"/>
                  <a:gd name="T40" fmla="*/ 0 w 148"/>
                  <a:gd name="T41" fmla="*/ 46 h 14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8"/>
                  <a:gd name="T64" fmla="*/ 0 h 146"/>
                  <a:gd name="T65" fmla="*/ 148 w 148"/>
                  <a:gd name="T66" fmla="*/ 146 h 14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8" h="146">
                    <a:moveTo>
                      <a:pt x="0" y="46"/>
                    </a:moveTo>
                    <a:lnTo>
                      <a:pt x="0" y="46"/>
                    </a:lnTo>
                    <a:lnTo>
                      <a:pt x="1" y="74"/>
                    </a:lnTo>
                    <a:lnTo>
                      <a:pt x="19" y="103"/>
                    </a:lnTo>
                    <a:lnTo>
                      <a:pt x="44" y="115"/>
                    </a:lnTo>
                    <a:lnTo>
                      <a:pt x="57" y="118"/>
                    </a:lnTo>
                    <a:lnTo>
                      <a:pt x="72" y="145"/>
                    </a:lnTo>
                    <a:lnTo>
                      <a:pt x="127" y="142"/>
                    </a:lnTo>
                    <a:lnTo>
                      <a:pt x="147" y="130"/>
                    </a:lnTo>
                    <a:lnTo>
                      <a:pt x="126" y="72"/>
                    </a:lnTo>
                    <a:lnTo>
                      <a:pt x="132" y="50"/>
                    </a:lnTo>
                    <a:lnTo>
                      <a:pt x="61" y="0"/>
                    </a:lnTo>
                    <a:lnTo>
                      <a:pt x="43" y="25"/>
                    </a:lnTo>
                    <a:lnTo>
                      <a:pt x="35" y="18"/>
                    </a:lnTo>
                    <a:lnTo>
                      <a:pt x="29" y="24"/>
                    </a:lnTo>
                    <a:lnTo>
                      <a:pt x="29" y="0"/>
                    </a:lnTo>
                    <a:lnTo>
                      <a:pt x="11" y="1"/>
                    </a:lnTo>
                    <a:lnTo>
                      <a:pt x="14" y="19"/>
                    </a:lnTo>
                    <a:lnTo>
                      <a:pt x="15" y="30"/>
                    </a:lnTo>
                    <a:lnTo>
                      <a:pt x="0" y="46"/>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65" name="Freeform 164"/>
              <p:cNvSpPr>
                <a:spLocks/>
              </p:cNvSpPr>
              <p:nvPr/>
            </p:nvSpPr>
            <p:spPr bwMode="auto">
              <a:xfrm>
                <a:off x="3078" y="3202"/>
                <a:ext cx="30" cy="222"/>
              </a:xfrm>
              <a:custGeom>
                <a:avLst/>
                <a:gdLst>
                  <a:gd name="T0" fmla="*/ 0 w 30"/>
                  <a:gd name="T1" fmla="*/ 0 h 71"/>
                  <a:gd name="T2" fmla="*/ 0 w 30"/>
                  <a:gd name="T3" fmla="*/ 0 h 71"/>
                  <a:gd name="T4" fmla="*/ 15 w 30"/>
                  <a:gd name="T5" fmla="*/ 4 h 71"/>
                  <a:gd name="T6" fmla="*/ 29 w 30"/>
                  <a:gd name="T7" fmla="*/ 67 h 71"/>
                  <a:gd name="T8" fmla="*/ 19 w 30"/>
                  <a:gd name="T9" fmla="*/ 70 h 71"/>
                  <a:gd name="T10" fmla="*/ 0 w 30"/>
                  <a:gd name="T11" fmla="*/ 0 h 71"/>
                  <a:gd name="T12" fmla="*/ 0 w 30"/>
                  <a:gd name="T13" fmla="*/ 0 h 71"/>
                  <a:gd name="T14" fmla="*/ 0 60000 65536"/>
                  <a:gd name="T15" fmla="*/ 0 60000 65536"/>
                  <a:gd name="T16" fmla="*/ 0 60000 65536"/>
                  <a:gd name="T17" fmla="*/ 0 60000 65536"/>
                  <a:gd name="T18" fmla="*/ 0 60000 65536"/>
                  <a:gd name="T19" fmla="*/ 0 60000 65536"/>
                  <a:gd name="T20" fmla="*/ 0 60000 65536"/>
                  <a:gd name="T21" fmla="*/ 0 w 30"/>
                  <a:gd name="T22" fmla="*/ 0 h 71"/>
                  <a:gd name="T23" fmla="*/ 30 w 30"/>
                  <a:gd name="T24" fmla="*/ 71 h 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 h="71">
                    <a:moveTo>
                      <a:pt x="0" y="0"/>
                    </a:moveTo>
                    <a:lnTo>
                      <a:pt x="0" y="0"/>
                    </a:lnTo>
                    <a:lnTo>
                      <a:pt x="15" y="4"/>
                    </a:lnTo>
                    <a:lnTo>
                      <a:pt x="29" y="67"/>
                    </a:lnTo>
                    <a:lnTo>
                      <a:pt x="19" y="70"/>
                    </a:lnTo>
                    <a:lnTo>
                      <a:pt x="0" y="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66" name="Freeform 165"/>
              <p:cNvSpPr>
                <a:spLocks/>
              </p:cNvSpPr>
              <p:nvPr/>
            </p:nvSpPr>
            <p:spPr bwMode="auto">
              <a:xfrm>
                <a:off x="3486" y="3301"/>
                <a:ext cx="74" cy="222"/>
              </a:xfrm>
              <a:custGeom>
                <a:avLst/>
                <a:gdLst>
                  <a:gd name="T0" fmla="*/ 0 w 74"/>
                  <a:gd name="T1" fmla="*/ 72 h 73"/>
                  <a:gd name="T2" fmla="*/ 0 w 74"/>
                  <a:gd name="T3" fmla="*/ 72 h 73"/>
                  <a:gd name="T4" fmla="*/ 11 w 74"/>
                  <a:gd name="T5" fmla="*/ 68 h 73"/>
                  <a:gd name="T6" fmla="*/ 29 w 74"/>
                  <a:gd name="T7" fmla="*/ 67 h 73"/>
                  <a:gd name="T8" fmla="*/ 29 w 74"/>
                  <a:gd name="T9" fmla="*/ 57 h 73"/>
                  <a:gd name="T10" fmla="*/ 58 w 74"/>
                  <a:gd name="T11" fmla="*/ 51 h 73"/>
                  <a:gd name="T12" fmla="*/ 73 w 74"/>
                  <a:gd name="T13" fmla="*/ 26 h 73"/>
                  <a:gd name="T14" fmla="*/ 58 w 74"/>
                  <a:gd name="T15" fmla="*/ 0 h 73"/>
                  <a:gd name="T16" fmla="*/ 16 w 74"/>
                  <a:gd name="T17" fmla="*/ 5 h 73"/>
                  <a:gd name="T18" fmla="*/ 21 w 74"/>
                  <a:gd name="T19" fmla="*/ 24 h 73"/>
                  <a:gd name="T20" fmla="*/ 12 w 74"/>
                  <a:gd name="T21" fmla="*/ 37 h 73"/>
                  <a:gd name="T22" fmla="*/ 0 w 74"/>
                  <a:gd name="T23" fmla="*/ 72 h 73"/>
                  <a:gd name="T24" fmla="*/ 0 w 74"/>
                  <a:gd name="T25" fmla="*/ 72 h 7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4"/>
                  <a:gd name="T40" fmla="*/ 0 h 73"/>
                  <a:gd name="T41" fmla="*/ 74 w 74"/>
                  <a:gd name="T42" fmla="*/ 73 h 7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4" h="73">
                    <a:moveTo>
                      <a:pt x="0" y="72"/>
                    </a:moveTo>
                    <a:lnTo>
                      <a:pt x="0" y="72"/>
                    </a:lnTo>
                    <a:lnTo>
                      <a:pt x="11" y="68"/>
                    </a:lnTo>
                    <a:lnTo>
                      <a:pt x="29" y="67"/>
                    </a:lnTo>
                    <a:lnTo>
                      <a:pt x="29" y="57"/>
                    </a:lnTo>
                    <a:lnTo>
                      <a:pt x="58" y="51"/>
                    </a:lnTo>
                    <a:lnTo>
                      <a:pt x="73" y="26"/>
                    </a:lnTo>
                    <a:lnTo>
                      <a:pt x="58" y="0"/>
                    </a:lnTo>
                    <a:lnTo>
                      <a:pt x="16" y="5"/>
                    </a:lnTo>
                    <a:lnTo>
                      <a:pt x="21" y="24"/>
                    </a:lnTo>
                    <a:lnTo>
                      <a:pt x="12" y="37"/>
                    </a:lnTo>
                    <a:lnTo>
                      <a:pt x="0" y="72"/>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67" name="Freeform 166"/>
              <p:cNvSpPr>
                <a:spLocks/>
              </p:cNvSpPr>
              <p:nvPr/>
            </p:nvSpPr>
            <p:spPr bwMode="auto">
              <a:xfrm>
                <a:off x="3415" y="2947"/>
                <a:ext cx="154" cy="222"/>
              </a:xfrm>
              <a:custGeom>
                <a:avLst/>
                <a:gdLst>
                  <a:gd name="T0" fmla="*/ 0 w 154"/>
                  <a:gd name="T1" fmla="*/ 24 h 144"/>
                  <a:gd name="T2" fmla="*/ 0 w 154"/>
                  <a:gd name="T3" fmla="*/ 24 h 144"/>
                  <a:gd name="T4" fmla="*/ 6 w 154"/>
                  <a:gd name="T5" fmla="*/ 140 h 144"/>
                  <a:gd name="T6" fmla="*/ 129 w 154"/>
                  <a:gd name="T7" fmla="*/ 143 h 144"/>
                  <a:gd name="T8" fmla="*/ 150 w 154"/>
                  <a:gd name="T9" fmla="*/ 125 h 144"/>
                  <a:gd name="T10" fmla="*/ 153 w 154"/>
                  <a:gd name="T11" fmla="*/ 113 h 144"/>
                  <a:gd name="T12" fmla="*/ 107 w 154"/>
                  <a:gd name="T13" fmla="*/ 30 h 144"/>
                  <a:gd name="T14" fmla="*/ 129 w 154"/>
                  <a:gd name="T15" fmla="*/ 57 h 144"/>
                  <a:gd name="T16" fmla="*/ 140 w 154"/>
                  <a:gd name="T17" fmla="*/ 34 h 144"/>
                  <a:gd name="T18" fmla="*/ 129 w 154"/>
                  <a:gd name="T19" fmla="*/ 5 h 144"/>
                  <a:gd name="T20" fmla="*/ 100 w 154"/>
                  <a:gd name="T21" fmla="*/ 10 h 144"/>
                  <a:gd name="T22" fmla="*/ 100 w 154"/>
                  <a:gd name="T23" fmla="*/ 2 h 144"/>
                  <a:gd name="T24" fmla="*/ 85 w 154"/>
                  <a:gd name="T25" fmla="*/ 2 h 144"/>
                  <a:gd name="T26" fmla="*/ 59 w 154"/>
                  <a:gd name="T27" fmla="*/ 12 h 144"/>
                  <a:gd name="T28" fmla="*/ 6 w 154"/>
                  <a:gd name="T29" fmla="*/ 0 h 144"/>
                  <a:gd name="T30" fmla="*/ 0 w 154"/>
                  <a:gd name="T31" fmla="*/ 24 h 144"/>
                  <a:gd name="T32" fmla="*/ 0 w 154"/>
                  <a:gd name="T33" fmla="*/ 24 h 14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4"/>
                  <a:gd name="T52" fmla="*/ 0 h 144"/>
                  <a:gd name="T53" fmla="*/ 154 w 154"/>
                  <a:gd name="T54" fmla="*/ 144 h 14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4" h="144">
                    <a:moveTo>
                      <a:pt x="0" y="24"/>
                    </a:moveTo>
                    <a:lnTo>
                      <a:pt x="0" y="24"/>
                    </a:lnTo>
                    <a:lnTo>
                      <a:pt x="6" y="140"/>
                    </a:lnTo>
                    <a:lnTo>
                      <a:pt x="129" y="143"/>
                    </a:lnTo>
                    <a:lnTo>
                      <a:pt x="150" y="125"/>
                    </a:lnTo>
                    <a:lnTo>
                      <a:pt x="153" y="113"/>
                    </a:lnTo>
                    <a:lnTo>
                      <a:pt x="107" y="30"/>
                    </a:lnTo>
                    <a:lnTo>
                      <a:pt x="129" y="57"/>
                    </a:lnTo>
                    <a:lnTo>
                      <a:pt x="140" y="34"/>
                    </a:lnTo>
                    <a:lnTo>
                      <a:pt x="129" y="5"/>
                    </a:lnTo>
                    <a:lnTo>
                      <a:pt x="100" y="10"/>
                    </a:lnTo>
                    <a:lnTo>
                      <a:pt x="100" y="2"/>
                    </a:lnTo>
                    <a:lnTo>
                      <a:pt x="85" y="2"/>
                    </a:lnTo>
                    <a:lnTo>
                      <a:pt x="59" y="12"/>
                    </a:lnTo>
                    <a:lnTo>
                      <a:pt x="6" y="0"/>
                    </a:lnTo>
                    <a:lnTo>
                      <a:pt x="0" y="24"/>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68" name="Freeform 167"/>
              <p:cNvSpPr>
                <a:spLocks/>
              </p:cNvSpPr>
              <p:nvPr/>
            </p:nvSpPr>
            <p:spPr bwMode="auto">
              <a:xfrm>
                <a:off x="3010" y="3152"/>
                <a:ext cx="103" cy="222"/>
              </a:xfrm>
              <a:custGeom>
                <a:avLst/>
                <a:gdLst>
                  <a:gd name="T0" fmla="*/ 0 w 103"/>
                  <a:gd name="T1" fmla="*/ 63 h 76"/>
                  <a:gd name="T2" fmla="*/ 0 w 103"/>
                  <a:gd name="T3" fmla="*/ 63 h 76"/>
                  <a:gd name="T4" fmla="*/ 7 w 103"/>
                  <a:gd name="T5" fmla="*/ 72 h 76"/>
                  <a:gd name="T6" fmla="*/ 34 w 103"/>
                  <a:gd name="T7" fmla="*/ 75 h 76"/>
                  <a:gd name="T8" fmla="*/ 32 w 103"/>
                  <a:gd name="T9" fmla="*/ 56 h 76"/>
                  <a:gd name="T10" fmla="*/ 68 w 103"/>
                  <a:gd name="T11" fmla="*/ 52 h 76"/>
                  <a:gd name="T12" fmla="*/ 83 w 103"/>
                  <a:gd name="T13" fmla="*/ 56 h 76"/>
                  <a:gd name="T14" fmla="*/ 102 w 103"/>
                  <a:gd name="T15" fmla="*/ 42 h 76"/>
                  <a:gd name="T16" fmla="*/ 76 w 103"/>
                  <a:gd name="T17" fmla="*/ 13 h 76"/>
                  <a:gd name="T18" fmla="*/ 73 w 103"/>
                  <a:gd name="T19" fmla="*/ 0 h 76"/>
                  <a:gd name="T20" fmla="*/ 17 w 103"/>
                  <a:gd name="T21" fmla="*/ 24 h 76"/>
                  <a:gd name="T22" fmla="*/ 0 w 103"/>
                  <a:gd name="T23" fmla="*/ 63 h 76"/>
                  <a:gd name="T24" fmla="*/ 0 w 103"/>
                  <a:gd name="T25" fmla="*/ 63 h 7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3"/>
                  <a:gd name="T40" fmla="*/ 0 h 76"/>
                  <a:gd name="T41" fmla="*/ 103 w 103"/>
                  <a:gd name="T42" fmla="*/ 76 h 7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3" h="76">
                    <a:moveTo>
                      <a:pt x="0" y="63"/>
                    </a:moveTo>
                    <a:lnTo>
                      <a:pt x="0" y="63"/>
                    </a:lnTo>
                    <a:lnTo>
                      <a:pt x="7" y="72"/>
                    </a:lnTo>
                    <a:lnTo>
                      <a:pt x="34" y="75"/>
                    </a:lnTo>
                    <a:lnTo>
                      <a:pt x="32" y="56"/>
                    </a:lnTo>
                    <a:lnTo>
                      <a:pt x="68" y="52"/>
                    </a:lnTo>
                    <a:lnTo>
                      <a:pt x="83" y="56"/>
                    </a:lnTo>
                    <a:lnTo>
                      <a:pt x="102" y="42"/>
                    </a:lnTo>
                    <a:lnTo>
                      <a:pt x="76" y="13"/>
                    </a:lnTo>
                    <a:lnTo>
                      <a:pt x="73" y="0"/>
                    </a:lnTo>
                    <a:lnTo>
                      <a:pt x="17" y="24"/>
                    </a:lnTo>
                    <a:lnTo>
                      <a:pt x="0" y="63"/>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69" name="Freeform 168"/>
              <p:cNvSpPr>
                <a:spLocks/>
              </p:cNvSpPr>
              <p:nvPr/>
            </p:nvSpPr>
            <p:spPr bwMode="auto">
              <a:xfrm>
                <a:off x="3380" y="3496"/>
                <a:ext cx="162" cy="222"/>
              </a:xfrm>
              <a:custGeom>
                <a:avLst/>
                <a:gdLst>
                  <a:gd name="T0" fmla="*/ 0 w 162"/>
                  <a:gd name="T1" fmla="*/ 65 h 134"/>
                  <a:gd name="T2" fmla="*/ 0 w 162"/>
                  <a:gd name="T3" fmla="*/ 65 h 134"/>
                  <a:gd name="T4" fmla="*/ 0 w 162"/>
                  <a:gd name="T5" fmla="*/ 116 h 134"/>
                  <a:gd name="T6" fmla="*/ 17 w 162"/>
                  <a:gd name="T7" fmla="*/ 129 h 134"/>
                  <a:gd name="T8" fmla="*/ 43 w 162"/>
                  <a:gd name="T9" fmla="*/ 132 h 134"/>
                  <a:gd name="T10" fmla="*/ 67 w 162"/>
                  <a:gd name="T11" fmla="*/ 133 h 134"/>
                  <a:gd name="T12" fmla="*/ 91 w 162"/>
                  <a:gd name="T13" fmla="*/ 115 h 134"/>
                  <a:gd name="T14" fmla="*/ 92 w 162"/>
                  <a:gd name="T15" fmla="*/ 107 h 134"/>
                  <a:gd name="T16" fmla="*/ 113 w 162"/>
                  <a:gd name="T17" fmla="*/ 102 h 134"/>
                  <a:gd name="T18" fmla="*/ 109 w 162"/>
                  <a:gd name="T19" fmla="*/ 95 h 134"/>
                  <a:gd name="T20" fmla="*/ 153 w 162"/>
                  <a:gd name="T21" fmla="*/ 81 h 134"/>
                  <a:gd name="T22" fmla="*/ 147 w 162"/>
                  <a:gd name="T23" fmla="*/ 75 h 134"/>
                  <a:gd name="T24" fmla="*/ 161 w 162"/>
                  <a:gd name="T25" fmla="*/ 34 h 134"/>
                  <a:gd name="T26" fmla="*/ 150 w 162"/>
                  <a:gd name="T27" fmla="*/ 17 h 134"/>
                  <a:gd name="T28" fmla="*/ 125 w 162"/>
                  <a:gd name="T29" fmla="*/ 5 h 134"/>
                  <a:gd name="T30" fmla="*/ 118 w 162"/>
                  <a:gd name="T31" fmla="*/ 0 h 134"/>
                  <a:gd name="T32" fmla="*/ 93 w 162"/>
                  <a:gd name="T33" fmla="*/ 12 h 134"/>
                  <a:gd name="T34" fmla="*/ 90 w 162"/>
                  <a:gd name="T35" fmla="*/ 48 h 134"/>
                  <a:gd name="T36" fmla="*/ 106 w 162"/>
                  <a:gd name="T37" fmla="*/ 55 h 134"/>
                  <a:gd name="T38" fmla="*/ 106 w 162"/>
                  <a:gd name="T39" fmla="*/ 69 h 134"/>
                  <a:gd name="T40" fmla="*/ 28 w 162"/>
                  <a:gd name="T41" fmla="*/ 37 h 134"/>
                  <a:gd name="T42" fmla="*/ 31 w 162"/>
                  <a:gd name="T43" fmla="*/ 65 h 134"/>
                  <a:gd name="T44" fmla="*/ 0 w 162"/>
                  <a:gd name="T45" fmla="*/ 65 h 134"/>
                  <a:gd name="T46" fmla="*/ 0 w 162"/>
                  <a:gd name="T47" fmla="*/ 65 h 1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62"/>
                  <a:gd name="T73" fmla="*/ 0 h 134"/>
                  <a:gd name="T74" fmla="*/ 162 w 162"/>
                  <a:gd name="T75" fmla="*/ 134 h 13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62" h="134">
                    <a:moveTo>
                      <a:pt x="0" y="65"/>
                    </a:moveTo>
                    <a:lnTo>
                      <a:pt x="0" y="65"/>
                    </a:lnTo>
                    <a:lnTo>
                      <a:pt x="0" y="116"/>
                    </a:lnTo>
                    <a:lnTo>
                      <a:pt x="17" y="129"/>
                    </a:lnTo>
                    <a:lnTo>
                      <a:pt x="43" y="132"/>
                    </a:lnTo>
                    <a:lnTo>
                      <a:pt x="67" y="133"/>
                    </a:lnTo>
                    <a:lnTo>
                      <a:pt x="91" y="115"/>
                    </a:lnTo>
                    <a:lnTo>
                      <a:pt x="92" y="107"/>
                    </a:lnTo>
                    <a:lnTo>
                      <a:pt x="113" y="102"/>
                    </a:lnTo>
                    <a:lnTo>
                      <a:pt x="109" y="95"/>
                    </a:lnTo>
                    <a:lnTo>
                      <a:pt x="153" y="81"/>
                    </a:lnTo>
                    <a:lnTo>
                      <a:pt x="147" y="75"/>
                    </a:lnTo>
                    <a:lnTo>
                      <a:pt x="161" y="34"/>
                    </a:lnTo>
                    <a:lnTo>
                      <a:pt x="150" y="17"/>
                    </a:lnTo>
                    <a:lnTo>
                      <a:pt x="125" y="5"/>
                    </a:lnTo>
                    <a:lnTo>
                      <a:pt x="118" y="0"/>
                    </a:lnTo>
                    <a:lnTo>
                      <a:pt x="93" y="12"/>
                    </a:lnTo>
                    <a:lnTo>
                      <a:pt x="90" y="48"/>
                    </a:lnTo>
                    <a:lnTo>
                      <a:pt x="106" y="55"/>
                    </a:lnTo>
                    <a:lnTo>
                      <a:pt x="106" y="69"/>
                    </a:lnTo>
                    <a:lnTo>
                      <a:pt x="28" y="37"/>
                    </a:lnTo>
                    <a:lnTo>
                      <a:pt x="31" y="65"/>
                    </a:lnTo>
                    <a:lnTo>
                      <a:pt x="0" y="65"/>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70" name="Freeform 169"/>
              <p:cNvSpPr>
                <a:spLocks/>
              </p:cNvSpPr>
              <p:nvPr/>
            </p:nvSpPr>
            <p:spPr bwMode="auto">
              <a:xfrm>
                <a:off x="3305" y="3713"/>
                <a:ext cx="224" cy="222"/>
              </a:xfrm>
              <a:custGeom>
                <a:avLst/>
                <a:gdLst>
                  <a:gd name="T0" fmla="*/ 0 w 224"/>
                  <a:gd name="T1" fmla="*/ 94 h 180"/>
                  <a:gd name="T2" fmla="*/ 0 w 224"/>
                  <a:gd name="T3" fmla="*/ 94 h 180"/>
                  <a:gd name="T4" fmla="*/ 8 w 224"/>
                  <a:gd name="T5" fmla="*/ 88 h 180"/>
                  <a:gd name="T6" fmla="*/ 17 w 224"/>
                  <a:gd name="T7" fmla="*/ 100 h 180"/>
                  <a:gd name="T8" fmla="*/ 35 w 224"/>
                  <a:gd name="T9" fmla="*/ 100 h 180"/>
                  <a:gd name="T10" fmla="*/ 47 w 224"/>
                  <a:gd name="T11" fmla="*/ 91 h 180"/>
                  <a:gd name="T12" fmla="*/ 47 w 224"/>
                  <a:gd name="T13" fmla="*/ 36 h 180"/>
                  <a:gd name="T14" fmla="*/ 58 w 224"/>
                  <a:gd name="T15" fmla="*/ 50 h 180"/>
                  <a:gd name="T16" fmla="*/ 58 w 224"/>
                  <a:gd name="T17" fmla="*/ 65 h 180"/>
                  <a:gd name="T18" fmla="*/ 77 w 224"/>
                  <a:gd name="T19" fmla="*/ 64 h 180"/>
                  <a:gd name="T20" fmla="*/ 93 w 224"/>
                  <a:gd name="T21" fmla="*/ 47 h 180"/>
                  <a:gd name="T22" fmla="*/ 123 w 224"/>
                  <a:gd name="T23" fmla="*/ 47 h 180"/>
                  <a:gd name="T24" fmla="*/ 174 w 224"/>
                  <a:gd name="T25" fmla="*/ 0 h 180"/>
                  <a:gd name="T26" fmla="*/ 205 w 224"/>
                  <a:gd name="T27" fmla="*/ 6 h 180"/>
                  <a:gd name="T28" fmla="*/ 210 w 224"/>
                  <a:gd name="T29" fmla="*/ 51 h 180"/>
                  <a:gd name="T30" fmla="*/ 196 w 224"/>
                  <a:gd name="T31" fmla="*/ 63 h 180"/>
                  <a:gd name="T32" fmla="*/ 205 w 224"/>
                  <a:gd name="T33" fmla="*/ 73 h 180"/>
                  <a:gd name="T34" fmla="*/ 212 w 224"/>
                  <a:gd name="T35" fmla="*/ 65 h 180"/>
                  <a:gd name="T36" fmla="*/ 223 w 224"/>
                  <a:gd name="T37" fmla="*/ 65 h 180"/>
                  <a:gd name="T38" fmla="*/ 217 w 224"/>
                  <a:gd name="T39" fmla="*/ 91 h 180"/>
                  <a:gd name="T40" fmla="*/ 184 w 224"/>
                  <a:gd name="T41" fmla="*/ 132 h 180"/>
                  <a:gd name="T42" fmla="*/ 144 w 224"/>
                  <a:gd name="T43" fmla="*/ 167 h 180"/>
                  <a:gd name="T44" fmla="*/ 114 w 224"/>
                  <a:gd name="T45" fmla="*/ 178 h 180"/>
                  <a:gd name="T46" fmla="*/ 26 w 224"/>
                  <a:gd name="T47" fmla="*/ 179 h 180"/>
                  <a:gd name="T48" fmla="*/ 19 w 224"/>
                  <a:gd name="T49" fmla="*/ 159 h 180"/>
                  <a:gd name="T50" fmla="*/ 22 w 224"/>
                  <a:gd name="T51" fmla="*/ 143 h 180"/>
                  <a:gd name="T52" fmla="*/ 0 w 224"/>
                  <a:gd name="T53" fmla="*/ 94 h 180"/>
                  <a:gd name="T54" fmla="*/ 0 w 224"/>
                  <a:gd name="T55" fmla="*/ 94 h 18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24"/>
                  <a:gd name="T85" fmla="*/ 0 h 180"/>
                  <a:gd name="T86" fmla="*/ 224 w 224"/>
                  <a:gd name="T87" fmla="*/ 180 h 18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24" h="180">
                    <a:moveTo>
                      <a:pt x="0" y="94"/>
                    </a:moveTo>
                    <a:lnTo>
                      <a:pt x="0" y="94"/>
                    </a:lnTo>
                    <a:lnTo>
                      <a:pt x="8" y="88"/>
                    </a:lnTo>
                    <a:lnTo>
                      <a:pt x="17" y="100"/>
                    </a:lnTo>
                    <a:lnTo>
                      <a:pt x="35" y="100"/>
                    </a:lnTo>
                    <a:lnTo>
                      <a:pt x="47" y="91"/>
                    </a:lnTo>
                    <a:lnTo>
                      <a:pt x="47" y="36"/>
                    </a:lnTo>
                    <a:lnTo>
                      <a:pt x="58" y="50"/>
                    </a:lnTo>
                    <a:lnTo>
                      <a:pt x="58" y="65"/>
                    </a:lnTo>
                    <a:lnTo>
                      <a:pt x="77" y="64"/>
                    </a:lnTo>
                    <a:lnTo>
                      <a:pt x="93" y="47"/>
                    </a:lnTo>
                    <a:lnTo>
                      <a:pt x="123" y="47"/>
                    </a:lnTo>
                    <a:lnTo>
                      <a:pt x="174" y="0"/>
                    </a:lnTo>
                    <a:lnTo>
                      <a:pt x="205" y="6"/>
                    </a:lnTo>
                    <a:lnTo>
                      <a:pt x="210" y="51"/>
                    </a:lnTo>
                    <a:lnTo>
                      <a:pt x="196" y="63"/>
                    </a:lnTo>
                    <a:lnTo>
                      <a:pt x="205" y="73"/>
                    </a:lnTo>
                    <a:lnTo>
                      <a:pt x="212" y="65"/>
                    </a:lnTo>
                    <a:lnTo>
                      <a:pt x="223" y="65"/>
                    </a:lnTo>
                    <a:lnTo>
                      <a:pt x="217" y="91"/>
                    </a:lnTo>
                    <a:lnTo>
                      <a:pt x="184" y="132"/>
                    </a:lnTo>
                    <a:lnTo>
                      <a:pt x="144" y="167"/>
                    </a:lnTo>
                    <a:lnTo>
                      <a:pt x="114" y="178"/>
                    </a:lnTo>
                    <a:lnTo>
                      <a:pt x="26" y="179"/>
                    </a:lnTo>
                    <a:lnTo>
                      <a:pt x="19" y="159"/>
                    </a:lnTo>
                    <a:lnTo>
                      <a:pt x="22" y="143"/>
                    </a:lnTo>
                    <a:lnTo>
                      <a:pt x="0" y="94"/>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71" name="Freeform 170"/>
              <p:cNvSpPr>
                <a:spLocks/>
              </p:cNvSpPr>
              <p:nvPr/>
            </p:nvSpPr>
            <p:spPr bwMode="auto">
              <a:xfrm>
                <a:off x="3449" y="3736"/>
                <a:ext cx="32" cy="222"/>
              </a:xfrm>
              <a:custGeom>
                <a:avLst/>
                <a:gdLst>
                  <a:gd name="T0" fmla="*/ 0 w 32"/>
                  <a:gd name="T1" fmla="*/ 16 h 33"/>
                  <a:gd name="T2" fmla="*/ 0 w 32"/>
                  <a:gd name="T3" fmla="*/ 16 h 33"/>
                  <a:gd name="T4" fmla="*/ 11 w 32"/>
                  <a:gd name="T5" fmla="*/ 32 h 33"/>
                  <a:gd name="T6" fmla="*/ 31 w 32"/>
                  <a:gd name="T7" fmla="*/ 16 h 33"/>
                  <a:gd name="T8" fmla="*/ 22 w 32"/>
                  <a:gd name="T9" fmla="*/ 0 h 33"/>
                  <a:gd name="T10" fmla="*/ 0 w 32"/>
                  <a:gd name="T11" fmla="*/ 16 h 33"/>
                  <a:gd name="T12" fmla="*/ 0 w 32"/>
                  <a:gd name="T13" fmla="*/ 16 h 33"/>
                  <a:gd name="T14" fmla="*/ 0 60000 65536"/>
                  <a:gd name="T15" fmla="*/ 0 60000 65536"/>
                  <a:gd name="T16" fmla="*/ 0 60000 65536"/>
                  <a:gd name="T17" fmla="*/ 0 60000 65536"/>
                  <a:gd name="T18" fmla="*/ 0 60000 65536"/>
                  <a:gd name="T19" fmla="*/ 0 60000 65536"/>
                  <a:gd name="T20" fmla="*/ 0 60000 65536"/>
                  <a:gd name="T21" fmla="*/ 0 w 32"/>
                  <a:gd name="T22" fmla="*/ 0 h 33"/>
                  <a:gd name="T23" fmla="*/ 32 w 32"/>
                  <a:gd name="T24" fmla="*/ 33 h 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33">
                    <a:moveTo>
                      <a:pt x="0" y="16"/>
                    </a:moveTo>
                    <a:lnTo>
                      <a:pt x="0" y="16"/>
                    </a:lnTo>
                    <a:lnTo>
                      <a:pt x="11" y="32"/>
                    </a:lnTo>
                    <a:lnTo>
                      <a:pt x="31" y="16"/>
                    </a:lnTo>
                    <a:lnTo>
                      <a:pt x="22" y="0"/>
                    </a:lnTo>
                    <a:lnTo>
                      <a:pt x="0" y="16"/>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72" name="Freeform 171"/>
              <p:cNvSpPr>
                <a:spLocks/>
              </p:cNvSpPr>
              <p:nvPr/>
            </p:nvSpPr>
            <p:spPr bwMode="auto">
              <a:xfrm>
                <a:off x="3201" y="2844"/>
                <a:ext cx="43" cy="222"/>
              </a:xfrm>
              <a:custGeom>
                <a:avLst/>
                <a:gdLst>
                  <a:gd name="T0" fmla="*/ 2 w 43"/>
                  <a:gd name="T1" fmla="*/ 25 h 27"/>
                  <a:gd name="T2" fmla="*/ 11 w 43"/>
                  <a:gd name="T3" fmla="*/ 26 h 27"/>
                  <a:gd name="T4" fmla="*/ 15 w 43"/>
                  <a:gd name="T5" fmla="*/ 25 h 27"/>
                  <a:gd name="T6" fmla="*/ 20 w 43"/>
                  <a:gd name="T7" fmla="*/ 22 h 27"/>
                  <a:gd name="T8" fmla="*/ 29 w 43"/>
                  <a:gd name="T9" fmla="*/ 20 h 27"/>
                  <a:gd name="T10" fmla="*/ 37 w 43"/>
                  <a:gd name="T11" fmla="*/ 18 h 27"/>
                  <a:gd name="T12" fmla="*/ 40 w 43"/>
                  <a:gd name="T13" fmla="*/ 11 h 27"/>
                  <a:gd name="T14" fmla="*/ 42 w 43"/>
                  <a:gd name="T15" fmla="*/ 7 h 27"/>
                  <a:gd name="T16" fmla="*/ 33 w 43"/>
                  <a:gd name="T17" fmla="*/ 0 h 27"/>
                  <a:gd name="T18" fmla="*/ 0 w 43"/>
                  <a:gd name="T19" fmla="*/ 7 h 27"/>
                  <a:gd name="T20" fmla="*/ 0 w 43"/>
                  <a:gd name="T21" fmla="*/ 25 h 27"/>
                  <a:gd name="T22" fmla="*/ 2 w 43"/>
                  <a:gd name="T23" fmla="*/ 25 h 27"/>
                  <a:gd name="T24" fmla="*/ 2 w 43"/>
                  <a:gd name="T25" fmla="*/ 25 h 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3"/>
                  <a:gd name="T40" fmla="*/ 0 h 27"/>
                  <a:gd name="T41" fmla="*/ 43 w 43"/>
                  <a:gd name="T42" fmla="*/ 27 h 2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3" h="27">
                    <a:moveTo>
                      <a:pt x="2" y="25"/>
                    </a:moveTo>
                    <a:lnTo>
                      <a:pt x="11" y="26"/>
                    </a:lnTo>
                    <a:lnTo>
                      <a:pt x="15" y="25"/>
                    </a:lnTo>
                    <a:lnTo>
                      <a:pt x="20" y="22"/>
                    </a:lnTo>
                    <a:lnTo>
                      <a:pt x="29" y="20"/>
                    </a:lnTo>
                    <a:lnTo>
                      <a:pt x="37" y="18"/>
                    </a:lnTo>
                    <a:lnTo>
                      <a:pt x="40" y="11"/>
                    </a:lnTo>
                    <a:lnTo>
                      <a:pt x="42" y="7"/>
                    </a:lnTo>
                    <a:lnTo>
                      <a:pt x="33" y="0"/>
                    </a:lnTo>
                    <a:lnTo>
                      <a:pt x="0" y="7"/>
                    </a:lnTo>
                    <a:lnTo>
                      <a:pt x="0" y="25"/>
                    </a:lnTo>
                    <a:lnTo>
                      <a:pt x="2" y="25"/>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73" name="Freeform 172"/>
              <p:cNvSpPr>
                <a:spLocks/>
              </p:cNvSpPr>
              <p:nvPr/>
            </p:nvSpPr>
            <p:spPr bwMode="auto">
              <a:xfrm>
                <a:off x="3181" y="2845"/>
                <a:ext cx="55" cy="222"/>
              </a:xfrm>
              <a:custGeom>
                <a:avLst/>
                <a:gdLst>
                  <a:gd name="T0" fmla="*/ 0 w 55"/>
                  <a:gd name="T1" fmla="*/ 47 h 103"/>
                  <a:gd name="T2" fmla="*/ 0 w 55"/>
                  <a:gd name="T3" fmla="*/ 47 h 103"/>
                  <a:gd name="T4" fmla="*/ 12 w 55"/>
                  <a:gd name="T5" fmla="*/ 38 h 103"/>
                  <a:gd name="T6" fmla="*/ 18 w 55"/>
                  <a:gd name="T7" fmla="*/ 1 h 103"/>
                  <a:gd name="T8" fmla="*/ 51 w 55"/>
                  <a:gd name="T9" fmla="*/ 0 h 103"/>
                  <a:gd name="T10" fmla="*/ 42 w 55"/>
                  <a:gd name="T11" fmla="*/ 12 h 103"/>
                  <a:gd name="T12" fmla="*/ 52 w 55"/>
                  <a:gd name="T13" fmla="*/ 28 h 103"/>
                  <a:gd name="T14" fmla="*/ 33 w 55"/>
                  <a:gd name="T15" fmla="*/ 47 h 103"/>
                  <a:gd name="T16" fmla="*/ 54 w 55"/>
                  <a:gd name="T17" fmla="*/ 60 h 103"/>
                  <a:gd name="T18" fmla="*/ 27 w 55"/>
                  <a:gd name="T19" fmla="*/ 102 h 103"/>
                  <a:gd name="T20" fmla="*/ 23 w 55"/>
                  <a:gd name="T21" fmla="*/ 75 h 103"/>
                  <a:gd name="T22" fmla="*/ 0 w 55"/>
                  <a:gd name="T23" fmla="*/ 47 h 103"/>
                  <a:gd name="T24" fmla="*/ 0 w 55"/>
                  <a:gd name="T25" fmla="*/ 47 h 10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5"/>
                  <a:gd name="T40" fmla="*/ 0 h 103"/>
                  <a:gd name="T41" fmla="*/ 55 w 55"/>
                  <a:gd name="T42" fmla="*/ 103 h 10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5" h="103">
                    <a:moveTo>
                      <a:pt x="0" y="47"/>
                    </a:moveTo>
                    <a:lnTo>
                      <a:pt x="0" y="47"/>
                    </a:lnTo>
                    <a:lnTo>
                      <a:pt x="12" y="38"/>
                    </a:lnTo>
                    <a:lnTo>
                      <a:pt x="18" y="1"/>
                    </a:lnTo>
                    <a:lnTo>
                      <a:pt x="51" y="0"/>
                    </a:lnTo>
                    <a:lnTo>
                      <a:pt x="42" y="12"/>
                    </a:lnTo>
                    <a:lnTo>
                      <a:pt x="52" y="28"/>
                    </a:lnTo>
                    <a:lnTo>
                      <a:pt x="33" y="47"/>
                    </a:lnTo>
                    <a:lnTo>
                      <a:pt x="54" y="60"/>
                    </a:lnTo>
                    <a:lnTo>
                      <a:pt x="27" y="102"/>
                    </a:lnTo>
                    <a:lnTo>
                      <a:pt x="23" y="75"/>
                    </a:lnTo>
                    <a:lnTo>
                      <a:pt x="0" y="47"/>
                    </a:lnTo>
                  </a:path>
                </a:pathLst>
              </a:custGeom>
              <a:grpFill/>
              <a:ln w="6350">
                <a:solidFill>
                  <a:schemeClr val="bg1"/>
                </a:solidFill>
                <a:round/>
                <a:headEnd/>
                <a:tailEnd/>
              </a:ln>
            </p:spPr>
            <p:txBody>
              <a:bodyPr lIns="0" tIns="0" rIns="0" bIns="0" anchor="ctr">
                <a:spAutoFit/>
              </a:bodyPr>
              <a:lstStyle/>
              <a:p>
                <a:pPr>
                  <a:defRPr/>
                </a:pPr>
                <a:endParaRPr lang="en-GB" dirty="0"/>
              </a:p>
            </p:txBody>
          </p:sp>
        </p:grpSp>
        <p:sp>
          <p:nvSpPr>
            <p:cNvPr id="108" name="Freeform 107"/>
            <p:cNvSpPr>
              <a:spLocks/>
            </p:cNvSpPr>
            <p:nvPr/>
          </p:nvSpPr>
          <p:spPr bwMode="auto">
            <a:xfrm>
              <a:off x="3169412" y="3306001"/>
              <a:ext cx="114299" cy="289645"/>
            </a:xfrm>
            <a:custGeom>
              <a:avLst/>
              <a:gdLst>
                <a:gd name="T0" fmla="*/ 0 w 90"/>
                <a:gd name="T1" fmla="*/ 23633520 h 43"/>
                <a:gd name="T2" fmla="*/ 0 w 90"/>
                <a:gd name="T3" fmla="*/ 23633520 h 43"/>
                <a:gd name="T4" fmla="*/ 38709597 w 90"/>
                <a:gd name="T5" fmla="*/ 66175857 h 43"/>
                <a:gd name="T6" fmla="*/ 104838504 w 90"/>
                <a:gd name="T7" fmla="*/ 64600540 h 43"/>
                <a:gd name="T8" fmla="*/ 143548091 w 90"/>
                <a:gd name="T9" fmla="*/ 40965765 h 43"/>
                <a:gd name="T10" fmla="*/ 59677300 w 90"/>
                <a:gd name="T11" fmla="*/ 9453155 h 43"/>
                <a:gd name="T12" fmla="*/ 48387003 w 90"/>
                <a:gd name="T13" fmla="*/ 0 h 43"/>
                <a:gd name="T14" fmla="*/ 0 w 90"/>
                <a:gd name="T15" fmla="*/ 23633520 h 43"/>
                <a:gd name="T16" fmla="*/ 0 w 90"/>
                <a:gd name="T17" fmla="*/ 23633520 h 4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0"/>
                <a:gd name="T28" fmla="*/ 0 h 43"/>
                <a:gd name="T29" fmla="*/ 90 w 90"/>
                <a:gd name="T30" fmla="*/ 43 h 4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0" h="43">
                  <a:moveTo>
                    <a:pt x="0" y="15"/>
                  </a:moveTo>
                  <a:lnTo>
                    <a:pt x="0" y="15"/>
                  </a:lnTo>
                  <a:lnTo>
                    <a:pt x="24" y="42"/>
                  </a:lnTo>
                  <a:lnTo>
                    <a:pt x="65" y="41"/>
                  </a:lnTo>
                  <a:lnTo>
                    <a:pt x="89" y="26"/>
                  </a:lnTo>
                  <a:lnTo>
                    <a:pt x="37" y="6"/>
                  </a:lnTo>
                  <a:lnTo>
                    <a:pt x="30" y="0"/>
                  </a:lnTo>
                  <a:lnTo>
                    <a:pt x="0" y="15"/>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09" name="Freeform 108"/>
            <p:cNvSpPr>
              <a:spLocks/>
            </p:cNvSpPr>
            <p:nvPr/>
          </p:nvSpPr>
          <p:spPr bwMode="auto">
            <a:xfrm>
              <a:off x="3328166" y="3182953"/>
              <a:ext cx="96837" cy="289645"/>
            </a:xfrm>
            <a:custGeom>
              <a:avLst/>
              <a:gdLst>
                <a:gd name="T0" fmla="*/ 0 w 78"/>
                <a:gd name="T1" fmla="*/ 12590929 h 58"/>
                <a:gd name="T2" fmla="*/ 33909086 w 78"/>
                <a:gd name="T3" fmla="*/ 8993902 h 58"/>
                <a:gd name="T4" fmla="*/ 60110943 w 78"/>
                <a:gd name="T5" fmla="*/ 0 h 58"/>
                <a:gd name="T6" fmla="*/ 95561981 w 78"/>
                <a:gd name="T7" fmla="*/ 7195391 h 58"/>
                <a:gd name="T8" fmla="*/ 118682426 w 78"/>
                <a:gd name="T9" fmla="*/ 21584828 h 58"/>
                <a:gd name="T10" fmla="*/ 104809911 w 78"/>
                <a:gd name="T11" fmla="*/ 34175757 h 58"/>
                <a:gd name="T12" fmla="*/ 87854752 w 78"/>
                <a:gd name="T13" fmla="*/ 35974269 h 58"/>
                <a:gd name="T14" fmla="*/ 67818172 w 78"/>
                <a:gd name="T15" fmla="*/ 55760591 h 58"/>
                <a:gd name="T16" fmla="*/ 53946898 w 78"/>
                <a:gd name="T17" fmla="*/ 102528622 h 58"/>
                <a:gd name="T18" fmla="*/ 44697726 w 78"/>
                <a:gd name="T19" fmla="*/ 82742290 h 58"/>
                <a:gd name="T20" fmla="*/ 18495865 w 78"/>
                <a:gd name="T21" fmla="*/ 80943778 h 58"/>
                <a:gd name="T22" fmla="*/ 35449787 w 78"/>
                <a:gd name="T23" fmla="*/ 43169657 h 58"/>
                <a:gd name="T24" fmla="*/ 0 w 78"/>
                <a:gd name="T25" fmla="*/ 30578733 h 58"/>
                <a:gd name="T26" fmla="*/ 0 w 78"/>
                <a:gd name="T27" fmla="*/ 12590929 h 58"/>
                <a:gd name="T28" fmla="*/ 0 w 78"/>
                <a:gd name="T29" fmla="*/ 12590929 h 5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8"/>
                <a:gd name="T46" fmla="*/ 0 h 58"/>
                <a:gd name="T47" fmla="*/ 78 w 78"/>
                <a:gd name="T48" fmla="*/ 58 h 5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8" h="58">
                  <a:moveTo>
                    <a:pt x="0" y="7"/>
                  </a:moveTo>
                  <a:lnTo>
                    <a:pt x="22" y="5"/>
                  </a:lnTo>
                  <a:lnTo>
                    <a:pt x="39" y="0"/>
                  </a:lnTo>
                  <a:lnTo>
                    <a:pt x="62" y="4"/>
                  </a:lnTo>
                  <a:lnTo>
                    <a:pt x="77" y="12"/>
                  </a:lnTo>
                  <a:lnTo>
                    <a:pt x="68" y="19"/>
                  </a:lnTo>
                  <a:lnTo>
                    <a:pt x="57" y="20"/>
                  </a:lnTo>
                  <a:lnTo>
                    <a:pt x="44" y="31"/>
                  </a:lnTo>
                  <a:lnTo>
                    <a:pt x="35" y="57"/>
                  </a:lnTo>
                  <a:lnTo>
                    <a:pt x="29" y="46"/>
                  </a:lnTo>
                  <a:lnTo>
                    <a:pt x="12" y="45"/>
                  </a:lnTo>
                  <a:lnTo>
                    <a:pt x="23" y="24"/>
                  </a:lnTo>
                  <a:lnTo>
                    <a:pt x="0" y="17"/>
                  </a:lnTo>
                  <a:lnTo>
                    <a:pt x="0" y="7"/>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10" name="Freeform 109"/>
            <p:cNvSpPr>
              <a:spLocks/>
            </p:cNvSpPr>
            <p:nvPr/>
          </p:nvSpPr>
          <p:spPr bwMode="auto">
            <a:xfrm>
              <a:off x="3301191" y="3188509"/>
              <a:ext cx="55563" cy="289645"/>
            </a:xfrm>
            <a:custGeom>
              <a:avLst/>
              <a:gdLst>
                <a:gd name="T0" fmla="*/ 67080589 w 45"/>
                <a:gd name="T1" fmla="*/ 15534291 h 29"/>
                <a:gd name="T2" fmla="*/ 51835342 w 45"/>
                <a:gd name="T3" fmla="*/ 48329201 h 29"/>
                <a:gd name="T4" fmla="*/ 0 w 45"/>
                <a:gd name="T5" fmla="*/ 39698886 h 29"/>
                <a:gd name="T6" fmla="*/ 21343603 w 45"/>
                <a:gd name="T7" fmla="*/ 18986938 h 29"/>
                <a:gd name="T8" fmla="*/ 35065190 w 45"/>
                <a:gd name="T9" fmla="*/ 0 h 29"/>
                <a:gd name="T10" fmla="*/ 67080589 w 45"/>
                <a:gd name="T11" fmla="*/ 15534291 h 29"/>
                <a:gd name="T12" fmla="*/ 67080589 w 45"/>
                <a:gd name="T13" fmla="*/ 15534291 h 29"/>
                <a:gd name="T14" fmla="*/ 0 60000 65536"/>
                <a:gd name="T15" fmla="*/ 0 60000 65536"/>
                <a:gd name="T16" fmla="*/ 0 60000 65536"/>
                <a:gd name="T17" fmla="*/ 0 60000 65536"/>
                <a:gd name="T18" fmla="*/ 0 60000 65536"/>
                <a:gd name="T19" fmla="*/ 0 60000 65536"/>
                <a:gd name="T20" fmla="*/ 0 60000 65536"/>
                <a:gd name="T21" fmla="*/ 0 w 45"/>
                <a:gd name="T22" fmla="*/ 0 h 29"/>
                <a:gd name="T23" fmla="*/ 45 w 45"/>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5" h="29">
                  <a:moveTo>
                    <a:pt x="44" y="9"/>
                  </a:moveTo>
                  <a:lnTo>
                    <a:pt x="34" y="28"/>
                  </a:lnTo>
                  <a:lnTo>
                    <a:pt x="0" y="23"/>
                  </a:lnTo>
                  <a:lnTo>
                    <a:pt x="14" y="11"/>
                  </a:lnTo>
                  <a:lnTo>
                    <a:pt x="23" y="0"/>
                  </a:lnTo>
                  <a:lnTo>
                    <a:pt x="44" y="9"/>
                  </a:lnTo>
                </a:path>
              </a:pathLst>
            </a:custGeom>
            <a:grpFill/>
            <a:ln w="6350">
              <a:solidFill>
                <a:schemeClr val="bg1"/>
              </a:solidFill>
              <a:round/>
              <a:headEnd/>
              <a:tailEnd/>
            </a:ln>
          </p:spPr>
          <p:txBody>
            <a:bodyPr lIns="0" tIns="0" rIns="0" bIns="0" anchor="ctr">
              <a:spAutoFit/>
            </a:bodyPr>
            <a:lstStyle/>
            <a:p>
              <a:pPr>
                <a:defRPr/>
              </a:pPr>
              <a:endParaRPr lang="en-GB" dirty="0"/>
            </a:p>
          </p:txBody>
        </p:sp>
      </p:grpSp>
      <p:sp>
        <p:nvSpPr>
          <p:cNvPr id="4" name="Footer Placeholder 3"/>
          <p:cNvSpPr>
            <a:spLocks noGrp="1"/>
          </p:cNvSpPr>
          <p:nvPr>
            <p:ph type="ftr" sz="quarter" idx="11"/>
          </p:nvPr>
        </p:nvSpPr>
        <p:spPr/>
        <p:txBody>
          <a:bodyPr/>
          <a:lstStyle/>
          <a:p>
            <a:r>
              <a:rPr lang="en-US" smtClean="0"/>
              <a:t>© Copyright 2015 RISI, Inc. All rights reserved.</a:t>
            </a:r>
            <a:endParaRPr lang="en-US"/>
          </a:p>
        </p:txBody>
      </p:sp>
      <p:sp>
        <p:nvSpPr>
          <p:cNvPr id="5" name="Slide Number Placeholder 4"/>
          <p:cNvSpPr>
            <a:spLocks noGrp="1"/>
          </p:cNvSpPr>
          <p:nvPr>
            <p:ph type="sldNum" sz="quarter" idx="12"/>
          </p:nvPr>
        </p:nvSpPr>
        <p:spPr/>
        <p:txBody>
          <a:bodyPr/>
          <a:lstStyle/>
          <a:p>
            <a:fld id="{45A3B8D7-AA8A-40F3-A4EF-88A1816D4CC4}" type="slidenum">
              <a:rPr lang="en-US" smtClean="0"/>
              <a:pPr/>
              <a:t>17</a:t>
            </a:fld>
            <a:endParaRPr lang="en-US"/>
          </a:p>
        </p:txBody>
      </p:sp>
      <p:graphicFrame>
        <p:nvGraphicFramePr>
          <p:cNvPr id="6" name="Chart 5"/>
          <p:cNvGraphicFramePr/>
          <p:nvPr>
            <p:extLst>
              <p:ext uri="{D42A27DB-BD31-4B8C-83A1-F6EECF244321}">
                <p14:modId xmlns:p14="http://schemas.microsoft.com/office/powerpoint/2010/main" val="3327086803"/>
              </p:ext>
            </p:extLst>
          </p:nvPr>
        </p:nvGraphicFramePr>
        <p:xfrm>
          <a:off x="457200" y="1028700"/>
          <a:ext cx="8229600" cy="3771900"/>
        </p:xfrm>
        <a:graphic>
          <a:graphicData uri="http://schemas.openxmlformats.org/drawingml/2006/chart">
            <c:chart xmlns:c="http://schemas.openxmlformats.org/drawingml/2006/chart" xmlns:r="http://schemas.openxmlformats.org/officeDocument/2006/relationships" r:id="rId2"/>
          </a:graphicData>
        </a:graphic>
      </p:graphicFrame>
      <p:sp>
        <p:nvSpPr>
          <p:cNvPr id="7" name="Title 1"/>
          <p:cNvSpPr txBox="1">
            <a:spLocks/>
          </p:cNvSpPr>
          <p:nvPr/>
        </p:nvSpPr>
        <p:spPr bwMode="auto">
          <a:xfrm>
            <a:off x="457200" y="274320"/>
            <a:ext cx="8229600" cy="68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smtClean="0">
                <a:ln>
                  <a:noFill/>
                </a:ln>
                <a:solidFill>
                  <a:schemeClr val="tx2"/>
                </a:solidFill>
                <a:effectLst/>
                <a:uLnTx/>
                <a:uFillTx/>
                <a:latin typeface="Arial" pitchFamily="34" charset="0"/>
                <a:ea typeface="ＭＳ Ｐゴシック" pitchFamily="34" charset="-128"/>
                <a:cs typeface="+mn-cs"/>
              </a:rPr>
              <a:t>But</a:t>
            </a:r>
            <a:r>
              <a:rPr kumimoji="0" lang="en-US" sz="3200" b="1" i="0" u="none" strike="noStrike" kern="1200" cap="none" spc="0" normalizeH="0" noProof="0" dirty="0" smtClean="0">
                <a:ln>
                  <a:noFill/>
                </a:ln>
                <a:solidFill>
                  <a:schemeClr val="tx2"/>
                </a:solidFill>
                <a:effectLst/>
                <a:uLnTx/>
                <a:uFillTx/>
                <a:latin typeface="Arial" pitchFamily="34" charset="0"/>
                <a:ea typeface="ＭＳ Ｐゴシック" pitchFamily="34" charset="-128"/>
                <a:cs typeface="+mn-cs"/>
              </a:rPr>
              <a:t> Even They Are Slowing Down</a:t>
            </a:r>
            <a:endParaRPr kumimoji="0" lang="en-US" sz="3200" b="1" i="0" u="none" strike="noStrike" kern="1200" cap="none" spc="0" normalizeH="0" baseline="0" noProof="0" dirty="0">
              <a:ln>
                <a:noFill/>
              </a:ln>
              <a:solidFill>
                <a:schemeClr val="tx2"/>
              </a:solidFill>
              <a:effectLst/>
              <a:uLnTx/>
              <a:uFillTx/>
              <a:latin typeface="Arial" pitchFamily="34" charset="0"/>
              <a:ea typeface="ＭＳ Ｐゴシック" pitchFamily="34" charset="-128"/>
              <a:cs typeface="+mn-cs"/>
            </a:endParaRPr>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567" y="205978"/>
            <a:ext cx="8297233" cy="1075814"/>
          </a:xfrm>
        </p:spPr>
        <p:txBody>
          <a:bodyPr/>
          <a:lstStyle/>
          <a:p>
            <a:r>
              <a:rPr lang="en-US" sz="3200" dirty="0" smtClean="0"/>
              <a:t>The Latin American Markets are Among the Fastest Growing Markets in the World</a:t>
            </a:r>
            <a:br>
              <a:rPr lang="en-US" sz="3200" dirty="0" smtClean="0"/>
            </a:br>
            <a:r>
              <a:rPr lang="en-US" sz="2000" dirty="0" smtClean="0"/>
              <a:t>Percent Increase in Demand, 2009-2012</a:t>
            </a:r>
            <a:endParaRPr lang="en-US" sz="20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902085468"/>
              </p:ext>
            </p:extLst>
          </p:nvPr>
        </p:nvGraphicFramePr>
        <p:xfrm>
          <a:off x="389568" y="1404257"/>
          <a:ext cx="8236447" cy="3394472"/>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45A3B8D7-AA8A-40F3-A4EF-88A1816D4CC4}" type="slidenum">
              <a:rPr lang="en-US" smtClean="0"/>
              <a:pPr/>
              <a:t>18</a:t>
            </a:fld>
            <a:endParaRPr lang="en-US"/>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565" y="205978"/>
            <a:ext cx="8658742" cy="902467"/>
          </a:xfrm>
        </p:spPr>
        <p:txBody>
          <a:bodyPr/>
          <a:lstStyle/>
          <a:p>
            <a:r>
              <a:rPr lang="en-US" sz="3200" dirty="0" smtClean="0"/>
              <a:t>The Growth Markets Can All Be Expected to See Demand Rise with Standard of Living</a:t>
            </a:r>
            <a:br>
              <a:rPr lang="en-US" sz="3200" dirty="0" smtClean="0"/>
            </a:br>
            <a:r>
              <a:rPr lang="en-US" sz="2000" dirty="0" smtClean="0"/>
              <a:t>2012 Figures</a:t>
            </a:r>
            <a:endParaRPr lang="en-US" sz="32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464756099"/>
              </p:ext>
            </p:extLst>
          </p:nvPr>
        </p:nvGraphicFramePr>
        <p:xfrm>
          <a:off x="476024" y="1283881"/>
          <a:ext cx="7764463" cy="3585797"/>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45A3B8D7-AA8A-40F3-A4EF-88A1816D4CC4}" type="slidenum">
              <a:rPr lang="en-US" smtClean="0"/>
              <a:pPr/>
              <a:t>19</a:t>
            </a:fld>
            <a:endParaRPr lang="en-US"/>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566" y="205979"/>
            <a:ext cx="7853682" cy="857250"/>
          </a:xfrm>
        </p:spPr>
        <p:txBody>
          <a:bodyPr/>
          <a:lstStyle/>
          <a:p>
            <a:r>
              <a:rPr lang="en-US" sz="3200" dirty="0" smtClean="0"/>
              <a:t>The Latin American Packaging Markets Are Far from Homogenous</a:t>
            </a:r>
            <a:endParaRPr lang="en-US" sz="28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512535278"/>
              </p:ext>
            </p:extLst>
          </p:nvPr>
        </p:nvGraphicFramePr>
        <p:xfrm>
          <a:off x="389566" y="1324842"/>
          <a:ext cx="8303172" cy="3475759"/>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45A3B8D7-AA8A-40F3-A4EF-88A1816D4CC4}" type="slidenum">
              <a:rPr lang="en-US" smtClean="0"/>
              <a:pPr/>
              <a:t>20</a:t>
            </a:fld>
            <a:endParaRPr lang="en-US"/>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567" y="205979"/>
            <a:ext cx="8315046" cy="857250"/>
          </a:xfrm>
        </p:spPr>
        <p:txBody>
          <a:bodyPr/>
          <a:lstStyle/>
          <a:p>
            <a:r>
              <a:rPr lang="en-US" sz="3200" dirty="0" smtClean="0"/>
              <a:t>The 10 Largest Latin American Paper Packaging Markets by Tonnage</a:t>
            </a:r>
            <a:endParaRPr lang="en-US" sz="32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500374836"/>
              </p:ext>
            </p:extLst>
          </p:nvPr>
        </p:nvGraphicFramePr>
        <p:xfrm>
          <a:off x="590819" y="1202377"/>
          <a:ext cx="8113794" cy="350803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45A3B8D7-AA8A-40F3-A4EF-88A1816D4CC4}" type="slidenum">
              <a:rPr lang="en-US" smtClean="0"/>
              <a:pPr/>
              <a:t>21</a:t>
            </a:fld>
            <a:endParaRPr lang="en-US"/>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567" y="205978"/>
            <a:ext cx="8315046" cy="1076557"/>
          </a:xfrm>
        </p:spPr>
        <p:txBody>
          <a:bodyPr/>
          <a:lstStyle/>
          <a:p>
            <a:r>
              <a:rPr lang="en-US" sz="3200" dirty="0" smtClean="0"/>
              <a:t>Brazil Has the Largest Economy in Latin America, and Also the Largest Packaging Market</a:t>
            </a:r>
            <a:endParaRPr lang="en-US" sz="32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473660737"/>
              </p:ext>
            </p:extLst>
          </p:nvPr>
        </p:nvGraphicFramePr>
        <p:xfrm>
          <a:off x="483941" y="1396093"/>
          <a:ext cx="8220672" cy="3473585"/>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45A3B8D7-AA8A-40F3-A4EF-88A1816D4CC4}" type="slidenum">
              <a:rPr lang="en-US" smtClean="0"/>
              <a:pPr/>
              <a:t>22</a:t>
            </a:fld>
            <a:endParaRPr lang="en-US"/>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566" y="205978"/>
            <a:ext cx="8326922" cy="1076557"/>
          </a:xfrm>
        </p:spPr>
        <p:txBody>
          <a:bodyPr/>
          <a:lstStyle/>
          <a:p>
            <a:r>
              <a:rPr lang="en-US" sz="3200" dirty="0" smtClean="0"/>
              <a:t>Brazil Stands </a:t>
            </a:r>
            <a:r>
              <a:rPr lang="en-US" sz="3200" dirty="0"/>
              <a:t>O</a:t>
            </a:r>
            <a:r>
              <a:rPr lang="en-US" sz="3200" dirty="0" smtClean="0"/>
              <a:t>ut from the Rest of Latin America on the Trade </a:t>
            </a:r>
            <a:r>
              <a:rPr lang="en-US" sz="3200" dirty="0"/>
              <a:t>Front</a:t>
            </a:r>
            <a:br>
              <a:rPr lang="en-US" sz="3200" dirty="0"/>
            </a:br>
            <a:r>
              <a:rPr lang="en-US" sz="2000" dirty="0"/>
              <a:t>Net Imports, Thousand </a:t>
            </a:r>
            <a:r>
              <a:rPr lang="en-US" sz="2000" dirty="0" smtClean="0"/>
              <a:t>Tonnes</a:t>
            </a:r>
            <a:endParaRPr lang="en-US" sz="32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046768551"/>
              </p:ext>
            </p:extLst>
          </p:nvPr>
        </p:nvGraphicFramePr>
        <p:xfrm>
          <a:off x="475014" y="1469572"/>
          <a:ext cx="8241474" cy="3400106"/>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45A3B8D7-AA8A-40F3-A4EF-88A1816D4CC4}" type="slidenum">
              <a:rPr lang="en-US" smtClean="0"/>
              <a:pPr/>
              <a:t>23</a:t>
            </a:fld>
            <a:endParaRPr lang="en-US"/>
          </a:p>
        </p:txBody>
      </p:sp>
      <p:cxnSp>
        <p:nvCxnSpPr>
          <p:cNvPr id="7" name="Straight Connector 6"/>
          <p:cNvCxnSpPr/>
          <p:nvPr/>
        </p:nvCxnSpPr>
        <p:spPr>
          <a:xfrm flipV="1">
            <a:off x="6252009" y="1603058"/>
            <a:ext cx="0" cy="268149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566" y="205978"/>
            <a:ext cx="8297234" cy="1069928"/>
          </a:xfrm>
        </p:spPr>
        <p:txBody>
          <a:bodyPr/>
          <a:lstStyle/>
          <a:p>
            <a:r>
              <a:rPr lang="en-US" sz="3200" dirty="0" smtClean="0"/>
              <a:t>The Mexican Packaging Markets Are More Volatile than the Brazilian Market Due to the Influence of the USA</a:t>
            </a:r>
            <a:endParaRPr lang="en-US" sz="32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175498783"/>
              </p:ext>
            </p:extLst>
          </p:nvPr>
        </p:nvGraphicFramePr>
        <p:xfrm>
          <a:off x="419811" y="1510926"/>
          <a:ext cx="8109560" cy="3286175"/>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45A3B8D7-AA8A-40F3-A4EF-88A1816D4CC4}" type="slidenum">
              <a:rPr lang="en-US" smtClean="0"/>
              <a:pPr/>
              <a:t>24</a:t>
            </a:fld>
            <a:endParaRPr lang="en-US"/>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5978"/>
            <a:ext cx="8240233" cy="1069928"/>
          </a:xfrm>
        </p:spPr>
        <p:txBody>
          <a:bodyPr/>
          <a:lstStyle/>
          <a:p>
            <a:r>
              <a:rPr lang="en-US" sz="3200" dirty="0" smtClean="0"/>
              <a:t>Argentina Is One of the Few Countries in Latin America Where Demand Lags Well </a:t>
            </a:r>
            <a:br>
              <a:rPr lang="en-US" sz="3200" dirty="0" smtClean="0"/>
            </a:br>
            <a:r>
              <a:rPr lang="en-US" sz="3200" dirty="0" smtClean="0"/>
              <a:t>Behind GDP Growth</a:t>
            </a:r>
            <a:endParaRPr lang="en-US" sz="32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030968728"/>
              </p:ext>
            </p:extLst>
          </p:nvPr>
        </p:nvGraphicFramePr>
        <p:xfrm>
          <a:off x="537795" y="1391536"/>
          <a:ext cx="8159639" cy="3394472"/>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45A3B8D7-AA8A-40F3-A4EF-88A1816D4CC4}" type="slidenum">
              <a:rPr lang="en-US" smtClean="0"/>
              <a:pPr/>
              <a:t>25</a:t>
            </a:fld>
            <a:endParaRPr lang="en-US"/>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567" y="205978"/>
            <a:ext cx="8318499" cy="894491"/>
          </a:xfrm>
        </p:spPr>
        <p:txBody>
          <a:bodyPr/>
          <a:lstStyle/>
          <a:p>
            <a:r>
              <a:rPr lang="en-US" sz="3200" dirty="0" smtClean="0"/>
              <a:t>Chile Has Turned in Fairly Steady Growth in Paper Packaging Demand</a:t>
            </a:r>
            <a:endParaRPr lang="en-US" sz="32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750334920"/>
              </p:ext>
            </p:extLst>
          </p:nvPr>
        </p:nvGraphicFramePr>
        <p:xfrm>
          <a:off x="389567" y="1359639"/>
          <a:ext cx="8318499" cy="3440962"/>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45A3B8D7-AA8A-40F3-A4EF-88A1816D4CC4}" type="slidenum">
              <a:rPr lang="en-US" smtClean="0"/>
              <a:pPr/>
              <a:t>26</a:t>
            </a:fld>
            <a:endParaRPr lang="en-US"/>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567" y="205979"/>
            <a:ext cx="8318499" cy="1077903"/>
          </a:xfrm>
        </p:spPr>
        <p:txBody>
          <a:bodyPr/>
          <a:lstStyle/>
          <a:p>
            <a:r>
              <a:rPr lang="en-US" sz="3200" dirty="0" smtClean="0"/>
              <a:t>Chile Has Been the Only Country Other Than Brazil to Maintain a Trade </a:t>
            </a:r>
            <a:r>
              <a:rPr lang="en-US" sz="3200" dirty="0"/>
              <a:t>Surplus</a:t>
            </a:r>
            <a:br>
              <a:rPr lang="en-US" sz="3200" dirty="0"/>
            </a:br>
            <a:r>
              <a:rPr lang="en-US" sz="2000" dirty="0"/>
              <a:t>Net Imports, Thousand </a:t>
            </a:r>
            <a:r>
              <a:rPr lang="en-US" sz="2000" dirty="0" smtClean="0"/>
              <a:t>Tonnes</a:t>
            </a:r>
            <a:endParaRPr lang="en-US" sz="32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108385270"/>
              </p:ext>
            </p:extLst>
          </p:nvPr>
        </p:nvGraphicFramePr>
        <p:xfrm>
          <a:off x="484631" y="1475206"/>
          <a:ext cx="8223434" cy="3394472"/>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45A3B8D7-AA8A-40F3-A4EF-88A1816D4CC4}" type="slidenum">
              <a:rPr lang="en-US" smtClean="0"/>
              <a:pPr/>
              <a:t>27</a:t>
            </a:fld>
            <a:endParaRPr lang="en-US"/>
          </a:p>
        </p:txBody>
      </p:sp>
      <p:cxnSp>
        <p:nvCxnSpPr>
          <p:cNvPr id="7" name="Straight Connector 6"/>
          <p:cNvCxnSpPr/>
          <p:nvPr/>
        </p:nvCxnSpPr>
        <p:spPr>
          <a:xfrm flipV="1">
            <a:off x="6241071" y="1610259"/>
            <a:ext cx="0" cy="266759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idx="4294967295"/>
          </p:nvPr>
        </p:nvSpPr>
        <p:spPr>
          <a:xfrm>
            <a:off x="477838" y="187037"/>
            <a:ext cx="8132762" cy="841663"/>
          </a:xfrm>
        </p:spPr>
        <p:txBody>
          <a:bodyPr>
            <a:noAutofit/>
          </a:bodyPr>
          <a:lstStyle/>
          <a:p>
            <a:pPr algn="l" eaLnBrk="1" hangingPunct="1"/>
            <a:r>
              <a:rPr lang="en-US" sz="3200" dirty="0" smtClean="0">
                <a:ea typeface="MS PGothic" pitchFamily="34" charset="-128"/>
              </a:rPr>
              <a:t>Conclusions: The Latin American Packaging Markets …</a:t>
            </a:r>
            <a:endParaRPr lang="en-US" sz="3200" dirty="0">
              <a:ea typeface="MS PGothic" pitchFamily="34" charset="-128"/>
            </a:endParaRPr>
          </a:p>
        </p:txBody>
      </p:sp>
      <p:sp>
        <p:nvSpPr>
          <p:cNvPr id="45059" name="Rectangle 3"/>
          <p:cNvSpPr>
            <a:spLocks noGrp="1" noChangeArrowheads="1"/>
          </p:cNvSpPr>
          <p:nvPr>
            <p:ph type="body" idx="4294967295"/>
          </p:nvPr>
        </p:nvSpPr>
        <p:spPr>
          <a:xfrm>
            <a:off x="431801" y="1100469"/>
            <a:ext cx="8382591" cy="3767751"/>
          </a:xfrm>
        </p:spPr>
        <p:txBody>
          <a:bodyPr>
            <a:noAutofit/>
          </a:bodyPr>
          <a:lstStyle/>
          <a:p>
            <a:pPr eaLnBrk="1" hangingPunct="1">
              <a:lnSpc>
                <a:spcPct val="90000"/>
              </a:lnSpc>
            </a:pPr>
            <a:r>
              <a:rPr lang="en-US" sz="1700" b="1" dirty="0" smtClean="0">
                <a:solidFill>
                  <a:srgbClr val="000000"/>
                </a:solidFill>
                <a:ea typeface="MS PGothic" pitchFamily="34" charset="-128"/>
              </a:rPr>
              <a:t>May be small in absolute terms on the global scale</a:t>
            </a:r>
          </a:p>
          <a:p>
            <a:pPr lvl="1" eaLnBrk="1" hangingPunct="1">
              <a:lnSpc>
                <a:spcPct val="90000"/>
              </a:lnSpc>
            </a:pPr>
            <a:r>
              <a:rPr lang="en-US" sz="1700" b="1" dirty="0" smtClean="0">
                <a:solidFill>
                  <a:srgbClr val="000000"/>
                </a:solidFill>
                <a:ea typeface="MS PGothic" pitchFamily="34" charset="-128"/>
              </a:rPr>
              <a:t>But contribute significantly to global growth given the high growth potential for the region</a:t>
            </a:r>
          </a:p>
          <a:p>
            <a:pPr lvl="1" eaLnBrk="1" hangingPunct="1">
              <a:lnSpc>
                <a:spcPct val="90000"/>
              </a:lnSpc>
            </a:pPr>
            <a:endParaRPr lang="en-US" sz="1700" b="1" dirty="0">
              <a:solidFill>
                <a:srgbClr val="000000"/>
              </a:solidFill>
              <a:ea typeface="MS PGothic" pitchFamily="34" charset="-128"/>
            </a:endParaRPr>
          </a:p>
          <a:p>
            <a:pPr eaLnBrk="1" hangingPunct="1">
              <a:lnSpc>
                <a:spcPct val="90000"/>
              </a:lnSpc>
            </a:pPr>
            <a:r>
              <a:rPr lang="en-US" sz="1700" b="1" dirty="0" smtClean="0">
                <a:solidFill>
                  <a:srgbClr val="000000"/>
                </a:solidFill>
                <a:ea typeface="MS PGothic" pitchFamily="34" charset="-128"/>
              </a:rPr>
              <a:t>Are quite diverse, reflecting each country’s economic makeup</a:t>
            </a:r>
          </a:p>
          <a:p>
            <a:pPr lvl="1" eaLnBrk="1" hangingPunct="1">
              <a:lnSpc>
                <a:spcPct val="90000"/>
              </a:lnSpc>
            </a:pPr>
            <a:r>
              <a:rPr lang="en-US" sz="1700" b="1" dirty="0" smtClean="0">
                <a:solidFill>
                  <a:srgbClr val="000000"/>
                </a:solidFill>
                <a:ea typeface="MS PGothic" pitchFamily="34" charset="-128"/>
              </a:rPr>
              <a:t>The markets in any individual country may struggle during a particular year</a:t>
            </a:r>
          </a:p>
          <a:p>
            <a:pPr lvl="1" eaLnBrk="1" hangingPunct="1">
              <a:lnSpc>
                <a:spcPct val="90000"/>
              </a:lnSpc>
            </a:pPr>
            <a:r>
              <a:rPr lang="en-US" sz="1700" b="1" dirty="0" smtClean="0">
                <a:solidFill>
                  <a:srgbClr val="000000"/>
                </a:solidFill>
                <a:ea typeface="MS PGothic" pitchFamily="34" charset="-128"/>
              </a:rPr>
              <a:t>But growth in other parts of the region often offsets this</a:t>
            </a:r>
          </a:p>
          <a:p>
            <a:pPr lvl="1" eaLnBrk="1" hangingPunct="1">
              <a:lnSpc>
                <a:spcPct val="90000"/>
              </a:lnSpc>
            </a:pPr>
            <a:r>
              <a:rPr lang="en-US" sz="1700" b="1" dirty="0" smtClean="0">
                <a:solidFill>
                  <a:srgbClr val="000000"/>
                </a:solidFill>
                <a:ea typeface="MS PGothic" pitchFamily="34" charset="-128"/>
              </a:rPr>
              <a:t>Resulting in more even growth than is seen in other parts of the world</a:t>
            </a:r>
          </a:p>
          <a:p>
            <a:pPr eaLnBrk="1" hangingPunct="1">
              <a:lnSpc>
                <a:spcPct val="90000"/>
              </a:lnSpc>
            </a:pPr>
            <a:endParaRPr lang="en-US" sz="1700" b="1" dirty="0" smtClean="0">
              <a:solidFill>
                <a:srgbClr val="000000"/>
              </a:solidFill>
              <a:ea typeface="MS PGothic" pitchFamily="34" charset="-128"/>
            </a:endParaRPr>
          </a:p>
          <a:p>
            <a:pPr eaLnBrk="1" hangingPunct="1">
              <a:lnSpc>
                <a:spcPct val="90000"/>
              </a:lnSpc>
            </a:pPr>
            <a:r>
              <a:rPr lang="en-US" sz="1700" b="1" dirty="0" smtClean="0">
                <a:solidFill>
                  <a:srgbClr val="000000"/>
                </a:solidFill>
                <a:ea typeface="MS PGothic" pitchFamily="34" charset="-128"/>
              </a:rPr>
              <a:t>Are a critically important </a:t>
            </a:r>
          </a:p>
          <a:p>
            <a:pPr lvl="1" eaLnBrk="1" hangingPunct="1">
              <a:lnSpc>
                <a:spcPct val="90000"/>
              </a:lnSpc>
            </a:pPr>
            <a:r>
              <a:rPr lang="en-US" sz="1700" b="1" dirty="0" smtClean="0">
                <a:solidFill>
                  <a:srgbClr val="000000"/>
                </a:solidFill>
                <a:ea typeface="MS PGothic" pitchFamily="34" charset="-128"/>
              </a:rPr>
              <a:t>For participants located within the markets</a:t>
            </a:r>
            <a:endParaRPr lang="en-US" sz="1700" b="1" dirty="0">
              <a:solidFill>
                <a:srgbClr val="000000"/>
              </a:solidFill>
              <a:ea typeface="MS PGothic" pitchFamily="34" charset="-128"/>
            </a:endParaRPr>
          </a:p>
          <a:p>
            <a:pPr lvl="1" eaLnBrk="1" hangingPunct="1">
              <a:lnSpc>
                <a:spcPct val="90000"/>
              </a:lnSpc>
            </a:pPr>
            <a:r>
              <a:rPr lang="en-US" sz="1700" b="1" dirty="0" smtClean="0">
                <a:solidFill>
                  <a:srgbClr val="000000"/>
                </a:solidFill>
                <a:ea typeface="MS PGothic" pitchFamily="34" charset="-128"/>
              </a:rPr>
              <a:t>As well as those from outside Latin America</a:t>
            </a:r>
            <a:endParaRPr lang="en-US" sz="1700" b="1" dirty="0">
              <a:solidFill>
                <a:srgbClr val="000000"/>
              </a:solidFill>
              <a:ea typeface="MS PGothic" pitchFamily="34" charset="-128"/>
            </a:endParaRPr>
          </a:p>
          <a:p>
            <a:pPr lvl="1" eaLnBrk="1" hangingPunct="1">
              <a:lnSpc>
                <a:spcPct val="90000"/>
              </a:lnSpc>
            </a:pPr>
            <a:endParaRPr lang="en-US" sz="1700" b="1" dirty="0">
              <a:solidFill>
                <a:srgbClr val="000000"/>
              </a:solidFill>
              <a:ea typeface="MS PGothic" pitchFamily="34" charset="-128"/>
            </a:endParaRPr>
          </a:p>
          <a:p>
            <a:pPr eaLnBrk="1" hangingPunct="1">
              <a:lnSpc>
                <a:spcPct val="90000"/>
              </a:lnSpc>
            </a:pPr>
            <a:endParaRPr lang="en-US" sz="1700" b="1" dirty="0">
              <a:solidFill>
                <a:srgbClr val="000000"/>
              </a:solidFill>
              <a:ea typeface="MS PGothic" pitchFamily="34" charset="-128"/>
            </a:endParaRPr>
          </a:p>
          <a:p>
            <a:pPr lvl="1" eaLnBrk="1" hangingPunct="1">
              <a:lnSpc>
                <a:spcPct val="90000"/>
              </a:lnSpc>
            </a:pPr>
            <a:endParaRPr lang="en-US" sz="1700" b="1" dirty="0">
              <a:solidFill>
                <a:srgbClr val="000000"/>
              </a:solidFill>
              <a:ea typeface="MS PGothic" pitchFamily="34" charset="-128"/>
            </a:endParaRPr>
          </a:p>
          <a:p>
            <a:pPr lvl="1" eaLnBrk="1" hangingPunct="1">
              <a:lnSpc>
                <a:spcPct val="90000"/>
              </a:lnSpc>
            </a:pPr>
            <a:endParaRPr lang="en-US" sz="1700" b="1" dirty="0">
              <a:solidFill>
                <a:srgbClr val="000000"/>
              </a:solidFill>
              <a:ea typeface="MS PGothic" pitchFamily="34" charset="-128"/>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err="1" smtClean="0"/>
              <a:t>Cartón</a:t>
            </a:r>
            <a:endParaRPr lang="en-US" dirty="0"/>
          </a:p>
        </p:txBody>
      </p:sp>
      <p:sp>
        <p:nvSpPr>
          <p:cNvPr id="3" name="Subtitle 2"/>
          <p:cNvSpPr>
            <a:spLocks noGrp="1"/>
          </p:cNvSpPr>
          <p:nvPr>
            <p:ph type="subTitle" idx="1"/>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 Copyright 2015 RISI, Inc. | Proprietary Information</a:t>
            </a:r>
            <a:endParaRPr lang="en-US" dirty="0"/>
          </a:p>
        </p:txBody>
      </p:sp>
      <p:sp>
        <p:nvSpPr>
          <p:cNvPr id="5" name="Slide Number Placeholder 4"/>
          <p:cNvSpPr>
            <a:spLocks noGrp="1"/>
          </p:cNvSpPr>
          <p:nvPr>
            <p:ph type="sldNum" sz="quarter" idx="12"/>
          </p:nvPr>
        </p:nvSpPr>
        <p:spPr/>
        <p:txBody>
          <a:bodyPr/>
          <a:lstStyle/>
          <a:p>
            <a:fld id="{45A3B8D7-AA8A-40F3-A4EF-88A1816D4CC4}" type="slidenum">
              <a:rPr lang="en-US" smtClean="0"/>
              <a:pPr/>
              <a:t>29</a:t>
            </a:fld>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68783"/>
          </a:xfrm>
        </p:spPr>
        <p:txBody>
          <a:bodyPr/>
          <a:lstStyle/>
          <a:p>
            <a:r>
              <a:rPr lang="en-US" dirty="0" smtClean="0">
                <a:ea typeface="ＭＳ Ｐゴシック" pitchFamily="34" charset="-128"/>
              </a:rPr>
              <a:t>How Are the Global Markets Coping with China’s Capacity Bulge? </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345040906"/>
              </p:ext>
            </p:extLst>
          </p:nvPr>
        </p:nvGraphicFramePr>
        <p:xfrm>
          <a:off x="457200" y="1204606"/>
          <a:ext cx="8229600" cy="3390017"/>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45A3B8D7-AA8A-40F3-A4EF-88A1816D4CC4}" type="slidenum">
              <a:rPr lang="en-US" smtClean="0">
                <a:solidFill>
                  <a:prstClr val="white"/>
                </a:solidFill>
              </a:rPr>
              <a:pPr/>
              <a:t>30</a:t>
            </a:fld>
            <a:endParaRPr lang="en-US" dirty="0">
              <a:solidFill>
                <a:prstClr val="white"/>
              </a:solidFill>
            </a:endParaRPr>
          </a:p>
        </p:txBody>
      </p:sp>
      <p:sp>
        <p:nvSpPr>
          <p:cNvPr id="7" name="TextBox 6"/>
          <p:cNvSpPr txBox="1"/>
          <p:nvPr/>
        </p:nvSpPr>
        <p:spPr>
          <a:xfrm>
            <a:off x="457201" y="4601347"/>
            <a:ext cx="4418623" cy="276999"/>
          </a:xfrm>
          <a:prstGeom prst="rect">
            <a:avLst/>
          </a:prstGeom>
          <a:noFill/>
        </p:spPr>
        <p:txBody>
          <a:bodyPr wrap="none" rtlCol="0">
            <a:spAutoFit/>
          </a:bodyPr>
          <a:lstStyle/>
          <a:p>
            <a:r>
              <a:rPr lang="en-US" sz="1200" b="1" dirty="0" smtClean="0">
                <a:latin typeface="Arial" panose="020B0604020202020204" pitchFamily="34" charset="0"/>
                <a:cs typeface="Arial" panose="020B0604020202020204" pitchFamily="34" charset="0"/>
              </a:rPr>
              <a:t>* Realized Capacity Growth 2009-2013, Planned 2014-2015</a:t>
            </a:r>
            <a:endParaRPr lang="en-US" sz="1200" b="1" dirty="0">
              <a:latin typeface="Arial" panose="020B0604020202020204" pitchFamily="34" charset="0"/>
              <a:cs typeface="Arial" panose="020B0604020202020204" pitchFamily="34" charset="0"/>
            </a:endParaRPr>
          </a:p>
        </p:txBody>
      </p:sp>
      <p:sp>
        <p:nvSpPr>
          <p:cNvPr id="3" name="Footer Placeholder 2"/>
          <p:cNvSpPr>
            <a:spLocks noGrp="1"/>
          </p:cNvSpPr>
          <p:nvPr>
            <p:ph type="ftr" sz="quarter" idx="11"/>
          </p:nvPr>
        </p:nvSpPr>
        <p:spPr/>
        <p:txBody>
          <a:bodyPr/>
          <a:lstStyle/>
          <a:p>
            <a:pPr fontAlgn="base">
              <a:spcBef>
                <a:spcPct val="0"/>
              </a:spcBef>
              <a:spcAft>
                <a:spcPct val="0"/>
              </a:spcAft>
            </a:pPr>
            <a:r>
              <a:rPr lang="en-US" smtClean="0">
                <a:latin typeface="Arial" pitchFamily="34" charset="0"/>
                <a:ea typeface="ＭＳ Ｐゴシック" pitchFamily="34" charset="-128"/>
              </a:rPr>
              <a:t>© Copyright 2015 RISI, Inc. All rights reserved.</a:t>
            </a:r>
            <a:endParaRPr lang="en-US" dirty="0">
              <a:latin typeface="Arial" pitchFamily="34" charset="0"/>
              <a:ea typeface="ＭＳ Ｐゴシック" pitchFamily="34" charset="-128"/>
            </a:endParaRPr>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3773"/>
            <a:ext cx="8229600" cy="1371600"/>
          </a:xfrm>
        </p:spPr>
        <p:txBody>
          <a:bodyPr/>
          <a:lstStyle/>
          <a:p>
            <a:r>
              <a:rPr lang="en-GB" altLang="zh-CN" dirty="0" smtClean="0">
                <a:ea typeface="ＭＳ Ｐゴシック" pitchFamily="34" charset="-128"/>
              </a:rPr>
              <a:t>Boxboard Demand in the Rest of the World Is Small (5.3 Million Tonnes in 2013) But Growing Rapidly</a:t>
            </a:r>
            <a:br>
              <a:rPr lang="en-GB" altLang="zh-CN" dirty="0" smtClean="0">
                <a:ea typeface="ＭＳ Ｐゴシック" pitchFamily="34" charset="-128"/>
              </a:rPr>
            </a:br>
            <a:r>
              <a:rPr lang="en-GB" altLang="zh-CN" sz="2000" dirty="0" smtClean="0">
                <a:ea typeface="ＭＳ Ｐゴシック" pitchFamily="34" charset="-128"/>
              </a:rPr>
              <a:t>Million Tonnes and Percent of Global Demand</a:t>
            </a:r>
            <a:endParaRPr lang="en-US" dirty="0"/>
          </a:p>
        </p:txBody>
      </p:sp>
      <p:sp>
        <p:nvSpPr>
          <p:cNvPr id="4" name="Slide Number Placeholder 3"/>
          <p:cNvSpPr>
            <a:spLocks noGrp="1"/>
          </p:cNvSpPr>
          <p:nvPr>
            <p:ph type="sldNum" sz="quarter" idx="12"/>
          </p:nvPr>
        </p:nvSpPr>
        <p:spPr/>
        <p:txBody>
          <a:bodyPr/>
          <a:lstStyle/>
          <a:p>
            <a:fld id="{45A3B8D7-AA8A-40F3-A4EF-88A1816D4CC4}" type="slidenum">
              <a:rPr lang="en-US" smtClean="0">
                <a:solidFill>
                  <a:prstClr val="white"/>
                </a:solidFill>
              </a:rPr>
              <a:pPr/>
              <a:t>31</a:t>
            </a:fld>
            <a:endParaRPr lang="en-US" dirty="0">
              <a:solidFill>
                <a:prstClr val="white"/>
              </a:solidFill>
            </a:endParaRPr>
          </a:p>
        </p:txBody>
      </p:sp>
      <p:graphicFrame>
        <p:nvGraphicFramePr>
          <p:cNvPr id="6" name="Chart 5"/>
          <p:cNvGraphicFramePr/>
          <p:nvPr>
            <p:extLst>
              <p:ext uri="{D42A27DB-BD31-4B8C-83A1-F6EECF244321}">
                <p14:modId xmlns:p14="http://schemas.microsoft.com/office/powerpoint/2010/main" val="2261388008"/>
              </p:ext>
            </p:extLst>
          </p:nvPr>
        </p:nvGraphicFramePr>
        <p:xfrm>
          <a:off x="682387" y="1692606"/>
          <a:ext cx="7942998" cy="3179644"/>
        </p:xfrm>
        <a:graphic>
          <a:graphicData uri="http://schemas.openxmlformats.org/drawingml/2006/chart">
            <c:chart xmlns:c="http://schemas.openxmlformats.org/drawingml/2006/chart" xmlns:r="http://schemas.openxmlformats.org/officeDocument/2006/relationships" r:id="rId2"/>
          </a:graphicData>
        </a:graphic>
      </p:graphicFrame>
      <p:sp>
        <p:nvSpPr>
          <p:cNvPr id="3" name="Footer Placeholder 2"/>
          <p:cNvSpPr>
            <a:spLocks noGrp="1"/>
          </p:cNvSpPr>
          <p:nvPr>
            <p:ph type="ftr" sz="quarter" idx="11"/>
          </p:nvPr>
        </p:nvSpPr>
        <p:spPr/>
        <p:txBody>
          <a:bodyPr/>
          <a:lstStyle/>
          <a:p>
            <a:pPr fontAlgn="base">
              <a:spcBef>
                <a:spcPct val="0"/>
              </a:spcBef>
              <a:spcAft>
                <a:spcPct val="0"/>
              </a:spcAft>
            </a:pPr>
            <a:r>
              <a:rPr lang="en-US" smtClean="0">
                <a:latin typeface="Arial" pitchFamily="34" charset="0"/>
                <a:ea typeface="ＭＳ Ｐゴシック" pitchFamily="34" charset="-128"/>
              </a:rPr>
              <a:t>© Copyright 2015 RISI, Inc. All rights reserved.</a:t>
            </a:r>
            <a:endParaRPr lang="en-US" dirty="0">
              <a:latin typeface="Arial" pitchFamily="34" charset="0"/>
              <a:ea typeface="ＭＳ Ｐゴシック" pitchFamily="34" charset="-128"/>
            </a:endParaRPr>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1349867"/>
          </a:xfrm>
        </p:spPr>
        <p:txBody>
          <a:bodyPr/>
          <a:lstStyle/>
          <a:p>
            <a:r>
              <a:rPr lang="en-US" dirty="0" smtClean="0"/>
              <a:t>Brazilian Exports of Multi-ply Boxboard Compete in Global Markets with the Other Coated Virgin Grades</a:t>
            </a:r>
            <a:br>
              <a:rPr lang="en-US" dirty="0" smtClean="0"/>
            </a:br>
            <a:r>
              <a:rPr lang="en-US" sz="2000" dirty="0" smtClean="0"/>
              <a:t>Thousand Tonnes</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611855435"/>
              </p:ext>
            </p:extLst>
          </p:nvPr>
        </p:nvGraphicFramePr>
        <p:xfrm>
          <a:off x="484495" y="1632031"/>
          <a:ext cx="8229600" cy="3177544"/>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45A3B8D7-AA8A-40F3-A4EF-88A1816D4CC4}" type="slidenum">
              <a:rPr lang="en-US" smtClean="0">
                <a:solidFill>
                  <a:prstClr val="white"/>
                </a:solidFill>
              </a:rPr>
              <a:pPr/>
              <a:t>32</a:t>
            </a:fld>
            <a:endParaRPr lang="en-US" dirty="0">
              <a:solidFill>
                <a:prstClr val="white"/>
              </a:solidFill>
            </a:endParaRPr>
          </a:p>
        </p:txBody>
      </p:sp>
      <p:sp>
        <p:nvSpPr>
          <p:cNvPr id="3" name="Footer Placeholder 2"/>
          <p:cNvSpPr>
            <a:spLocks noGrp="1"/>
          </p:cNvSpPr>
          <p:nvPr>
            <p:ph type="ftr" sz="quarter" idx="11"/>
          </p:nvPr>
        </p:nvSpPr>
        <p:spPr/>
        <p:txBody>
          <a:bodyPr/>
          <a:lstStyle/>
          <a:p>
            <a:pPr fontAlgn="base">
              <a:spcBef>
                <a:spcPct val="0"/>
              </a:spcBef>
              <a:spcAft>
                <a:spcPct val="0"/>
              </a:spcAft>
            </a:pPr>
            <a:r>
              <a:rPr lang="en-US" smtClean="0">
                <a:latin typeface="Arial" pitchFamily="34" charset="0"/>
                <a:ea typeface="ＭＳ Ｐゴシック" pitchFamily="34" charset="-128"/>
              </a:rPr>
              <a:t>© Copyright 2015 RISI, Inc. All rights reserved.</a:t>
            </a:r>
            <a:endParaRPr lang="en-US" dirty="0">
              <a:latin typeface="Arial" pitchFamily="34" charset="0"/>
              <a:ea typeface="ＭＳ Ｐゴシック" pitchFamily="34" charset="-128"/>
            </a:endParaRPr>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5"/>
          <p:cNvSpPr>
            <a:spLocks noGrp="1" noChangeArrowheads="1"/>
          </p:cNvSpPr>
          <p:nvPr>
            <p:ph type="title"/>
          </p:nvPr>
        </p:nvSpPr>
        <p:spPr>
          <a:xfrm>
            <a:off x="359763" y="174009"/>
            <a:ext cx="8603193" cy="1197591"/>
          </a:xfrm>
        </p:spPr>
        <p:txBody>
          <a:bodyPr vert="horz" lIns="91440" tIns="45720" rIns="91440" bIns="45720" rtlCol="0" anchor="ctr">
            <a:noAutofit/>
          </a:bodyPr>
          <a:lstStyle/>
          <a:p>
            <a:r>
              <a:rPr lang="en-US" altLang="zh-CN" sz="2800" dirty="0" smtClean="0">
                <a:ea typeface="ＭＳ Ｐゴシック" pitchFamily="34" charset="-128"/>
              </a:rPr>
              <a:t>Latin American Demand to Outpace Capacity Expansion, Leading to Modest Growth in Net Imports for the Region</a:t>
            </a:r>
            <a:endParaRPr lang="en-US" altLang="zh-CN" sz="2800" dirty="0" smtClean="0">
              <a:ea typeface="ＭＳ Ｐゴシック" pitchFamily="34" charset="-128"/>
              <a:cs typeface="+mn-cs"/>
            </a:endParaRPr>
          </a:p>
        </p:txBody>
      </p:sp>
      <p:graphicFrame>
        <p:nvGraphicFramePr>
          <p:cNvPr id="5" name="Object 6"/>
          <p:cNvGraphicFramePr>
            <a:graphicFrameLocks noGrp="1" noChangeAspect="1"/>
          </p:cNvGraphicFramePr>
          <p:nvPr>
            <p:ph type="chart" idx="1"/>
            <p:extLst>
              <p:ext uri="{D42A27DB-BD31-4B8C-83A1-F6EECF244321}">
                <p14:modId xmlns:p14="http://schemas.microsoft.com/office/powerpoint/2010/main" val="3450055939"/>
              </p:ext>
            </p:extLst>
          </p:nvPr>
        </p:nvGraphicFramePr>
        <p:xfrm>
          <a:off x="582613" y="1576316"/>
          <a:ext cx="8001000" cy="3228615"/>
        </p:xfrm>
        <a:graphic>
          <a:graphicData uri="http://schemas.openxmlformats.org/drawingml/2006/chart">
            <c:chart xmlns:c="http://schemas.openxmlformats.org/drawingml/2006/chart" xmlns:r="http://schemas.openxmlformats.org/officeDocument/2006/relationships" r:id="rId3"/>
          </a:graphicData>
        </a:graphic>
      </p:graphicFrame>
      <p:sp>
        <p:nvSpPr>
          <p:cNvPr id="8" name="Slide Number Placeholder 3"/>
          <p:cNvSpPr txBox="1">
            <a:spLocks/>
          </p:cNvSpPr>
          <p:nvPr/>
        </p:nvSpPr>
        <p:spPr>
          <a:xfrm>
            <a:off x="0" y="48696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5A3B8D7-AA8A-40F3-A4EF-88A1816D4CC4}" type="slidenum">
              <a:rPr kumimoji="0" lang="en-US" sz="1600" b="0" i="0" u="none" strike="noStrike" kern="1200" cap="none" spc="0" normalizeH="0" baseline="0" noProof="0" smtClean="0">
                <a:ln>
                  <a:noFill/>
                </a:ln>
                <a:solidFill>
                  <a:prstClr val="white"/>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a:t>
            </a:fld>
            <a:endParaRPr kumimoji="0" lang="en-US" sz="1600" b="0" i="0" u="none" strike="noStrike" kern="1200" cap="none" spc="0" normalizeH="0" baseline="0" noProof="0" dirty="0">
              <a:ln>
                <a:noFill/>
              </a:ln>
              <a:solidFill>
                <a:prstClr val="white"/>
              </a:solidFill>
              <a:effectLst/>
              <a:uLnTx/>
              <a:uFillTx/>
              <a:latin typeface="+mn-lt"/>
              <a:ea typeface="+mn-ea"/>
              <a:cs typeface="+mn-cs"/>
            </a:endParaRPr>
          </a:p>
        </p:txBody>
      </p:sp>
      <p:sp>
        <p:nvSpPr>
          <p:cNvPr id="2" name="Footer Placeholder 1"/>
          <p:cNvSpPr>
            <a:spLocks noGrp="1"/>
          </p:cNvSpPr>
          <p:nvPr>
            <p:ph type="ftr" sz="quarter" idx="11"/>
          </p:nvPr>
        </p:nvSpPr>
        <p:spPr/>
        <p:txBody>
          <a:bodyPr/>
          <a:lstStyle/>
          <a:p>
            <a:pPr fontAlgn="base">
              <a:spcBef>
                <a:spcPct val="0"/>
              </a:spcBef>
              <a:spcAft>
                <a:spcPct val="0"/>
              </a:spcAft>
            </a:pPr>
            <a:r>
              <a:rPr lang="en-US" smtClean="0">
                <a:latin typeface="Arial" pitchFamily="34" charset="0"/>
                <a:ea typeface="ＭＳ Ｐゴシック" pitchFamily="34" charset="-128"/>
              </a:rPr>
              <a:t>© Copyright 2015 RISI, Inc. All rights reserved.</a:t>
            </a:r>
            <a:endParaRPr lang="en-US" dirty="0">
              <a:latin typeface="Arial" pitchFamily="34" charset="0"/>
              <a:ea typeface="ＭＳ Ｐゴシック" pitchFamily="34" charset="-128"/>
            </a:endParaRPr>
          </a:p>
        </p:txBody>
      </p:sp>
      <p:sp>
        <p:nvSpPr>
          <p:cNvPr id="3" name="Slide Number Placeholder 2"/>
          <p:cNvSpPr>
            <a:spLocks noGrp="1"/>
          </p:cNvSpPr>
          <p:nvPr>
            <p:ph type="sldNum" sz="quarter" idx="12"/>
          </p:nvPr>
        </p:nvSpPr>
        <p:spPr/>
        <p:txBody>
          <a:bodyPr/>
          <a:lstStyle/>
          <a:p>
            <a:fld id="{7C80AF1D-9351-47DB-B7F1-EC51E324EAEF}" type="slidenum">
              <a:rPr lang="en-US" smtClean="0"/>
              <a:pPr/>
              <a:t>33</a:t>
            </a:fld>
            <a:endParaRPr lang="en-US" dirty="0"/>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1339631"/>
          </a:xfrm>
        </p:spPr>
        <p:txBody>
          <a:bodyPr/>
          <a:lstStyle/>
          <a:p>
            <a:r>
              <a:rPr lang="en-US" sz="2800" dirty="0" smtClean="0"/>
              <a:t>Latin America, Africa and the Middle East Will Be the Battle Grounds for Virgin Boxboard Exports</a:t>
            </a:r>
            <a:r>
              <a:rPr lang="en-US" dirty="0" smtClean="0"/>
              <a:t/>
            </a:r>
            <a:br>
              <a:rPr lang="en-US" dirty="0" smtClean="0"/>
            </a:br>
            <a:r>
              <a:rPr lang="en-US" sz="2000" dirty="0" smtClean="0"/>
              <a:t>Net Imports, Thousand Tonnes</a:t>
            </a:r>
            <a:endParaRPr lang="en-US" sz="24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623775314"/>
              </p:ext>
            </p:extLst>
          </p:nvPr>
        </p:nvGraphicFramePr>
        <p:xfrm>
          <a:off x="498144" y="1607026"/>
          <a:ext cx="8229600" cy="3233258"/>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45A3B8D7-AA8A-40F3-A4EF-88A1816D4CC4}" type="slidenum">
              <a:rPr lang="en-US" smtClean="0">
                <a:solidFill>
                  <a:prstClr val="white"/>
                </a:solidFill>
              </a:rPr>
              <a:pPr/>
              <a:t>34</a:t>
            </a:fld>
            <a:endParaRPr lang="en-US" dirty="0">
              <a:solidFill>
                <a:prstClr val="white"/>
              </a:solidFill>
            </a:endParaRPr>
          </a:p>
        </p:txBody>
      </p:sp>
      <p:sp>
        <p:nvSpPr>
          <p:cNvPr id="3" name="Footer Placeholder 2"/>
          <p:cNvSpPr>
            <a:spLocks noGrp="1"/>
          </p:cNvSpPr>
          <p:nvPr>
            <p:ph type="ftr" sz="quarter" idx="11"/>
          </p:nvPr>
        </p:nvSpPr>
        <p:spPr/>
        <p:txBody>
          <a:bodyPr/>
          <a:lstStyle/>
          <a:p>
            <a:pPr fontAlgn="base">
              <a:spcBef>
                <a:spcPct val="0"/>
              </a:spcBef>
              <a:spcAft>
                <a:spcPct val="0"/>
              </a:spcAft>
            </a:pPr>
            <a:r>
              <a:rPr lang="en-US" smtClean="0">
                <a:latin typeface="Arial" pitchFamily="34" charset="0"/>
                <a:ea typeface="ＭＳ Ｐゴシック" pitchFamily="34" charset="-128"/>
              </a:rPr>
              <a:t>© Copyright 2015 RISI, Inc. All rights reserved.</a:t>
            </a:r>
            <a:endParaRPr lang="en-US" dirty="0">
              <a:latin typeface="Arial" pitchFamily="34" charset="0"/>
              <a:ea typeface="ＭＳ Ｐゴシック" pitchFamily="34" charset="-128"/>
            </a:endParaRPr>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3947" y="79276"/>
            <a:ext cx="8229600" cy="673005"/>
          </a:xfrm>
        </p:spPr>
        <p:txBody>
          <a:bodyPr anchor="ctr"/>
          <a:lstStyle/>
          <a:p>
            <a:r>
              <a:rPr lang="en-US" dirty="0" smtClean="0"/>
              <a:t>Take Home Points for Global Boxboard</a:t>
            </a:r>
          </a:p>
        </p:txBody>
      </p:sp>
      <p:sp>
        <p:nvSpPr>
          <p:cNvPr id="3" name="Content Placeholder 2"/>
          <p:cNvSpPr>
            <a:spLocks noGrp="1"/>
          </p:cNvSpPr>
          <p:nvPr>
            <p:ph idx="1"/>
          </p:nvPr>
        </p:nvSpPr>
        <p:spPr>
          <a:xfrm>
            <a:off x="530091" y="859809"/>
            <a:ext cx="8249478" cy="3722132"/>
          </a:xfrm>
        </p:spPr>
        <p:txBody>
          <a:bodyPr/>
          <a:lstStyle/>
          <a:p>
            <a:pPr>
              <a:lnSpc>
                <a:spcPct val="90000"/>
              </a:lnSpc>
            </a:pPr>
            <a:r>
              <a:rPr lang="en-US" altLang="zh-CN" sz="2200" b="1" dirty="0" smtClean="0"/>
              <a:t>Demand should continue to grow across the world in 2015-2016</a:t>
            </a:r>
          </a:p>
          <a:p>
            <a:pPr>
              <a:lnSpc>
                <a:spcPct val="90000"/>
              </a:lnSpc>
            </a:pPr>
            <a:r>
              <a:rPr lang="en-US" altLang="zh-CN" sz="1800" b="1" dirty="0" smtClean="0"/>
              <a:t>The massive capacity build in China will have an impact on global trade throughout this period</a:t>
            </a:r>
          </a:p>
          <a:p>
            <a:pPr lvl="1">
              <a:lnSpc>
                <a:spcPct val="90000"/>
              </a:lnSpc>
            </a:pPr>
            <a:r>
              <a:rPr lang="en-US" altLang="zh-CN" sz="1800" b="1" dirty="0" smtClean="0"/>
              <a:t>Especially in the solid bleached and multi-ply virgin sectors</a:t>
            </a:r>
          </a:p>
          <a:p>
            <a:pPr lvl="2">
              <a:lnSpc>
                <a:spcPct val="90000"/>
              </a:lnSpc>
            </a:pPr>
            <a:r>
              <a:rPr lang="en-US" altLang="zh-CN" sz="1800" b="1" dirty="0" smtClean="0"/>
              <a:t>Current suppliers to the Asian market will be displaced and will be seeking new homes for their exports</a:t>
            </a:r>
          </a:p>
          <a:p>
            <a:pPr lvl="2">
              <a:lnSpc>
                <a:spcPct val="90000"/>
              </a:lnSpc>
            </a:pPr>
            <a:r>
              <a:rPr lang="en-US" altLang="zh-CN" sz="1800" b="1" dirty="0" smtClean="0"/>
              <a:t>Chinese ivoryboard mills will have costs similar to European mills, and will be competitive in areas where shipping costs are nearly equal</a:t>
            </a:r>
          </a:p>
          <a:p>
            <a:pPr lvl="2">
              <a:lnSpc>
                <a:spcPct val="90000"/>
              </a:lnSpc>
            </a:pPr>
            <a:r>
              <a:rPr lang="en-US" altLang="zh-CN" sz="1800" b="1" dirty="0" smtClean="0"/>
              <a:t>Latin American and North American mills still have cost advantages over Asian producers, but prices in these regions are above the cost floor</a:t>
            </a:r>
          </a:p>
          <a:p>
            <a:pPr marL="0" indent="0">
              <a:buNone/>
            </a:pPr>
            <a:endParaRPr lang="en-US" sz="1800" dirty="0"/>
          </a:p>
        </p:txBody>
      </p:sp>
      <p:sp>
        <p:nvSpPr>
          <p:cNvPr id="4" name="Slide Number Placeholder 3"/>
          <p:cNvSpPr>
            <a:spLocks noGrp="1"/>
          </p:cNvSpPr>
          <p:nvPr>
            <p:ph type="sldNum" sz="quarter" idx="12"/>
          </p:nvPr>
        </p:nvSpPr>
        <p:spPr/>
        <p:txBody>
          <a:bodyPr/>
          <a:lstStyle/>
          <a:p>
            <a:fld id="{45A3B8D7-AA8A-40F3-A4EF-88A1816D4CC4}" type="slidenum">
              <a:rPr lang="en-US" smtClean="0">
                <a:solidFill>
                  <a:prstClr val="white"/>
                </a:solidFill>
              </a:rPr>
              <a:pPr/>
              <a:t>35</a:t>
            </a:fld>
            <a:endParaRPr lang="en-US" dirty="0">
              <a:solidFill>
                <a:prstClr val="white"/>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pPr>
            <a:r>
              <a:rPr lang="en-US" smtClean="0">
                <a:latin typeface="Arial" pitchFamily="34" charset="0"/>
                <a:ea typeface="ＭＳ Ｐゴシック" pitchFamily="34" charset="-128"/>
              </a:rPr>
              <a:t>© Copyright 2015 RISI, Inc. All rights reserved.</a:t>
            </a:r>
            <a:endParaRPr lang="en-US" dirty="0">
              <a:latin typeface="Arial" pitchFamily="34" charset="0"/>
              <a:ea typeface="ＭＳ Ｐゴシック" pitchFamily="34" charset="-128"/>
            </a:endParaRPr>
          </a:p>
        </p:txBody>
      </p:sp>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err="1" smtClean="0"/>
              <a:t>Papeles</a:t>
            </a:r>
            <a:r>
              <a:rPr lang="en-US" dirty="0" smtClean="0"/>
              <a:t> </a:t>
            </a:r>
            <a:r>
              <a:rPr lang="en-US" dirty="0" err="1" smtClean="0"/>
              <a:t>para</a:t>
            </a:r>
            <a:r>
              <a:rPr lang="en-US" dirty="0" smtClean="0"/>
              <a:t> </a:t>
            </a:r>
            <a:r>
              <a:rPr lang="en-US" dirty="0" err="1" smtClean="0"/>
              <a:t>impresión</a:t>
            </a:r>
            <a:endParaRPr lang="en-US" dirty="0"/>
          </a:p>
        </p:txBody>
      </p:sp>
      <p:sp>
        <p:nvSpPr>
          <p:cNvPr id="3" name="Subtitle 2"/>
          <p:cNvSpPr>
            <a:spLocks noGrp="1"/>
          </p:cNvSpPr>
          <p:nvPr>
            <p:ph type="subTitle" idx="1"/>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 Copyright 2015 RISI, Inc. | Proprietary Information</a:t>
            </a:r>
            <a:endParaRPr lang="en-US" dirty="0"/>
          </a:p>
        </p:txBody>
      </p:sp>
      <p:sp>
        <p:nvSpPr>
          <p:cNvPr id="5" name="Slide Number Placeholder 4"/>
          <p:cNvSpPr>
            <a:spLocks noGrp="1"/>
          </p:cNvSpPr>
          <p:nvPr>
            <p:ph type="sldNum" sz="quarter" idx="12"/>
          </p:nvPr>
        </p:nvSpPr>
        <p:spPr/>
        <p:txBody>
          <a:bodyPr/>
          <a:lstStyle/>
          <a:p>
            <a:fld id="{45A3B8D7-AA8A-40F3-A4EF-88A1816D4CC4}" type="slidenum">
              <a:rPr lang="en-US" smtClean="0"/>
              <a:pPr/>
              <a:t>36</a:t>
            </a:fld>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457200" y="206830"/>
            <a:ext cx="8229600" cy="822960"/>
          </a:xfrm>
        </p:spPr>
        <p:txBody>
          <a:bodyPr>
            <a:normAutofit fontScale="90000"/>
          </a:bodyPr>
          <a:lstStyle/>
          <a:p>
            <a:pPr algn="l" eaLnBrk="1" hangingPunct="1"/>
            <a:r>
              <a:rPr lang="en-US" sz="3600" b="1" dirty="0" smtClean="0"/>
              <a:t>World Printing &amp; Writing Paper Demand</a:t>
            </a:r>
            <a:r>
              <a:rPr lang="en-US" b="1" dirty="0" smtClean="0"/>
              <a:t/>
            </a:r>
            <a:br>
              <a:rPr lang="en-US" b="1" dirty="0" smtClean="0"/>
            </a:br>
            <a:r>
              <a:rPr lang="en-US" sz="2200" b="1" dirty="0" smtClean="0"/>
              <a:t>Is the global market in decline? Yes, its just a matter of degree.</a:t>
            </a:r>
            <a:endParaRPr lang="en-US" sz="1300" dirty="0" smtClean="0"/>
          </a:p>
        </p:txBody>
      </p:sp>
      <p:graphicFrame>
        <p:nvGraphicFramePr>
          <p:cNvPr id="6" name="Chart Placeholder 5"/>
          <p:cNvGraphicFramePr>
            <a:graphicFrameLocks noGrp="1"/>
          </p:cNvGraphicFramePr>
          <p:nvPr>
            <p:ph type="chart" idx="1"/>
            <p:extLst>
              <p:ext uri="{D42A27DB-BD31-4B8C-83A1-F6EECF244321}">
                <p14:modId xmlns:p14="http://schemas.microsoft.com/office/powerpoint/2010/main" val="241893831"/>
              </p:ext>
            </p:extLst>
          </p:nvPr>
        </p:nvGraphicFramePr>
        <p:xfrm>
          <a:off x="533400" y="1289713"/>
          <a:ext cx="8077200" cy="3533254"/>
        </p:xfrm>
        <a:graphic>
          <a:graphicData uri="http://schemas.openxmlformats.org/drawingml/2006/chart">
            <c:chart xmlns:c="http://schemas.openxmlformats.org/drawingml/2006/chart" xmlns:r="http://schemas.openxmlformats.org/officeDocument/2006/relationships" r:id="rId3"/>
          </a:graphicData>
        </a:graphic>
      </p:graphicFrame>
      <p:sp>
        <p:nvSpPr>
          <p:cNvPr id="1028" name="Text Box 4"/>
          <p:cNvSpPr txBox="1">
            <a:spLocks noChangeArrowheads="1"/>
          </p:cNvSpPr>
          <p:nvPr/>
        </p:nvSpPr>
        <p:spPr bwMode="auto">
          <a:xfrm flipH="1">
            <a:off x="-2282825" y="1143093"/>
            <a:ext cx="1524000" cy="346249"/>
          </a:xfrm>
          <a:prstGeom prst="rect">
            <a:avLst/>
          </a:prstGeom>
          <a:noFill/>
          <a:ln w="12700">
            <a:noFill/>
            <a:miter lim="800000"/>
            <a:headEnd/>
            <a:tailEnd/>
          </a:ln>
        </p:spPr>
        <p:txBody>
          <a:bodyPr>
            <a:spAutoFit/>
          </a:bodyPr>
          <a:lstStyle/>
          <a:p>
            <a:pPr eaLnBrk="0" hangingPunct="0">
              <a:lnSpc>
                <a:spcPct val="90000"/>
              </a:lnSpc>
            </a:pPr>
            <a:r>
              <a:rPr lang="en-US" sz="1800" b="1"/>
              <a:t> </a:t>
            </a:r>
          </a:p>
        </p:txBody>
      </p:sp>
      <p:sp>
        <p:nvSpPr>
          <p:cNvPr id="5" name="TextBox 4"/>
          <p:cNvSpPr txBox="1"/>
          <p:nvPr/>
        </p:nvSpPr>
        <p:spPr>
          <a:xfrm>
            <a:off x="1156213" y="1214530"/>
            <a:ext cx="2621555" cy="338554"/>
          </a:xfrm>
          <a:prstGeom prst="rect">
            <a:avLst/>
          </a:prstGeom>
          <a:noFill/>
        </p:spPr>
        <p:txBody>
          <a:bodyPr wrap="square" rtlCol="0">
            <a:spAutoFit/>
          </a:bodyPr>
          <a:lstStyle/>
          <a:p>
            <a:r>
              <a:rPr lang="en-US" sz="1600" b="1" dirty="0" smtClean="0"/>
              <a:t>Million Tonnes</a:t>
            </a:r>
            <a:endParaRPr lang="en-US" sz="1600" b="1" dirty="0"/>
          </a:p>
        </p:txBody>
      </p:sp>
      <p:cxnSp>
        <p:nvCxnSpPr>
          <p:cNvPr id="8" name="Straight Arrow Connector 7"/>
          <p:cNvCxnSpPr/>
          <p:nvPr/>
        </p:nvCxnSpPr>
        <p:spPr>
          <a:xfrm>
            <a:off x="5274170" y="2167224"/>
            <a:ext cx="2526453" cy="81304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6265333" y="2565400"/>
            <a:ext cx="1524000" cy="13546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1"/>
          </p:nvPr>
        </p:nvSpPr>
        <p:spPr/>
        <p:txBody>
          <a:bodyPr/>
          <a:lstStyle/>
          <a:p>
            <a:r>
              <a:rPr lang="en-US" dirty="0" smtClean="0"/>
              <a:t>© Copyright 2015 RISI, Inc. | Proprietary Information</a:t>
            </a: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457200" y="206830"/>
            <a:ext cx="8229600" cy="822960"/>
          </a:xfrm>
        </p:spPr>
        <p:txBody>
          <a:bodyPr>
            <a:normAutofit fontScale="90000"/>
          </a:bodyPr>
          <a:lstStyle/>
          <a:p>
            <a:pPr algn="l" eaLnBrk="1" hangingPunct="1"/>
            <a:r>
              <a:rPr lang="en-US" b="1" dirty="0" smtClean="0"/>
              <a:t>Yet, Global UFS May Still Be Growing… </a:t>
            </a:r>
            <a:r>
              <a:rPr lang="en-US" sz="2000" b="1" dirty="0" smtClean="0"/>
              <a:t>Mechanical grades appear to be </a:t>
            </a:r>
            <a:r>
              <a:rPr lang="en-US" sz="2000" dirty="0" smtClean="0"/>
              <a:t>flat or declining globally</a:t>
            </a:r>
          </a:p>
        </p:txBody>
      </p:sp>
      <p:graphicFrame>
        <p:nvGraphicFramePr>
          <p:cNvPr id="6" name="Chart Placeholder 5"/>
          <p:cNvGraphicFramePr>
            <a:graphicFrameLocks noGrp="1"/>
          </p:cNvGraphicFramePr>
          <p:nvPr>
            <p:ph type="chart" idx="1"/>
            <p:extLst>
              <p:ext uri="{D42A27DB-BD31-4B8C-83A1-F6EECF244321}">
                <p14:modId xmlns:p14="http://schemas.microsoft.com/office/powerpoint/2010/main" val="572160032"/>
              </p:ext>
            </p:extLst>
          </p:nvPr>
        </p:nvGraphicFramePr>
        <p:xfrm>
          <a:off x="533400" y="1289713"/>
          <a:ext cx="8077200" cy="3533254"/>
        </p:xfrm>
        <a:graphic>
          <a:graphicData uri="http://schemas.openxmlformats.org/drawingml/2006/chart">
            <c:chart xmlns:c="http://schemas.openxmlformats.org/drawingml/2006/chart" xmlns:r="http://schemas.openxmlformats.org/officeDocument/2006/relationships" r:id="rId3"/>
          </a:graphicData>
        </a:graphic>
      </p:graphicFrame>
      <p:sp>
        <p:nvSpPr>
          <p:cNvPr id="1028" name="Text Box 4"/>
          <p:cNvSpPr txBox="1">
            <a:spLocks noChangeArrowheads="1"/>
          </p:cNvSpPr>
          <p:nvPr/>
        </p:nvSpPr>
        <p:spPr bwMode="auto">
          <a:xfrm flipH="1">
            <a:off x="-2282825" y="1143093"/>
            <a:ext cx="1524000" cy="346249"/>
          </a:xfrm>
          <a:prstGeom prst="rect">
            <a:avLst/>
          </a:prstGeom>
          <a:noFill/>
          <a:ln w="12700">
            <a:noFill/>
            <a:miter lim="800000"/>
            <a:headEnd/>
            <a:tailEnd/>
          </a:ln>
        </p:spPr>
        <p:txBody>
          <a:bodyPr>
            <a:spAutoFit/>
          </a:bodyPr>
          <a:lstStyle/>
          <a:p>
            <a:pPr eaLnBrk="0" hangingPunct="0">
              <a:lnSpc>
                <a:spcPct val="90000"/>
              </a:lnSpc>
            </a:pPr>
            <a:r>
              <a:rPr lang="en-US" sz="1800" b="1"/>
              <a:t> </a:t>
            </a:r>
          </a:p>
        </p:txBody>
      </p:sp>
      <p:sp>
        <p:nvSpPr>
          <p:cNvPr id="5" name="TextBox 4"/>
          <p:cNvSpPr txBox="1"/>
          <p:nvPr/>
        </p:nvSpPr>
        <p:spPr>
          <a:xfrm>
            <a:off x="1005991" y="1175079"/>
            <a:ext cx="4663291" cy="338554"/>
          </a:xfrm>
          <a:prstGeom prst="rect">
            <a:avLst/>
          </a:prstGeom>
          <a:noFill/>
        </p:spPr>
        <p:txBody>
          <a:bodyPr wrap="square" rtlCol="0">
            <a:spAutoFit/>
          </a:bodyPr>
          <a:lstStyle/>
          <a:p>
            <a:r>
              <a:rPr lang="en-US" sz="1600" b="1" dirty="0" smtClean="0"/>
              <a:t>Global Demand, Million Tonnes</a:t>
            </a:r>
            <a:endParaRPr lang="en-US" sz="1600" b="1" dirty="0"/>
          </a:p>
        </p:txBody>
      </p:sp>
      <p:sp>
        <p:nvSpPr>
          <p:cNvPr id="2" name="Footer Placeholder 1"/>
          <p:cNvSpPr>
            <a:spLocks noGrp="1"/>
          </p:cNvSpPr>
          <p:nvPr>
            <p:ph type="ftr" sz="quarter" idx="11"/>
          </p:nvPr>
        </p:nvSpPr>
        <p:spPr/>
        <p:txBody>
          <a:bodyPr/>
          <a:lstStyle/>
          <a:p>
            <a:r>
              <a:rPr lang="en-US" dirty="0" smtClean="0"/>
              <a:t>© Copyright 2015 RISI, Inc. | Proprietary Information</a:t>
            </a:r>
            <a:endParaRPr lang="en-US" dirty="0"/>
          </a:p>
        </p:txBody>
      </p:sp>
      <p:sp>
        <p:nvSpPr>
          <p:cNvPr id="8" name="Rectangle 7"/>
          <p:cNvSpPr/>
          <p:nvPr/>
        </p:nvSpPr>
        <p:spPr>
          <a:xfrm>
            <a:off x="6513690" y="1430384"/>
            <a:ext cx="1951043" cy="3056708"/>
          </a:xfrm>
          <a:prstGeom prst="rect">
            <a:avLst/>
          </a:prstGeom>
          <a:solidFill>
            <a:schemeClr val="accent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p:cNvGrpSpPr/>
          <p:nvPr/>
        </p:nvGrpSpPr>
        <p:grpSpPr>
          <a:xfrm>
            <a:off x="356295" y="1174211"/>
            <a:ext cx="8345487" cy="3794310"/>
            <a:chOff x="110317" y="2388059"/>
            <a:chExt cx="6110247" cy="3272088"/>
          </a:xfrm>
          <a:solidFill>
            <a:schemeClr val="bg1">
              <a:lumMod val="75000"/>
            </a:schemeClr>
          </a:solidFill>
        </p:grpSpPr>
        <p:grpSp>
          <p:nvGrpSpPr>
            <p:cNvPr id="3" name="Group 5"/>
            <p:cNvGrpSpPr>
              <a:grpSpLocks/>
            </p:cNvGrpSpPr>
            <p:nvPr/>
          </p:nvGrpSpPr>
          <p:grpSpPr bwMode="auto">
            <a:xfrm>
              <a:off x="4675970" y="4196893"/>
              <a:ext cx="323850" cy="294548"/>
              <a:chOff x="4449" y="3265"/>
              <a:chExt cx="260" cy="220"/>
            </a:xfrm>
            <a:grpFill/>
          </p:grpSpPr>
          <p:sp>
            <p:nvSpPr>
              <p:cNvPr id="278" name="Freeform 6"/>
              <p:cNvSpPr>
                <a:spLocks/>
              </p:cNvSpPr>
              <p:nvPr/>
            </p:nvSpPr>
            <p:spPr bwMode="auto">
              <a:xfrm>
                <a:off x="4449" y="3265"/>
                <a:ext cx="52" cy="218"/>
              </a:xfrm>
              <a:custGeom>
                <a:avLst/>
                <a:gdLst>
                  <a:gd name="T0" fmla="*/ 0 w 52"/>
                  <a:gd name="T1" fmla="*/ 0 h 69"/>
                  <a:gd name="T2" fmla="*/ 0 w 52"/>
                  <a:gd name="T3" fmla="*/ 0 h 69"/>
                  <a:gd name="T4" fmla="*/ 10 w 52"/>
                  <a:gd name="T5" fmla="*/ 0 h 69"/>
                  <a:gd name="T6" fmla="*/ 13 w 52"/>
                  <a:gd name="T7" fmla="*/ 13 h 69"/>
                  <a:gd name="T8" fmla="*/ 26 w 52"/>
                  <a:gd name="T9" fmla="*/ 5 h 69"/>
                  <a:gd name="T10" fmla="*/ 43 w 52"/>
                  <a:gd name="T11" fmla="*/ 21 h 69"/>
                  <a:gd name="T12" fmla="*/ 51 w 52"/>
                  <a:gd name="T13" fmla="*/ 68 h 69"/>
                  <a:gd name="T14" fmla="*/ 50 w 52"/>
                  <a:gd name="T15" fmla="*/ 68 h 69"/>
                  <a:gd name="T16" fmla="*/ 16 w 52"/>
                  <a:gd name="T17" fmla="*/ 48 h 69"/>
                  <a:gd name="T18" fmla="*/ 0 w 52"/>
                  <a:gd name="T19" fmla="*/ 0 h 69"/>
                  <a:gd name="T20" fmla="*/ 0 w 52"/>
                  <a:gd name="T21" fmla="*/ 0 h 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2"/>
                  <a:gd name="T34" fmla="*/ 0 h 69"/>
                  <a:gd name="T35" fmla="*/ 52 w 52"/>
                  <a:gd name="T36" fmla="*/ 69 h 6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2" h="69">
                    <a:moveTo>
                      <a:pt x="0" y="0"/>
                    </a:moveTo>
                    <a:lnTo>
                      <a:pt x="0" y="0"/>
                    </a:lnTo>
                    <a:lnTo>
                      <a:pt x="10" y="0"/>
                    </a:lnTo>
                    <a:lnTo>
                      <a:pt x="13" y="13"/>
                    </a:lnTo>
                    <a:lnTo>
                      <a:pt x="26" y="5"/>
                    </a:lnTo>
                    <a:lnTo>
                      <a:pt x="43" y="21"/>
                    </a:lnTo>
                    <a:lnTo>
                      <a:pt x="51" y="68"/>
                    </a:lnTo>
                    <a:lnTo>
                      <a:pt x="50" y="68"/>
                    </a:lnTo>
                    <a:lnTo>
                      <a:pt x="16" y="48"/>
                    </a:lnTo>
                    <a:lnTo>
                      <a:pt x="0" y="0"/>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79" name="Freeform 7"/>
              <p:cNvSpPr>
                <a:spLocks/>
              </p:cNvSpPr>
              <p:nvPr/>
            </p:nvSpPr>
            <p:spPr bwMode="auto">
              <a:xfrm>
                <a:off x="4577" y="3267"/>
                <a:ext cx="132" cy="218"/>
              </a:xfrm>
              <a:custGeom>
                <a:avLst/>
                <a:gdLst>
                  <a:gd name="T0" fmla="*/ 0 w 132"/>
                  <a:gd name="T1" fmla="*/ 72 h 83"/>
                  <a:gd name="T2" fmla="*/ 0 w 132"/>
                  <a:gd name="T3" fmla="*/ 72 h 83"/>
                  <a:gd name="T4" fmla="*/ 12 w 132"/>
                  <a:gd name="T5" fmla="*/ 82 h 83"/>
                  <a:gd name="T6" fmla="*/ 53 w 132"/>
                  <a:gd name="T7" fmla="*/ 79 h 83"/>
                  <a:gd name="T8" fmla="*/ 66 w 132"/>
                  <a:gd name="T9" fmla="*/ 73 h 83"/>
                  <a:gd name="T10" fmla="*/ 84 w 132"/>
                  <a:gd name="T11" fmla="*/ 36 h 83"/>
                  <a:gd name="T12" fmla="*/ 108 w 132"/>
                  <a:gd name="T13" fmla="*/ 37 h 83"/>
                  <a:gd name="T14" fmla="*/ 131 w 132"/>
                  <a:gd name="T15" fmla="*/ 25 h 83"/>
                  <a:gd name="T16" fmla="*/ 109 w 132"/>
                  <a:gd name="T17" fmla="*/ 14 h 83"/>
                  <a:gd name="T18" fmla="*/ 102 w 132"/>
                  <a:gd name="T19" fmla="*/ 0 h 83"/>
                  <a:gd name="T20" fmla="*/ 75 w 132"/>
                  <a:gd name="T21" fmla="*/ 26 h 83"/>
                  <a:gd name="T22" fmla="*/ 67 w 132"/>
                  <a:gd name="T23" fmla="*/ 40 h 83"/>
                  <a:gd name="T24" fmla="*/ 59 w 132"/>
                  <a:gd name="T25" fmla="*/ 32 h 83"/>
                  <a:gd name="T26" fmla="*/ 43 w 132"/>
                  <a:gd name="T27" fmla="*/ 52 h 83"/>
                  <a:gd name="T28" fmla="*/ 26 w 132"/>
                  <a:gd name="T29" fmla="*/ 55 h 83"/>
                  <a:gd name="T30" fmla="*/ 20 w 132"/>
                  <a:gd name="T31" fmla="*/ 73 h 83"/>
                  <a:gd name="T32" fmla="*/ 0 w 132"/>
                  <a:gd name="T33" fmla="*/ 72 h 83"/>
                  <a:gd name="T34" fmla="*/ 0 w 132"/>
                  <a:gd name="T35" fmla="*/ 72 h 8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2"/>
                  <a:gd name="T55" fmla="*/ 0 h 83"/>
                  <a:gd name="T56" fmla="*/ 132 w 132"/>
                  <a:gd name="T57" fmla="*/ 83 h 8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2" h="83">
                    <a:moveTo>
                      <a:pt x="0" y="72"/>
                    </a:moveTo>
                    <a:lnTo>
                      <a:pt x="0" y="72"/>
                    </a:lnTo>
                    <a:lnTo>
                      <a:pt x="12" y="82"/>
                    </a:lnTo>
                    <a:lnTo>
                      <a:pt x="53" y="79"/>
                    </a:lnTo>
                    <a:lnTo>
                      <a:pt x="66" y="73"/>
                    </a:lnTo>
                    <a:lnTo>
                      <a:pt x="84" y="36"/>
                    </a:lnTo>
                    <a:lnTo>
                      <a:pt x="108" y="37"/>
                    </a:lnTo>
                    <a:lnTo>
                      <a:pt x="131" y="25"/>
                    </a:lnTo>
                    <a:lnTo>
                      <a:pt x="109" y="14"/>
                    </a:lnTo>
                    <a:lnTo>
                      <a:pt x="102" y="0"/>
                    </a:lnTo>
                    <a:lnTo>
                      <a:pt x="75" y="26"/>
                    </a:lnTo>
                    <a:lnTo>
                      <a:pt x="67" y="40"/>
                    </a:lnTo>
                    <a:lnTo>
                      <a:pt x="59" y="32"/>
                    </a:lnTo>
                    <a:lnTo>
                      <a:pt x="43" y="52"/>
                    </a:lnTo>
                    <a:lnTo>
                      <a:pt x="26" y="55"/>
                    </a:lnTo>
                    <a:lnTo>
                      <a:pt x="20" y="73"/>
                    </a:lnTo>
                    <a:lnTo>
                      <a:pt x="0" y="72"/>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grpSp>
        <p:grpSp>
          <p:nvGrpSpPr>
            <p:cNvPr id="4" name="Group 8"/>
            <p:cNvGrpSpPr>
              <a:grpSpLocks/>
            </p:cNvGrpSpPr>
            <p:nvPr/>
          </p:nvGrpSpPr>
          <p:grpSpPr bwMode="auto">
            <a:xfrm>
              <a:off x="4590193" y="4259601"/>
              <a:ext cx="782630" cy="469176"/>
              <a:chOff x="4380" y="3308"/>
              <a:chExt cx="629" cy="364"/>
            </a:xfrm>
            <a:grpFill/>
          </p:grpSpPr>
          <p:sp>
            <p:nvSpPr>
              <p:cNvPr id="268" name="Freeform 9"/>
              <p:cNvSpPr>
                <a:spLocks/>
              </p:cNvSpPr>
              <p:nvPr/>
            </p:nvSpPr>
            <p:spPr bwMode="auto">
              <a:xfrm>
                <a:off x="4380" y="3318"/>
                <a:ext cx="149" cy="227"/>
              </a:xfrm>
              <a:custGeom>
                <a:avLst/>
                <a:gdLst>
                  <a:gd name="T0" fmla="*/ 0 w 149"/>
                  <a:gd name="T1" fmla="*/ 0 h 156"/>
                  <a:gd name="T2" fmla="*/ 0 w 149"/>
                  <a:gd name="T3" fmla="*/ 0 h 156"/>
                  <a:gd name="T4" fmla="*/ 33 w 149"/>
                  <a:gd name="T5" fmla="*/ 7 h 156"/>
                  <a:gd name="T6" fmla="*/ 74 w 149"/>
                  <a:gd name="T7" fmla="*/ 47 h 156"/>
                  <a:gd name="T8" fmla="*/ 108 w 149"/>
                  <a:gd name="T9" fmla="*/ 62 h 156"/>
                  <a:gd name="T10" fmla="*/ 104 w 149"/>
                  <a:gd name="T11" fmla="*/ 73 h 156"/>
                  <a:gd name="T12" fmla="*/ 115 w 149"/>
                  <a:gd name="T13" fmla="*/ 72 h 156"/>
                  <a:gd name="T14" fmla="*/ 114 w 149"/>
                  <a:gd name="T15" fmla="*/ 87 h 156"/>
                  <a:gd name="T16" fmla="*/ 148 w 149"/>
                  <a:gd name="T17" fmla="*/ 116 h 156"/>
                  <a:gd name="T18" fmla="*/ 144 w 149"/>
                  <a:gd name="T19" fmla="*/ 154 h 156"/>
                  <a:gd name="T20" fmla="*/ 129 w 149"/>
                  <a:gd name="T21" fmla="*/ 155 h 156"/>
                  <a:gd name="T22" fmla="*/ 99 w 149"/>
                  <a:gd name="T23" fmla="*/ 133 h 156"/>
                  <a:gd name="T24" fmla="*/ 50 w 149"/>
                  <a:gd name="T25" fmla="*/ 54 h 156"/>
                  <a:gd name="T26" fmla="*/ 0 w 149"/>
                  <a:gd name="T27" fmla="*/ 0 h 156"/>
                  <a:gd name="T28" fmla="*/ 0 w 149"/>
                  <a:gd name="T29" fmla="*/ 0 h 15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9"/>
                  <a:gd name="T46" fmla="*/ 0 h 156"/>
                  <a:gd name="T47" fmla="*/ 149 w 149"/>
                  <a:gd name="T48" fmla="*/ 156 h 15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9" h="156">
                    <a:moveTo>
                      <a:pt x="0" y="0"/>
                    </a:moveTo>
                    <a:lnTo>
                      <a:pt x="0" y="0"/>
                    </a:lnTo>
                    <a:lnTo>
                      <a:pt x="33" y="7"/>
                    </a:lnTo>
                    <a:lnTo>
                      <a:pt x="74" y="47"/>
                    </a:lnTo>
                    <a:lnTo>
                      <a:pt x="108" y="62"/>
                    </a:lnTo>
                    <a:lnTo>
                      <a:pt x="104" y="73"/>
                    </a:lnTo>
                    <a:lnTo>
                      <a:pt x="115" y="72"/>
                    </a:lnTo>
                    <a:lnTo>
                      <a:pt x="114" y="87"/>
                    </a:lnTo>
                    <a:lnTo>
                      <a:pt x="148" y="116"/>
                    </a:lnTo>
                    <a:lnTo>
                      <a:pt x="144" y="154"/>
                    </a:lnTo>
                    <a:lnTo>
                      <a:pt x="129" y="155"/>
                    </a:lnTo>
                    <a:lnTo>
                      <a:pt x="99" y="133"/>
                    </a:lnTo>
                    <a:lnTo>
                      <a:pt x="50" y="54"/>
                    </a:lnTo>
                    <a:lnTo>
                      <a:pt x="0" y="0"/>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69" name="Freeform 10"/>
              <p:cNvSpPr>
                <a:spLocks/>
              </p:cNvSpPr>
              <p:nvPr/>
            </p:nvSpPr>
            <p:spPr bwMode="auto">
              <a:xfrm>
                <a:off x="4519" y="3417"/>
                <a:ext cx="125" cy="227"/>
              </a:xfrm>
              <a:custGeom>
                <a:avLst/>
                <a:gdLst>
                  <a:gd name="T0" fmla="*/ 0 w 125"/>
                  <a:gd name="T1" fmla="*/ 11 h 40"/>
                  <a:gd name="T2" fmla="*/ 0 w 125"/>
                  <a:gd name="T3" fmla="*/ 11 h 40"/>
                  <a:gd name="T4" fmla="*/ 8 w 125"/>
                  <a:gd name="T5" fmla="*/ 0 h 40"/>
                  <a:gd name="T6" fmla="*/ 95 w 125"/>
                  <a:gd name="T7" fmla="*/ 12 h 40"/>
                  <a:gd name="T8" fmla="*/ 104 w 125"/>
                  <a:gd name="T9" fmla="*/ 22 h 40"/>
                  <a:gd name="T10" fmla="*/ 122 w 125"/>
                  <a:gd name="T11" fmla="*/ 26 h 40"/>
                  <a:gd name="T12" fmla="*/ 124 w 125"/>
                  <a:gd name="T13" fmla="*/ 39 h 40"/>
                  <a:gd name="T14" fmla="*/ 22 w 125"/>
                  <a:gd name="T15" fmla="*/ 21 h 40"/>
                  <a:gd name="T16" fmla="*/ 0 w 125"/>
                  <a:gd name="T17" fmla="*/ 11 h 40"/>
                  <a:gd name="T18" fmla="*/ 0 w 125"/>
                  <a:gd name="T19" fmla="*/ 11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5"/>
                  <a:gd name="T31" fmla="*/ 0 h 40"/>
                  <a:gd name="T32" fmla="*/ 125 w 125"/>
                  <a:gd name="T33" fmla="*/ 40 h 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5" h="40">
                    <a:moveTo>
                      <a:pt x="0" y="11"/>
                    </a:moveTo>
                    <a:lnTo>
                      <a:pt x="0" y="11"/>
                    </a:lnTo>
                    <a:lnTo>
                      <a:pt x="8" y="0"/>
                    </a:lnTo>
                    <a:lnTo>
                      <a:pt x="95" y="12"/>
                    </a:lnTo>
                    <a:lnTo>
                      <a:pt x="104" y="22"/>
                    </a:lnTo>
                    <a:lnTo>
                      <a:pt x="122" y="26"/>
                    </a:lnTo>
                    <a:lnTo>
                      <a:pt x="124" y="39"/>
                    </a:lnTo>
                    <a:lnTo>
                      <a:pt x="22" y="21"/>
                    </a:lnTo>
                    <a:lnTo>
                      <a:pt x="0" y="11"/>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70" name="Freeform 11"/>
              <p:cNvSpPr>
                <a:spLocks/>
              </p:cNvSpPr>
              <p:nvPr/>
            </p:nvSpPr>
            <p:spPr bwMode="auto">
              <a:xfrm>
                <a:off x="4568" y="3316"/>
                <a:ext cx="136" cy="227"/>
              </a:xfrm>
              <a:custGeom>
                <a:avLst/>
                <a:gdLst>
                  <a:gd name="T0" fmla="*/ 0 w 136"/>
                  <a:gd name="T1" fmla="*/ 52 h 116"/>
                  <a:gd name="T2" fmla="*/ 0 w 136"/>
                  <a:gd name="T3" fmla="*/ 52 h 116"/>
                  <a:gd name="T4" fmla="*/ 9 w 136"/>
                  <a:gd name="T5" fmla="*/ 36 h 116"/>
                  <a:gd name="T6" fmla="*/ 21 w 136"/>
                  <a:gd name="T7" fmla="*/ 46 h 116"/>
                  <a:gd name="T8" fmla="*/ 62 w 136"/>
                  <a:gd name="T9" fmla="*/ 43 h 116"/>
                  <a:gd name="T10" fmla="*/ 75 w 136"/>
                  <a:gd name="T11" fmla="*/ 37 h 116"/>
                  <a:gd name="T12" fmla="*/ 93 w 136"/>
                  <a:gd name="T13" fmla="*/ 0 h 116"/>
                  <a:gd name="T14" fmla="*/ 117 w 136"/>
                  <a:gd name="T15" fmla="*/ 1 h 116"/>
                  <a:gd name="T16" fmla="*/ 112 w 136"/>
                  <a:gd name="T17" fmla="*/ 11 h 116"/>
                  <a:gd name="T18" fmla="*/ 135 w 136"/>
                  <a:gd name="T19" fmla="*/ 46 h 116"/>
                  <a:gd name="T20" fmla="*/ 122 w 136"/>
                  <a:gd name="T21" fmla="*/ 43 h 116"/>
                  <a:gd name="T22" fmla="*/ 99 w 136"/>
                  <a:gd name="T23" fmla="*/ 82 h 116"/>
                  <a:gd name="T24" fmla="*/ 95 w 136"/>
                  <a:gd name="T25" fmla="*/ 107 h 116"/>
                  <a:gd name="T26" fmla="*/ 81 w 136"/>
                  <a:gd name="T27" fmla="*/ 115 h 116"/>
                  <a:gd name="T28" fmla="*/ 55 w 136"/>
                  <a:gd name="T29" fmla="*/ 100 h 116"/>
                  <a:gd name="T30" fmla="*/ 40 w 136"/>
                  <a:gd name="T31" fmla="*/ 107 h 116"/>
                  <a:gd name="T32" fmla="*/ 37 w 136"/>
                  <a:gd name="T33" fmla="*/ 95 h 116"/>
                  <a:gd name="T34" fmla="*/ 17 w 136"/>
                  <a:gd name="T35" fmla="*/ 97 h 116"/>
                  <a:gd name="T36" fmla="*/ 0 w 136"/>
                  <a:gd name="T37" fmla="*/ 52 h 116"/>
                  <a:gd name="T38" fmla="*/ 0 w 136"/>
                  <a:gd name="T39" fmla="*/ 52 h 11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116"/>
                  <a:gd name="T62" fmla="*/ 136 w 136"/>
                  <a:gd name="T63" fmla="*/ 116 h 11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116">
                    <a:moveTo>
                      <a:pt x="0" y="52"/>
                    </a:moveTo>
                    <a:lnTo>
                      <a:pt x="0" y="52"/>
                    </a:lnTo>
                    <a:lnTo>
                      <a:pt x="9" y="36"/>
                    </a:lnTo>
                    <a:lnTo>
                      <a:pt x="21" y="46"/>
                    </a:lnTo>
                    <a:lnTo>
                      <a:pt x="62" y="43"/>
                    </a:lnTo>
                    <a:lnTo>
                      <a:pt x="75" y="37"/>
                    </a:lnTo>
                    <a:lnTo>
                      <a:pt x="93" y="0"/>
                    </a:lnTo>
                    <a:lnTo>
                      <a:pt x="117" y="1"/>
                    </a:lnTo>
                    <a:lnTo>
                      <a:pt x="112" y="11"/>
                    </a:lnTo>
                    <a:lnTo>
                      <a:pt x="135" y="46"/>
                    </a:lnTo>
                    <a:lnTo>
                      <a:pt x="122" y="43"/>
                    </a:lnTo>
                    <a:lnTo>
                      <a:pt x="99" y="82"/>
                    </a:lnTo>
                    <a:lnTo>
                      <a:pt x="95" y="107"/>
                    </a:lnTo>
                    <a:lnTo>
                      <a:pt x="81" y="115"/>
                    </a:lnTo>
                    <a:lnTo>
                      <a:pt x="55" y="100"/>
                    </a:lnTo>
                    <a:lnTo>
                      <a:pt x="40" y="107"/>
                    </a:lnTo>
                    <a:lnTo>
                      <a:pt x="37" y="95"/>
                    </a:lnTo>
                    <a:lnTo>
                      <a:pt x="17" y="97"/>
                    </a:lnTo>
                    <a:lnTo>
                      <a:pt x="0" y="52"/>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71" name="Freeform 12"/>
              <p:cNvSpPr>
                <a:spLocks/>
              </p:cNvSpPr>
              <p:nvPr/>
            </p:nvSpPr>
            <p:spPr bwMode="auto">
              <a:xfrm>
                <a:off x="4674" y="3435"/>
                <a:ext cx="34" cy="227"/>
              </a:xfrm>
              <a:custGeom>
                <a:avLst/>
                <a:gdLst>
                  <a:gd name="T0" fmla="*/ 0 w 34"/>
                  <a:gd name="T1" fmla="*/ 2 h 9"/>
                  <a:gd name="T2" fmla="*/ 0 w 34"/>
                  <a:gd name="T3" fmla="*/ 2 h 9"/>
                  <a:gd name="T4" fmla="*/ 4 w 34"/>
                  <a:gd name="T5" fmla="*/ 8 h 9"/>
                  <a:gd name="T6" fmla="*/ 33 w 34"/>
                  <a:gd name="T7" fmla="*/ 3 h 9"/>
                  <a:gd name="T8" fmla="*/ 11 w 34"/>
                  <a:gd name="T9" fmla="*/ 0 h 9"/>
                  <a:gd name="T10" fmla="*/ 0 w 34"/>
                  <a:gd name="T11" fmla="*/ 2 h 9"/>
                  <a:gd name="T12" fmla="*/ 0 w 34"/>
                  <a:gd name="T13" fmla="*/ 2 h 9"/>
                  <a:gd name="T14" fmla="*/ 0 60000 65536"/>
                  <a:gd name="T15" fmla="*/ 0 60000 65536"/>
                  <a:gd name="T16" fmla="*/ 0 60000 65536"/>
                  <a:gd name="T17" fmla="*/ 0 60000 65536"/>
                  <a:gd name="T18" fmla="*/ 0 60000 65536"/>
                  <a:gd name="T19" fmla="*/ 0 60000 65536"/>
                  <a:gd name="T20" fmla="*/ 0 60000 65536"/>
                  <a:gd name="T21" fmla="*/ 0 w 34"/>
                  <a:gd name="T22" fmla="*/ 0 h 9"/>
                  <a:gd name="T23" fmla="*/ 34 w 34"/>
                  <a:gd name="T24" fmla="*/ 9 h 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9">
                    <a:moveTo>
                      <a:pt x="0" y="2"/>
                    </a:moveTo>
                    <a:lnTo>
                      <a:pt x="0" y="2"/>
                    </a:lnTo>
                    <a:lnTo>
                      <a:pt x="4" y="8"/>
                    </a:lnTo>
                    <a:lnTo>
                      <a:pt x="33" y="3"/>
                    </a:lnTo>
                    <a:lnTo>
                      <a:pt x="11" y="0"/>
                    </a:lnTo>
                    <a:lnTo>
                      <a:pt x="0" y="2"/>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72" name="Freeform 13"/>
              <p:cNvSpPr>
                <a:spLocks/>
              </p:cNvSpPr>
              <p:nvPr/>
            </p:nvSpPr>
            <p:spPr bwMode="auto">
              <a:xfrm>
                <a:off x="4703" y="3342"/>
                <a:ext cx="85" cy="227"/>
              </a:xfrm>
              <a:custGeom>
                <a:avLst/>
                <a:gdLst>
                  <a:gd name="T0" fmla="*/ 0 w 85"/>
                  <a:gd name="T1" fmla="*/ 60 h 101"/>
                  <a:gd name="T2" fmla="*/ 0 w 85"/>
                  <a:gd name="T3" fmla="*/ 60 h 101"/>
                  <a:gd name="T4" fmla="*/ 10 w 85"/>
                  <a:gd name="T5" fmla="*/ 78 h 101"/>
                  <a:gd name="T6" fmla="*/ 7 w 85"/>
                  <a:gd name="T7" fmla="*/ 96 h 101"/>
                  <a:gd name="T8" fmla="*/ 21 w 85"/>
                  <a:gd name="T9" fmla="*/ 100 h 101"/>
                  <a:gd name="T10" fmla="*/ 19 w 85"/>
                  <a:gd name="T11" fmla="*/ 63 h 101"/>
                  <a:gd name="T12" fmla="*/ 28 w 85"/>
                  <a:gd name="T13" fmla="*/ 60 h 101"/>
                  <a:gd name="T14" fmla="*/ 30 w 85"/>
                  <a:gd name="T15" fmla="*/ 74 h 101"/>
                  <a:gd name="T16" fmla="*/ 37 w 85"/>
                  <a:gd name="T17" fmla="*/ 90 h 101"/>
                  <a:gd name="T18" fmla="*/ 53 w 85"/>
                  <a:gd name="T19" fmla="*/ 83 h 101"/>
                  <a:gd name="T20" fmla="*/ 34 w 85"/>
                  <a:gd name="T21" fmla="*/ 48 h 101"/>
                  <a:gd name="T22" fmla="*/ 62 w 85"/>
                  <a:gd name="T23" fmla="*/ 33 h 101"/>
                  <a:gd name="T24" fmla="*/ 25 w 85"/>
                  <a:gd name="T25" fmla="*/ 43 h 101"/>
                  <a:gd name="T26" fmla="*/ 19 w 85"/>
                  <a:gd name="T27" fmla="*/ 21 h 101"/>
                  <a:gd name="T28" fmla="*/ 74 w 85"/>
                  <a:gd name="T29" fmla="*/ 19 h 101"/>
                  <a:gd name="T30" fmla="*/ 84 w 85"/>
                  <a:gd name="T31" fmla="*/ 0 h 101"/>
                  <a:gd name="T32" fmla="*/ 68 w 85"/>
                  <a:gd name="T33" fmla="*/ 12 h 101"/>
                  <a:gd name="T34" fmla="*/ 28 w 85"/>
                  <a:gd name="T35" fmla="*/ 6 h 101"/>
                  <a:gd name="T36" fmla="*/ 15 w 85"/>
                  <a:gd name="T37" fmla="*/ 14 h 101"/>
                  <a:gd name="T38" fmla="*/ 0 w 85"/>
                  <a:gd name="T39" fmla="*/ 60 h 101"/>
                  <a:gd name="T40" fmla="*/ 0 w 85"/>
                  <a:gd name="T41" fmla="*/ 60 h 10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5"/>
                  <a:gd name="T64" fmla="*/ 0 h 101"/>
                  <a:gd name="T65" fmla="*/ 85 w 85"/>
                  <a:gd name="T66" fmla="*/ 101 h 10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5" h="101">
                    <a:moveTo>
                      <a:pt x="0" y="60"/>
                    </a:moveTo>
                    <a:lnTo>
                      <a:pt x="0" y="60"/>
                    </a:lnTo>
                    <a:lnTo>
                      <a:pt x="10" y="78"/>
                    </a:lnTo>
                    <a:lnTo>
                      <a:pt x="7" y="96"/>
                    </a:lnTo>
                    <a:lnTo>
                      <a:pt x="21" y="100"/>
                    </a:lnTo>
                    <a:lnTo>
                      <a:pt x="19" y="63"/>
                    </a:lnTo>
                    <a:lnTo>
                      <a:pt x="28" y="60"/>
                    </a:lnTo>
                    <a:lnTo>
                      <a:pt x="30" y="74"/>
                    </a:lnTo>
                    <a:lnTo>
                      <a:pt x="37" y="90"/>
                    </a:lnTo>
                    <a:lnTo>
                      <a:pt x="53" y="83"/>
                    </a:lnTo>
                    <a:lnTo>
                      <a:pt x="34" y="48"/>
                    </a:lnTo>
                    <a:lnTo>
                      <a:pt x="62" y="33"/>
                    </a:lnTo>
                    <a:lnTo>
                      <a:pt x="25" y="43"/>
                    </a:lnTo>
                    <a:lnTo>
                      <a:pt x="19" y="21"/>
                    </a:lnTo>
                    <a:lnTo>
                      <a:pt x="74" y="19"/>
                    </a:lnTo>
                    <a:lnTo>
                      <a:pt x="84" y="0"/>
                    </a:lnTo>
                    <a:lnTo>
                      <a:pt x="68" y="12"/>
                    </a:lnTo>
                    <a:lnTo>
                      <a:pt x="28" y="6"/>
                    </a:lnTo>
                    <a:lnTo>
                      <a:pt x="15" y="14"/>
                    </a:lnTo>
                    <a:lnTo>
                      <a:pt x="0" y="60"/>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73" name="Freeform 14"/>
              <p:cNvSpPr>
                <a:spLocks/>
              </p:cNvSpPr>
              <p:nvPr/>
            </p:nvSpPr>
            <p:spPr bwMode="auto">
              <a:xfrm>
                <a:off x="4769" y="3445"/>
                <a:ext cx="48" cy="227"/>
              </a:xfrm>
              <a:custGeom>
                <a:avLst/>
                <a:gdLst>
                  <a:gd name="T0" fmla="*/ 0 w 48"/>
                  <a:gd name="T1" fmla="*/ 15 h 26"/>
                  <a:gd name="T2" fmla="*/ 0 w 48"/>
                  <a:gd name="T3" fmla="*/ 15 h 26"/>
                  <a:gd name="T4" fmla="*/ 2 w 48"/>
                  <a:gd name="T5" fmla="*/ 25 h 26"/>
                  <a:gd name="T6" fmla="*/ 47 w 48"/>
                  <a:gd name="T7" fmla="*/ 0 h 26"/>
                  <a:gd name="T8" fmla="*/ 14 w 48"/>
                  <a:gd name="T9" fmla="*/ 7 h 26"/>
                  <a:gd name="T10" fmla="*/ 0 w 48"/>
                  <a:gd name="T11" fmla="*/ 15 h 26"/>
                  <a:gd name="T12" fmla="*/ 0 w 48"/>
                  <a:gd name="T13" fmla="*/ 15 h 26"/>
                  <a:gd name="T14" fmla="*/ 0 60000 65536"/>
                  <a:gd name="T15" fmla="*/ 0 60000 65536"/>
                  <a:gd name="T16" fmla="*/ 0 60000 65536"/>
                  <a:gd name="T17" fmla="*/ 0 60000 65536"/>
                  <a:gd name="T18" fmla="*/ 0 60000 65536"/>
                  <a:gd name="T19" fmla="*/ 0 60000 65536"/>
                  <a:gd name="T20" fmla="*/ 0 60000 65536"/>
                  <a:gd name="T21" fmla="*/ 0 w 48"/>
                  <a:gd name="T22" fmla="*/ 0 h 26"/>
                  <a:gd name="T23" fmla="*/ 48 w 48"/>
                  <a:gd name="T24" fmla="*/ 26 h 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 h="26">
                    <a:moveTo>
                      <a:pt x="0" y="15"/>
                    </a:moveTo>
                    <a:lnTo>
                      <a:pt x="0" y="15"/>
                    </a:lnTo>
                    <a:lnTo>
                      <a:pt x="2" y="25"/>
                    </a:lnTo>
                    <a:lnTo>
                      <a:pt x="47" y="0"/>
                    </a:lnTo>
                    <a:lnTo>
                      <a:pt x="14" y="7"/>
                    </a:lnTo>
                    <a:lnTo>
                      <a:pt x="0" y="15"/>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74" name="Freeform 15"/>
              <p:cNvSpPr>
                <a:spLocks/>
              </p:cNvSpPr>
              <p:nvPr/>
            </p:nvSpPr>
            <p:spPr bwMode="auto">
              <a:xfrm>
                <a:off x="4819" y="3308"/>
                <a:ext cx="17" cy="227"/>
              </a:xfrm>
              <a:custGeom>
                <a:avLst/>
                <a:gdLst>
                  <a:gd name="T0" fmla="*/ 0 w 17"/>
                  <a:gd name="T1" fmla="*/ 14 h 42"/>
                  <a:gd name="T2" fmla="*/ 0 w 17"/>
                  <a:gd name="T3" fmla="*/ 14 h 42"/>
                  <a:gd name="T4" fmla="*/ 3 w 17"/>
                  <a:gd name="T5" fmla="*/ 33 h 42"/>
                  <a:gd name="T6" fmla="*/ 13 w 17"/>
                  <a:gd name="T7" fmla="*/ 41 h 42"/>
                  <a:gd name="T8" fmla="*/ 7 w 17"/>
                  <a:gd name="T9" fmla="*/ 24 h 42"/>
                  <a:gd name="T10" fmla="*/ 16 w 17"/>
                  <a:gd name="T11" fmla="*/ 21 h 42"/>
                  <a:gd name="T12" fmla="*/ 15 w 17"/>
                  <a:gd name="T13" fmla="*/ 8 h 42"/>
                  <a:gd name="T14" fmla="*/ 3 w 17"/>
                  <a:gd name="T15" fmla="*/ 17 h 42"/>
                  <a:gd name="T16" fmla="*/ 8 w 17"/>
                  <a:gd name="T17" fmla="*/ 0 h 42"/>
                  <a:gd name="T18" fmla="*/ 0 w 17"/>
                  <a:gd name="T19" fmla="*/ 14 h 42"/>
                  <a:gd name="T20" fmla="*/ 0 w 17"/>
                  <a:gd name="T21" fmla="*/ 14 h 4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42"/>
                  <a:gd name="T35" fmla="*/ 17 w 17"/>
                  <a:gd name="T36" fmla="*/ 42 h 4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42">
                    <a:moveTo>
                      <a:pt x="0" y="14"/>
                    </a:moveTo>
                    <a:lnTo>
                      <a:pt x="0" y="14"/>
                    </a:lnTo>
                    <a:lnTo>
                      <a:pt x="3" y="33"/>
                    </a:lnTo>
                    <a:lnTo>
                      <a:pt x="13" y="41"/>
                    </a:lnTo>
                    <a:lnTo>
                      <a:pt x="7" y="24"/>
                    </a:lnTo>
                    <a:lnTo>
                      <a:pt x="16" y="21"/>
                    </a:lnTo>
                    <a:lnTo>
                      <a:pt x="15" y="8"/>
                    </a:lnTo>
                    <a:lnTo>
                      <a:pt x="3" y="17"/>
                    </a:lnTo>
                    <a:lnTo>
                      <a:pt x="8" y="0"/>
                    </a:lnTo>
                    <a:lnTo>
                      <a:pt x="0" y="14"/>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75" name="Freeform 16"/>
              <p:cNvSpPr>
                <a:spLocks/>
              </p:cNvSpPr>
              <p:nvPr/>
            </p:nvSpPr>
            <p:spPr bwMode="auto">
              <a:xfrm>
                <a:off x="4826" y="3360"/>
                <a:ext cx="40" cy="227"/>
              </a:xfrm>
              <a:custGeom>
                <a:avLst/>
                <a:gdLst>
                  <a:gd name="T0" fmla="*/ 0 w 40"/>
                  <a:gd name="T1" fmla="*/ 5 h 14"/>
                  <a:gd name="T2" fmla="*/ 0 w 40"/>
                  <a:gd name="T3" fmla="*/ 5 h 14"/>
                  <a:gd name="T4" fmla="*/ 22 w 40"/>
                  <a:gd name="T5" fmla="*/ 0 h 14"/>
                  <a:gd name="T6" fmla="*/ 39 w 40"/>
                  <a:gd name="T7" fmla="*/ 13 h 14"/>
                  <a:gd name="T8" fmla="*/ 0 w 40"/>
                  <a:gd name="T9" fmla="*/ 5 h 14"/>
                  <a:gd name="T10" fmla="*/ 0 w 40"/>
                  <a:gd name="T11" fmla="*/ 5 h 14"/>
                  <a:gd name="T12" fmla="*/ 0 60000 65536"/>
                  <a:gd name="T13" fmla="*/ 0 60000 65536"/>
                  <a:gd name="T14" fmla="*/ 0 60000 65536"/>
                  <a:gd name="T15" fmla="*/ 0 60000 65536"/>
                  <a:gd name="T16" fmla="*/ 0 60000 65536"/>
                  <a:gd name="T17" fmla="*/ 0 60000 65536"/>
                  <a:gd name="T18" fmla="*/ 0 w 40"/>
                  <a:gd name="T19" fmla="*/ 0 h 14"/>
                  <a:gd name="T20" fmla="*/ 40 w 40"/>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40" h="14">
                    <a:moveTo>
                      <a:pt x="0" y="5"/>
                    </a:moveTo>
                    <a:lnTo>
                      <a:pt x="0" y="5"/>
                    </a:lnTo>
                    <a:lnTo>
                      <a:pt x="22" y="0"/>
                    </a:lnTo>
                    <a:lnTo>
                      <a:pt x="39" y="13"/>
                    </a:lnTo>
                    <a:lnTo>
                      <a:pt x="0" y="5"/>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76" name="Freeform 17"/>
              <p:cNvSpPr>
                <a:spLocks/>
              </p:cNvSpPr>
              <p:nvPr/>
            </p:nvSpPr>
            <p:spPr bwMode="auto">
              <a:xfrm>
                <a:off x="4865" y="3380"/>
                <a:ext cx="144" cy="227"/>
              </a:xfrm>
              <a:custGeom>
                <a:avLst/>
                <a:gdLst>
                  <a:gd name="T0" fmla="*/ 0 w 144"/>
                  <a:gd name="T1" fmla="*/ 15 h 119"/>
                  <a:gd name="T2" fmla="*/ 0 w 144"/>
                  <a:gd name="T3" fmla="*/ 15 h 119"/>
                  <a:gd name="T4" fmla="*/ 21 w 144"/>
                  <a:gd name="T5" fmla="*/ 26 h 119"/>
                  <a:gd name="T6" fmla="*/ 42 w 144"/>
                  <a:gd name="T7" fmla="*/ 23 h 119"/>
                  <a:gd name="T8" fmla="*/ 16 w 144"/>
                  <a:gd name="T9" fmla="*/ 32 h 119"/>
                  <a:gd name="T10" fmla="*/ 28 w 144"/>
                  <a:gd name="T11" fmla="*/ 51 h 119"/>
                  <a:gd name="T12" fmla="*/ 41 w 144"/>
                  <a:gd name="T13" fmla="*/ 35 h 119"/>
                  <a:gd name="T14" fmla="*/ 49 w 144"/>
                  <a:gd name="T15" fmla="*/ 51 h 119"/>
                  <a:gd name="T16" fmla="*/ 100 w 144"/>
                  <a:gd name="T17" fmla="*/ 69 h 119"/>
                  <a:gd name="T18" fmla="*/ 113 w 144"/>
                  <a:gd name="T19" fmla="*/ 98 h 119"/>
                  <a:gd name="T20" fmla="*/ 103 w 144"/>
                  <a:gd name="T21" fmla="*/ 97 h 119"/>
                  <a:gd name="T22" fmla="*/ 95 w 144"/>
                  <a:gd name="T23" fmla="*/ 110 h 119"/>
                  <a:gd name="T24" fmla="*/ 126 w 144"/>
                  <a:gd name="T25" fmla="*/ 104 h 119"/>
                  <a:gd name="T26" fmla="*/ 143 w 144"/>
                  <a:gd name="T27" fmla="*/ 118 h 119"/>
                  <a:gd name="T28" fmla="*/ 141 w 144"/>
                  <a:gd name="T29" fmla="*/ 30 h 119"/>
                  <a:gd name="T30" fmla="*/ 97 w 144"/>
                  <a:gd name="T31" fmla="*/ 15 h 119"/>
                  <a:gd name="T32" fmla="*/ 61 w 144"/>
                  <a:gd name="T33" fmla="*/ 41 h 119"/>
                  <a:gd name="T34" fmla="*/ 47 w 144"/>
                  <a:gd name="T35" fmla="*/ 27 h 119"/>
                  <a:gd name="T36" fmla="*/ 43 w 144"/>
                  <a:gd name="T37" fmla="*/ 6 h 119"/>
                  <a:gd name="T38" fmla="*/ 21 w 144"/>
                  <a:gd name="T39" fmla="*/ 0 h 119"/>
                  <a:gd name="T40" fmla="*/ 0 w 144"/>
                  <a:gd name="T41" fmla="*/ 15 h 119"/>
                  <a:gd name="T42" fmla="*/ 0 w 144"/>
                  <a:gd name="T43" fmla="*/ 15 h 11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44"/>
                  <a:gd name="T67" fmla="*/ 0 h 119"/>
                  <a:gd name="T68" fmla="*/ 144 w 144"/>
                  <a:gd name="T69" fmla="*/ 119 h 119"/>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44" h="119">
                    <a:moveTo>
                      <a:pt x="0" y="15"/>
                    </a:moveTo>
                    <a:lnTo>
                      <a:pt x="0" y="15"/>
                    </a:lnTo>
                    <a:lnTo>
                      <a:pt x="21" y="26"/>
                    </a:lnTo>
                    <a:lnTo>
                      <a:pt x="42" y="23"/>
                    </a:lnTo>
                    <a:lnTo>
                      <a:pt x="16" y="32"/>
                    </a:lnTo>
                    <a:lnTo>
                      <a:pt x="28" y="51"/>
                    </a:lnTo>
                    <a:lnTo>
                      <a:pt x="41" y="35"/>
                    </a:lnTo>
                    <a:lnTo>
                      <a:pt x="49" y="51"/>
                    </a:lnTo>
                    <a:lnTo>
                      <a:pt x="100" y="69"/>
                    </a:lnTo>
                    <a:lnTo>
                      <a:pt x="113" y="98"/>
                    </a:lnTo>
                    <a:lnTo>
                      <a:pt x="103" y="97"/>
                    </a:lnTo>
                    <a:lnTo>
                      <a:pt x="95" y="110"/>
                    </a:lnTo>
                    <a:lnTo>
                      <a:pt x="126" y="104"/>
                    </a:lnTo>
                    <a:lnTo>
                      <a:pt x="143" y="118"/>
                    </a:lnTo>
                    <a:lnTo>
                      <a:pt x="141" y="30"/>
                    </a:lnTo>
                    <a:lnTo>
                      <a:pt x="97" y="15"/>
                    </a:lnTo>
                    <a:lnTo>
                      <a:pt x="61" y="41"/>
                    </a:lnTo>
                    <a:lnTo>
                      <a:pt x="47" y="27"/>
                    </a:lnTo>
                    <a:lnTo>
                      <a:pt x="43" y="6"/>
                    </a:lnTo>
                    <a:lnTo>
                      <a:pt x="21" y="0"/>
                    </a:lnTo>
                    <a:lnTo>
                      <a:pt x="0" y="15"/>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77" name="Freeform 18"/>
              <p:cNvSpPr>
                <a:spLocks/>
              </p:cNvSpPr>
              <p:nvPr/>
            </p:nvSpPr>
            <p:spPr bwMode="auto">
              <a:xfrm>
                <a:off x="4871" y="3418"/>
                <a:ext cx="7" cy="227"/>
              </a:xfrm>
              <a:custGeom>
                <a:avLst/>
                <a:gdLst>
                  <a:gd name="T0" fmla="*/ 0 w 7"/>
                  <a:gd name="T1" fmla="*/ 10 h 11"/>
                  <a:gd name="T2" fmla="*/ 0 w 7"/>
                  <a:gd name="T3" fmla="*/ 10 h 11"/>
                  <a:gd name="T4" fmla="*/ 3 w 7"/>
                  <a:gd name="T5" fmla="*/ 0 h 11"/>
                  <a:gd name="T6" fmla="*/ 6 w 7"/>
                  <a:gd name="T7" fmla="*/ 6 h 11"/>
                  <a:gd name="T8" fmla="*/ 0 w 7"/>
                  <a:gd name="T9" fmla="*/ 10 h 11"/>
                  <a:gd name="T10" fmla="*/ 0 w 7"/>
                  <a:gd name="T11" fmla="*/ 10 h 11"/>
                  <a:gd name="T12" fmla="*/ 0 60000 65536"/>
                  <a:gd name="T13" fmla="*/ 0 60000 65536"/>
                  <a:gd name="T14" fmla="*/ 0 60000 65536"/>
                  <a:gd name="T15" fmla="*/ 0 60000 65536"/>
                  <a:gd name="T16" fmla="*/ 0 60000 65536"/>
                  <a:gd name="T17" fmla="*/ 0 60000 65536"/>
                  <a:gd name="T18" fmla="*/ 0 w 7"/>
                  <a:gd name="T19" fmla="*/ 0 h 11"/>
                  <a:gd name="T20" fmla="*/ 7 w 7"/>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7" h="11">
                    <a:moveTo>
                      <a:pt x="0" y="10"/>
                    </a:moveTo>
                    <a:lnTo>
                      <a:pt x="0" y="10"/>
                    </a:lnTo>
                    <a:lnTo>
                      <a:pt x="3" y="0"/>
                    </a:lnTo>
                    <a:lnTo>
                      <a:pt x="6" y="6"/>
                    </a:lnTo>
                    <a:lnTo>
                      <a:pt x="0" y="10"/>
                    </a:lnTo>
                  </a:path>
                </a:pathLst>
              </a:custGeom>
              <a:grpFill/>
              <a:ln w="6350">
                <a:solidFill>
                  <a:schemeClr val="bg1"/>
                </a:solidFill>
                <a:round/>
                <a:headEnd/>
                <a:tailEnd/>
              </a:ln>
            </p:spPr>
            <p:txBody>
              <a:bodyPr lIns="0" tIns="0" rIns="0" bIns="0" anchor="ctr">
                <a:spAutoFit/>
              </a:bodyPr>
              <a:lstStyle/>
              <a:p>
                <a:pPr>
                  <a:defRPr/>
                </a:pPr>
                <a:endParaRPr lang="en-GB" dirty="0"/>
              </a:p>
            </p:txBody>
          </p:sp>
        </p:grpSp>
        <p:sp>
          <p:nvSpPr>
            <p:cNvPr id="10" name="Freeform 9"/>
            <p:cNvSpPr>
              <a:spLocks/>
            </p:cNvSpPr>
            <p:nvPr/>
          </p:nvSpPr>
          <p:spPr bwMode="auto">
            <a:xfrm>
              <a:off x="3998079" y="3644573"/>
              <a:ext cx="242885" cy="291958"/>
            </a:xfrm>
            <a:custGeom>
              <a:avLst/>
              <a:gdLst>
                <a:gd name="T0" fmla="*/ 0 w 194"/>
                <a:gd name="T1" fmla="*/ 111880299 h 139"/>
                <a:gd name="T2" fmla="*/ 0 w 194"/>
                <a:gd name="T3" fmla="*/ 111880299 h 139"/>
                <a:gd name="T4" fmla="*/ 3134995 w 194"/>
                <a:gd name="T5" fmla="*/ 172905343 h 139"/>
                <a:gd name="T6" fmla="*/ 25079963 w 194"/>
                <a:gd name="T7" fmla="*/ 191552270 h 139"/>
                <a:gd name="T8" fmla="*/ 6269991 w 194"/>
                <a:gd name="T9" fmla="*/ 222064121 h 139"/>
                <a:gd name="T10" fmla="*/ 40754933 w 194"/>
                <a:gd name="T11" fmla="*/ 233930347 h 139"/>
                <a:gd name="T12" fmla="*/ 119129815 w 194"/>
                <a:gd name="T13" fmla="*/ 222064121 h 139"/>
                <a:gd name="T14" fmla="*/ 133237289 w 194"/>
                <a:gd name="T15" fmla="*/ 188161920 h 139"/>
                <a:gd name="T16" fmla="*/ 186530976 w 194"/>
                <a:gd name="T17" fmla="*/ 169514952 h 139"/>
                <a:gd name="T18" fmla="*/ 191233467 w 194"/>
                <a:gd name="T19" fmla="*/ 140696975 h 139"/>
                <a:gd name="T20" fmla="*/ 210043431 w 194"/>
                <a:gd name="T21" fmla="*/ 133916274 h 139"/>
                <a:gd name="T22" fmla="*/ 202205946 w 194"/>
                <a:gd name="T23" fmla="*/ 118659698 h 139"/>
                <a:gd name="T24" fmla="*/ 221015911 w 194"/>
                <a:gd name="T25" fmla="*/ 116965824 h 139"/>
                <a:gd name="T26" fmla="*/ 235123384 w 194"/>
                <a:gd name="T27" fmla="*/ 88147847 h 139"/>
                <a:gd name="T28" fmla="*/ 228853396 w 194"/>
                <a:gd name="T29" fmla="*/ 59329849 h 139"/>
                <a:gd name="T30" fmla="*/ 300958260 w 194"/>
                <a:gd name="T31" fmla="*/ 38989039 h 139"/>
                <a:gd name="T32" fmla="*/ 302525758 w 194"/>
                <a:gd name="T33" fmla="*/ 32208338 h 139"/>
                <a:gd name="T34" fmla="*/ 275878308 w 194"/>
                <a:gd name="T35" fmla="*/ 27122813 h 139"/>
                <a:gd name="T36" fmla="*/ 238258378 w 194"/>
                <a:gd name="T37" fmla="*/ 47463623 h 139"/>
                <a:gd name="T38" fmla="*/ 219448414 w 194"/>
                <a:gd name="T39" fmla="*/ 0 h 139"/>
                <a:gd name="T40" fmla="*/ 188098473 w 194"/>
                <a:gd name="T41" fmla="*/ 35598688 h 139"/>
                <a:gd name="T42" fmla="*/ 94049862 w 194"/>
                <a:gd name="T43" fmla="*/ 32208338 h 139"/>
                <a:gd name="T44" fmla="*/ 47024931 w 194"/>
                <a:gd name="T45" fmla="*/ 86452672 h 139"/>
                <a:gd name="T46" fmla="*/ 14107478 w 194"/>
                <a:gd name="T47" fmla="*/ 69500900 h 139"/>
                <a:gd name="T48" fmla="*/ 0 w 194"/>
                <a:gd name="T49" fmla="*/ 111880299 h 139"/>
                <a:gd name="T50" fmla="*/ 0 w 194"/>
                <a:gd name="T51" fmla="*/ 111880299 h 13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94"/>
                <a:gd name="T79" fmla="*/ 0 h 139"/>
                <a:gd name="T80" fmla="*/ 194 w 194"/>
                <a:gd name="T81" fmla="*/ 139 h 13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94" h="139">
                  <a:moveTo>
                    <a:pt x="0" y="66"/>
                  </a:moveTo>
                  <a:lnTo>
                    <a:pt x="0" y="66"/>
                  </a:lnTo>
                  <a:lnTo>
                    <a:pt x="2" y="102"/>
                  </a:lnTo>
                  <a:lnTo>
                    <a:pt x="16" y="113"/>
                  </a:lnTo>
                  <a:lnTo>
                    <a:pt x="4" y="131"/>
                  </a:lnTo>
                  <a:lnTo>
                    <a:pt x="26" y="138"/>
                  </a:lnTo>
                  <a:lnTo>
                    <a:pt x="76" y="131"/>
                  </a:lnTo>
                  <a:lnTo>
                    <a:pt x="85" y="111"/>
                  </a:lnTo>
                  <a:lnTo>
                    <a:pt x="119" y="100"/>
                  </a:lnTo>
                  <a:lnTo>
                    <a:pt x="122" y="83"/>
                  </a:lnTo>
                  <a:lnTo>
                    <a:pt x="134" y="79"/>
                  </a:lnTo>
                  <a:lnTo>
                    <a:pt x="129" y="70"/>
                  </a:lnTo>
                  <a:lnTo>
                    <a:pt x="141" y="69"/>
                  </a:lnTo>
                  <a:lnTo>
                    <a:pt x="150" y="52"/>
                  </a:lnTo>
                  <a:lnTo>
                    <a:pt x="146" y="35"/>
                  </a:lnTo>
                  <a:lnTo>
                    <a:pt x="192" y="23"/>
                  </a:lnTo>
                  <a:lnTo>
                    <a:pt x="193" y="19"/>
                  </a:lnTo>
                  <a:lnTo>
                    <a:pt x="176" y="16"/>
                  </a:lnTo>
                  <a:lnTo>
                    <a:pt x="152" y="28"/>
                  </a:lnTo>
                  <a:lnTo>
                    <a:pt x="140" y="0"/>
                  </a:lnTo>
                  <a:lnTo>
                    <a:pt x="120" y="21"/>
                  </a:lnTo>
                  <a:lnTo>
                    <a:pt x="60" y="19"/>
                  </a:lnTo>
                  <a:lnTo>
                    <a:pt x="30" y="51"/>
                  </a:lnTo>
                  <a:lnTo>
                    <a:pt x="9" y="41"/>
                  </a:lnTo>
                  <a:lnTo>
                    <a:pt x="0" y="66"/>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grpSp>
          <p:nvGrpSpPr>
            <p:cNvPr id="5" name="Group 20"/>
            <p:cNvGrpSpPr>
              <a:grpSpLocks/>
            </p:cNvGrpSpPr>
            <p:nvPr/>
          </p:nvGrpSpPr>
          <p:grpSpPr bwMode="auto">
            <a:xfrm>
              <a:off x="4891835" y="4730610"/>
              <a:ext cx="690559" cy="624275"/>
              <a:chOff x="4623" y="3670"/>
              <a:chExt cx="552" cy="478"/>
            </a:xfrm>
            <a:grpFill/>
          </p:grpSpPr>
          <p:sp>
            <p:nvSpPr>
              <p:cNvPr id="266" name="Freeform 265"/>
              <p:cNvSpPr>
                <a:spLocks/>
              </p:cNvSpPr>
              <p:nvPr/>
            </p:nvSpPr>
            <p:spPr bwMode="auto">
              <a:xfrm>
                <a:off x="4623" y="3670"/>
                <a:ext cx="552" cy="224"/>
              </a:xfrm>
              <a:custGeom>
                <a:avLst/>
                <a:gdLst>
                  <a:gd name="T0" fmla="*/ 0 w 552"/>
                  <a:gd name="T1" fmla="*/ 218 h 414"/>
                  <a:gd name="T2" fmla="*/ 4 w 552"/>
                  <a:gd name="T3" fmla="*/ 209 h 414"/>
                  <a:gd name="T4" fmla="*/ 3 w 552"/>
                  <a:gd name="T5" fmla="*/ 192 h 414"/>
                  <a:gd name="T6" fmla="*/ 14 w 552"/>
                  <a:gd name="T7" fmla="*/ 165 h 414"/>
                  <a:gd name="T8" fmla="*/ 106 w 552"/>
                  <a:gd name="T9" fmla="*/ 123 h 414"/>
                  <a:gd name="T10" fmla="*/ 125 w 552"/>
                  <a:gd name="T11" fmla="*/ 88 h 414"/>
                  <a:gd name="T12" fmla="*/ 141 w 552"/>
                  <a:gd name="T13" fmla="*/ 94 h 414"/>
                  <a:gd name="T14" fmla="*/ 154 w 552"/>
                  <a:gd name="T15" fmla="*/ 80 h 414"/>
                  <a:gd name="T16" fmla="*/ 175 w 552"/>
                  <a:gd name="T17" fmla="*/ 46 h 414"/>
                  <a:gd name="T18" fmla="*/ 202 w 552"/>
                  <a:gd name="T19" fmla="*/ 68 h 414"/>
                  <a:gd name="T20" fmla="*/ 226 w 552"/>
                  <a:gd name="T21" fmla="*/ 63 h 414"/>
                  <a:gd name="T22" fmla="*/ 233 w 552"/>
                  <a:gd name="T23" fmla="*/ 28 h 414"/>
                  <a:gd name="T24" fmla="*/ 257 w 552"/>
                  <a:gd name="T25" fmla="*/ 6 h 414"/>
                  <a:gd name="T26" fmla="*/ 306 w 552"/>
                  <a:gd name="T27" fmla="*/ 59 h 414"/>
                  <a:gd name="T28" fmla="*/ 384 w 552"/>
                  <a:gd name="T29" fmla="*/ 82 h 414"/>
                  <a:gd name="T30" fmla="*/ 405 w 552"/>
                  <a:gd name="T31" fmla="*/ 0 h 414"/>
                  <a:gd name="T32" fmla="*/ 440 w 552"/>
                  <a:gd name="T33" fmla="*/ 59 h 414"/>
                  <a:gd name="T34" fmla="*/ 488 w 552"/>
                  <a:gd name="T35" fmla="*/ 133 h 414"/>
                  <a:gd name="T36" fmla="*/ 512 w 552"/>
                  <a:gd name="T37" fmla="*/ 163 h 414"/>
                  <a:gd name="T38" fmla="*/ 543 w 552"/>
                  <a:gd name="T39" fmla="*/ 204 h 414"/>
                  <a:gd name="T40" fmla="*/ 545 w 552"/>
                  <a:gd name="T41" fmla="*/ 290 h 414"/>
                  <a:gd name="T42" fmla="*/ 503 w 552"/>
                  <a:gd name="T43" fmla="*/ 388 h 414"/>
                  <a:gd name="T44" fmla="*/ 453 w 552"/>
                  <a:gd name="T45" fmla="*/ 406 h 414"/>
                  <a:gd name="T46" fmla="*/ 435 w 552"/>
                  <a:gd name="T47" fmla="*/ 392 h 414"/>
                  <a:gd name="T48" fmla="*/ 387 w 552"/>
                  <a:gd name="T49" fmla="*/ 401 h 414"/>
                  <a:gd name="T50" fmla="*/ 357 w 552"/>
                  <a:gd name="T51" fmla="*/ 354 h 414"/>
                  <a:gd name="T52" fmla="*/ 341 w 552"/>
                  <a:gd name="T53" fmla="*/ 337 h 414"/>
                  <a:gd name="T54" fmla="*/ 324 w 552"/>
                  <a:gd name="T55" fmla="*/ 352 h 414"/>
                  <a:gd name="T56" fmla="*/ 312 w 552"/>
                  <a:gd name="T57" fmla="*/ 349 h 414"/>
                  <a:gd name="T58" fmla="*/ 288 w 552"/>
                  <a:gd name="T59" fmla="*/ 312 h 414"/>
                  <a:gd name="T60" fmla="*/ 175 w 552"/>
                  <a:gd name="T61" fmla="*/ 308 h 414"/>
                  <a:gd name="T62" fmla="*/ 94 w 552"/>
                  <a:gd name="T63" fmla="*/ 331 h 414"/>
                  <a:gd name="T64" fmla="*/ 27 w 552"/>
                  <a:gd name="T65" fmla="*/ 337 h 414"/>
                  <a:gd name="T66" fmla="*/ 0 w 552"/>
                  <a:gd name="T67" fmla="*/ 218 h 41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52"/>
                  <a:gd name="T103" fmla="*/ 0 h 414"/>
                  <a:gd name="T104" fmla="*/ 552 w 552"/>
                  <a:gd name="T105" fmla="*/ 414 h 41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52" h="414">
                    <a:moveTo>
                      <a:pt x="0" y="218"/>
                    </a:moveTo>
                    <a:lnTo>
                      <a:pt x="0" y="218"/>
                    </a:lnTo>
                    <a:lnTo>
                      <a:pt x="9" y="221"/>
                    </a:lnTo>
                    <a:lnTo>
                      <a:pt x="4" y="209"/>
                    </a:lnTo>
                    <a:lnTo>
                      <a:pt x="15" y="215"/>
                    </a:lnTo>
                    <a:lnTo>
                      <a:pt x="3" y="192"/>
                    </a:lnTo>
                    <a:lnTo>
                      <a:pt x="11" y="155"/>
                    </a:lnTo>
                    <a:lnTo>
                      <a:pt x="14" y="165"/>
                    </a:lnTo>
                    <a:lnTo>
                      <a:pt x="48" y="136"/>
                    </a:lnTo>
                    <a:lnTo>
                      <a:pt x="106" y="123"/>
                    </a:lnTo>
                    <a:lnTo>
                      <a:pt x="125" y="101"/>
                    </a:lnTo>
                    <a:lnTo>
                      <a:pt x="125" y="88"/>
                    </a:lnTo>
                    <a:lnTo>
                      <a:pt x="133" y="78"/>
                    </a:lnTo>
                    <a:lnTo>
                      <a:pt x="141" y="94"/>
                    </a:lnTo>
                    <a:lnTo>
                      <a:pt x="141" y="76"/>
                    </a:lnTo>
                    <a:lnTo>
                      <a:pt x="154" y="80"/>
                    </a:lnTo>
                    <a:lnTo>
                      <a:pt x="155" y="67"/>
                    </a:lnTo>
                    <a:lnTo>
                      <a:pt x="175" y="46"/>
                    </a:lnTo>
                    <a:lnTo>
                      <a:pt x="197" y="48"/>
                    </a:lnTo>
                    <a:lnTo>
                      <a:pt x="202" y="68"/>
                    </a:lnTo>
                    <a:lnTo>
                      <a:pt x="210" y="56"/>
                    </a:lnTo>
                    <a:lnTo>
                      <a:pt x="226" y="63"/>
                    </a:lnTo>
                    <a:lnTo>
                      <a:pt x="220" y="49"/>
                    </a:lnTo>
                    <a:lnTo>
                      <a:pt x="233" y="28"/>
                    </a:lnTo>
                    <a:lnTo>
                      <a:pt x="265" y="20"/>
                    </a:lnTo>
                    <a:lnTo>
                      <a:pt x="257" y="6"/>
                    </a:lnTo>
                    <a:lnTo>
                      <a:pt x="319" y="23"/>
                    </a:lnTo>
                    <a:lnTo>
                      <a:pt x="306" y="59"/>
                    </a:lnTo>
                    <a:lnTo>
                      <a:pt x="368" y="97"/>
                    </a:lnTo>
                    <a:lnTo>
                      <a:pt x="384" y="82"/>
                    </a:lnTo>
                    <a:lnTo>
                      <a:pt x="390" y="19"/>
                    </a:lnTo>
                    <a:lnTo>
                      <a:pt x="405" y="0"/>
                    </a:lnTo>
                    <a:lnTo>
                      <a:pt x="418" y="49"/>
                    </a:lnTo>
                    <a:lnTo>
                      <a:pt x="440" y="59"/>
                    </a:lnTo>
                    <a:lnTo>
                      <a:pt x="454" y="115"/>
                    </a:lnTo>
                    <a:lnTo>
                      <a:pt x="488" y="133"/>
                    </a:lnTo>
                    <a:lnTo>
                      <a:pt x="499" y="165"/>
                    </a:lnTo>
                    <a:lnTo>
                      <a:pt x="512" y="163"/>
                    </a:lnTo>
                    <a:lnTo>
                      <a:pt x="515" y="179"/>
                    </a:lnTo>
                    <a:lnTo>
                      <a:pt x="543" y="204"/>
                    </a:lnTo>
                    <a:lnTo>
                      <a:pt x="551" y="247"/>
                    </a:lnTo>
                    <a:lnTo>
                      <a:pt x="545" y="290"/>
                    </a:lnTo>
                    <a:lnTo>
                      <a:pt x="521" y="326"/>
                    </a:lnTo>
                    <a:lnTo>
                      <a:pt x="503" y="388"/>
                    </a:lnTo>
                    <a:lnTo>
                      <a:pt x="472" y="395"/>
                    </a:lnTo>
                    <a:lnTo>
                      <a:pt x="453" y="406"/>
                    </a:lnTo>
                    <a:lnTo>
                      <a:pt x="454" y="413"/>
                    </a:lnTo>
                    <a:lnTo>
                      <a:pt x="435" y="392"/>
                    </a:lnTo>
                    <a:lnTo>
                      <a:pt x="413" y="408"/>
                    </a:lnTo>
                    <a:lnTo>
                      <a:pt x="387" y="401"/>
                    </a:lnTo>
                    <a:lnTo>
                      <a:pt x="367" y="386"/>
                    </a:lnTo>
                    <a:lnTo>
                      <a:pt x="357" y="354"/>
                    </a:lnTo>
                    <a:lnTo>
                      <a:pt x="341" y="358"/>
                    </a:lnTo>
                    <a:lnTo>
                      <a:pt x="341" y="337"/>
                    </a:lnTo>
                    <a:lnTo>
                      <a:pt x="336" y="351"/>
                    </a:lnTo>
                    <a:lnTo>
                      <a:pt x="324" y="352"/>
                    </a:lnTo>
                    <a:lnTo>
                      <a:pt x="336" y="311"/>
                    </a:lnTo>
                    <a:lnTo>
                      <a:pt x="312" y="349"/>
                    </a:lnTo>
                    <a:lnTo>
                      <a:pt x="301" y="341"/>
                    </a:lnTo>
                    <a:lnTo>
                      <a:pt x="288" y="312"/>
                    </a:lnTo>
                    <a:lnTo>
                      <a:pt x="248" y="295"/>
                    </a:lnTo>
                    <a:lnTo>
                      <a:pt x="175" y="308"/>
                    </a:lnTo>
                    <a:lnTo>
                      <a:pt x="144" y="330"/>
                    </a:lnTo>
                    <a:lnTo>
                      <a:pt x="94" y="331"/>
                    </a:lnTo>
                    <a:lnTo>
                      <a:pt x="65" y="350"/>
                    </a:lnTo>
                    <a:lnTo>
                      <a:pt x="27" y="337"/>
                    </a:lnTo>
                    <a:lnTo>
                      <a:pt x="35" y="297"/>
                    </a:lnTo>
                    <a:lnTo>
                      <a:pt x="0" y="218"/>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sp>
            <p:nvSpPr>
              <p:cNvPr id="267" name="Freeform 266"/>
              <p:cNvSpPr>
                <a:spLocks/>
              </p:cNvSpPr>
              <p:nvPr/>
            </p:nvSpPr>
            <p:spPr bwMode="auto">
              <a:xfrm>
                <a:off x="5055" y="3924"/>
                <a:ext cx="49" cy="224"/>
              </a:xfrm>
              <a:custGeom>
                <a:avLst/>
                <a:gdLst>
                  <a:gd name="T0" fmla="*/ 0 w 49"/>
                  <a:gd name="T1" fmla="*/ 8 h 48"/>
                  <a:gd name="T2" fmla="*/ 0 w 49"/>
                  <a:gd name="T3" fmla="*/ 8 h 48"/>
                  <a:gd name="T4" fmla="*/ 1 w 49"/>
                  <a:gd name="T5" fmla="*/ 0 h 48"/>
                  <a:gd name="T6" fmla="*/ 25 w 49"/>
                  <a:gd name="T7" fmla="*/ 7 h 48"/>
                  <a:gd name="T8" fmla="*/ 44 w 49"/>
                  <a:gd name="T9" fmla="*/ 1 h 48"/>
                  <a:gd name="T10" fmla="*/ 48 w 49"/>
                  <a:gd name="T11" fmla="*/ 13 h 48"/>
                  <a:gd name="T12" fmla="*/ 48 w 49"/>
                  <a:gd name="T13" fmla="*/ 27 h 48"/>
                  <a:gd name="T14" fmla="*/ 30 w 49"/>
                  <a:gd name="T15" fmla="*/ 47 h 48"/>
                  <a:gd name="T16" fmla="*/ 18 w 49"/>
                  <a:gd name="T17" fmla="*/ 46 h 48"/>
                  <a:gd name="T18" fmla="*/ 0 w 49"/>
                  <a:gd name="T19" fmla="*/ 8 h 48"/>
                  <a:gd name="T20" fmla="*/ 0 w 49"/>
                  <a:gd name="T21" fmla="*/ 8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9"/>
                  <a:gd name="T34" fmla="*/ 0 h 48"/>
                  <a:gd name="T35" fmla="*/ 49 w 49"/>
                  <a:gd name="T36" fmla="*/ 48 h 4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9" h="48">
                    <a:moveTo>
                      <a:pt x="0" y="8"/>
                    </a:moveTo>
                    <a:lnTo>
                      <a:pt x="0" y="8"/>
                    </a:lnTo>
                    <a:lnTo>
                      <a:pt x="1" y="0"/>
                    </a:lnTo>
                    <a:lnTo>
                      <a:pt x="25" y="7"/>
                    </a:lnTo>
                    <a:lnTo>
                      <a:pt x="44" y="1"/>
                    </a:lnTo>
                    <a:lnTo>
                      <a:pt x="48" y="13"/>
                    </a:lnTo>
                    <a:lnTo>
                      <a:pt x="48" y="27"/>
                    </a:lnTo>
                    <a:lnTo>
                      <a:pt x="30" y="47"/>
                    </a:lnTo>
                    <a:lnTo>
                      <a:pt x="18" y="46"/>
                    </a:lnTo>
                    <a:lnTo>
                      <a:pt x="0" y="8"/>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grpSp>
        <p:sp>
          <p:nvSpPr>
            <p:cNvPr id="12" name="Freeform 11"/>
            <p:cNvSpPr>
              <a:spLocks/>
            </p:cNvSpPr>
            <p:nvPr/>
          </p:nvSpPr>
          <p:spPr bwMode="auto">
            <a:xfrm>
              <a:off x="4463213" y="3843011"/>
              <a:ext cx="82550" cy="291958"/>
            </a:xfrm>
            <a:custGeom>
              <a:avLst/>
              <a:gdLst>
                <a:gd name="T0" fmla="*/ 0 w 66"/>
                <a:gd name="T1" fmla="*/ 43327448 h 82"/>
                <a:gd name="T2" fmla="*/ 0 w 66"/>
                <a:gd name="T3" fmla="*/ 43327448 h 82"/>
                <a:gd name="T4" fmla="*/ 14079776 w 66"/>
                <a:gd name="T5" fmla="*/ 57191119 h 82"/>
                <a:gd name="T6" fmla="*/ 21902016 w 66"/>
                <a:gd name="T7" fmla="*/ 123048514 h 82"/>
                <a:gd name="T8" fmla="*/ 46932174 w 66"/>
                <a:gd name="T9" fmla="*/ 117849802 h 82"/>
                <a:gd name="T10" fmla="*/ 62575392 w 66"/>
                <a:gd name="T11" fmla="*/ 90119827 h 82"/>
                <a:gd name="T12" fmla="*/ 79784558 w 66"/>
                <a:gd name="T13" fmla="*/ 97052321 h 82"/>
                <a:gd name="T14" fmla="*/ 92299652 w 66"/>
                <a:gd name="T15" fmla="*/ 140379749 h 82"/>
                <a:gd name="T16" fmla="*/ 101685332 w 66"/>
                <a:gd name="T17" fmla="*/ 116116020 h 82"/>
                <a:gd name="T18" fmla="*/ 90734955 w 66"/>
                <a:gd name="T19" fmla="*/ 69323642 h 82"/>
                <a:gd name="T20" fmla="*/ 79784558 w 66"/>
                <a:gd name="T21" fmla="*/ 86653580 h 82"/>
                <a:gd name="T22" fmla="*/ 67269483 w 66"/>
                <a:gd name="T23" fmla="*/ 65857395 h 82"/>
                <a:gd name="T24" fmla="*/ 92299652 w 66"/>
                <a:gd name="T25" fmla="*/ 36394944 h 82"/>
                <a:gd name="T26" fmla="*/ 43802780 w 66"/>
                <a:gd name="T27" fmla="*/ 32928697 h 82"/>
                <a:gd name="T28" fmla="*/ 12515079 w 66"/>
                <a:gd name="T29" fmla="*/ 0 h 82"/>
                <a:gd name="T30" fmla="*/ 3129395 w 66"/>
                <a:gd name="T31" fmla="*/ 19063705 h 82"/>
                <a:gd name="T32" fmla="*/ 14079776 w 66"/>
                <a:gd name="T33" fmla="*/ 32928697 h 82"/>
                <a:gd name="T34" fmla="*/ 0 w 66"/>
                <a:gd name="T35" fmla="*/ 43327448 h 82"/>
                <a:gd name="T36" fmla="*/ 0 w 66"/>
                <a:gd name="T37" fmla="*/ 43327448 h 8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6"/>
                <a:gd name="T58" fmla="*/ 0 h 82"/>
                <a:gd name="T59" fmla="*/ 66 w 66"/>
                <a:gd name="T60" fmla="*/ 82 h 8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6" h="82">
                  <a:moveTo>
                    <a:pt x="0" y="25"/>
                  </a:moveTo>
                  <a:lnTo>
                    <a:pt x="0" y="25"/>
                  </a:lnTo>
                  <a:lnTo>
                    <a:pt x="9" y="33"/>
                  </a:lnTo>
                  <a:lnTo>
                    <a:pt x="14" y="71"/>
                  </a:lnTo>
                  <a:lnTo>
                    <a:pt x="30" y="68"/>
                  </a:lnTo>
                  <a:lnTo>
                    <a:pt x="40" y="52"/>
                  </a:lnTo>
                  <a:lnTo>
                    <a:pt x="51" y="56"/>
                  </a:lnTo>
                  <a:lnTo>
                    <a:pt x="59" y="81"/>
                  </a:lnTo>
                  <a:lnTo>
                    <a:pt x="65" y="67"/>
                  </a:lnTo>
                  <a:lnTo>
                    <a:pt x="58" y="40"/>
                  </a:lnTo>
                  <a:lnTo>
                    <a:pt x="51" y="50"/>
                  </a:lnTo>
                  <a:lnTo>
                    <a:pt x="43" y="38"/>
                  </a:lnTo>
                  <a:lnTo>
                    <a:pt x="59" y="21"/>
                  </a:lnTo>
                  <a:lnTo>
                    <a:pt x="28" y="19"/>
                  </a:lnTo>
                  <a:lnTo>
                    <a:pt x="8" y="0"/>
                  </a:lnTo>
                  <a:lnTo>
                    <a:pt x="2" y="11"/>
                  </a:lnTo>
                  <a:lnTo>
                    <a:pt x="9" y="19"/>
                  </a:lnTo>
                  <a:lnTo>
                    <a:pt x="0" y="25"/>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3" name="Freeform 12"/>
            <p:cNvSpPr>
              <a:spLocks/>
            </p:cNvSpPr>
            <p:nvPr/>
          </p:nvSpPr>
          <p:spPr bwMode="auto">
            <a:xfrm>
              <a:off x="4480676" y="3772367"/>
              <a:ext cx="50799" cy="291958"/>
            </a:xfrm>
            <a:custGeom>
              <a:avLst/>
              <a:gdLst>
                <a:gd name="T0" fmla="*/ 0 w 42"/>
                <a:gd name="T1" fmla="*/ 27013506 h 24"/>
                <a:gd name="T2" fmla="*/ 0 w 42"/>
                <a:gd name="T3" fmla="*/ 27013506 h 24"/>
                <a:gd name="T4" fmla="*/ 7315200 w 42"/>
                <a:gd name="T5" fmla="*/ 44379820 h 24"/>
                <a:gd name="T6" fmla="*/ 59980283 w 42"/>
                <a:gd name="T7" fmla="*/ 36662076 h 24"/>
                <a:gd name="T8" fmla="*/ 57054446 w 42"/>
                <a:gd name="T9" fmla="*/ 13507447 h 24"/>
                <a:gd name="T10" fmla="*/ 19018550 w 42"/>
                <a:gd name="T11" fmla="*/ 0 h 24"/>
                <a:gd name="T12" fmla="*/ 0 w 42"/>
                <a:gd name="T13" fmla="*/ 27013506 h 24"/>
                <a:gd name="T14" fmla="*/ 0 w 42"/>
                <a:gd name="T15" fmla="*/ 27013506 h 24"/>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24"/>
                <a:gd name="T26" fmla="*/ 42 w 42"/>
                <a:gd name="T27" fmla="*/ 24 h 2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24">
                  <a:moveTo>
                    <a:pt x="0" y="14"/>
                  </a:moveTo>
                  <a:lnTo>
                    <a:pt x="0" y="14"/>
                  </a:lnTo>
                  <a:lnTo>
                    <a:pt x="5" y="23"/>
                  </a:lnTo>
                  <a:lnTo>
                    <a:pt x="41" y="19"/>
                  </a:lnTo>
                  <a:lnTo>
                    <a:pt x="39" y="7"/>
                  </a:lnTo>
                  <a:lnTo>
                    <a:pt x="13" y="0"/>
                  </a:lnTo>
                  <a:lnTo>
                    <a:pt x="0" y="14"/>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4" name="Freeform 13"/>
            <p:cNvSpPr>
              <a:spLocks/>
            </p:cNvSpPr>
            <p:nvPr/>
          </p:nvSpPr>
          <p:spPr bwMode="auto">
            <a:xfrm>
              <a:off x="4907710" y="4190674"/>
              <a:ext cx="22225" cy="291958"/>
            </a:xfrm>
            <a:custGeom>
              <a:avLst/>
              <a:gdLst>
                <a:gd name="T0" fmla="*/ 0 w 17"/>
                <a:gd name="T1" fmla="*/ 9677400 h 15"/>
                <a:gd name="T2" fmla="*/ 0 w 17"/>
                <a:gd name="T3" fmla="*/ 9677400 h 15"/>
                <a:gd name="T4" fmla="*/ 13673603 w 17"/>
                <a:gd name="T5" fmla="*/ 22580604 h 15"/>
                <a:gd name="T6" fmla="*/ 27347207 w 17"/>
                <a:gd name="T7" fmla="*/ 0 h 15"/>
                <a:gd name="T8" fmla="*/ 0 w 17"/>
                <a:gd name="T9" fmla="*/ 9677400 h 15"/>
                <a:gd name="T10" fmla="*/ 0 w 17"/>
                <a:gd name="T11" fmla="*/ 9677400 h 15"/>
                <a:gd name="T12" fmla="*/ 0 60000 65536"/>
                <a:gd name="T13" fmla="*/ 0 60000 65536"/>
                <a:gd name="T14" fmla="*/ 0 60000 65536"/>
                <a:gd name="T15" fmla="*/ 0 60000 65536"/>
                <a:gd name="T16" fmla="*/ 0 60000 65536"/>
                <a:gd name="T17" fmla="*/ 0 60000 65536"/>
                <a:gd name="T18" fmla="*/ 0 w 17"/>
                <a:gd name="T19" fmla="*/ 0 h 15"/>
                <a:gd name="T20" fmla="*/ 17 w 17"/>
                <a:gd name="T21" fmla="*/ 15 h 15"/>
              </a:gdLst>
              <a:ahLst/>
              <a:cxnLst>
                <a:cxn ang="T12">
                  <a:pos x="T0" y="T1"/>
                </a:cxn>
                <a:cxn ang="T13">
                  <a:pos x="T2" y="T3"/>
                </a:cxn>
                <a:cxn ang="T14">
                  <a:pos x="T4" y="T5"/>
                </a:cxn>
                <a:cxn ang="T15">
                  <a:pos x="T6" y="T7"/>
                </a:cxn>
                <a:cxn ang="T16">
                  <a:pos x="T8" y="T9"/>
                </a:cxn>
                <a:cxn ang="T17">
                  <a:pos x="T10" y="T11"/>
                </a:cxn>
              </a:cxnLst>
              <a:rect l="T18" t="T19" r="T20" b="T21"/>
              <a:pathLst>
                <a:path w="17" h="15">
                  <a:moveTo>
                    <a:pt x="0" y="6"/>
                  </a:moveTo>
                  <a:lnTo>
                    <a:pt x="0" y="6"/>
                  </a:lnTo>
                  <a:lnTo>
                    <a:pt x="8" y="14"/>
                  </a:lnTo>
                  <a:lnTo>
                    <a:pt x="16" y="0"/>
                  </a:lnTo>
                  <a:lnTo>
                    <a:pt x="0" y="6"/>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5" name="Freeform 14"/>
            <p:cNvSpPr>
              <a:spLocks/>
            </p:cNvSpPr>
            <p:nvPr/>
          </p:nvSpPr>
          <p:spPr bwMode="auto">
            <a:xfrm>
              <a:off x="4536237" y="3924766"/>
              <a:ext cx="153987" cy="291958"/>
            </a:xfrm>
            <a:custGeom>
              <a:avLst/>
              <a:gdLst>
                <a:gd name="T0" fmla="*/ 0 w 124"/>
                <a:gd name="T1" fmla="*/ 180866331 h 254"/>
                <a:gd name="T2" fmla="*/ 0 w 124"/>
                <a:gd name="T3" fmla="*/ 180866331 h 254"/>
                <a:gd name="T4" fmla="*/ 9252940 w 124"/>
                <a:gd name="T5" fmla="*/ 156518251 h 254"/>
                <a:gd name="T6" fmla="*/ 63228222 w 124"/>
                <a:gd name="T7" fmla="*/ 41738375 h 254"/>
                <a:gd name="T8" fmla="*/ 101782356 w 124"/>
                <a:gd name="T9" fmla="*/ 26086159 h 254"/>
                <a:gd name="T10" fmla="*/ 109494173 w 124"/>
                <a:gd name="T11" fmla="*/ 0 h 254"/>
                <a:gd name="T12" fmla="*/ 135710623 w 124"/>
                <a:gd name="T13" fmla="*/ 15652222 h 254"/>
                <a:gd name="T14" fmla="*/ 137252987 w 124"/>
                <a:gd name="T15" fmla="*/ 38259519 h 254"/>
                <a:gd name="T16" fmla="*/ 114120021 w 124"/>
                <a:gd name="T17" fmla="*/ 107823492 h 254"/>
                <a:gd name="T18" fmla="*/ 138794108 w 124"/>
                <a:gd name="T19" fmla="*/ 102606526 h 254"/>
                <a:gd name="T20" fmla="*/ 151131773 w 124"/>
                <a:gd name="T21" fmla="*/ 149561857 h 254"/>
                <a:gd name="T22" fmla="*/ 189685926 w 124"/>
                <a:gd name="T23" fmla="*/ 163474645 h 254"/>
                <a:gd name="T24" fmla="*/ 169637687 w 124"/>
                <a:gd name="T25" fmla="*/ 186083297 h 254"/>
                <a:gd name="T26" fmla="*/ 124915322 w 124"/>
                <a:gd name="T27" fmla="*/ 215648302 h 254"/>
                <a:gd name="T28" fmla="*/ 114120021 w 124"/>
                <a:gd name="T29" fmla="*/ 243473879 h 254"/>
                <a:gd name="T30" fmla="*/ 138794108 w 124"/>
                <a:gd name="T31" fmla="*/ 297385605 h 254"/>
                <a:gd name="T32" fmla="*/ 129541170 w 124"/>
                <a:gd name="T33" fmla="*/ 328688719 h 254"/>
                <a:gd name="T34" fmla="*/ 158842347 w 124"/>
                <a:gd name="T35" fmla="*/ 398252743 h 254"/>
                <a:gd name="T36" fmla="*/ 137252987 w 124"/>
                <a:gd name="T37" fmla="*/ 439991109 h 254"/>
                <a:gd name="T38" fmla="*/ 115662384 w 124"/>
                <a:gd name="T39" fmla="*/ 290429210 h 254"/>
                <a:gd name="T40" fmla="*/ 97156508 w 124"/>
                <a:gd name="T41" fmla="*/ 266081171 h 254"/>
                <a:gd name="T42" fmla="*/ 66312948 w 124"/>
                <a:gd name="T43" fmla="*/ 306081427 h 254"/>
                <a:gd name="T44" fmla="*/ 43179983 w 124"/>
                <a:gd name="T45" fmla="*/ 299125033 h 254"/>
                <a:gd name="T46" fmla="*/ 47807072 w 124"/>
                <a:gd name="T47" fmla="*/ 243473879 h 254"/>
                <a:gd name="T48" fmla="*/ 0 w 124"/>
                <a:gd name="T49" fmla="*/ 180866331 h 254"/>
                <a:gd name="T50" fmla="*/ 0 w 124"/>
                <a:gd name="T51" fmla="*/ 180866331 h 25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24"/>
                <a:gd name="T79" fmla="*/ 0 h 254"/>
                <a:gd name="T80" fmla="*/ 124 w 124"/>
                <a:gd name="T81" fmla="*/ 254 h 25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24" h="254">
                  <a:moveTo>
                    <a:pt x="0" y="104"/>
                  </a:moveTo>
                  <a:lnTo>
                    <a:pt x="0" y="104"/>
                  </a:lnTo>
                  <a:lnTo>
                    <a:pt x="6" y="90"/>
                  </a:lnTo>
                  <a:lnTo>
                    <a:pt x="41" y="24"/>
                  </a:lnTo>
                  <a:lnTo>
                    <a:pt x="66" y="15"/>
                  </a:lnTo>
                  <a:lnTo>
                    <a:pt x="71" y="0"/>
                  </a:lnTo>
                  <a:lnTo>
                    <a:pt x="88" y="9"/>
                  </a:lnTo>
                  <a:lnTo>
                    <a:pt x="89" y="22"/>
                  </a:lnTo>
                  <a:lnTo>
                    <a:pt x="74" y="62"/>
                  </a:lnTo>
                  <a:lnTo>
                    <a:pt x="90" y="59"/>
                  </a:lnTo>
                  <a:lnTo>
                    <a:pt x="98" y="86"/>
                  </a:lnTo>
                  <a:lnTo>
                    <a:pt x="123" y="94"/>
                  </a:lnTo>
                  <a:lnTo>
                    <a:pt x="110" y="107"/>
                  </a:lnTo>
                  <a:lnTo>
                    <a:pt x="81" y="124"/>
                  </a:lnTo>
                  <a:lnTo>
                    <a:pt x="74" y="140"/>
                  </a:lnTo>
                  <a:lnTo>
                    <a:pt x="90" y="171"/>
                  </a:lnTo>
                  <a:lnTo>
                    <a:pt x="84" y="189"/>
                  </a:lnTo>
                  <a:lnTo>
                    <a:pt x="103" y="229"/>
                  </a:lnTo>
                  <a:lnTo>
                    <a:pt x="89" y="253"/>
                  </a:lnTo>
                  <a:lnTo>
                    <a:pt x="75" y="167"/>
                  </a:lnTo>
                  <a:lnTo>
                    <a:pt x="63" y="153"/>
                  </a:lnTo>
                  <a:lnTo>
                    <a:pt x="43" y="176"/>
                  </a:lnTo>
                  <a:lnTo>
                    <a:pt x="28" y="172"/>
                  </a:lnTo>
                  <a:lnTo>
                    <a:pt x="31" y="140"/>
                  </a:lnTo>
                  <a:lnTo>
                    <a:pt x="0" y="104"/>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6" name="Freeform 15"/>
            <p:cNvSpPr>
              <a:spLocks/>
            </p:cNvSpPr>
            <p:nvPr/>
          </p:nvSpPr>
          <p:spPr bwMode="auto">
            <a:xfrm>
              <a:off x="4710861" y="4047800"/>
              <a:ext cx="87312" cy="291958"/>
            </a:xfrm>
            <a:custGeom>
              <a:avLst/>
              <a:gdLst>
                <a:gd name="T0" fmla="*/ 0 w 70"/>
                <a:gd name="T1" fmla="*/ 18383734 h 59"/>
                <a:gd name="T2" fmla="*/ 0 w 70"/>
                <a:gd name="T3" fmla="*/ 18383734 h 59"/>
                <a:gd name="T4" fmla="*/ 7779587 w 70"/>
                <a:gd name="T5" fmla="*/ 62808929 h 59"/>
                <a:gd name="T6" fmla="*/ 21782099 w 70"/>
                <a:gd name="T7" fmla="*/ 85788301 h 59"/>
                <a:gd name="T8" fmla="*/ 43562951 w 70"/>
                <a:gd name="T9" fmla="*/ 88851637 h 59"/>
                <a:gd name="T10" fmla="*/ 107352573 w 70"/>
                <a:gd name="T11" fmla="*/ 47489774 h 59"/>
                <a:gd name="T12" fmla="*/ 104240490 w 70"/>
                <a:gd name="T13" fmla="*/ 0 h 59"/>
                <a:gd name="T14" fmla="*/ 56010037 w 70"/>
                <a:gd name="T15" fmla="*/ 7660199 h 59"/>
                <a:gd name="T16" fmla="*/ 15557927 w 70"/>
                <a:gd name="T17" fmla="*/ 6127912 h 59"/>
                <a:gd name="T18" fmla="*/ 0 w 70"/>
                <a:gd name="T19" fmla="*/ 18383734 h 59"/>
                <a:gd name="T20" fmla="*/ 0 w 70"/>
                <a:gd name="T21" fmla="*/ 18383734 h 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0"/>
                <a:gd name="T34" fmla="*/ 0 h 59"/>
                <a:gd name="T35" fmla="*/ 70 w 70"/>
                <a:gd name="T36" fmla="*/ 59 h 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0" h="59">
                  <a:moveTo>
                    <a:pt x="0" y="12"/>
                  </a:moveTo>
                  <a:lnTo>
                    <a:pt x="0" y="12"/>
                  </a:lnTo>
                  <a:lnTo>
                    <a:pt x="5" y="41"/>
                  </a:lnTo>
                  <a:lnTo>
                    <a:pt x="14" y="56"/>
                  </a:lnTo>
                  <a:lnTo>
                    <a:pt x="28" y="58"/>
                  </a:lnTo>
                  <a:lnTo>
                    <a:pt x="69" y="31"/>
                  </a:lnTo>
                  <a:lnTo>
                    <a:pt x="67" y="0"/>
                  </a:lnTo>
                  <a:lnTo>
                    <a:pt x="36" y="5"/>
                  </a:lnTo>
                  <a:lnTo>
                    <a:pt x="10" y="4"/>
                  </a:lnTo>
                  <a:lnTo>
                    <a:pt x="0" y="12"/>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7" name="Freeform 16"/>
            <p:cNvSpPr>
              <a:spLocks/>
            </p:cNvSpPr>
            <p:nvPr/>
          </p:nvSpPr>
          <p:spPr bwMode="auto">
            <a:xfrm>
              <a:off x="4326689" y="4129555"/>
              <a:ext cx="31750" cy="291958"/>
            </a:xfrm>
            <a:custGeom>
              <a:avLst/>
              <a:gdLst>
                <a:gd name="T0" fmla="*/ 0 w 26"/>
                <a:gd name="T1" fmla="*/ 0 h 51"/>
                <a:gd name="T2" fmla="*/ 0 w 26"/>
                <a:gd name="T3" fmla="*/ 0 h 51"/>
                <a:gd name="T4" fmla="*/ 7456366 w 26"/>
                <a:gd name="T5" fmla="*/ 81436595 h 51"/>
                <a:gd name="T6" fmla="*/ 37280604 w 26"/>
                <a:gd name="T7" fmla="*/ 66777986 h 51"/>
                <a:gd name="T8" fmla="*/ 22367878 w 26"/>
                <a:gd name="T9" fmla="*/ 19545242 h 51"/>
                <a:gd name="T10" fmla="*/ 0 w 26"/>
                <a:gd name="T11" fmla="*/ 0 h 51"/>
                <a:gd name="T12" fmla="*/ 0 w 26"/>
                <a:gd name="T13" fmla="*/ 0 h 51"/>
                <a:gd name="T14" fmla="*/ 0 60000 65536"/>
                <a:gd name="T15" fmla="*/ 0 60000 65536"/>
                <a:gd name="T16" fmla="*/ 0 60000 65536"/>
                <a:gd name="T17" fmla="*/ 0 60000 65536"/>
                <a:gd name="T18" fmla="*/ 0 60000 65536"/>
                <a:gd name="T19" fmla="*/ 0 60000 65536"/>
                <a:gd name="T20" fmla="*/ 0 60000 65536"/>
                <a:gd name="T21" fmla="*/ 0 w 26"/>
                <a:gd name="T22" fmla="*/ 0 h 51"/>
                <a:gd name="T23" fmla="*/ 26 w 26"/>
                <a:gd name="T24" fmla="*/ 51 h 5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 h="51">
                  <a:moveTo>
                    <a:pt x="0" y="0"/>
                  </a:moveTo>
                  <a:lnTo>
                    <a:pt x="0" y="0"/>
                  </a:lnTo>
                  <a:lnTo>
                    <a:pt x="5" y="50"/>
                  </a:lnTo>
                  <a:lnTo>
                    <a:pt x="25" y="41"/>
                  </a:lnTo>
                  <a:lnTo>
                    <a:pt x="15" y="12"/>
                  </a:lnTo>
                  <a:lnTo>
                    <a:pt x="0" y="0"/>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grpSp>
          <p:nvGrpSpPr>
            <p:cNvPr id="6" name="Group 29"/>
            <p:cNvGrpSpPr>
              <a:grpSpLocks/>
            </p:cNvGrpSpPr>
            <p:nvPr/>
          </p:nvGrpSpPr>
          <p:grpSpPr bwMode="auto">
            <a:xfrm>
              <a:off x="4221915" y="3564219"/>
              <a:ext cx="1041393" cy="657645"/>
              <a:chOff x="4086" y="2778"/>
              <a:chExt cx="835" cy="502"/>
            </a:xfrm>
            <a:grpFill/>
          </p:grpSpPr>
          <p:sp>
            <p:nvSpPr>
              <p:cNvPr id="264" name="Freeform 30"/>
              <p:cNvSpPr>
                <a:spLocks/>
              </p:cNvSpPr>
              <p:nvPr/>
            </p:nvSpPr>
            <p:spPr bwMode="auto">
              <a:xfrm>
                <a:off x="4086" y="2778"/>
                <a:ext cx="835" cy="223"/>
              </a:xfrm>
              <a:custGeom>
                <a:avLst/>
                <a:gdLst>
                  <a:gd name="T0" fmla="*/ 0 w 835"/>
                  <a:gd name="T1" fmla="*/ 250 h 526"/>
                  <a:gd name="T2" fmla="*/ 35 w 835"/>
                  <a:gd name="T3" fmla="*/ 226 h 526"/>
                  <a:gd name="T4" fmla="*/ 95 w 835"/>
                  <a:gd name="T5" fmla="*/ 177 h 526"/>
                  <a:gd name="T6" fmla="*/ 118 w 835"/>
                  <a:gd name="T7" fmla="*/ 145 h 526"/>
                  <a:gd name="T8" fmla="*/ 162 w 835"/>
                  <a:gd name="T9" fmla="*/ 114 h 526"/>
                  <a:gd name="T10" fmla="*/ 192 w 835"/>
                  <a:gd name="T11" fmla="*/ 81 h 526"/>
                  <a:gd name="T12" fmla="*/ 225 w 835"/>
                  <a:gd name="T13" fmla="*/ 106 h 526"/>
                  <a:gd name="T14" fmla="*/ 293 w 835"/>
                  <a:gd name="T15" fmla="*/ 160 h 526"/>
                  <a:gd name="T16" fmla="*/ 368 w 835"/>
                  <a:gd name="T17" fmla="*/ 185 h 526"/>
                  <a:gd name="T18" fmla="*/ 499 w 835"/>
                  <a:gd name="T19" fmla="*/ 187 h 526"/>
                  <a:gd name="T20" fmla="*/ 522 w 835"/>
                  <a:gd name="T21" fmla="*/ 151 h 526"/>
                  <a:gd name="T22" fmla="*/ 588 w 835"/>
                  <a:gd name="T23" fmla="*/ 123 h 526"/>
                  <a:gd name="T24" fmla="*/ 607 w 835"/>
                  <a:gd name="T25" fmla="*/ 98 h 526"/>
                  <a:gd name="T26" fmla="*/ 572 w 835"/>
                  <a:gd name="T27" fmla="*/ 78 h 526"/>
                  <a:gd name="T28" fmla="*/ 602 w 835"/>
                  <a:gd name="T29" fmla="*/ 72 h 526"/>
                  <a:gd name="T30" fmla="*/ 642 w 835"/>
                  <a:gd name="T31" fmla="*/ 28 h 526"/>
                  <a:gd name="T32" fmla="*/ 681 w 835"/>
                  <a:gd name="T33" fmla="*/ 0 h 526"/>
                  <a:gd name="T34" fmla="*/ 734 w 835"/>
                  <a:gd name="T35" fmla="*/ 69 h 526"/>
                  <a:gd name="T36" fmla="*/ 783 w 835"/>
                  <a:gd name="T37" fmla="*/ 104 h 526"/>
                  <a:gd name="T38" fmla="*/ 811 w 835"/>
                  <a:gd name="T39" fmla="*/ 147 h 526"/>
                  <a:gd name="T40" fmla="*/ 785 w 835"/>
                  <a:gd name="T41" fmla="*/ 177 h 526"/>
                  <a:gd name="T42" fmla="*/ 770 w 835"/>
                  <a:gd name="T43" fmla="*/ 185 h 526"/>
                  <a:gd name="T44" fmla="*/ 744 w 835"/>
                  <a:gd name="T45" fmla="*/ 210 h 526"/>
                  <a:gd name="T46" fmla="*/ 691 w 835"/>
                  <a:gd name="T47" fmla="*/ 232 h 526"/>
                  <a:gd name="T48" fmla="*/ 663 w 835"/>
                  <a:gd name="T49" fmla="*/ 226 h 526"/>
                  <a:gd name="T50" fmla="*/ 602 w 835"/>
                  <a:gd name="T51" fmla="*/ 247 h 526"/>
                  <a:gd name="T52" fmla="*/ 618 w 835"/>
                  <a:gd name="T53" fmla="*/ 276 h 526"/>
                  <a:gd name="T54" fmla="*/ 668 w 835"/>
                  <a:gd name="T55" fmla="*/ 274 h 526"/>
                  <a:gd name="T56" fmla="*/ 622 w 835"/>
                  <a:gd name="T57" fmla="*/ 312 h 526"/>
                  <a:gd name="T58" fmla="*/ 633 w 835"/>
                  <a:gd name="T59" fmla="*/ 355 h 526"/>
                  <a:gd name="T60" fmla="*/ 634 w 835"/>
                  <a:gd name="T61" fmla="*/ 382 h 526"/>
                  <a:gd name="T62" fmla="*/ 613 w 835"/>
                  <a:gd name="T63" fmla="*/ 463 h 526"/>
                  <a:gd name="T64" fmla="*/ 552 w 835"/>
                  <a:gd name="T65" fmla="*/ 493 h 526"/>
                  <a:gd name="T66" fmla="*/ 543 w 835"/>
                  <a:gd name="T67" fmla="*/ 489 h 526"/>
                  <a:gd name="T68" fmla="*/ 499 w 835"/>
                  <a:gd name="T69" fmla="*/ 510 h 526"/>
                  <a:gd name="T70" fmla="*/ 490 w 835"/>
                  <a:gd name="T71" fmla="*/ 506 h 526"/>
                  <a:gd name="T72" fmla="*/ 429 w 835"/>
                  <a:gd name="T73" fmla="*/ 484 h 526"/>
                  <a:gd name="T74" fmla="*/ 380 w 835"/>
                  <a:gd name="T75" fmla="*/ 494 h 526"/>
                  <a:gd name="T76" fmla="*/ 375 w 835"/>
                  <a:gd name="T77" fmla="*/ 506 h 526"/>
                  <a:gd name="T78" fmla="*/ 342 w 835"/>
                  <a:gd name="T79" fmla="*/ 471 h 526"/>
                  <a:gd name="T80" fmla="*/ 341 w 835"/>
                  <a:gd name="T81" fmla="*/ 434 h 526"/>
                  <a:gd name="T82" fmla="*/ 323 w 835"/>
                  <a:gd name="T83" fmla="*/ 412 h 526"/>
                  <a:gd name="T84" fmla="*/ 305 w 835"/>
                  <a:gd name="T85" fmla="*/ 392 h 526"/>
                  <a:gd name="T86" fmla="*/ 220 w 835"/>
                  <a:gd name="T87" fmla="*/ 410 h 526"/>
                  <a:gd name="T88" fmla="*/ 205 w 835"/>
                  <a:gd name="T89" fmla="*/ 414 h 526"/>
                  <a:gd name="T90" fmla="*/ 166 w 835"/>
                  <a:gd name="T91" fmla="*/ 416 h 526"/>
                  <a:gd name="T92" fmla="*/ 100 w 835"/>
                  <a:gd name="T93" fmla="*/ 381 h 526"/>
                  <a:gd name="T94" fmla="*/ 65 w 835"/>
                  <a:gd name="T95" fmla="*/ 347 h 526"/>
                  <a:gd name="T96" fmla="*/ 71 w 835"/>
                  <a:gd name="T97" fmla="*/ 325 h 526"/>
                  <a:gd name="T98" fmla="*/ 75 w 835"/>
                  <a:gd name="T99" fmla="*/ 295 h 526"/>
                  <a:gd name="T100" fmla="*/ 13 w 835"/>
                  <a:gd name="T101" fmla="*/ 278 h 526"/>
                  <a:gd name="T102" fmla="*/ 14 w 835"/>
                  <a:gd name="T103" fmla="*/ 256 h 526"/>
                  <a:gd name="T104" fmla="*/ 0 w 835"/>
                  <a:gd name="T105" fmla="*/ 250 h 52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835"/>
                  <a:gd name="T160" fmla="*/ 0 h 526"/>
                  <a:gd name="T161" fmla="*/ 835 w 835"/>
                  <a:gd name="T162" fmla="*/ 526 h 52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835" h="526">
                    <a:moveTo>
                      <a:pt x="0" y="250"/>
                    </a:moveTo>
                    <a:lnTo>
                      <a:pt x="0" y="250"/>
                    </a:lnTo>
                    <a:lnTo>
                      <a:pt x="5" y="230"/>
                    </a:lnTo>
                    <a:lnTo>
                      <a:pt x="35" y="226"/>
                    </a:lnTo>
                    <a:lnTo>
                      <a:pt x="88" y="198"/>
                    </a:lnTo>
                    <a:lnTo>
                      <a:pt x="95" y="177"/>
                    </a:lnTo>
                    <a:lnTo>
                      <a:pt x="85" y="152"/>
                    </a:lnTo>
                    <a:lnTo>
                      <a:pt x="118" y="145"/>
                    </a:lnTo>
                    <a:lnTo>
                      <a:pt x="127" y="112"/>
                    </a:lnTo>
                    <a:lnTo>
                      <a:pt x="162" y="114"/>
                    </a:lnTo>
                    <a:lnTo>
                      <a:pt x="166" y="92"/>
                    </a:lnTo>
                    <a:lnTo>
                      <a:pt x="192" y="81"/>
                    </a:lnTo>
                    <a:lnTo>
                      <a:pt x="206" y="100"/>
                    </a:lnTo>
                    <a:lnTo>
                      <a:pt x="225" y="106"/>
                    </a:lnTo>
                    <a:lnTo>
                      <a:pt x="233" y="145"/>
                    </a:lnTo>
                    <a:lnTo>
                      <a:pt x="293" y="160"/>
                    </a:lnTo>
                    <a:lnTo>
                      <a:pt x="319" y="187"/>
                    </a:lnTo>
                    <a:lnTo>
                      <a:pt x="368" y="185"/>
                    </a:lnTo>
                    <a:lnTo>
                      <a:pt x="424" y="206"/>
                    </a:lnTo>
                    <a:lnTo>
                      <a:pt x="499" y="187"/>
                    </a:lnTo>
                    <a:lnTo>
                      <a:pt x="522" y="172"/>
                    </a:lnTo>
                    <a:lnTo>
                      <a:pt x="522" y="151"/>
                    </a:lnTo>
                    <a:lnTo>
                      <a:pt x="543" y="153"/>
                    </a:lnTo>
                    <a:lnTo>
                      <a:pt x="588" y="123"/>
                    </a:lnTo>
                    <a:lnTo>
                      <a:pt x="625" y="121"/>
                    </a:lnTo>
                    <a:lnTo>
                      <a:pt x="607" y="98"/>
                    </a:lnTo>
                    <a:lnTo>
                      <a:pt x="572" y="104"/>
                    </a:lnTo>
                    <a:lnTo>
                      <a:pt x="572" y="78"/>
                    </a:lnTo>
                    <a:lnTo>
                      <a:pt x="581" y="64"/>
                    </a:lnTo>
                    <a:lnTo>
                      <a:pt x="602" y="72"/>
                    </a:lnTo>
                    <a:lnTo>
                      <a:pt x="621" y="63"/>
                    </a:lnTo>
                    <a:lnTo>
                      <a:pt x="642" y="28"/>
                    </a:lnTo>
                    <a:lnTo>
                      <a:pt x="632" y="16"/>
                    </a:lnTo>
                    <a:lnTo>
                      <a:pt x="681" y="0"/>
                    </a:lnTo>
                    <a:lnTo>
                      <a:pt x="709" y="11"/>
                    </a:lnTo>
                    <a:lnTo>
                      <a:pt x="734" y="69"/>
                    </a:lnTo>
                    <a:lnTo>
                      <a:pt x="776" y="82"/>
                    </a:lnTo>
                    <a:lnTo>
                      <a:pt x="783" y="104"/>
                    </a:lnTo>
                    <a:lnTo>
                      <a:pt x="834" y="90"/>
                    </a:lnTo>
                    <a:lnTo>
                      <a:pt x="811" y="147"/>
                    </a:lnTo>
                    <a:lnTo>
                      <a:pt x="781" y="155"/>
                    </a:lnTo>
                    <a:lnTo>
                      <a:pt x="785" y="177"/>
                    </a:lnTo>
                    <a:lnTo>
                      <a:pt x="776" y="190"/>
                    </a:lnTo>
                    <a:lnTo>
                      <a:pt x="770" y="185"/>
                    </a:lnTo>
                    <a:lnTo>
                      <a:pt x="744" y="201"/>
                    </a:lnTo>
                    <a:lnTo>
                      <a:pt x="744" y="210"/>
                    </a:lnTo>
                    <a:lnTo>
                      <a:pt x="726" y="207"/>
                    </a:lnTo>
                    <a:lnTo>
                      <a:pt x="691" y="232"/>
                    </a:lnTo>
                    <a:lnTo>
                      <a:pt x="651" y="253"/>
                    </a:lnTo>
                    <a:lnTo>
                      <a:pt x="663" y="226"/>
                    </a:lnTo>
                    <a:lnTo>
                      <a:pt x="657" y="216"/>
                    </a:lnTo>
                    <a:lnTo>
                      <a:pt x="602" y="247"/>
                    </a:lnTo>
                    <a:lnTo>
                      <a:pt x="600" y="255"/>
                    </a:lnTo>
                    <a:lnTo>
                      <a:pt x="618" y="276"/>
                    </a:lnTo>
                    <a:lnTo>
                      <a:pt x="643" y="267"/>
                    </a:lnTo>
                    <a:lnTo>
                      <a:pt x="668" y="274"/>
                    </a:lnTo>
                    <a:lnTo>
                      <a:pt x="634" y="290"/>
                    </a:lnTo>
                    <a:lnTo>
                      <a:pt x="622" y="312"/>
                    </a:lnTo>
                    <a:lnTo>
                      <a:pt x="658" y="360"/>
                    </a:lnTo>
                    <a:lnTo>
                      <a:pt x="633" y="355"/>
                    </a:lnTo>
                    <a:lnTo>
                      <a:pt x="658" y="371"/>
                    </a:lnTo>
                    <a:lnTo>
                      <a:pt x="634" y="382"/>
                    </a:lnTo>
                    <a:lnTo>
                      <a:pt x="659" y="386"/>
                    </a:lnTo>
                    <a:lnTo>
                      <a:pt x="613" y="463"/>
                    </a:lnTo>
                    <a:lnTo>
                      <a:pt x="582" y="485"/>
                    </a:lnTo>
                    <a:lnTo>
                      <a:pt x="552" y="493"/>
                    </a:lnTo>
                    <a:lnTo>
                      <a:pt x="550" y="493"/>
                    </a:lnTo>
                    <a:lnTo>
                      <a:pt x="543" y="489"/>
                    </a:lnTo>
                    <a:lnTo>
                      <a:pt x="535" y="502"/>
                    </a:lnTo>
                    <a:lnTo>
                      <a:pt x="499" y="510"/>
                    </a:lnTo>
                    <a:lnTo>
                      <a:pt x="496" y="525"/>
                    </a:lnTo>
                    <a:lnTo>
                      <a:pt x="490" y="506"/>
                    </a:lnTo>
                    <a:lnTo>
                      <a:pt x="466" y="507"/>
                    </a:lnTo>
                    <a:lnTo>
                      <a:pt x="429" y="484"/>
                    </a:lnTo>
                    <a:lnTo>
                      <a:pt x="389" y="494"/>
                    </a:lnTo>
                    <a:lnTo>
                      <a:pt x="380" y="494"/>
                    </a:lnTo>
                    <a:lnTo>
                      <a:pt x="381" y="510"/>
                    </a:lnTo>
                    <a:lnTo>
                      <a:pt x="375" y="506"/>
                    </a:lnTo>
                    <a:lnTo>
                      <a:pt x="350" y="498"/>
                    </a:lnTo>
                    <a:lnTo>
                      <a:pt x="342" y="471"/>
                    </a:lnTo>
                    <a:lnTo>
                      <a:pt x="326" y="474"/>
                    </a:lnTo>
                    <a:lnTo>
                      <a:pt x="341" y="434"/>
                    </a:lnTo>
                    <a:lnTo>
                      <a:pt x="340" y="421"/>
                    </a:lnTo>
                    <a:lnTo>
                      <a:pt x="323" y="412"/>
                    </a:lnTo>
                    <a:lnTo>
                      <a:pt x="309" y="407"/>
                    </a:lnTo>
                    <a:lnTo>
                      <a:pt x="305" y="392"/>
                    </a:lnTo>
                    <a:lnTo>
                      <a:pt x="246" y="417"/>
                    </a:lnTo>
                    <a:lnTo>
                      <a:pt x="220" y="410"/>
                    </a:lnTo>
                    <a:lnTo>
                      <a:pt x="207" y="424"/>
                    </a:lnTo>
                    <a:lnTo>
                      <a:pt x="205" y="414"/>
                    </a:lnTo>
                    <a:lnTo>
                      <a:pt x="196" y="416"/>
                    </a:lnTo>
                    <a:lnTo>
                      <a:pt x="166" y="416"/>
                    </a:lnTo>
                    <a:lnTo>
                      <a:pt x="143" y="395"/>
                    </a:lnTo>
                    <a:lnTo>
                      <a:pt x="100" y="381"/>
                    </a:lnTo>
                    <a:lnTo>
                      <a:pt x="72" y="371"/>
                    </a:lnTo>
                    <a:lnTo>
                      <a:pt x="65" y="347"/>
                    </a:lnTo>
                    <a:lnTo>
                      <a:pt x="80" y="344"/>
                    </a:lnTo>
                    <a:lnTo>
                      <a:pt x="71" y="325"/>
                    </a:lnTo>
                    <a:lnTo>
                      <a:pt x="90" y="302"/>
                    </a:lnTo>
                    <a:lnTo>
                      <a:pt x="75" y="295"/>
                    </a:lnTo>
                    <a:lnTo>
                      <a:pt x="54" y="303"/>
                    </a:lnTo>
                    <a:lnTo>
                      <a:pt x="13" y="278"/>
                    </a:lnTo>
                    <a:lnTo>
                      <a:pt x="14" y="274"/>
                    </a:lnTo>
                    <a:lnTo>
                      <a:pt x="14" y="256"/>
                    </a:lnTo>
                    <a:lnTo>
                      <a:pt x="0" y="250"/>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65" name="Freeform 31"/>
              <p:cNvSpPr>
                <a:spLocks/>
              </p:cNvSpPr>
              <p:nvPr/>
            </p:nvSpPr>
            <p:spPr bwMode="auto">
              <a:xfrm>
                <a:off x="4564" y="3057"/>
                <a:ext cx="31" cy="223"/>
              </a:xfrm>
              <a:custGeom>
                <a:avLst/>
                <a:gdLst>
                  <a:gd name="T0" fmla="*/ 0 w 31"/>
                  <a:gd name="T1" fmla="*/ 19 h 26"/>
                  <a:gd name="T2" fmla="*/ 0 w 31"/>
                  <a:gd name="T3" fmla="*/ 19 h 26"/>
                  <a:gd name="T4" fmla="*/ 9 w 31"/>
                  <a:gd name="T5" fmla="*/ 0 h 26"/>
                  <a:gd name="T6" fmla="*/ 30 w 31"/>
                  <a:gd name="T7" fmla="*/ 4 h 26"/>
                  <a:gd name="T8" fmla="*/ 13 w 31"/>
                  <a:gd name="T9" fmla="*/ 25 h 26"/>
                  <a:gd name="T10" fmla="*/ 0 w 31"/>
                  <a:gd name="T11" fmla="*/ 19 h 26"/>
                  <a:gd name="T12" fmla="*/ 0 w 31"/>
                  <a:gd name="T13" fmla="*/ 19 h 26"/>
                  <a:gd name="T14" fmla="*/ 0 60000 65536"/>
                  <a:gd name="T15" fmla="*/ 0 60000 65536"/>
                  <a:gd name="T16" fmla="*/ 0 60000 65536"/>
                  <a:gd name="T17" fmla="*/ 0 60000 65536"/>
                  <a:gd name="T18" fmla="*/ 0 60000 65536"/>
                  <a:gd name="T19" fmla="*/ 0 60000 65536"/>
                  <a:gd name="T20" fmla="*/ 0 60000 65536"/>
                  <a:gd name="T21" fmla="*/ 0 w 31"/>
                  <a:gd name="T22" fmla="*/ 0 h 26"/>
                  <a:gd name="T23" fmla="*/ 31 w 31"/>
                  <a:gd name="T24" fmla="*/ 26 h 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 h="26">
                    <a:moveTo>
                      <a:pt x="0" y="19"/>
                    </a:moveTo>
                    <a:lnTo>
                      <a:pt x="0" y="19"/>
                    </a:lnTo>
                    <a:lnTo>
                      <a:pt x="9" y="0"/>
                    </a:lnTo>
                    <a:lnTo>
                      <a:pt x="30" y="4"/>
                    </a:lnTo>
                    <a:lnTo>
                      <a:pt x="13" y="25"/>
                    </a:lnTo>
                    <a:lnTo>
                      <a:pt x="0" y="19"/>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grpSp>
        <p:sp>
          <p:nvSpPr>
            <p:cNvPr id="19" name="Freeform 18"/>
            <p:cNvSpPr>
              <a:spLocks/>
            </p:cNvSpPr>
            <p:nvPr/>
          </p:nvSpPr>
          <p:spPr bwMode="auto">
            <a:xfrm>
              <a:off x="5010897" y="3848566"/>
              <a:ext cx="33337" cy="291958"/>
            </a:xfrm>
            <a:custGeom>
              <a:avLst/>
              <a:gdLst>
                <a:gd name="T0" fmla="*/ 0 w 25"/>
                <a:gd name="T1" fmla="*/ 29348570 h 46"/>
                <a:gd name="T2" fmla="*/ 0 w 25"/>
                <a:gd name="T3" fmla="*/ 29348570 h 46"/>
                <a:gd name="T4" fmla="*/ 16003094 w 25"/>
                <a:gd name="T5" fmla="*/ 73372696 h 46"/>
                <a:gd name="T6" fmla="*/ 42676691 w 25"/>
                <a:gd name="T7" fmla="*/ 0 h 46"/>
                <a:gd name="T8" fmla="*/ 19559484 w 25"/>
                <a:gd name="T9" fmla="*/ 1630618 h 46"/>
                <a:gd name="T10" fmla="*/ 0 w 25"/>
                <a:gd name="T11" fmla="*/ 29348570 h 46"/>
                <a:gd name="T12" fmla="*/ 0 w 25"/>
                <a:gd name="T13" fmla="*/ 29348570 h 46"/>
                <a:gd name="T14" fmla="*/ 0 60000 65536"/>
                <a:gd name="T15" fmla="*/ 0 60000 65536"/>
                <a:gd name="T16" fmla="*/ 0 60000 65536"/>
                <a:gd name="T17" fmla="*/ 0 60000 65536"/>
                <a:gd name="T18" fmla="*/ 0 60000 65536"/>
                <a:gd name="T19" fmla="*/ 0 60000 65536"/>
                <a:gd name="T20" fmla="*/ 0 60000 65536"/>
                <a:gd name="T21" fmla="*/ 0 w 25"/>
                <a:gd name="T22" fmla="*/ 0 h 46"/>
                <a:gd name="T23" fmla="*/ 25 w 25"/>
                <a:gd name="T24" fmla="*/ 46 h 4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5" h="46">
                  <a:moveTo>
                    <a:pt x="0" y="18"/>
                  </a:moveTo>
                  <a:lnTo>
                    <a:pt x="0" y="18"/>
                  </a:lnTo>
                  <a:lnTo>
                    <a:pt x="9" y="45"/>
                  </a:lnTo>
                  <a:lnTo>
                    <a:pt x="24" y="0"/>
                  </a:lnTo>
                  <a:lnTo>
                    <a:pt x="11" y="1"/>
                  </a:lnTo>
                  <a:lnTo>
                    <a:pt x="0" y="18"/>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0" name="Freeform 19"/>
            <p:cNvSpPr>
              <a:spLocks/>
            </p:cNvSpPr>
            <p:nvPr/>
          </p:nvSpPr>
          <p:spPr bwMode="auto">
            <a:xfrm>
              <a:off x="4126665" y="3866029"/>
              <a:ext cx="498471" cy="291958"/>
            </a:xfrm>
            <a:custGeom>
              <a:avLst/>
              <a:gdLst>
                <a:gd name="T0" fmla="*/ 0 w 401"/>
                <a:gd name="T1" fmla="*/ 310135055 h 399"/>
                <a:gd name="T2" fmla="*/ 64899953 w 401"/>
                <a:gd name="T3" fmla="*/ 294713849 h 399"/>
                <a:gd name="T4" fmla="*/ 50993623 w 401"/>
                <a:gd name="T5" fmla="*/ 203901388 h 399"/>
                <a:gd name="T6" fmla="*/ 140617183 w 401"/>
                <a:gd name="T7" fmla="*/ 128508783 h 399"/>
                <a:gd name="T8" fmla="*/ 152979608 w 401"/>
                <a:gd name="T9" fmla="*/ 94239436 h 399"/>
                <a:gd name="T10" fmla="*/ 125164463 w 401"/>
                <a:gd name="T11" fmla="*/ 32555890 h 399"/>
                <a:gd name="T12" fmla="*/ 202426860 w 401"/>
                <a:gd name="T13" fmla="*/ 13707744 h 399"/>
                <a:gd name="T14" fmla="*/ 258055907 w 401"/>
                <a:gd name="T15" fmla="*/ 11994277 h 399"/>
                <a:gd name="T16" fmla="*/ 242604430 w 401"/>
                <a:gd name="T17" fmla="*/ 83959921 h 399"/>
                <a:gd name="T18" fmla="*/ 230242005 w 401"/>
                <a:gd name="T19" fmla="*/ 130222251 h 399"/>
                <a:gd name="T20" fmla="*/ 251875316 w 401"/>
                <a:gd name="T21" fmla="*/ 185053247 h 399"/>
                <a:gd name="T22" fmla="*/ 418762536 w 401"/>
                <a:gd name="T23" fmla="*/ 243311137 h 399"/>
                <a:gd name="T24" fmla="*/ 435760404 w 401"/>
                <a:gd name="T25" fmla="*/ 203901388 h 399"/>
                <a:gd name="T26" fmla="*/ 446576438 w 401"/>
                <a:gd name="T27" fmla="*/ 236457268 h 399"/>
                <a:gd name="T28" fmla="*/ 499115190 w 401"/>
                <a:gd name="T29" fmla="*/ 209041790 h 399"/>
                <a:gd name="T30" fmla="*/ 596465711 w 401"/>
                <a:gd name="T31" fmla="*/ 191907116 h 399"/>
                <a:gd name="T32" fmla="*/ 610373284 w 401"/>
                <a:gd name="T33" fmla="*/ 226176463 h 399"/>
                <a:gd name="T34" fmla="*/ 517658205 w 401"/>
                <a:gd name="T35" fmla="*/ 354685288 h 399"/>
                <a:gd name="T36" fmla="*/ 496024894 w 401"/>
                <a:gd name="T37" fmla="*/ 325556261 h 399"/>
                <a:gd name="T38" fmla="*/ 508386076 w 401"/>
                <a:gd name="T39" fmla="*/ 275865708 h 399"/>
                <a:gd name="T40" fmla="*/ 429578570 w 401"/>
                <a:gd name="T41" fmla="*/ 239884202 h 399"/>
                <a:gd name="T42" fmla="*/ 431123717 w 401"/>
                <a:gd name="T43" fmla="*/ 272438773 h 399"/>
                <a:gd name="T44" fmla="*/ 431123717 w 401"/>
                <a:gd name="T45" fmla="*/ 296427316 h 399"/>
                <a:gd name="T46" fmla="*/ 420307683 w 401"/>
                <a:gd name="T47" fmla="*/ 351258353 h 399"/>
                <a:gd name="T48" fmla="*/ 256510760 w 401"/>
                <a:gd name="T49" fmla="*/ 505469106 h 399"/>
                <a:gd name="T50" fmla="*/ 194701121 w 401"/>
                <a:gd name="T51" fmla="*/ 681954934 h 399"/>
                <a:gd name="T52" fmla="*/ 128256001 w 401"/>
                <a:gd name="T53" fmla="*/ 507182573 h 399"/>
                <a:gd name="T54" fmla="*/ 97350561 w 401"/>
                <a:gd name="T55" fmla="*/ 346117951 h 399"/>
                <a:gd name="T56" fmla="*/ 78807526 w 401"/>
                <a:gd name="T57" fmla="*/ 371819961 h 399"/>
                <a:gd name="T58" fmla="*/ 18543021 w 401"/>
                <a:gd name="T59" fmla="*/ 344404484 h 399"/>
                <a:gd name="T60" fmla="*/ 18543021 w 401"/>
                <a:gd name="T61" fmla="*/ 330696663 h 399"/>
                <a:gd name="T62" fmla="*/ 0 w 401"/>
                <a:gd name="T63" fmla="*/ 310135055 h 39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01"/>
                <a:gd name="T97" fmla="*/ 0 h 399"/>
                <a:gd name="T98" fmla="*/ 401 w 401"/>
                <a:gd name="T99" fmla="*/ 399 h 39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01" h="399">
                  <a:moveTo>
                    <a:pt x="0" y="181"/>
                  </a:moveTo>
                  <a:lnTo>
                    <a:pt x="0" y="181"/>
                  </a:lnTo>
                  <a:lnTo>
                    <a:pt x="11" y="172"/>
                  </a:lnTo>
                  <a:lnTo>
                    <a:pt x="42" y="172"/>
                  </a:lnTo>
                  <a:lnTo>
                    <a:pt x="20" y="130"/>
                  </a:lnTo>
                  <a:lnTo>
                    <a:pt x="33" y="119"/>
                  </a:lnTo>
                  <a:lnTo>
                    <a:pt x="51" y="120"/>
                  </a:lnTo>
                  <a:lnTo>
                    <a:pt x="91" y="75"/>
                  </a:lnTo>
                  <a:lnTo>
                    <a:pt x="88" y="62"/>
                  </a:lnTo>
                  <a:lnTo>
                    <a:pt x="99" y="55"/>
                  </a:lnTo>
                  <a:lnTo>
                    <a:pt x="81" y="41"/>
                  </a:lnTo>
                  <a:lnTo>
                    <a:pt x="81" y="19"/>
                  </a:lnTo>
                  <a:lnTo>
                    <a:pt x="120" y="19"/>
                  </a:lnTo>
                  <a:lnTo>
                    <a:pt x="131" y="8"/>
                  </a:lnTo>
                  <a:lnTo>
                    <a:pt x="152" y="0"/>
                  </a:lnTo>
                  <a:lnTo>
                    <a:pt x="167" y="7"/>
                  </a:lnTo>
                  <a:lnTo>
                    <a:pt x="148" y="30"/>
                  </a:lnTo>
                  <a:lnTo>
                    <a:pt x="157" y="49"/>
                  </a:lnTo>
                  <a:lnTo>
                    <a:pt x="142" y="52"/>
                  </a:lnTo>
                  <a:lnTo>
                    <a:pt x="149" y="76"/>
                  </a:lnTo>
                  <a:lnTo>
                    <a:pt x="177" y="86"/>
                  </a:lnTo>
                  <a:lnTo>
                    <a:pt x="163" y="108"/>
                  </a:lnTo>
                  <a:lnTo>
                    <a:pt x="200" y="129"/>
                  </a:lnTo>
                  <a:lnTo>
                    <a:pt x="271" y="142"/>
                  </a:lnTo>
                  <a:lnTo>
                    <a:pt x="273" y="121"/>
                  </a:lnTo>
                  <a:lnTo>
                    <a:pt x="282" y="119"/>
                  </a:lnTo>
                  <a:lnTo>
                    <a:pt x="284" y="129"/>
                  </a:lnTo>
                  <a:lnTo>
                    <a:pt x="289" y="138"/>
                  </a:lnTo>
                  <a:lnTo>
                    <a:pt x="325" y="134"/>
                  </a:lnTo>
                  <a:lnTo>
                    <a:pt x="323" y="122"/>
                  </a:lnTo>
                  <a:lnTo>
                    <a:pt x="382" y="97"/>
                  </a:lnTo>
                  <a:lnTo>
                    <a:pt x="386" y="112"/>
                  </a:lnTo>
                  <a:lnTo>
                    <a:pt x="400" y="117"/>
                  </a:lnTo>
                  <a:lnTo>
                    <a:pt x="395" y="132"/>
                  </a:lnTo>
                  <a:lnTo>
                    <a:pt x="370" y="141"/>
                  </a:lnTo>
                  <a:lnTo>
                    <a:pt x="335" y="207"/>
                  </a:lnTo>
                  <a:lnTo>
                    <a:pt x="328" y="180"/>
                  </a:lnTo>
                  <a:lnTo>
                    <a:pt x="321" y="190"/>
                  </a:lnTo>
                  <a:lnTo>
                    <a:pt x="313" y="178"/>
                  </a:lnTo>
                  <a:lnTo>
                    <a:pt x="329" y="161"/>
                  </a:lnTo>
                  <a:lnTo>
                    <a:pt x="298" y="159"/>
                  </a:lnTo>
                  <a:lnTo>
                    <a:pt x="278" y="140"/>
                  </a:lnTo>
                  <a:lnTo>
                    <a:pt x="272" y="151"/>
                  </a:lnTo>
                  <a:lnTo>
                    <a:pt x="279" y="159"/>
                  </a:lnTo>
                  <a:lnTo>
                    <a:pt x="270" y="165"/>
                  </a:lnTo>
                  <a:lnTo>
                    <a:pt x="279" y="173"/>
                  </a:lnTo>
                  <a:lnTo>
                    <a:pt x="284" y="211"/>
                  </a:lnTo>
                  <a:lnTo>
                    <a:pt x="272" y="205"/>
                  </a:lnTo>
                  <a:lnTo>
                    <a:pt x="249" y="234"/>
                  </a:lnTo>
                  <a:lnTo>
                    <a:pt x="166" y="295"/>
                  </a:lnTo>
                  <a:lnTo>
                    <a:pt x="160" y="369"/>
                  </a:lnTo>
                  <a:lnTo>
                    <a:pt x="126" y="398"/>
                  </a:lnTo>
                  <a:lnTo>
                    <a:pt x="95" y="341"/>
                  </a:lnTo>
                  <a:lnTo>
                    <a:pt x="83" y="296"/>
                  </a:lnTo>
                  <a:lnTo>
                    <a:pt x="72" y="285"/>
                  </a:lnTo>
                  <a:lnTo>
                    <a:pt x="63" y="202"/>
                  </a:lnTo>
                  <a:lnTo>
                    <a:pt x="56" y="199"/>
                  </a:lnTo>
                  <a:lnTo>
                    <a:pt x="51" y="217"/>
                  </a:lnTo>
                  <a:lnTo>
                    <a:pt x="32" y="223"/>
                  </a:lnTo>
                  <a:lnTo>
                    <a:pt x="12" y="201"/>
                  </a:lnTo>
                  <a:lnTo>
                    <a:pt x="31" y="189"/>
                  </a:lnTo>
                  <a:lnTo>
                    <a:pt x="12" y="193"/>
                  </a:lnTo>
                  <a:lnTo>
                    <a:pt x="0" y="181"/>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1" name="Freeform 20"/>
            <p:cNvSpPr>
              <a:spLocks/>
            </p:cNvSpPr>
            <p:nvPr/>
          </p:nvSpPr>
          <p:spPr bwMode="auto">
            <a:xfrm>
              <a:off x="3718681" y="3669900"/>
              <a:ext cx="327023" cy="295276"/>
            </a:xfrm>
            <a:custGeom>
              <a:avLst/>
              <a:gdLst>
                <a:gd name="T0" fmla="*/ 0 w 262"/>
                <a:gd name="T1" fmla="*/ 12162959 h 224"/>
                <a:gd name="T2" fmla="*/ 0 w 262"/>
                <a:gd name="T3" fmla="*/ 12162959 h 224"/>
                <a:gd name="T4" fmla="*/ 10905410 w 262"/>
                <a:gd name="T5" fmla="*/ 0 h 224"/>
                <a:gd name="T6" fmla="*/ 42065151 w 262"/>
                <a:gd name="T7" fmla="*/ 29539366 h 224"/>
                <a:gd name="T8" fmla="*/ 81014809 w 262"/>
                <a:gd name="T9" fmla="*/ 5213449 h 224"/>
                <a:gd name="T10" fmla="*/ 84130302 w 262"/>
                <a:gd name="T11" fmla="*/ 27801989 h 224"/>
                <a:gd name="T12" fmla="*/ 102825638 w 262"/>
                <a:gd name="T13" fmla="*/ 36490190 h 224"/>
                <a:gd name="T14" fmla="*/ 105942360 w 262"/>
                <a:gd name="T15" fmla="*/ 60817427 h 224"/>
                <a:gd name="T16" fmla="*/ 162028369 w 262"/>
                <a:gd name="T17" fmla="*/ 88619426 h 224"/>
                <a:gd name="T18" fmla="*/ 213442456 w 262"/>
                <a:gd name="T19" fmla="*/ 79931205 h 224"/>
                <a:gd name="T20" fmla="*/ 208767998 w 262"/>
                <a:gd name="T21" fmla="*/ 66029556 h 224"/>
                <a:gd name="T22" fmla="*/ 275760660 w 262"/>
                <a:gd name="T23" fmla="*/ 41703638 h 224"/>
                <a:gd name="T24" fmla="*/ 363007722 w 262"/>
                <a:gd name="T25" fmla="*/ 85143335 h 224"/>
                <a:gd name="T26" fmla="*/ 364565459 w 262"/>
                <a:gd name="T27" fmla="*/ 109470581 h 224"/>
                <a:gd name="T28" fmla="*/ 350543333 w 262"/>
                <a:gd name="T29" fmla="*/ 152911586 h 224"/>
                <a:gd name="T30" fmla="*/ 353658806 w 262"/>
                <a:gd name="T31" fmla="*/ 215466409 h 224"/>
                <a:gd name="T32" fmla="*/ 375470864 w 262"/>
                <a:gd name="T33" fmla="*/ 234580188 h 224"/>
                <a:gd name="T34" fmla="*/ 356775527 w 262"/>
                <a:gd name="T35" fmla="*/ 265856920 h 224"/>
                <a:gd name="T36" fmla="*/ 406630590 w 262"/>
                <a:gd name="T37" fmla="*/ 337099903 h 224"/>
                <a:gd name="T38" fmla="*/ 373913127 w 262"/>
                <a:gd name="T39" fmla="*/ 387491814 h 224"/>
                <a:gd name="T40" fmla="*/ 283550592 w 262"/>
                <a:gd name="T41" fmla="*/ 370115413 h 224"/>
                <a:gd name="T42" fmla="*/ 263297519 w 262"/>
                <a:gd name="T43" fmla="*/ 338837280 h 224"/>
                <a:gd name="T44" fmla="*/ 200978066 w 262"/>
                <a:gd name="T45" fmla="*/ 349264258 h 224"/>
                <a:gd name="T46" fmla="*/ 155797422 w 262"/>
                <a:gd name="T47" fmla="*/ 317986125 h 224"/>
                <a:gd name="T48" fmla="*/ 124637696 w 262"/>
                <a:gd name="T49" fmla="*/ 258907414 h 224"/>
                <a:gd name="T50" fmla="*/ 101267901 w 262"/>
                <a:gd name="T51" fmla="*/ 248480518 h 224"/>
                <a:gd name="T52" fmla="*/ 95035706 w 262"/>
                <a:gd name="T53" fmla="*/ 262382167 h 224"/>
                <a:gd name="T54" fmla="*/ 66992682 w 262"/>
                <a:gd name="T55" fmla="*/ 201564761 h 224"/>
                <a:gd name="T56" fmla="*/ 28043015 w 262"/>
                <a:gd name="T57" fmla="*/ 165074540 h 224"/>
                <a:gd name="T58" fmla="*/ 46739609 w 262"/>
                <a:gd name="T59" fmla="*/ 109470581 h 224"/>
                <a:gd name="T60" fmla="*/ 29601999 w 262"/>
                <a:gd name="T61" fmla="*/ 102519757 h 224"/>
                <a:gd name="T62" fmla="*/ 14022131 w 262"/>
                <a:gd name="T63" fmla="*/ 71243004 h 224"/>
                <a:gd name="T64" fmla="*/ 0 w 262"/>
                <a:gd name="T65" fmla="*/ 12162959 h 224"/>
                <a:gd name="T66" fmla="*/ 0 w 262"/>
                <a:gd name="T67" fmla="*/ 12162959 h 22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62"/>
                <a:gd name="T103" fmla="*/ 0 h 224"/>
                <a:gd name="T104" fmla="*/ 262 w 262"/>
                <a:gd name="T105" fmla="*/ 224 h 22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62" h="224">
                  <a:moveTo>
                    <a:pt x="0" y="7"/>
                  </a:moveTo>
                  <a:lnTo>
                    <a:pt x="0" y="7"/>
                  </a:lnTo>
                  <a:lnTo>
                    <a:pt x="7" y="0"/>
                  </a:lnTo>
                  <a:lnTo>
                    <a:pt x="27" y="17"/>
                  </a:lnTo>
                  <a:lnTo>
                    <a:pt x="52" y="3"/>
                  </a:lnTo>
                  <a:lnTo>
                    <a:pt x="54" y="16"/>
                  </a:lnTo>
                  <a:lnTo>
                    <a:pt x="66" y="21"/>
                  </a:lnTo>
                  <a:lnTo>
                    <a:pt x="68" y="35"/>
                  </a:lnTo>
                  <a:lnTo>
                    <a:pt x="104" y="51"/>
                  </a:lnTo>
                  <a:lnTo>
                    <a:pt x="137" y="46"/>
                  </a:lnTo>
                  <a:lnTo>
                    <a:pt x="134" y="38"/>
                  </a:lnTo>
                  <a:lnTo>
                    <a:pt x="177" y="24"/>
                  </a:lnTo>
                  <a:lnTo>
                    <a:pt x="233" y="49"/>
                  </a:lnTo>
                  <a:lnTo>
                    <a:pt x="234" y="63"/>
                  </a:lnTo>
                  <a:lnTo>
                    <a:pt x="225" y="88"/>
                  </a:lnTo>
                  <a:lnTo>
                    <a:pt x="227" y="124"/>
                  </a:lnTo>
                  <a:lnTo>
                    <a:pt x="241" y="135"/>
                  </a:lnTo>
                  <a:lnTo>
                    <a:pt x="229" y="153"/>
                  </a:lnTo>
                  <a:lnTo>
                    <a:pt x="261" y="194"/>
                  </a:lnTo>
                  <a:lnTo>
                    <a:pt x="240" y="223"/>
                  </a:lnTo>
                  <a:lnTo>
                    <a:pt x="182" y="213"/>
                  </a:lnTo>
                  <a:lnTo>
                    <a:pt x="169" y="195"/>
                  </a:lnTo>
                  <a:lnTo>
                    <a:pt x="129" y="201"/>
                  </a:lnTo>
                  <a:lnTo>
                    <a:pt x="100" y="183"/>
                  </a:lnTo>
                  <a:lnTo>
                    <a:pt x="80" y="149"/>
                  </a:lnTo>
                  <a:lnTo>
                    <a:pt x="65" y="143"/>
                  </a:lnTo>
                  <a:lnTo>
                    <a:pt x="61" y="151"/>
                  </a:lnTo>
                  <a:lnTo>
                    <a:pt x="43" y="116"/>
                  </a:lnTo>
                  <a:lnTo>
                    <a:pt x="18" y="95"/>
                  </a:lnTo>
                  <a:lnTo>
                    <a:pt x="30" y="63"/>
                  </a:lnTo>
                  <a:lnTo>
                    <a:pt x="19" y="59"/>
                  </a:lnTo>
                  <a:lnTo>
                    <a:pt x="9" y="41"/>
                  </a:lnTo>
                  <a:lnTo>
                    <a:pt x="0" y="7"/>
                  </a:lnTo>
                </a:path>
              </a:pathLst>
            </a:custGeom>
            <a:solidFill>
              <a:srgbClr val="FFC000"/>
            </a:solidFill>
            <a:ln w="6350">
              <a:solidFill>
                <a:schemeClr val="bg1"/>
              </a:solidFill>
              <a:round/>
              <a:headEnd/>
              <a:tailEnd/>
            </a:ln>
          </p:spPr>
          <p:txBody>
            <a:bodyPr lIns="0" tIns="0" rIns="0" bIns="0" anchor="ctr">
              <a:spAutoFit/>
            </a:bodyPr>
            <a:lstStyle/>
            <a:p>
              <a:pPr>
                <a:defRPr/>
              </a:pPr>
              <a:endParaRPr lang="en-GB" dirty="0"/>
            </a:p>
          </p:txBody>
        </p:sp>
        <p:grpSp>
          <p:nvGrpSpPr>
            <p:cNvPr id="7" name="Group 35"/>
            <p:cNvGrpSpPr>
              <a:grpSpLocks/>
            </p:cNvGrpSpPr>
            <p:nvPr/>
          </p:nvGrpSpPr>
          <p:grpSpPr bwMode="auto">
            <a:xfrm>
              <a:off x="5174408" y="3450223"/>
              <a:ext cx="276223" cy="516086"/>
              <a:chOff x="4850" y="2691"/>
              <a:chExt cx="221" cy="394"/>
            </a:xfrm>
            <a:grpFill/>
          </p:grpSpPr>
          <p:sp>
            <p:nvSpPr>
              <p:cNvPr id="260" name="Freeform 259"/>
              <p:cNvSpPr>
                <a:spLocks/>
              </p:cNvSpPr>
              <p:nvPr/>
            </p:nvSpPr>
            <p:spPr bwMode="auto">
              <a:xfrm>
                <a:off x="4850" y="2862"/>
                <a:ext cx="33" cy="223"/>
              </a:xfrm>
              <a:custGeom>
                <a:avLst/>
                <a:gdLst>
                  <a:gd name="T0" fmla="*/ 0 w 33"/>
                  <a:gd name="T1" fmla="*/ 10 h 38"/>
                  <a:gd name="T2" fmla="*/ 0 w 33"/>
                  <a:gd name="T3" fmla="*/ 10 h 38"/>
                  <a:gd name="T4" fmla="*/ 1 w 33"/>
                  <a:gd name="T5" fmla="*/ 19 h 38"/>
                  <a:gd name="T6" fmla="*/ 8 w 33"/>
                  <a:gd name="T7" fmla="*/ 10 h 38"/>
                  <a:gd name="T8" fmla="*/ 12 w 33"/>
                  <a:gd name="T9" fmla="*/ 15 h 38"/>
                  <a:gd name="T10" fmla="*/ 8 w 33"/>
                  <a:gd name="T11" fmla="*/ 37 h 38"/>
                  <a:gd name="T12" fmla="*/ 23 w 33"/>
                  <a:gd name="T13" fmla="*/ 37 h 38"/>
                  <a:gd name="T14" fmla="*/ 32 w 33"/>
                  <a:gd name="T15" fmla="*/ 14 h 38"/>
                  <a:gd name="T16" fmla="*/ 27 w 33"/>
                  <a:gd name="T17" fmla="*/ 1 h 38"/>
                  <a:gd name="T18" fmla="*/ 12 w 33"/>
                  <a:gd name="T19" fmla="*/ 0 h 38"/>
                  <a:gd name="T20" fmla="*/ 0 w 33"/>
                  <a:gd name="T21" fmla="*/ 10 h 38"/>
                  <a:gd name="T22" fmla="*/ 0 w 33"/>
                  <a:gd name="T23" fmla="*/ 10 h 3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38"/>
                  <a:gd name="T38" fmla="*/ 33 w 33"/>
                  <a:gd name="T39" fmla="*/ 38 h 3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38">
                    <a:moveTo>
                      <a:pt x="0" y="10"/>
                    </a:moveTo>
                    <a:lnTo>
                      <a:pt x="0" y="10"/>
                    </a:lnTo>
                    <a:lnTo>
                      <a:pt x="1" y="19"/>
                    </a:lnTo>
                    <a:lnTo>
                      <a:pt x="8" y="10"/>
                    </a:lnTo>
                    <a:lnTo>
                      <a:pt x="12" y="15"/>
                    </a:lnTo>
                    <a:lnTo>
                      <a:pt x="8" y="37"/>
                    </a:lnTo>
                    <a:lnTo>
                      <a:pt x="23" y="37"/>
                    </a:lnTo>
                    <a:lnTo>
                      <a:pt x="32" y="14"/>
                    </a:lnTo>
                    <a:lnTo>
                      <a:pt x="27" y="1"/>
                    </a:lnTo>
                    <a:lnTo>
                      <a:pt x="12" y="0"/>
                    </a:lnTo>
                    <a:lnTo>
                      <a:pt x="0" y="10"/>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sp>
            <p:nvSpPr>
              <p:cNvPr id="261" name="Freeform 260"/>
              <p:cNvSpPr>
                <a:spLocks/>
              </p:cNvSpPr>
              <p:nvPr/>
            </p:nvSpPr>
            <p:spPr bwMode="auto">
              <a:xfrm>
                <a:off x="4866" y="2786"/>
                <a:ext cx="155" cy="223"/>
              </a:xfrm>
              <a:custGeom>
                <a:avLst/>
                <a:gdLst>
                  <a:gd name="T0" fmla="*/ 0 w 155"/>
                  <a:gd name="T1" fmla="*/ 116 h 125"/>
                  <a:gd name="T2" fmla="*/ 0 w 155"/>
                  <a:gd name="T3" fmla="*/ 116 h 125"/>
                  <a:gd name="T4" fmla="*/ 27 w 155"/>
                  <a:gd name="T5" fmla="*/ 93 h 125"/>
                  <a:gd name="T6" fmla="*/ 66 w 155"/>
                  <a:gd name="T7" fmla="*/ 93 h 125"/>
                  <a:gd name="T8" fmla="*/ 82 w 155"/>
                  <a:gd name="T9" fmla="*/ 65 h 125"/>
                  <a:gd name="T10" fmla="*/ 89 w 155"/>
                  <a:gd name="T11" fmla="*/ 63 h 125"/>
                  <a:gd name="T12" fmla="*/ 89 w 155"/>
                  <a:gd name="T13" fmla="*/ 74 h 125"/>
                  <a:gd name="T14" fmla="*/ 107 w 155"/>
                  <a:gd name="T15" fmla="*/ 63 h 125"/>
                  <a:gd name="T16" fmla="*/ 122 w 155"/>
                  <a:gd name="T17" fmla="*/ 42 h 125"/>
                  <a:gd name="T18" fmla="*/ 129 w 155"/>
                  <a:gd name="T19" fmla="*/ 6 h 125"/>
                  <a:gd name="T20" fmla="*/ 141 w 155"/>
                  <a:gd name="T21" fmla="*/ 8 h 125"/>
                  <a:gd name="T22" fmla="*/ 137 w 155"/>
                  <a:gd name="T23" fmla="*/ 0 h 125"/>
                  <a:gd name="T24" fmla="*/ 144 w 155"/>
                  <a:gd name="T25" fmla="*/ 1 h 125"/>
                  <a:gd name="T26" fmla="*/ 154 w 155"/>
                  <a:gd name="T27" fmla="*/ 30 h 125"/>
                  <a:gd name="T28" fmla="*/ 141 w 155"/>
                  <a:gd name="T29" fmla="*/ 51 h 125"/>
                  <a:gd name="T30" fmla="*/ 141 w 155"/>
                  <a:gd name="T31" fmla="*/ 70 h 125"/>
                  <a:gd name="T32" fmla="*/ 131 w 155"/>
                  <a:gd name="T33" fmla="*/ 98 h 125"/>
                  <a:gd name="T34" fmla="*/ 124 w 155"/>
                  <a:gd name="T35" fmla="*/ 102 h 125"/>
                  <a:gd name="T36" fmla="*/ 124 w 155"/>
                  <a:gd name="T37" fmla="*/ 91 h 125"/>
                  <a:gd name="T38" fmla="*/ 101 w 155"/>
                  <a:gd name="T39" fmla="*/ 107 h 125"/>
                  <a:gd name="T40" fmla="*/ 82 w 155"/>
                  <a:gd name="T41" fmla="*/ 100 h 125"/>
                  <a:gd name="T42" fmla="*/ 83 w 155"/>
                  <a:gd name="T43" fmla="*/ 113 h 125"/>
                  <a:gd name="T44" fmla="*/ 67 w 155"/>
                  <a:gd name="T45" fmla="*/ 124 h 125"/>
                  <a:gd name="T46" fmla="*/ 62 w 155"/>
                  <a:gd name="T47" fmla="*/ 106 h 125"/>
                  <a:gd name="T48" fmla="*/ 0 w 155"/>
                  <a:gd name="T49" fmla="*/ 116 h 125"/>
                  <a:gd name="T50" fmla="*/ 0 w 155"/>
                  <a:gd name="T51" fmla="*/ 116 h 12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55"/>
                  <a:gd name="T79" fmla="*/ 0 h 125"/>
                  <a:gd name="T80" fmla="*/ 155 w 155"/>
                  <a:gd name="T81" fmla="*/ 125 h 12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55" h="125">
                    <a:moveTo>
                      <a:pt x="0" y="116"/>
                    </a:moveTo>
                    <a:lnTo>
                      <a:pt x="0" y="116"/>
                    </a:lnTo>
                    <a:lnTo>
                      <a:pt x="27" y="93"/>
                    </a:lnTo>
                    <a:lnTo>
                      <a:pt x="66" y="93"/>
                    </a:lnTo>
                    <a:lnTo>
                      <a:pt x="82" y="65"/>
                    </a:lnTo>
                    <a:lnTo>
                      <a:pt x="89" y="63"/>
                    </a:lnTo>
                    <a:lnTo>
                      <a:pt x="89" y="74"/>
                    </a:lnTo>
                    <a:lnTo>
                      <a:pt x="107" y="63"/>
                    </a:lnTo>
                    <a:lnTo>
                      <a:pt x="122" y="42"/>
                    </a:lnTo>
                    <a:lnTo>
                      <a:pt x="129" y="6"/>
                    </a:lnTo>
                    <a:lnTo>
                      <a:pt x="141" y="8"/>
                    </a:lnTo>
                    <a:lnTo>
                      <a:pt x="137" y="0"/>
                    </a:lnTo>
                    <a:lnTo>
                      <a:pt x="144" y="1"/>
                    </a:lnTo>
                    <a:lnTo>
                      <a:pt x="154" y="30"/>
                    </a:lnTo>
                    <a:lnTo>
                      <a:pt x="141" y="51"/>
                    </a:lnTo>
                    <a:lnTo>
                      <a:pt x="141" y="70"/>
                    </a:lnTo>
                    <a:lnTo>
                      <a:pt x="131" y="98"/>
                    </a:lnTo>
                    <a:lnTo>
                      <a:pt x="124" y="102"/>
                    </a:lnTo>
                    <a:lnTo>
                      <a:pt x="124" y="91"/>
                    </a:lnTo>
                    <a:lnTo>
                      <a:pt x="101" y="107"/>
                    </a:lnTo>
                    <a:lnTo>
                      <a:pt x="82" y="100"/>
                    </a:lnTo>
                    <a:lnTo>
                      <a:pt x="83" y="113"/>
                    </a:lnTo>
                    <a:lnTo>
                      <a:pt x="67" y="124"/>
                    </a:lnTo>
                    <a:lnTo>
                      <a:pt x="62" y="106"/>
                    </a:lnTo>
                    <a:lnTo>
                      <a:pt x="0" y="116"/>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sp>
            <p:nvSpPr>
              <p:cNvPr id="262" name="Freeform 261"/>
              <p:cNvSpPr>
                <a:spLocks/>
              </p:cNvSpPr>
              <p:nvPr/>
            </p:nvSpPr>
            <p:spPr bwMode="auto">
              <a:xfrm>
                <a:off x="4885" y="2848"/>
                <a:ext cx="32" cy="223"/>
              </a:xfrm>
              <a:custGeom>
                <a:avLst/>
                <a:gdLst>
                  <a:gd name="T0" fmla="*/ 0 w 32"/>
                  <a:gd name="T1" fmla="*/ 12 h 23"/>
                  <a:gd name="T2" fmla="*/ 0 w 32"/>
                  <a:gd name="T3" fmla="*/ 12 h 23"/>
                  <a:gd name="T4" fmla="*/ 10 w 32"/>
                  <a:gd name="T5" fmla="*/ 22 h 23"/>
                  <a:gd name="T6" fmla="*/ 28 w 32"/>
                  <a:gd name="T7" fmla="*/ 14 h 23"/>
                  <a:gd name="T8" fmla="*/ 31 w 32"/>
                  <a:gd name="T9" fmla="*/ 0 h 23"/>
                  <a:gd name="T10" fmla="*/ 0 w 32"/>
                  <a:gd name="T11" fmla="*/ 12 h 23"/>
                  <a:gd name="T12" fmla="*/ 0 w 32"/>
                  <a:gd name="T13" fmla="*/ 12 h 23"/>
                  <a:gd name="T14" fmla="*/ 0 60000 65536"/>
                  <a:gd name="T15" fmla="*/ 0 60000 65536"/>
                  <a:gd name="T16" fmla="*/ 0 60000 65536"/>
                  <a:gd name="T17" fmla="*/ 0 60000 65536"/>
                  <a:gd name="T18" fmla="*/ 0 60000 65536"/>
                  <a:gd name="T19" fmla="*/ 0 60000 65536"/>
                  <a:gd name="T20" fmla="*/ 0 60000 65536"/>
                  <a:gd name="T21" fmla="*/ 0 w 32"/>
                  <a:gd name="T22" fmla="*/ 0 h 23"/>
                  <a:gd name="T23" fmla="*/ 32 w 32"/>
                  <a:gd name="T24" fmla="*/ 23 h 2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23">
                    <a:moveTo>
                      <a:pt x="0" y="12"/>
                    </a:moveTo>
                    <a:lnTo>
                      <a:pt x="0" y="12"/>
                    </a:lnTo>
                    <a:lnTo>
                      <a:pt x="10" y="22"/>
                    </a:lnTo>
                    <a:lnTo>
                      <a:pt x="28" y="14"/>
                    </a:lnTo>
                    <a:lnTo>
                      <a:pt x="31" y="0"/>
                    </a:lnTo>
                    <a:lnTo>
                      <a:pt x="0" y="12"/>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sp>
            <p:nvSpPr>
              <p:cNvPr id="263" name="Freeform 262"/>
              <p:cNvSpPr>
                <a:spLocks/>
              </p:cNvSpPr>
              <p:nvPr/>
            </p:nvSpPr>
            <p:spPr bwMode="auto">
              <a:xfrm>
                <a:off x="4990" y="2691"/>
                <a:ext cx="81" cy="223"/>
              </a:xfrm>
              <a:custGeom>
                <a:avLst/>
                <a:gdLst>
                  <a:gd name="T0" fmla="*/ 0 w 81"/>
                  <a:gd name="T1" fmla="*/ 47 h 67"/>
                  <a:gd name="T2" fmla="*/ 0 w 81"/>
                  <a:gd name="T3" fmla="*/ 47 h 67"/>
                  <a:gd name="T4" fmla="*/ 3 w 81"/>
                  <a:gd name="T5" fmla="*/ 66 h 67"/>
                  <a:gd name="T6" fmla="*/ 17 w 81"/>
                  <a:gd name="T7" fmla="*/ 59 h 67"/>
                  <a:gd name="T8" fmla="*/ 8 w 81"/>
                  <a:gd name="T9" fmla="*/ 48 h 67"/>
                  <a:gd name="T10" fmla="*/ 46 w 81"/>
                  <a:gd name="T11" fmla="*/ 58 h 67"/>
                  <a:gd name="T12" fmla="*/ 55 w 81"/>
                  <a:gd name="T13" fmla="*/ 42 h 67"/>
                  <a:gd name="T14" fmla="*/ 80 w 81"/>
                  <a:gd name="T15" fmla="*/ 37 h 67"/>
                  <a:gd name="T16" fmla="*/ 71 w 81"/>
                  <a:gd name="T17" fmla="*/ 27 h 67"/>
                  <a:gd name="T18" fmla="*/ 74 w 81"/>
                  <a:gd name="T19" fmla="*/ 18 h 67"/>
                  <a:gd name="T20" fmla="*/ 53 w 81"/>
                  <a:gd name="T21" fmla="*/ 20 h 67"/>
                  <a:gd name="T22" fmla="*/ 27 w 81"/>
                  <a:gd name="T23" fmla="*/ 0 h 67"/>
                  <a:gd name="T24" fmla="*/ 18 w 81"/>
                  <a:gd name="T25" fmla="*/ 38 h 67"/>
                  <a:gd name="T26" fmla="*/ 7 w 81"/>
                  <a:gd name="T27" fmla="*/ 35 h 67"/>
                  <a:gd name="T28" fmla="*/ 0 w 81"/>
                  <a:gd name="T29" fmla="*/ 47 h 67"/>
                  <a:gd name="T30" fmla="*/ 0 w 81"/>
                  <a:gd name="T31" fmla="*/ 47 h 6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1"/>
                  <a:gd name="T49" fmla="*/ 0 h 67"/>
                  <a:gd name="T50" fmla="*/ 81 w 81"/>
                  <a:gd name="T51" fmla="*/ 67 h 6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1" h="67">
                    <a:moveTo>
                      <a:pt x="0" y="47"/>
                    </a:moveTo>
                    <a:lnTo>
                      <a:pt x="0" y="47"/>
                    </a:lnTo>
                    <a:lnTo>
                      <a:pt x="3" y="66"/>
                    </a:lnTo>
                    <a:lnTo>
                      <a:pt x="17" y="59"/>
                    </a:lnTo>
                    <a:lnTo>
                      <a:pt x="8" y="48"/>
                    </a:lnTo>
                    <a:lnTo>
                      <a:pt x="46" y="58"/>
                    </a:lnTo>
                    <a:lnTo>
                      <a:pt x="55" y="42"/>
                    </a:lnTo>
                    <a:lnTo>
                      <a:pt x="80" y="37"/>
                    </a:lnTo>
                    <a:lnTo>
                      <a:pt x="71" y="27"/>
                    </a:lnTo>
                    <a:lnTo>
                      <a:pt x="74" y="18"/>
                    </a:lnTo>
                    <a:lnTo>
                      <a:pt x="53" y="20"/>
                    </a:lnTo>
                    <a:lnTo>
                      <a:pt x="27" y="0"/>
                    </a:lnTo>
                    <a:lnTo>
                      <a:pt x="18" y="38"/>
                    </a:lnTo>
                    <a:lnTo>
                      <a:pt x="7" y="35"/>
                    </a:lnTo>
                    <a:lnTo>
                      <a:pt x="0" y="47"/>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grpSp>
        <p:sp>
          <p:nvSpPr>
            <p:cNvPr id="23" name="Freeform 22"/>
            <p:cNvSpPr>
              <a:spLocks/>
            </p:cNvSpPr>
            <p:nvPr/>
          </p:nvSpPr>
          <p:spPr bwMode="auto">
            <a:xfrm>
              <a:off x="5083921" y="3517572"/>
              <a:ext cx="109536" cy="291958"/>
            </a:xfrm>
            <a:custGeom>
              <a:avLst/>
              <a:gdLst>
                <a:gd name="T0" fmla="*/ 0 w 87"/>
                <a:gd name="T1" fmla="*/ 82254980 h 84"/>
                <a:gd name="T2" fmla="*/ 0 w 87"/>
                <a:gd name="T3" fmla="*/ 82254980 h 84"/>
                <a:gd name="T4" fmla="*/ 25363482 w 87"/>
                <a:gd name="T5" fmla="*/ 94505205 h 84"/>
                <a:gd name="T6" fmla="*/ 9510832 w 87"/>
                <a:gd name="T7" fmla="*/ 136509117 h 84"/>
                <a:gd name="T8" fmla="*/ 47555429 w 87"/>
                <a:gd name="T9" fmla="*/ 145258884 h 84"/>
                <a:gd name="T10" fmla="*/ 87186425 w 87"/>
                <a:gd name="T11" fmla="*/ 120757154 h 84"/>
                <a:gd name="T12" fmla="*/ 69748624 w 87"/>
                <a:gd name="T13" fmla="*/ 87505655 h 84"/>
                <a:gd name="T14" fmla="*/ 115718915 w 87"/>
                <a:gd name="T15" fmla="*/ 56003032 h 84"/>
                <a:gd name="T16" fmla="*/ 136326972 w 87"/>
                <a:gd name="T17" fmla="*/ 14000427 h 84"/>
                <a:gd name="T18" fmla="*/ 134741833 w 87"/>
                <a:gd name="T19" fmla="*/ 8751093 h 84"/>
                <a:gd name="T20" fmla="*/ 125231004 w 87"/>
                <a:gd name="T21" fmla="*/ 0 h 84"/>
                <a:gd name="T22" fmla="*/ 84014889 w 87"/>
                <a:gd name="T23" fmla="*/ 28002177 h 84"/>
                <a:gd name="T24" fmla="*/ 84014889 w 87"/>
                <a:gd name="T25" fmla="*/ 43752828 h 84"/>
                <a:gd name="T26" fmla="*/ 55482379 w 87"/>
                <a:gd name="T27" fmla="*/ 38502163 h 84"/>
                <a:gd name="T28" fmla="*/ 0 w 87"/>
                <a:gd name="T29" fmla="*/ 82254980 h 84"/>
                <a:gd name="T30" fmla="*/ 0 w 87"/>
                <a:gd name="T31" fmla="*/ 82254980 h 8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7"/>
                <a:gd name="T49" fmla="*/ 0 h 84"/>
                <a:gd name="T50" fmla="*/ 87 w 87"/>
                <a:gd name="T51" fmla="*/ 84 h 8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7" h="84">
                  <a:moveTo>
                    <a:pt x="0" y="47"/>
                  </a:moveTo>
                  <a:lnTo>
                    <a:pt x="0" y="47"/>
                  </a:lnTo>
                  <a:lnTo>
                    <a:pt x="16" y="54"/>
                  </a:lnTo>
                  <a:lnTo>
                    <a:pt x="6" y="78"/>
                  </a:lnTo>
                  <a:lnTo>
                    <a:pt x="30" y="83"/>
                  </a:lnTo>
                  <a:lnTo>
                    <a:pt x="55" y="69"/>
                  </a:lnTo>
                  <a:lnTo>
                    <a:pt x="44" y="50"/>
                  </a:lnTo>
                  <a:lnTo>
                    <a:pt x="73" y="32"/>
                  </a:lnTo>
                  <a:lnTo>
                    <a:pt x="86" y="8"/>
                  </a:lnTo>
                  <a:lnTo>
                    <a:pt x="85" y="5"/>
                  </a:lnTo>
                  <a:lnTo>
                    <a:pt x="79" y="0"/>
                  </a:lnTo>
                  <a:lnTo>
                    <a:pt x="53" y="16"/>
                  </a:lnTo>
                  <a:lnTo>
                    <a:pt x="53" y="25"/>
                  </a:lnTo>
                  <a:lnTo>
                    <a:pt x="35" y="22"/>
                  </a:lnTo>
                  <a:lnTo>
                    <a:pt x="0" y="47"/>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4" name="Freeform 23"/>
            <p:cNvSpPr>
              <a:spLocks/>
            </p:cNvSpPr>
            <p:nvPr/>
          </p:nvSpPr>
          <p:spPr bwMode="auto">
            <a:xfrm>
              <a:off x="5117258" y="3596948"/>
              <a:ext cx="57150" cy="291958"/>
            </a:xfrm>
            <a:custGeom>
              <a:avLst/>
              <a:gdLst>
                <a:gd name="T0" fmla="*/ 0 w 48"/>
                <a:gd name="T1" fmla="*/ 109657851 h 66"/>
                <a:gd name="T2" fmla="*/ 0 w 48"/>
                <a:gd name="T3" fmla="*/ 109657851 h 66"/>
                <a:gd name="T4" fmla="*/ 7087791 w 48"/>
                <a:gd name="T5" fmla="*/ 23618536 h 66"/>
                <a:gd name="T6" fmla="*/ 42527939 w 48"/>
                <a:gd name="T7" fmla="*/ 0 h 66"/>
                <a:gd name="T8" fmla="*/ 66626182 w 48"/>
                <a:gd name="T9" fmla="*/ 67482449 h 66"/>
                <a:gd name="T10" fmla="*/ 42527939 w 48"/>
                <a:gd name="T11" fmla="*/ 99535812 h 66"/>
                <a:gd name="T12" fmla="*/ 0 w 48"/>
                <a:gd name="T13" fmla="*/ 109657851 h 66"/>
                <a:gd name="T14" fmla="*/ 0 w 48"/>
                <a:gd name="T15" fmla="*/ 109657851 h 66"/>
                <a:gd name="T16" fmla="*/ 0 60000 65536"/>
                <a:gd name="T17" fmla="*/ 0 60000 65536"/>
                <a:gd name="T18" fmla="*/ 0 60000 65536"/>
                <a:gd name="T19" fmla="*/ 0 60000 65536"/>
                <a:gd name="T20" fmla="*/ 0 60000 65536"/>
                <a:gd name="T21" fmla="*/ 0 60000 65536"/>
                <a:gd name="T22" fmla="*/ 0 60000 65536"/>
                <a:gd name="T23" fmla="*/ 0 60000 65536"/>
                <a:gd name="T24" fmla="*/ 0 w 48"/>
                <a:gd name="T25" fmla="*/ 0 h 66"/>
                <a:gd name="T26" fmla="*/ 48 w 48"/>
                <a:gd name="T27" fmla="*/ 66 h 6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 h="66">
                  <a:moveTo>
                    <a:pt x="0" y="65"/>
                  </a:moveTo>
                  <a:lnTo>
                    <a:pt x="0" y="65"/>
                  </a:lnTo>
                  <a:lnTo>
                    <a:pt x="5" y="14"/>
                  </a:lnTo>
                  <a:lnTo>
                    <a:pt x="30" y="0"/>
                  </a:lnTo>
                  <a:lnTo>
                    <a:pt x="47" y="40"/>
                  </a:lnTo>
                  <a:lnTo>
                    <a:pt x="30" y="59"/>
                  </a:lnTo>
                  <a:lnTo>
                    <a:pt x="0" y="65"/>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5" name="Freeform 24"/>
            <p:cNvSpPr>
              <a:spLocks/>
            </p:cNvSpPr>
            <p:nvPr/>
          </p:nvSpPr>
          <p:spPr bwMode="auto">
            <a:xfrm>
              <a:off x="4674350" y="3941436"/>
              <a:ext cx="122236" cy="291958"/>
            </a:xfrm>
            <a:custGeom>
              <a:avLst/>
              <a:gdLst>
                <a:gd name="T0" fmla="*/ 0 w 99"/>
                <a:gd name="T1" fmla="*/ 42094425 h 115"/>
                <a:gd name="T2" fmla="*/ 0 w 99"/>
                <a:gd name="T3" fmla="*/ 42094425 h 115"/>
                <a:gd name="T4" fmla="*/ 19818444 w 99"/>
                <a:gd name="T5" fmla="*/ 69035380 h 115"/>
                <a:gd name="T6" fmla="*/ 13720178 w 99"/>
                <a:gd name="T7" fmla="*/ 116181404 h 115"/>
                <a:gd name="T8" fmla="*/ 67079713 w 99"/>
                <a:gd name="T9" fmla="*/ 95976345 h 115"/>
                <a:gd name="T10" fmla="*/ 89946687 w 99"/>
                <a:gd name="T11" fmla="*/ 116181404 h 115"/>
                <a:gd name="T12" fmla="*/ 109766361 w 99"/>
                <a:gd name="T13" fmla="*/ 163327409 h 115"/>
                <a:gd name="T14" fmla="*/ 102143220 w 99"/>
                <a:gd name="T15" fmla="*/ 191951392 h 115"/>
                <a:gd name="T16" fmla="*/ 149403240 w 99"/>
                <a:gd name="T17" fmla="*/ 183532509 h 115"/>
                <a:gd name="T18" fmla="*/ 126536285 w 99"/>
                <a:gd name="T19" fmla="*/ 121232994 h 115"/>
                <a:gd name="T20" fmla="*/ 76226495 w 99"/>
                <a:gd name="T21" fmla="*/ 75769967 h 115"/>
                <a:gd name="T22" fmla="*/ 89946687 w 99"/>
                <a:gd name="T23" fmla="*/ 50513318 h 115"/>
                <a:gd name="T24" fmla="*/ 62505087 w 99"/>
                <a:gd name="T25" fmla="*/ 35359838 h 115"/>
                <a:gd name="T26" fmla="*/ 41161773 w 99"/>
                <a:gd name="T27" fmla="*/ 0 h 115"/>
                <a:gd name="T28" fmla="*/ 27441590 w 99"/>
                <a:gd name="T29" fmla="*/ 0 h 115"/>
                <a:gd name="T30" fmla="*/ 28966466 w 99"/>
                <a:gd name="T31" fmla="*/ 26940955 h 115"/>
                <a:gd name="T32" fmla="*/ 19818444 w 99"/>
                <a:gd name="T33" fmla="*/ 20205065 h 115"/>
                <a:gd name="T34" fmla="*/ 0 w 99"/>
                <a:gd name="T35" fmla="*/ 42094425 h 115"/>
                <a:gd name="T36" fmla="*/ 0 w 99"/>
                <a:gd name="T37" fmla="*/ 42094425 h 1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9"/>
                <a:gd name="T58" fmla="*/ 0 h 115"/>
                <a:gd name="T59" fmla="*/ 99 w 99"/>
                <a:gd name="T60" fmla="*/ 115 h 11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9" h="115">
                  <a:moveTo>
                    <a:pt x="0" y="25"/>
                  </a:moveTo>
                  <a:lnTo>
                    <a:pt x="0" y="25"/>
                  </a:lnTo>
                  <a:lnTo>
                    <a:pt x="13" y="41"/>
                  </a:lnTo>
                  <a:lnTo>
                    <a:pt x="9" y="69"/>
                  </a:lnTo>
                  <a:lnTo>
                    <a:pt x="44" y="57"/>
                  </a:lnTo>
                  <a:lnTo>
                    <a:pt x="59" y="69"/>
                  </a:lnTo>
                  <a:lnTo>
                    <a:pt x="72" y="97"/>
                  </a:lnTo>
                  <a:lnTo>
                    <a:pt x="67" y="114"/>
                  </a:lnTo>
                  <a:lnTo>
                    <a:pt x="98" y="109"/>
                  </a:lnTo>
                  <a:lnTo>
                    <a:pt x="83" y="72"/>
                  </a:lnTo>
                  <a:lnTo>
                    <a:pt x="50" y="45"/>
                  </a:lnTo>
                  <a:lnTo>
                    <a:pt x="59" y="30"/>
                  </a:lnTo>
                  <a:lnTo>
                    <a:pt x="41" y="21"/>
                  </a:lnTo>
                  <a:lnTo>
                    <a:pt x="27" y="0"/>
                  </a:lnTo>
                  <a:lnTo>
                    <a:pt x="18" y="0"/>
                  </a:lnTo>
                  <a:lnTo>
                    <a:pt x="19" y="16"/>
                  </a:lnTo>
                  <a:lnTo>
                    <a:pt x="13" y="12"/>
                  </a:lnTo>
                  <a:lnTo>
                    <a:pt x="0" y="25"/>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grpSp>
          <p:nvGrpSpPr>
            <p:cNvPr id="8" name="Group 43"/>
            <p:cNvGrpSpPr>
              <a:grpSpLocks/>
            </p:cNvGrpSpPr>
            <p:nvPr/>
          </p:nvGrpSpPr>
          <p:grpSpPr bwMode="auto">
            <a:xfrm>
              <a:off x="569102" y="2421931"/>
              <a:ext cx="1504940" cy="1195209"/>
              <a:chOff x="1156" y="1903"/>
              <a:chExt cx="1207" cy="914"/>
            </a:xfrm>
            <a:grpFill/>
          </p:grpSpPr>
          <p:sp>
            <p:nvSpPr>
              <p:cNvPr id="241" name="Freeform 240"/>
              <p:cNvSpPr>
                <a:spLocks/>
              </p:cNvSpPr>
              <p:nvPr/>
            </p:nvSpPr>
            <p:spPr bwMode="auto">
              <a:xfrm>
                <a:off x="1156" y="2418"/>
                <a:ext cx="1166" cy="223"/>
              </a:xfrm>
              <a:custGeom>
                <a:avLst/>
                <a:gdLst>
                  <a:gd name="T0" fmla="*/ 93 w 1166"/>
                  <a:gd name="T1" fmla="*/ 82 h 595"/>
                  <a:gd name="T2" fmla="*/ 110 w 1166"/>
                  <a:gd name="T3" fmla="*/ 69 h 595"/>
                  <a:gd name="T4" fmla="*/ 177 w 1166"/>
                  <a:gd name="T5" fmla="*/ 35 h 595"/>
                  <a:gd name="T6" fmla="*/ 250 w 1166"/>
                  <a:gd name="T7" fmla="*/ 52 h 595"/>
                  <a:gd name="T8" fmla="*/ 347 w 1166"/>
                  <a:gd name="T9" fmla="*/ 95 h 595"/>
                  <a:gd name="T10" fmla="*/ 453 w 1166"/>
                  <a:gd name="T11" fmla="*/ 123 h 595"/>
                  <a:gd name="T12" fmla="*/ 450 w 1166"/>
                  <a:gd name="T13" fmla="*/ 93 h 595"/>
                  <a:gd name="T14" fmla="*/ 515 w 1166"/>
                  <a:gd name="T15" fmla="*/ 93 h 595"/>
                  <a:gd name="T16" fmla="*/ 595 w 1166"/>
                  <a:gd name="T17" fmla="*/ 105 h 595"/>
                  <a:gd name="T18" fmla="*/ 597 w 1166"/>
                  <a:gd name="T19" fmla="*/ 85 h 595"/>
                  <a:gd name="T20" fmla="*/ 624 w 1166"/>
                  <a:gd name="T21" fmla="*/ 114 h 595"/>
                  <a:gd name="T22" fmla="*/ 632 w 1166"/>
                  <a:gd name="T23" fmla="*/ 78 h 595"/>
                  <a:gd name="T24" fmla="*/ 620 w 1166"/>
                  <a:gd name="T25" fmla="*/ 18 h 595"/>
                  <a:gd name="T26" fmla="*/ 676 w 1166"/>
                  <a:gd name="T27" fmla="*/ 44 h 595"/>
                  <a:gd name="T28" fmla="*/ 685 w 1166"/>
                  <a:gd name="T29" fmla="*/ 61 h 595"/>
                  <a:gd name="T30" fmla="*/ 721 w 1166"/>
                  <a:gd name="T31" fmla="*/ 76 h 595"/>
                  <a:gd name="T32" fmla="*/ 743 w 1166"/>
                  <a:gd name="T33" fmla="*/ 109 h 595"/>
                  <a:gd name="T34" fmla="*/ 797 w 1166"/>
                  <a:gd name="T35" fmla="*/ 55 h 595"/>
                  <a:gd name="T36" fmla="*/ 798 w 1166"/>
                  <a:gd name="T37" fmla="*/ 85 h 595"/>
                  <a:gd name="T38" fmla="*/ 783 w 1166"/>
                  <a:gd name="T39" fmla="*/ 137 h 595"/>
                  <a:gd name="T40" fmla="*/ 695 w 1166"/>
                  <a:gd name="T41" fmla="*/ 143 h 595"/>
                  <a:gd name="T42" fmla="*/ 698 w 1166"/>
                  <a:gd name="T43" fmla="*/ 183 h 595"/>
                  <a:gd name="T44" fmla="*/ 689 w 1166"/>
                  <a:gd name="T45" fmla="*/ 208 h 595"/>
                  <a:gd name="T46" fmla="*/ 661 w 1166"/>
                  <a:gd name="T47" fmla="*/ 226 h 595"/>
                  <a:gd name="T48" fmla="*/ 653 w 1166"/>
                  <a:gd name="T49" fmla="*/ 293 h 595"/>
                  <a:gd name="T50" fmla="*/ 759 w 1166"/>
                  <a:gd name="T51" fmla="*/ 359 h 595"/>
                  <a:gd name="T52" fmla="*/ 800 w 1166"/>
                  <a:gd name="T53" fmla="*/ 404 h 595"/>
                  <a:gd name="T54" fmla="*/ 817 w 1166"/>
                  <a:gd name="T55" fmla="*/ 440 h 595"/>
                  <a:gd name="T56" fmla="*/ 836 w 1166"/>
                  <a:gd name="T57" fmla="*/ 375 h 595"/>
                  <a:gd name="T58" fmla="*/ 849 w 1166"/>
                  <a:gd name="T59" fmla="*/ 293 h 595"/>
                  <a:gd name="T60" fmla="*/ 858 w 1166"/>
                  <a:gd name="T61" fmla="*/ 252 h 595"/>
                  <a:gd name="T62" fmla="*/ 900 w 1166"/>
                  <a:gd name="T63" fmla="*/ 225 h 595"/>
                  <a:gd name="T64" fmla="*/ 974 w 1166"/>
                  <a:gd name="T65" fmla="*/ 248 h 595"/>
                  <a:gd name="T66" fmla="*/ 980 w 1166"/>
                  <a:gd name="T67" fmla="*/ 283 h 595"/>
                  <a:gd name="T68" fmla="*/ 978 w 1166"/>
                  <a:gd name="T69" fmla="*/ 312 h 595"/>
                  <a:gd name="T70" fmla="*/ 1022 w 1166"/>
                  <a:gd name="T71" fmla="*/ 300 h 595"/>
                  <a:gd name="T72" fmla="*/ 1061 w 1166"/>
                  <a:gd name="T73" fmla="*/ 285 h 595"/>
                  <a:gd name="T74" fmla="*/ 1058 w 1166"/>
                  <a:gd name="T75" fmla="*/ 300 h 595"/>
                  <a:gd name="T76" fmla="*/ 1079 w 1166"/>
                  <a:gd name="T77" fmla="*/ 316 h 595"/>
                  <a:gd name="T78" fmla="*/ 1082 w 1166"/>
                  <a:gd name="T79" fmla="*/ 336 h 595"/>
                  <a:gd name="T80" fmla="*/ 1118 w 1166"/>
                  <a:gd name="T81" fmla="*/ 362 h 595"/>
                  <a:gd name="T82" fmla="*/ 1144 w 1166"/>
                  <a:gd name="T83" fmla="*/ 381 h 595"/>
                  <a:gd name="T84" fmla="*/ 1156 w 1166"/>
                  <a:gd name="T85" fmla="*/ 400 h 595"/>
                  <a:gd name="T86" fmla="*/ 985 w 1166"/>
                  <a:gd name="T87" fmla="*/ 477 h 595"/>
                  <a:gd name="T88" fmla="*/ 1047 w 1166"/>
                  <a:gd name="T89" fmla="*/ 482 h 595"/>
                  <a:gd name="T90" fmla="*/ 1053 w 1166"/>
                  <a:gd name="T91" fmla="*/ 527 h 595"/>
                  <a:gd name="T92" fmla="*/ 1108 w 1166"/>
                  <a:gd name="T93" fmla="*/ 523 h 595"/>
                  <a:gd name="T94" fmla="*/ 1022 w 1166"/>
                  <a:gd name="T95" fmla="*/ 552 h 595"/>
                  <a:gd name="T96" fmla="*/ 1010 w 1166"/>
                  <a:gd name="T97" fmla="*/ 540 h 595"/>
                  <a:gd name="T98" fmla="*/ 960 w 1166"/>
                  <a:gd name="T99" fmla="*/ 539 h 595"/>
                  <a:gd name="T100" fmla="*/ 846 w 1166"/>
                  <a:gd name="T101" fmla="*/ 574 h 595"/>
                  <a:gd name="T102" fmla="*/ 798 w 1166"/>
                  <a:gd name="T103" fmla="*/ 582 h 595"/>
                  <a:gd name="T104" fmla="*/ 820 w 1166"/>
                  <a:gd name="T105" fmla="*/ 550 h 595"/>
                  <a:gd name="T106" fmla="*/ 770 w 1166"/>
                  <a:gd name="T107" fmla="*/ 518 h 595"/>
                  <a:gd name="T108" fmla="*/ 735 w 1166"/>
                  <a:gd name="T109" fmla="*/ 479 h 595"/>
                  <a:gd name="T110" fmla="*/ 634 w 1166"/>
                  <a:gd name="T111" fmla="*/ 480 h 595"/>
                  <a:gd name="T112" fmla="*/ 244 w 1166"/>
                  <a:gd name="T113" fmla="*/ 462 h 595"/>
                  <a:gd name="T114" fmla="*/ 188 w 1166"/>
                  <a:gd name="T115" fmla="*/ 431 h 595"/>
                  <a:gd name="T116" fmla="*/ 149 w 1166"/>
                  <a:gd name="T117" fmla="*/ 366 h 595"/>
                  <a:gd name="T118" fmla="*/ 48 w 1166"/>
                  <a:gd name="T119" fmla="*/ 291 h 595"/>
                  <a:gd name="T120" fmla="*/ 0 w 1166"/>
                  <a:gd name="T121" fmla="*/ 264 h 59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166"/>
                  <a:gd name="T184" fmla="*/ 0 h 595"/>
                  <a:gd name="T185" fmla="*/ 1166 w 1166"/>
                  <a:gd name="T186" fmla="*/ 595 h 59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166" h="595">
                    <a:moveTo>
                      <a:pt x="0" y="264"/>
                    </a:moveTo>
                    <a:lnTo>
                      <a:pt x="0" y="264"/>
                    </a:lnTo>
                    <a:lnTo>
                      <a:pt x="0" y="55"/>
                    </a:lnTo>
                    <a:lnTo>
                      <a:pt x="93" y="82"/>
                    </a:lnTo>
                    <a:lnTo>
                      <a:pt x="88" y="71"/>
                    </a:lnTo>
                    <a:lnTo>
                      <a:pt x="98" y="64"/>
                    </a:lnTo>
                    <a:lnTo>
                      <a:pt x="154" y="42"/>
                    </a:lnTo>
                    <a:lnTo>
                      <a:pt x="110" y="69"/>
                    </a:lnTo>
                    <a:lnTo>
                      <a:pt x="136" y="62"/>
                    </a:lnTo>
                    <a:lnTo>
                      <a:pt x="136" y="67"/>
                    </a:lnTo>
                    <a:lnTo>
                      <a:pt x="183" y="43"/>
                    </a:lnTo>
                    <a:lnTo>
                      <a:pt x="177" y="35"/>
                    </a:lnTo>
                    <a:lnTo>
                      <a:pt x="207" y="64"/>
                    </a:lnTo>
                    <a:lnTo>
                      <a:pt x="227" y="47"/>
                    </a:lnTo>
                    <a:lnTo>
                      <a:pt x="225" y="64"/>
                    </a:lnTo>
                    <a:lnTo>
                      <a:pt x="250" y="52"/>
                    </a:lnTo>
                    <a:lnTo>
                      <a:pt x="319" y="73"/>
                    </a:lnTo>
                    <a:lnTo>
                      <a:pt x="351" y="72"/>
                    </a:lnTo>
                    <a:lnTo>
                      <a:pt x="369" y="85"/>
                    </a:lnTo>
                    <a:lnTo>
                      <a:pt x="347" y="95"/>
                    </a:lnTo>
                    <a:lnTo>
                      <a:pt x="360" y="100"/>
                    </a:lnTo>
                    <a:lnTo>
                      <a:pt x="422" y="94"/>
                    </a:lnTo>
                    <a:lnTo>
                      <a:pt x="450" y="112"/>
                    </a:lnTo>
                    <a:lnTo>
                      <a:pt x="453" y="123"/>
                    </a:lnTo>
                    <a:lnTo>
                      <a:pt x="460" y="116"/>
                    </a:lnTo>
                    <a:lnTo>
                      <a:pt x="450" y="100"/>
                    </a:lnTo>
                    <a:lnTo>
                      <a:pt x="479" y="80"/>
                    </a:lnTo>
                    <a:lnTo>
                      <a:pt x="450" y="93"/>
                    </a:lnTo>
                    <a:lnTo>
                      <a:pt x="440" y="87"/>
                    </a:lnTo>
                    <a:lnTo>
                      <a:pt x="475" y="72"/>
                    </a:lnTo>
                    <a:lnTo>
                      <a:pt x="494" y="93"/>
                    </a:lnTo>
                    <a:lnTo>
                      <a:pt x="515" y="93"/>
                    </a:lnTo>
                    <a:lnTo>
                      <a:pt x="528" y="102"/>
                    </a:lnTo>
                    <a:lnTo>
                      <a:pt x="582" y="100"/>
                    </a:lnTo>
                    <a:lnTo>
                      <a:pt x="580" y="93"/>
                    </a:lnTo>
                    <a:lnTo>
                      <a:pt x="595" y="105"/>
                    </a:lnTo>
                    <a:lnTo>
                      <a:pt x="598" y="95"/>
                    </a:lnTo>
                    <a:lnTo>
                      <a:pt x="586" y="99"/>
                    </a:lnTo>
                    <a:lnTo>
                      <a:pt x="577" y="86"/>
                    </a:lnTo>
                    <a:lnTo>
                      <a:pt x="597" y="85"/>
                    </a:lnTo>
                    <a:lnTo>
                      <a:pt x="605" y="94"/>
                    </a:lnTo>
                    <a:lnTo>
                      <a:pt x="613" y="91"/>
                    </a:lnTo>
                    <a:lnTo>
                      <a:pt x="609" y="106"/>
                    </a:lnTo>
                    <a:lnTo>
                      <a:pt x="624" y="114"/>
                    </a:lnTo>
                    <a:lnTo>
                      <a:pt x="620" y="93"/>
                    </a:lnTo>
                    <a:lnTo>
                      <a:pt x="648" y="81"/>
                    </a:lnTo>
                    <a:lnTo>
                      <a:pt x="640" y="71"/>
                    </a:lnTo>
                    <a:lnTo>
                      <a:pt x="632" y="78"/>
                    </a:lnTo>
                    <a:lnTo>
                      <a:pt x="646" y="61"/>
                    </a:lnTo>
                    <a:lnTo>
                      <a:pt x="607" y="48"/>
                    </a:lnTo>
                    <a:lnTo>
                      <a:pt x="611" y="17"/>
                    </a:lnTo>
                    <a:lnTo>
                      <a:pt x="620" y="18"/>
                    </a:lnTo>
                    <a:lnTo>
                      <a:pt x="625" y="0"/>
                    </a:lnTo>
                    <a:lnTo>
                      <a:pt x="655" y="17"/>
                    </a:lnTo>
                    <a:lnTo>
                      <a:pt x="656" y="29"/>
                    </a:lnTo>
                    <a:lnTo>
                      <a:pt x="676" y="44"/>
                    </a:lnTo>
                    <a:lnTo>
                      <a:pt x="663" y="44"/>
                    </a:lnTo>
                    <a:lnTo>
                      <a:pt x="668" y="49"/>
                    </a:lnTo>
                    <a:lnTo>
                      <a:pt x="661" y="56"/>
                    </a:lnTo>
                    <a:lnTo>
                      <a:pt x="685" y="61"/>
                    </a:lnTo>
                    <a:lnTo>
                      <a:pt x="677" y="64"/>
                    </a:lnTo>
                    <a:lnTo>
                      <a:pt x="692" y="90"/>
                    </a:lnTo>
                    <a:lnTo>
                      <a:pt x="704" y="67"/>
                    </a:lnTo>
                    <a:lnTo>
                      <a:pt x="721" y="76"/>
                    </a:lnTo>
                    <a:lnTo>
                      <a:pt x="726" y="91"/>
                    </a:lnTo>
                    <a:lnTo>
                      <a:pt x="717" y="95"/>
                    </a:lnTo>
                    <a:lnTo>
                      <a:pt x="733" y="114"/>
                    </a:lnTo>
                    <a:lnTo>
                      <a:pt x="743" y="109"/>
                    </a:lnTo>
                    <a:lnTo>
                      <a:pt x="755" y="81"/>
                    </a:lnTo>
                    <a:lnTo>
                      <a:pt x="769" y="78"/>
                    </a:lnTo>
                    <a:lnTo>
                      <a:pt x="758" y="53"/>
                    </a:lnTo>
                    <a:lnTo>
                      <a:pt x="797" y="55"/>
                    </a:lnTo>
                    <a:lnTo>
                      <a:pt x="814" y="69"/>
                    </a:lnTo>
                    <a:lnTo>
                      <a:pt x="807" y="77"/>
                    </a:lnTo>
                    <a:lnTo>
                      <a:pt x="815" y="81"/>
                    </a:lnTo>
                    <a:lnTo>
                      <a:pt x="798" y="85"/>
                    </a:lnTo>
                    <a:lnTo>
                      <a:pt x="813" y="117"/>
                    </a:lnTo>
                    <a:lnTo>
                      <a:pt x="788" y="134"/>
                    </a:lnTo>
                    <a:lnTo>
                      <a:pt x="779" y="126"/>
                    </a:lnTo>
                    <a:lnTo>
                      <a:pt x="783" y="137"/>
                    </a:lnTo>
                    <a:lnTo>
                      <a:pt x="743" y="129"/>
                    </a:lnTo>
                    <a:lnTo>
                      <a:pt x="751" y="140"/>
                    </a:lnTo>
                    <a:lnTo>
                      <a:pt x="735" y="156"/>
                    </a:lnTo>
                    <a:lnTo>
                      <a:pt x="695" y="143"/>
                    </a:lnTo>
                    <a:lnTo>
                      <a:pt x="710" y="156"/>
                    </a:lnTo>
                    <a:lnTo>
                      <a:pt x="739" y="159"/>
                    </a:lnTo>
                    <a:lnTo>
                      <a:pt x="719" y="185"/>
                    </a:lnTo>
                    <a:lnTo>
                      <a:pt x="698" y="183"/>
                    </a:lnTo>
                    <a:lnTo>
                      <a:pt x="688" y="197"/>
                    </a:lnTo>
                    <a:lnTo>
                      <a:pt x="650" y="185"/>
                    </a:lnTo>
                    <a:lnTo>
                      <a:pt x="685" y="197"/>
                    </a:lnTo>
                    <a:lnTo>
                      <a:pt x="689" y="208"/>
                    </a:lnTo>
                    <a:lnTo>
                      <a:pt x="663" y="212"/>
                    </a:lnTo>
                    <a:lnTo>
                      <a:pt x="668" y="215"/>
                    </a:lnTo>
                    <a:lnTo>
                      <a:pt x="661" y="216"/>
                    </a:lnTo>
                    <a:lnTo>
                      <a:pt x="661" y="226"/>
                    </a:lnTo>
                    <a:lnTo>
                      <a:pt x="633" y="241"/>
                    </a:lnTo>
                    <a:lnTo>
                      <a:pt x="627" y="289"/>
                    </a:lnTo>
                    <a:lnTo>
                      <a:pt x="638" y="300"/>
                    </a:lnTo>
                    <a:lnTo>
                      <a:pt x="653" y="293"/>
                    </a:lnTo>
                    <a:lnTo>
                      <a:pt x="659" y="330"/>
                    </a:lnTo>
                    <a:lnTo>
                      <a:pt x="681" y="322"/>
                    </a:lnTo>
                    <a:lnTo>
                      <a:pt x="707" y="333"/>
                    </a:lnTo>
                    <a:lnTo>
                      <a:pt x="759" y="359"/>
                    </a:lnTo>
                    <a:lnTo>
                      <a:pt x="755" y="370"/>
                    </a:lnTo>
                    <a:lnTo>
                      <a:pt x="761" y="362"/>
                    </a:lnTo>
                    <a:lnTo>
                      <a:pt x="800" y="364"/>
                    </a:lnTo>
                    <a:lnTo>
                      <a:pt x="800" y="404"/>
                    </a:lnTo>
                    <a:lnTo>
                      <a:pt x="812" y="417"/>
                    </a:lnTo>
                    <a:lnTo>
                      <a:pt x="803" y="420"/>
                    </a:lnTo>
                    <a:lnTo>
                      <a:pt x="823" y="427"/>
                    </a:lnTo>
                    <a:lnTo>
                      <a:pt x="817" y="440"/>
                    </a:lnTo>
                    <a:lnTo>
                      <a:pt x="836" y="439"/>
                    </a:lnTo>
                    <a:lnTo>
                      <a:pt x="862" y="418"/>
                    </a:lnTo>
                    <a:lnTo>
                      <a:pt x="851" y="413"/>
                    </a:lnTo>
                    <a:lnTo>
                      <a:pt x="836" y="375"/>
                    </a:lnTo>
                    <a:lnTo>
                      <a:pt x="885" y="342"/>
                    </a:lnTo>
                    <a:lnTo>
                      <a:pt x="877" y="342"/>
                    </a:lnTo>
                    <a:lnTo>
                      <a:pt x="867" y="303"/>
                    </a:lnTo>
                    <a:lnTo>
                      <a:pt x="849" y="293"/>
                    </a:lnTo>
                    <a:lnTo>
                      <a:pt x="872" y="277"/>
                    </a:lnTo>
                    <a:lnTo>
                      <a:pt x="864" y="269"/>
                    </a:lnTo>
                    <a:lnTo>
                      <a:pt x="868" y="255"/>
                    </a:lnTo>
                    <a:lnTo>
                      <a:pt x="858" y="252"/>
                    </a:lnTo>
                    <a:lnTo>
                      <a:pt x="868" y="238"/>
                    </a:lnTo>
                    <a:lnTo>
                      <a:pt x="857" y="229"/>
                    </a:lnTo>
                    <a:lnTo>
                      <a:pt x="863" y="216"/>
                    </a:lnTo>
                    <a:lnTo>
                      <a:pt x="900" y="225"/>
                    </a:lnTo>
                    <a:lnTo>
                      <a:pt x="916" y="218"/>
                    </a:lnTo>
                    <a:lnTo>
                      <a:pt x="947" y="238"/>
                    </a:lnTo>
                    <a:lnTo>
                      <a:pt x="947" y="246"/>
                    </a:lnTo>
                    <a:lnTo>
                      <a:pt x="974" y="248"/>
                    </a:lnTo>
                    <a:lnTo>
                      <a:pt x="977" y="267"/>
                    </a:lnTo>
                    <a:lnTo>
                      <a:pt x="953" y="268"/>
                    </a:lnTo>
                    <a:lnTo>
                      <a:pt x="973" y="271"/>
                    </a:lnTo>
                    <a:lnTo>
                      <a:pt x="980" y="283"/>
                    </a:lnTo>
                    <a:lnTo>
                      <a:pt x="958" y="300"/>
                    </a:lnTo>
                    <a:lnTo>
                      <a:pt x="990" y="292"/>
                    </a:lnTo>
                    <a:lnTo>
                      <a:pt x="992" y="306"/>
                    </a:lnTo>
                    <a:lnTo>
                      <a:pt x="978" y="312"/>
                    </a:lnTo>
                    <a:lnTo>
                      <a:pt x="998" y="297"/>
                    </a:lnTo>
                    <a:lnTo>
                      <a:pt x="1000" y="307"/>
                    </a:lnTo>
                    <a:lnTo>
                      <a:pt x="1018" y="292"/>
                    </a:lnTo>
                    <a:lnTo>
                      <a:pt x="1022" y="300"/>
                    </a:lnTo>
                    <a:lnTo>
                      <a:pt x="1035" y="279"/>
                    </a:lnTo>
                    <a:lnTo>
                      <a:pt x="1030" y="275"/>
                    </a:lnTo>
                    <a:lnTo>
                      <a:pt x="1045" y="264"/>
                    </a:lnTo>
                    <a:lnTo>
                      <a:pt x="1061" y="285"/>
                    </a:lnTo>
                    <a:lnTo>
                      <a:pt x="1047" y="291"/>
                    </a:lnTo>
                    <a:lnTo>
                      <a:pt x="1062" y="288"/>
                    </a:lnTo>
                    <a:lnTo>
                      <a:pt x="1068" y="297"/>
                    </a:lnTo>
                    <a:lnTo>
                      <a:pt x="1058" y="300"/>
                    </a:lnTo>
                    <a:lnTo>
                      <a:pt x="1071" y="301"/>
                    </a:lnTo>
                    <a:lnTo>
                      <a:pt x="1062" y="308"/>
                    </a:lnTo>
                    <a:lnTo>
                      <a:pt x="1072" y="306"/>
                    </a:lnTo>
                    <a:lnTo>
                      <a:pt x="1079" y="316"/>
                    </a:lnTo>
                    <a:lnTo>
                      <a:pt x="1074" y="320"/>
                    </a:lnTo>
                    <a:lnTo>
                      <a:pt x="1088" y="328"/>
                    </a:lnTo>
                    <a:lnTo>
                      <a:pt x="1066" y="336"/>
                    </a:lnTo>
                    <a:lnTo>
                      <a:pt x="1082" y="336"/>
                    </a:lnTo>
                    <a:lnTo>
                      <a:pt x="1079" y="344"/>
                    </a:lnTo>
                    <a:lnTo>
                      <a:pt x="1102" y="351"/>
                    </a:lnTo>
                    <a:lnTo>
                      <a:pt x="1110" y="369"/>
                    </a:lnTo>
                    <a:lnTo>
                      <a:pt x="1118" y="362"/>
                    </a:lnTo>
                    <a:lnTo>
                      <a:pt x="1142" y="375"/>
                    </a:lnTo>
                    <a:lnTo>
                      <a:pt x="1091" y="390"/>
                    </a:lnTo>
                    <a:lnTo>
                      <a:pt x="1102" y="399"/>
                    </a:lnTo>
                    <a:lnTo>
                      <a:pt x="1144" y="381"/>
                    </a:lnTo>
                    <a:lnTo>
                      <a:pt x="1144" y="396"/>
                    </a:lnTo>
                    <a:lnTo>
                      <a:pt x="1163" y="393"/>
                    </a:lnTo>
                    <a:lnTo>
                      <a:pt x="1165" y="400"/>
                    </a:lnTo>
                    <a:lnTo>
                      <a:pt x="1156" y="400"/>
                    </a:lnTo>
                    <a:lnTo>
                      <a:pt x="1165" y="418"/>
                    </a:lnTo>
                    <a:lnTo>
                      <a:pt x="1106" y="453"/>
                    </a:lnTo>
                    <a:lnTo>
                      <a:pt x="1021" y="453"/>
                    </a:lnTo>
                    <a:lnTo>
                      <a:pt x="985" y="477"/>
                    </a:lnTo>
                    <a:lnTo>
                      <a:pt x="955" y="513"/>
                    </a:lnTo>
                    <a:lnTo>
                      <a:pt x="985" y="486"/>
                    </a:lnTo>
                    <a:lnTo>
                      <a:pt x="1031" y="470"/>
                    </a:lnTo>
                    <a:lnTo>
                      <a:pt x="1047" y="482"/>
                    </a:lnTo>
                    <a:lnTo>
                      <a:pt x="1017" y="492"/>
                    </a:lnTo>
                    <a:lnTo>
                      <a:pt x="1041" y="497"/>
                    </a:lnTo>
                    <a:lnTo>
                      <a:pt x="1035" y="508"/>
                    </a:lnTo>
                    <a:lnTo>
                      <a:pt x="1053" y="527"/>
                    </a:lnTo>
                    <a:lnTo>
                      <a:pt x="1089" y="535"/>
                    </a:lnTo>
                    <a:lnTo>
                      <a:pt x="1098" y="510"/>
                    </a:lnTo>
                    <a:lnTo>
                      <a:pt x="1098" y="525"/>
                    </a:lnTo>
                    <a:lnTo>
                      <a:pt x="1108" y="523"/>
                    </a:lnTo>
                    <a:lnTo>
                      <a:pt x="1091" y="539"/>
                    </a:lnTo>
                    <a:lnTo>
                      <a:pt x="1049" y="550"/>
                    </a:lnTo>
                    <a:lnTo>
                      <a:pt x="1034" y="568"/>
                    </a:lnTo>
                    <a:lnTo>
                      <a:pt x="1022" y="552"/>
                    </a:lnTo>
                    <a:lnTo>
                      <a:pt x="1062" y="537"/>
                    </a:lnTo>
                    <a:lnTo>
                      <a:pt x="1041" y="538"/>
                    </a:lnTo>
                    <a:lnTo>
                      <a:pt x="1045" y="527"/>
                    </a:lnTo>
                    <a:lnTo>
                      <a:pt x="1010" y="540"/>
                    </a:lnTo>
                    <a:lnTo>
                      <a:pt x="1000" y="532"/>
                    </a:lnTo>
                    <a:lnTo>
                      <a:pt x="1000" y="510"/>
                    </a:lnTo>
                    <a:lnTo>
                      <a:pt x="977" y="503"/>
                    </a:lnTo>
                    <a:lnTo>
                      <a:pt x="960" y="539"/>
                    </a:lnTo>
                    <a:lnTo>
                      <a:pt x="891" y="552"/>
                    </a:lnTo>
                    <a:lnTo>
                      <a:pt x="843" y="566"/>
                    </a:lnTo>
                    <a:lnTo>
                      <a:pt x="835" y="572"/>
                    </a:lnTo>
                    <a:lnTo>
                      <a:pt x="846" y="574"/>
                    </a:lnTo>
                    <a:lnTo>
                      <a:pt x="849" y="579"/>
                    </a:lnTo>
                    <a:lnTo>
                      <a:pt x="791" y="594"/>
                    </a:lnTo>
                    <a:lnTo>
                      <a:pt x="794" y="587"/>
                    </a:lnTo>
                    <a:lnTo>
                      <a:pt x="798" y="582"/>
                    </a:lnTo>
                    <a:lnTo>
                      <a:pt x="800" y="576"/>
                    </a:lnTo>
                    <a:lnTo>
                      <a:pt x="809" y="571"/>
                    </a:lnTo>
                    <a:lnTo>
                      <a:pt x="810" y="539"/>
                    </a:lnTo>
                    <a:lnTo>
                      <a:pt x="820" y="550"/>
                    </a:lnTo>
                    <a:lnTo>
                      <a:pt x="837" y="546"/>
                    </a:lnTo>
                    <a:lnTo>
                      <a:pt x="823" y="527"/>
                    </a:lnTo>
                    <a:lnTo>
                      <a:pt x="773" y="518"/>
                    </a:lnTo>
                    <a:lnTo>
                      <a:pt x="770" y="518"/>
                    </a:lnTo>
                    <a:lnTo>
                      <a:pt x="765" y="493"/>
                    </a:lnTo>
                    <a:lnTo>
                      <a:pt x="755" y="495"/>
                    </a:lnTo>
                    <a:lnTo>
                      <a:pt x="746" y="480"/>
                    </a:lnTo>
                    <a:lnTo>
                      <a:pt x="735" y="479"/>
                    </a:lnTo>
                    <a:lnTo>
                      <a:pt x="735" y="488"/>
                    </a:lnTo>
                    <a:lnTo>
                      <a:pt x="722" y="475"/>
                    </a:lnTo>
                    <a:lnTo>
                      <a:pt x="699" y="493"/>
                    </a:lnTo>
                    <a:lnTo>
                      <a:pt x="634" y="480"/>
                    </a:lnTo>
                    <a:lnTo>
                      <a:pt x="626" y="468"/>
                    </a:lnTo>
                    <a:lnTo>
                      <a:pt x="625" y="476"/>
                    </a:lnTo>
                    <a:lnTo>
                      <a:pt x="249" y="476"/>
                    </a:lnTo>
                    <a:lnTo>
                      <a:pt x="244" y="462"/>
                    </a:lnTo>
                    <a:lnTo>
                      <a:pt x="224" y="458"/>
                    </a:lnTo>
                    <a:lnTo>
                      <a:pt x="225" y="449"/>
                    </a:lnTo>
                    <a:lnTo>
                      <a:pt x="183" y="437"/>
                    </a:lnTo>
                    <a:lnTo>
                      <a:pt x="188" y="431"/>
                    </a:lnTo>
                    <a:lnTo>
                      <a:pt x="178" y="414"/>
                    </a:lnTo>
                    <a:lnTo>
                      <a:pt x="168" y="413"/>
                    </a:lnTo>
                    <a:lnTo>
                      <a:pt x="145" y="377"/>
                    </a:lnTo>
                    <a:lnTo>
                      <a:pt x="149" y="366"/>
                    </a:lnTo>
                    <a:lnTo>
                      <a:pt x="150" y="347"/>
                    </a:lnTo>
                    <a:lnTo>
                      <a:pt x="124" y="336"/>
                    </a:lnTo>
                    <a:lnTo>
                      <a:pt x="76" y="273"/>
                    </a:lnTo>
                    <a:lnTo>
                      <a:pt x="48" y="291"/>
                    </a:lnTo>
                    <a:lnTo>
                      <a:pt x="41" y="283"/>
                    </a:lnTo>
                    <a:lnTo>
                      <a:pt x="39" y="281"/>
                    </a:lnTo>
                    <a:lnTo>
                      <a:pt x="26" y="264"/>
                    </a:lnTo>
                    <a:lnTo>
                      <a:pt x="0" y="264"/>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sp>
            <p:nvSpPr>
              <p:cNvPr id="242" name="Freeform 45"/>
              <p:cNvSpPr>
                <a:spLocks/>
              </p:cNvSpPr>
              <p:nvPr/>
            </p:nvSpPr>
            <p:spPr bwMode="auto">
              <a:xfrm>
                <a:off x="1330" y="2584"/>
                <a:ext cx="69" cy="223"/>
              </a:xfrm>
              <a:custGeom>
                <a:avLst/>
                <a:gdLst>
                  <a:gd name="T0" fmla="*/ 0 w 69"/>
                  <a:gd name="T1" fmla="*/ 0 h 40"/>
                  <a:gd name="T2" fmla="*/ 0 w 69"/>
                  <a:gd name="T3" fmla="*/ 0 h 40"/>
                  <a:gd name="T4" fmla="*/ 37 w 69"/>
                  <a:gd name="T5" fmla="*/ 8 h 40"/>
                  <a:gd name="T6" fmla="*/ 68 w 69"/>
                  <a:gd name="T7" fmla="*/ 39 h 40"/>
                  <a:gd name="T8" fmla="*/ 50 w 69"/>
                  <a:gd name="T9" fmla="*/ 33 h 40"/>
                  <a:gd name="T10" fmla="*/ 0 w 69"/>
                  <a:gd name="T11" fmla="*/ 0 h 40"/>
                  <a:gd name="T12" fmla="*/ 0 w 69"/>
                  <a:gd name="T13" fmla="*/ 0 h 40"/>
                  <a:gd name="T14" fmla="*/ 0 60000 65536"/>
                  <a:gd name="T15" fmla="*/ 0 60000 65536"/>
                  <a:gd name="T16" fmla="*/ 0 60000 65536"/>
                  <a:gd name="T17" fmla="*/ 0 60000 65536"/>
                  <a:gd name="T18" fmla="*/ 0 60000 65536"/>
                  <a:gd name="T19" fmla="*/ 0 60000 65536"/>
                  <a:gd name="T20" fmla="*/ 0 60000 65536"/>
                  <a:gd name="T21" fmla="*/ 0 w 69"/>
                  <a:gd name="T22" fmla="*/ 0 h 40"/>
                  <a:gd name="T23" fmla="*/ 69 w 69"/>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 h="40">
                    <a:moveTo>
                      <a:pt x="0" y="0"/>
                    </a:moveTo>
                    <a:lnTo>
                      <a:pt x="0" y="0"/>
                    </a:lnTo>
                    <a:lnTo>
                      <a:pt x="37" y="8"/>
                    </a:lnTo>
                    <a:lnTo>
                      <a:pt x="68" y="39"/>
                    </a:lnTo>
                    <a:lnTo>
                      <a:pt x="50" y="33"/>
                    </a:lnTo>
                    <a:lnTo>
                      <a:pt x="0" y="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43" name="Freeform 242"/>
              <p:cNvSpPr>
                <a:spLocks/>
              </p:cNvSpPr>
              <p:nvPr/>
            </p:nvSpPr>
            <p:spPr bwMode="auto">
              <a:xfrm>
                <a:off x="1362" y="2098"/>
                <a:ext cx="144" cy="223"/>
              </a:xfrm>
              <a:custGeom>
                <a:avLst/>
                <a:gdLst>
                  <a:gd name="T0" fmla="*/ 0 w 144"/>
                  <a:gd name="T1" fmla="*/ 66 h 89"/>
                  <a:gd name="T2" fmla="*/ 0 w 144"/>
                  <a:gd name="T3" fmla="*/ 66 h 89"/>
                  <a:gd name="T4" fmla="*/ 6 w 144"/>
                  <a:gd name="T5" fmla="*/ 55 h 89"/>
                  <a:gd name="T6" fmla="*/ 27 w 144"/>
                  <a:gd name="T7" fmla="*/ 18 h 89"/>
                  <a:gd name="T8" fmla="*/ 17 w 144"/>
                  <a:gd name="T9" fmla="*/ 3 h 89"/>
                  <a:gd name="T10" fmla="*/ 61 w 144"/>
                  <a:gd name="T11" fmla="*/ 0 h 89"/>
                  <a:gd name="T12" fmla="*/ 92 w 144"/>
                  <a:gd name="T13" fmla="*/ 14 h 89"/>
                  <a:gd name="T14" fmla="*/ 112 w 144"/>
                  <a:gd name="T15" fmla="*/ 6 h 89"/>
                  <a:gd name="T16" fmla="*/ 143 w 144"/>
                  <a:gd name="T17" fmla="*/ 27 h 89"/>
                  <a:gd name="T18" fmla="*/ 77 w 144"/>
                  <a:gd name="T19" fmla="*/ 59 h 89"/>
                  <a:gd name="T20" fmla="*/ 72 w 144"/>
                  <a:gd name="T21" fmla="*/ 79 h 89"/>
                  <a:gd name="T22" fmla="*/ 39 w 144"/>
                  <a:gd name="T23" fmla="*/ 88 h 89"/>
                  <a:gd name="T24" fmla="*/ 25 w 144"/>
                  <a:gd name="T25" fmla="*/ 73 h 89"/>
                  <a:gd name="T26" fmla="*/ 0 w 144"/>
                  <a:gd name="T27" fmla="*/ 66 h 89"/>
                  <a:gd name="T28" fmla="*/ 0 w 144"/>
                  <a:gd name="T29" fmla="*/ 66 h 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4"/>
                  <a:gd name="T46" fmla="*/ 0 h 89"/>
                  <a:gd name="T47" fmla="*/ 144 w 144"/>
                  <a:gd name="T48" fmla="*/ 89 h 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4" h="89">
                    <a:moveTo>
                      <a:pt x="0" y="66"/>
                    </a:moveTo>
                    <a:lnTo>
                      <a:pt x="0" y="66"/>
                    </a:lnTo>
                    <a:lnTo>
                      <a:pt x="6" y="55"/>
                    </a:lnTo>
                    <a:lnTo>
                      <a:pt x="27" y="18"/>
                    </a:lnTo>
                    <a:lnTo>
                      <a:pt x="17" y="3"/>
                    </a:lnTo>
                    <a:lnTo>
                      <a:pt x="61" y="0"/>
                    </a:lnTo>
                    <a:lnTo>
                      <a:pt x="92" y="14"/>
                    </a:lnTo>
                    <a:lnTo>
                      <a:pt x="112" y="6"/>
                    </a:lnTo>
                    <a:lnTo>
                      <a:pt x="143" y="27"/>
                    </a:lnTo>
                    <a:lnTo>
                      <a:pt x="77" y="59"/>
                    </a:lnTo>
                    <a:lnTo>
                      <a:pt x="72" y="79"/>
                    </a:lnTo>
                    <a:lnTo>
                      <a:pt x="39" y="88"/>
                    </a:lnTo>
                    <a:lnTo>
                      <a:pt x="25" y="73"/>
                    </a:lnTo>
                    <a:lnTo>
                      <a:pt x="0" y="66"/>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sp>
            <p:nvSpPr>
              <p:cNvPr id="244" name="Freeform 243"/>
              <p:cNvSpPr>
                <a:spLocks/>
              </p:cNvSpPr>
              <p:nvPr/>
            </p:nvSpPr>
            <p:spPr bwMode="auto">
              <a:xfrm>
                <a:off x="1403" y="1996"/>
                <a:ext cx="101" cy="223"/>
              </a:xfrm>
              <a:custGeom>
                <a:avLst/>
                <a:gdLst>
                  <a:gd name="T0" fmla="*/ 0 w 101"/>
                  <a:gd name="T1" fmla="*/ 38 h 51"/>
                  <a:gd name="T2" fmla="*/ 0 w 101"/>
                  <a:gd name="T3" fmla="*/ 38 h 51"/>
                  <a:gd name="T4" fmla="*/ 23 w 101"/>
                  <a:gd name="T5" fmla="*/ 45 h 51"/>
                  <a:gd name="T6" fmla="*/ 29 w 101"/>
                  <a:gd name="T7" fmla="*/ 37 h 51"/>
                  <a:gd name="T8" fmla="*/ 34 w 101"/>
                  <a:gd name="T9" fmla="*/ 50 h 51"/>
                  <a:gd name="T10" fmla="*/ 45 w 101"/>
                  <a:gd name="T11" fmla="*/ 45 h 51"/>
                  <a:gd name="T12" fmla="*/ 43 w 101"/>
                  <a:gd name="T13" fmla="*/ 33 h 51"/>
                  <a:gd name="T14" fmla="*/ 54 w 101"/>
                  <a:gd name="T15" fmla="*/ 39 h 51"/>
                  <a:gd name="T16" fmla="*/ 60 w 101"/>
                  <a:gd name="T17" fmla="*/ 21 h 51"/>
                  <a:gd name="T18" fmla="*/ 69 w 101"/>
                  <a:gd name="T19" fmla="*/ 20 h 51"/>
                  <a:gd name="T20" fmla="*/ 72 w 101"/>
                  <a:gd name="T21" fmla="*/ 37 h 51"/>
                  <a:gd name="T22" fmla="*/ 94 w 101"/>
                  <a:gd name="T23" fmla="*/ 24 h 51"/>
                  <a:gd name="T24" fmla="*/ 87 w 101"/>
                  <a:gd name="T25" fmla="*/ 10 h 51"/>
                  <a:gd name="T26" fmla="*/ 100 w 101"/>
                  <a:gd name="T27" fmla="*/ 7 h 51"/>
                  <a:gd name="T28" fmla="*/ 86 w 101"/>
                  <a:gd name="T29" fmla="*/ 0 h 51"/>
                  <a:gd name="T30" fmla="*/ 50 w 101"/>
                  <a:gd name="T31" fmla="*/ 7 h 51"/>
                  <a:gd name="T32" fmla="*/ 0 w 101"/>
                  <a:gd name="T33" fmla="*/ 38 h 51"/>
                  <a:gd name="T34" fmla="*/ 0 w 101"/>
                  <a:gd name="T35" fmla="*/ 38 h 5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1"/>
                  <a:gd name="T55" fmla="*/ 0 h 51"/>
                  <a:gd name="T56" fmla="*/ 101 w 101"/>
                  <a:gd name="T57" fmla="*/ 51 h 5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1" h="51">
                    <a:moveTo>
                      <a:pt x="0" y="38"/>
                    </a:moveTo>
                    <a:lnTo>
                      <a:pt x="0" y="38"/>
                    </a:lnTo>
                    <a:lnTo>
                      <a:pt x="23" y="45"/>
                    </a:lnTo>
                    <a:lnTo>
                      <a:pt x="29" y="37"/>
                    </a:lnTo>
                    <a:lnTo>
                      <a:pt x="34" y="50"/>
                    </a:lnTo>
                    <a:lnTo>
                      <a:pt x="45" y="45"/>
                    </a:lnTo>
                    <a:lnTo>
                      <a:pt x="43" y="33"/>
                    </a:lnTo>
                    <a:lnTo>
                      <a:pt x="54" y="39"/>
                    </a:lnTo>
                    <a:lnTo>
                      <a:pt x="60" y="21"/>
                    </a:lnTo>
                    <a:lnTo>
                      <a:pt x="69" y="20"/>
                    </a:lnTo>
                    <a:lnTo>
                      <a:pt x="72" y="37"/>
                    </a:lnTo>
                    <a:lnTo>
                      <a:pt x="94" y="24"/>
                    </a:lnTo>
                    <a:lnTo>
                      <a:pt x="87" y="10"/>
                    </a:lnTo>
                    <a:lnTo>
                      <a:pt x="100" y="7"/>
                    </a:lnTo>
                    <a:lnTo>
                      <a:pt x="86" y="0"/>
                    </a:lnTo>
                    <a:lnTo>
                      <a:pt x="50" y="7"/>
                    </a:lnTo>
                    <a:lnTo>
                      <a:pt x="0" y="38"/>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sp>
            <p:nvSpPr>
              <p:cNvPr id="245" name="Freeform 244"/>
              <p:cNvSpPr>
                <a:spLocks/>
              </p:cNvSpPr>
              <p:nvPr/>
            </p:nvSpPr>
            <p:spPr bwMode="auto">
              <a:xfrm>
                <a:off x="1457" y="2145"/>
                <a:ext cx="247" cy="223"/>
              </a:xfrm>
              <a:custGeom>
                <a:avLst/>
                <a:gdLst>
                  <a:gd name="T0" fmla="*/ 0 w 247"/>
                  <a:gd name="T1" fmla="*/ 39 h 122"/>
                  <a:gd name="T2" fmla="*/ 0 w 247"/>
                  <a:gd name="T3" fmla="*/ 39 h 122"/>
                  <a:gd name="T4" fmla="*/ 12 w 247"/>
                  <a:gd name="T5" fmla="*/ 29 h 122"/>
                  <a:gd name="T6" fmla="*/ 6 w 247"/>
                  <a:gd name="T7" fmla="*/ 24 h 122"/>
                  <a:gd name="T8" fmla="*/ 35 w 247"/>
                  <a:gd name="T9" fmla="*/ 7 h 122"/>
                  <a:gd name="T10" fmla="*/ 59 w 247"/>
                  <a:gd name="T11" fmla="*/ 0 h 122"/>
                  <a:gd name="T12" fmla="*/ 67 w 247"/>
                  <a:gd name="T13" fmla="*/ 13 h 122"/>
                  <a:gd name="T14" fmla="*/ 59 w 247"/>
                  <a:gd name="T15" fmla="*/ 20 h 122"/>
                  <a:gd name="T16" fmla="*/ 81 w 247"/>
                  <a:gd name="T17" fmla="*/ 10 h 122"/>
                  <a:gd name="T18" fmla="*/ 105 w 247"/>
                  <a:gd name="T19" fmla="*/ 18 h 122"/>
                  <a:gd name="T20" fmla="*/ 96 w 247"/>
                  <a:gd name="T21" fmla="*/ 27 h 122"/>
                  <a:gd name="T22" fmla="*/ 124 w 247"/>
                  <a:gd name="T23" fmla="*/ 21 h 122"/>
                  <a:gd name="T24" fmla="*/ 116 w 247"/>
                  <a:gd name="T25" fmla="*/ 11 h 122"/>
                  <a:gd name="T26" fmla="*/ 127 w 247"/>
                  <a:gd name="T27" fmla="*/ 12 h 122"/>
                  <a:gd name="T28" fmla="*/ 149 w 247"/>
                  <a:gd name="T29" fmla="*/ 44 h 122"/>
                  <a:gd name="T30" fmla="*/ 157 w 247"/>
                  <a:gd name="T31" fmla="*/ 37 h 122"/>
                  <a:gd name="T32" fmla="*/ 148 w 247"/>
                  <a:gd name="T33" fmla="*/ 1 h 122"/>
                  <a:gd name="T34" fmla="*/ 166 w 247"/>
                  <a:gd name="T35" fmla="*/ 2 h 122"/>
                  <a:gd name="T36" fmla="*/ 186 w 247"/>
                  <a:gd name="T37" fmla="*/ 14 h 122"/>
                  <a:gd name="T38" fmla="*/ 197 w 247"/>
                  <a:gd name="T39" fmla="*/ 58 h 122"/>
                  <a:gd name="T40" fmla="*/ 246 w 247"/>
                  <a:gd name="T41" fmla="*/ 80 h 122"/>
                  <a:gd name="T42" fmla="*/ 245 w 247"/>
                  <a:gd name="T43" fmla="*/ 91 h 122"/>
                  <a:gd name="T44" fmla="*/ 232 w 247"/>
                  <a:gd name="T45" fmla="*/ 86 h 122"/>
                  <a:gd name="T46" fmla="*/ 217 w 247"/>
                  <a:gd name="T47" fmla="*/ 94 h 122"/>
                  <a:gd name="T48" fmla="*/ 238 w 247"/>
                  <a:gd name="T49" fmla="*/ 104 h 122"/>
                  <a:gd name="T50" fmla="*/ 219 w 247"/>
                  <a:gd name="T51" fmla="*/ 114 h 122"/>
                  <a:gd name="T52" fmla="*/ 187 w 247"/>
                  <a:gd name="T53" fmla="*/ 109 h 122"/>
                  <a:gd name="T54" fmla="*/ 169 w 247"/>
                  <a:gd name="T55" fmla="*/ 97 h 122"/>
                  <a:gd name="T56" fmla="*/ 128 w 247"/>
                  <a:gd name="T57" fmla="*/ 117 h 122"/>
                  <a:gd name="T58" fmla="*/ 78 w 247"/>
                  <a:gd name="T59" fmla="*/ 121 h 122"/>
                  <a:gd name="T60" fmla="*/ 68 w 247"/>
                  <a:gd name="T61" fmla="*/ 102 h 122"/>
                  <a:gd name="T62" fmla="*/ 40 w 247"/>
                  <a:gd name="T63" fmla="*/ 100 h 122"/>
                  <a:gd name="T64" fmla="*/ 22 w 247"/>
                  <a:gd name="T65" fmla="*/ 84 h 122"/>
                  <a:gd name="T66" fmla="*/ 93 w 247"/>
                  <a:gd name="T67" fmla="*/ 74 h 122"/>
                  <a:gd name="T68" fmla="*/ 19 w 247"/>
                  <a:gd name="T69" fmla="*/ 69 h 122"/>
                  <a:gd name="T70" fmla="*/ 9 w 247"/>
                  <a:gd name="T71" fmla="*/ 59 h 122"/>
                  <a:gd name="T72" fmla="*/ 47 w 247"/>
                  <a:gd name="T73" fmla="*/ 48 h 122"/>
                  <a:gd name="T74" fmla="*/ 12 w 247"/>
                  <a:gd name="T75" fmla="*/ 49 h 122"/>
                  <a:gd name="T76" fmla="*/ 15 w 247"/>
                  <a:gd name="T77" fmla="*/ 44 h 122"/>
                  <a:gd name="T78" fmla="*/ 0 w 247"/>
                  <a:gd name="T79" fmla="*/ 39 h 122"/>
                  <a:gd name="T80" fmla="*/ 0 w 247"/>
                  <a:gd name="T81" fmla="*/ 39 h 12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47"/>
                  <a:gd name="T124" fmla="*/ 0 h 122"/>
                  <a:gd name="T125" fmla="*/ 247 w 247"/>
                  <a:gd name="T126" fmla="*/ 122 h 12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47" h="122">
                    <a:moveTo>
                      <a:pt x="0" y="39"/>
                    </a:moveTo>
                    <a:lnTo>
                      <a:pt x="0" y="39"/>
                    </a:lnTo>
                    <a:lnTo>
                      <a:pt x="12" y="29"/>
                    </a:lnTo>
                    <a:lnTo>
                      <a:pt x="6" y="24"/>
                    </a:lnTo>
                    <a:lnTo>
                      <a:pt x="35" y="7"/>
                    </a:lnTo>
                    <a:lnTo>
                      <a:pt x="59" y="0"/>
                    </a:lnTo>
                    <a:lnTo>
                      <a:pt x="67" y="13"/>
                    </a:lnTo>
                    <a:lnTo>
                      <a:pt x="59" y="20"/>
                    </a:lnTo>
                    <a:lnTo>
                      <a:pt x="81" y="10"/>
                    </a:lnTo>
                    <a:lnTo>
                      <a:pt x="105" y="18"/>
                    </a:lnTo>
                    <a:lnTo>
                      <a:pt x="96" y="27"/>
                    </a:lnTo>
                    <a:lnTo>
                      <a:pt x="124" y="21"/>
                    </a:lnTo>
                    <a:lnTo>
                      <a:pt x="116" y="11"/>
                    </a:lnTo>
                    <a:lnTo>
                      <a:pt x="127" y="12"/>
                    </a:lnTo>
                    <a:lnTo>
                      <a:pt x="149" y="44"/>
                    </a:lnTo>
                    <a:lnTo>
                      <a:pt x="157" y="37"/>
                    </a:lnTo>
                    <a:lnTo>
                      <a:pt x="148" y="1"/>
                    </a:lnTo>
                    <a:lnTo>
                      <a:pt x="166" y="2"/>
                    </a:lnTo>
                    <a:lnTo>
                      <a:pt x="186" y="14"/>
                    </a:lnTo>
                    <a:lnTo>
                      <a:pt x="197" y="58"/>
                    </a:lnTo>
                    <a:lnTo>
                      <a:pt x="246" y="80"/>
                    </a:lnTo>
                    <a:lnTo>
                      <a:pt x="245" y="91"/>
                    </a:lnTo>
                    <a:lnTo>
                      <a:pt x="232" y="86"/>
                    </a:lnTo>
                    <a:lnTo>
                      <a:pt x="217" y="94"/>
                    </a:lnTo>
                    <a:lnTo>
                      <a:pt x="238" y="104"/>
                    </a:lnTo>
                    <a:lnTo>
                      <a:pt x="219" y="114"/>
                    </a:lnTo>
                    <a:lnTo>
                      <a:pt x="187" y="109"/>
                    </a:lnTo>
                    <a:lnTo>
                      <a:pt x="169" y="97"/>
                    </a:lnTo>
                    <a:lnTo>
                      <a:pt x="128" y="117"/>
                    </a:lnTo>
                    <a:lnTo>
                      <a:pt x="78" y="121"/>
                    </a:lnTo>
                    <a:lnTo>
                      <a:pt x="68" y="102"/>
                    </a:lnTo>
                    <a:lnTo>
                      <a:pt x="40" y="100"/>
                    </a:lnTo>
                    <a:lnTo>
                      <a:pt x="22" y="84"/>
                    </a:lnTo>
                    <a:lnTo>
                      <a:pt x="93" y="74"/>
                    </a:lnTo>
                    <a:lnTo>
                      <a:pt x="19" y="69"/>
                    </a:lnTo>
                    <a:lnTo>
                      <a:pt x="9" y="59"/>
                    </a:lnTo>
                    <a:lnTo>
                      <a:pt x="47" y="48"/>
                    </a:lnTo>
                    <a:lnTo>
                      <a:pt x="12" y="49"/>
                    </a:lnTo>
                    <a:lnTo>
                      <a:pt x="15" y="44"/>
                    </a:lnTo>
                    <a:lnTo>
                      <a:pt x="0" y="39"/>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sp>
            <p:nvSpPr>
              <p:cNvPr id="246" name="Freeform 245"/>
              <p:cNvSpPr>
                <a:spLocks/>
              </p:cNvSpPr>
              <p:nvPr/>
            </p:nvSpPr>
            <p:spPr bwMode="auto">
              <a:xfrm>
                <a:off x="1475" y="2023"/>
                <a:ext cx="168" cy="223"/>
              </a:xfrm>
              <a:custGeom>
                <a:avLst/>
                <a:gdLst>
                  <a:gd name="T0" fmla="*/ 0 w 168"/>
                  <a:gd name="T1" fmla="*/ 44 h 68"/>
                  <a:gd name="T2" fmla="*/ 0 w 168"/>
                  <a:gd name="T3" fmla="*/ 44 h 68"/>
                  <a:gd name="T4" fmla="*/ 6 w 168"/>
                  <a:gd name="T5" fmla="*/ 38 h 68"/>
                  <a:gd name="T6" fmla="*/ 34 w 168"/>
                  <a:gd name="T7" fmla="*/ 32 h 68"/>
                  <a:gd name="T8" fmla="*/ 6 w 168"/>
                  <a:gd name="T9" fmla="*/ 33 h 68"/>
                  <a:gd name="T10" fmla="*/ 39 w 168"/>
                  <a:gd name="T11" fmla="*/ 27 h 68"/>
                  <a:gd name="T12" fmla="*/ 12 w 168"/>
                  <a:gd name="T13" fmla="*/ 27 h 68"/>
                  <a:gd name="T14" fmla="*/ 14 w 168"/>
                  <a:gd name="T15" fmla="*/ 19 h 68"/>
                  <a:gd name="T16" fmla="*/ 40 w 168"/>
                  <a:gd name="T17" fmla="*/ 19 h 68"/>
                  <a:gd name="T18" fmla="*/ 22 w 168"/>
                  <a:gd name="T19" fmla="*/ 17 h 68"/>
                  <a:gd name="T20" fmla="*/ 36 w 168"/>
                  <a:gd name="T21" fmla="*/ 10 h 68"/>
                  <a:gd name="T22" fmla="*/ 70 w 168"/>
                  <a:gd name="T23" fmla="*/ 19 h 68"/>
                  <a:gd name="T24" fmla="*/ 87 w 168"/>
                  <a:gd name="T25" fmla="*/ 36 h 68"/>
                  <a:gd name="T26" fmla="*/ 118 w 168"/>
                  <a:gd name="T27" fmla="*/ 37 h 68"/>
                  <a:gd name="T28" fmla="*/ 106 w 168"/>
                  <a:gd name="T29" fmla="*/ 27 h 68"/>
                  <a:gd name="T30" fmla="*/ 113 w 168"/>
                  <a:gd name="T31" fmla="*/ 20 h 68"/>
                  <a:gd name="T32" fmla="*/ 99 w 168"/>
                  <a:gd name="T33" fmla="*/ 12 h 68"/>
                  <a:gd name="T34" fmla="*/ 121 w 168"/>
                  <a:gd name="T35" fmla="*/ 0 h 68"/>
                  <a:gd name="T36" fmla="*/ 131 w 168"/>
                  <a:gd name="T37" fmla="*/ 14 h 68"/>
                  <a:gd name="T38" fmla="*/ 124 w 168"/>
                  <a:gd name="T39" fmla="*/ 21 h 68"/>
                  <a:gd name="T40" fmla="*/ 136 w 168"/>
                  <a:gd name="T41" fmla="*/ 23 h 68"/>
                  <a:gd name="T42" fmla="*/ 132 w 168"/>
                  <a:gd name="T43" fmla="*/ 31 h 68"/>
                  <a:gd name="T44" fmla="*/ 147 w 168"/>
                  <a:gd name="T45" fmla="*/ 33 h 68"/>
                  <a:gd name="T46" fmla="*/ 156 w 168"/>
                  <a:gd name="T47" fmla="*/ 23 h 68"/>
                  <a:gd name="T48" fmla="*/ 167 w 168"/>
                  <a:gd name="T49" fmla="*/ 35 h 68"/>
                  <a:gd name="T50" fmla="*/ 158 w 168"/>
                  <a:gd name="T51" fmla="*/ 50 h 68"/>
                  <a:gd name="T52" fmla="*/ 122 w 168"/>
                  <a:gd name="T53" fmla="*/ 49 h 68"/>
                  <a:gd name="T54" fmla="*/ 67 w 168"/>
                  <a:gd name="T55" fmla="*/ 67 h 68"/>
                  <a:gd name="T56" fmla="*/ 45 w 168"/>
                  <a:gd name="T57" fmla="*/ 57 h 68"/>
                  <a:gd name="T58" fmla="*/ 91 w 168"/>
                  <a:gd name="T59" fmla="*/ 42 h 68"/>
                  <a:gd name="T60" fmla="*/ 51 w 168"/>
                  <a:gd name="T61" fmla="*/ 51 h 68"/>
                  <a:gd name="T62" fmla="*/ 58 w 168"/>
                  <a:gd name="T63" fmla="*/ 39 h 68"/>
                  <a:gd name="T64" fmla="*/ 38 w 168"/>
                  <a:gd name="T65" fmla="*/ 52 h 68"/>
                  <a:gd name="T66" fmla="*/ 14 w 168"/>
                  <a:gd name="T67" fmla="*/ 49 h 68"/>
                  <a:gd name="T68" fmla="*/ 0 w 168"/>
                  <a:gd name="T69" fmla="*/ 44 h 68"/>
                  <a:gd name="T70" fmla="*/ 0 w 168"/>
                  <a:gd name="T71" fmla="*/ 44 h 6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68"/>
                  <a:gd name="T109" fmla="*/ 0 h 68"/>
                  <a:gd name="T110" fmla="*/ 168 w 168"/>
                  <a:gd name="T111" fmla="*/ 68 h 6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68" h="68">
                    <a:moveTo>
                      <a:pt x="0" y="44"/>
                    </a:moveTo>
                    <a:lnTo>
                      <a:pt x="0" y="44"/>
                    </a:lnTo>
                    <a:lnTo>
                      <a:pt x="6" y="38"/>
                    </a:lnTo>
                    <a:lnTo>
                      <a:pt x="34" y="32"/>
                    </a:lnTo>
                    <a:lnTo>
                      <a:pt x="6" y="33"/>
                    </a:lnTo>
                    <a:lnTo>
                      <a:pt x="39" y="27"/>
                    </a:lnTo>
                    <a:lnTo>
                      <a:pt x="12" y="27"/>
                    </a:lnTo>
                    <a:lnTo>
                      <a:pt x="14" y="19"/>
                    </a:lnTo>
                    <a:lnTo>
                      <a:pt x="40" y="19"/>
                    </a:lnTo>
                    <a:lnTo>
                      <a:pt x="22" y="17"/>
                    </a:lnTo>
                    <a:lnTo>
                      <a:pt x="36" y="10"/>
                    </a:lnTo>
                    <a:lnTo>
                      <a:pt x="70" y="19"/>
                    </a:lnTo>
                    <a:lnTo>
                      <a:pt x="87" y="36"/>
                    </a:lnTo>
                    <a:lnTo>
                      <a:pt x="118" y="37"/>
                    </a:lnTo>
                    <a:lnTo>
                      <a:pt x="106" y="27"/>
                    </a:lnTo>
                    <a:lnTo>
                      <a:pt x="113" y="20"/>
                    </a:lnTo>
                    <a:lnTo>
                      <a:pt x="99" y="12"/>
                    </a:lnTo>
                    <a:lnTo>
                      <a:pt x="121" y="0"/>
                    </a:lnTo>
                    <a:lnTo>
                      <a:pt x="131" y="14"/>
                    </a:lnTo>
                    <a:lnTo>
                      <a:pt x="124" y="21"/>
                    </a:lnTo>
                    <a:lnTo>
                      <a:pt x="136" y="23"/>
                    </a:lnTo>
                    <a:lnTo>
                      <a:pt x="132" y="31"/>
                    </a:lnTo>
                    <a:lnTo>
                      <a:pt x="147" y="33"/>
                    </a:lnTo>
                    <a:lnTo>
                      <a:pt x="156" y="23"/>
                    </a:lnTo>
                    <a:lnTo>
                      <a:pt x="167" y="35"/>
                    </a:lnTo>
                    <a:lnTo>
                      <a:pt x="158" y="50"/>
                    </a:lnTo>
                    <a:lnTo>
                      <a:pt x="122" y="49"/>
                    </a:lnTo>
                    <a:lnTo>
                      <a:pt x="67" y="67"/>
                    </a:lnTo>
                    <a:lnTo>
                      <a:pt x="45" y="57"/>
                    </a:lnTo>
                    <a:lnTo>
                      <a:pt x="91" y="42"/>
                    </a:lnTo>
                    <a:lnTo>
                      <a:pt x="51" y="51"/>
                    </a:lnTo>
                    <a:lnTo>
                      <a:pt x="58" y="39"/>
                    </a:lnTo>
                    <a:lnTo>
                      <a:pt x="38" y="52"/>
                    </a:lnTo>
                    <a:lnTo>
                      <a:pt x="14" y="49"/>
                    </a:lnTo>
                    <a:lnTo>
                      <a:pt x="0" y="44"/>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sp>
            <p:nvSpPr>
              <p:cNvPr id="247" name="Freeform 246"/>
              <p:cNvSpPr>
                <a:spLocks/>
              </p:cNvSpPr>
              <p:nvPr/>
            </p:nvSpPr>
            <p:spPr bwMode="auto">
              <a:xfrm>
                <a:off x="1641" y="1941"/>
                <a:ext cx="87" cy="223"/>
              </a:xfrm>
              <a:custGeom>
                <a:avLst/>
                <a:gdLst>
                  <a:gd name="T0" fmla="*/ 0 w 87"/>
                  <a:gd name="T1" fmla="*/ 0 h 43"/>
                  <a:gd name="T2" fmla="*/ 0 w 87"/>
                  <a:gd name="T3" fmla="*/ 0 h 43"/>
                  <a:gd name="T4" fmla="*/ 7 w 87"/>
                  <a:gd name="T5" fmla="*/ 15 h 43"/>
                  <a:gd name="T6" fmla="*/ 28 w 87"/>
                  <a:gd name="T7" fmla="*/ 15 h 43"/>
                  <a:gd name="T8" fmla="*/ 21 w 87"/>
                  <a:gd name="T9" fmla="*/ 18 h 43"/>
                  <a:gd name="T10" fmla="*/ 26 w 87"/>
                  <a:gd name="T11" fmla="*/ 23 h 43"/>
                  <a:gd name="T12" fmla="*/ 8 w 87"/>
                  <a:gd name="T13" fmla="*/ 25 h 43"/>
                  <a:gd name="T14" fmla="*/ 38 w 87"/>
                  <a:gd name="T15" fmla="*/ 31 h 43"/>
                  <a:gd name="T16" fmla="*/ 86 w 87"/>
                  <a:gd name="T17" fmla="*/ 42 h 43"/>
                  <a:gd name="T18" fmla="*/ 79 w 87"/>
                  <a:gd name="T19" fmla="*/ 17 h 43"/>
                  <a:gd name="T20" fmla="*/ 44 w 87"/>
                  <a:gd name="T21" fmla="*/ 3 h 43"/>
                  <a:gd name="T22" fmla="*/ 33 w 87"/>
                  <a:gd name="T23" fmla="*/ 9 h 43"/>
                  <a:gd name="T24" fmla="*/ 30 w 87"/>
                  <a:gd name="T25" fmla="*/ 0 h 43"/>
                  <a:gd name="T26" fmla="*/ 0 w 87"/>
                  <a:gd name="T27" fmla="*/ 0 h 43"/>
                  <a:gd name="T28" fmla="*/ 0 w 87"/>
                  <a:gd name="T29" fmla="*/ 0 h 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87"/>
                  <a:gd name="T46" fmla="*/ 0 h 43"/>
                  <a:gd name="T47" fmla="*/ 87 w 87"/>
                  <a:gd name="T48" fmla="*/ 43 h 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87" h="43">
                    <a:moveTo>
                      <a:pt x="0" y="0"/>
                    </a:moveTo>
                    <a:lnTo>
                      <a:pt x="0" y="0"/>
                    </a:lnTo>
                    <a:lnTo>
                      <a:pt x="7" y="15"/>
                    </a:lnTo>
                    <a:lnTo>
                      <a:pt x="28" y="15"/>
                    </a:lnTo>
                    <a:lnTo>
                      <a:pt x="21" y="18"/>
                    </a:lnTo>
                    <a:lnTo>
                      <a:pt x="26" y="23"/>
                    </a:lnTo>
                    <a:lnTo>
                      <a:pt x="8" y="25"/>
                    </a:lnTo>
                    <a:lnTo>
                      <a:pt x="38" y="31"/>
                    </a:lnTo>
                    <a:lnTo>
                      <a:pt x="86" y="42"/>
                    </a:lnTo>
                    <a:lnTo>
                      <a:pt x="79" y="17"/>
                    </a:lnTo>
                    <a:lnTo>
                      <a:pt x="44" y="3"/>
                    </a:lnTo>
                    <a:lnTo>
                      <a:pt x="33" y="9"/>
                    </a:lnTo>
                    <a:lnTo>
                      <a:pt x="30" y="0"/>
                    </a:lnTo>
                    <a:lnTo>
                      <a:pt x="0" y="0"/>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sp>
            <p:nvSpPr>
              <p:cNvPr id="248" name="Freeform 247"/>
              <p:cNvSpPr>
                <a:spLocks/>
              </p:cNvSpPr>
              <p:nvPr/>
            </p:nvSpPr>
            <p:spPr bwMode="auto">
              <a:xfrm>
                <a:off x="1681" y="2020"/>
                <a:ext cx="70" cy="223"/>
              </a:xfrm>
              <a:custGeom>
                <a:avLst/>
                <a:gdLst>
                  <a:gd name="T0" fmla="*/ 0 w 70"/>
                  <a:gd name="T1" fmla="*/ 28 h 43"/>
                  <a:gd name="T2" fmla="*/ 0 w 70"/>
                  <a:gd name="T3" fmla="*/ 28 h 43"/>
                  <a:gd name="T4" fmla="*/ 8 w 70"/>
                  <a:gd name="T5" fmla="*/ 18 h 43"/>
                  <a:gd name="T6" fmla="*/ 21 w 70"/>
                  <a:gd name="T7" fmla="*/ 19 h 43"/>
                  <a:gd name="T8" fmla="*/ 4 w 70"/>
                  <a:gd name="T9" fmla="*/ 9 h 43"/>
                  <a:gd name="T10" fmla="*/ 8 w 70"/>
                  <a:gd name="T11" fmla="*/ 3 h 43"/>
                  <a:gd name="T12" fmla="*/ 36 w 70"/>
                  <a:gd name="T13" fmla="*/ 17 h 43"/>
                  <a:gd name="T14" fmla="*/ 20 w 70"/>
                  <a:gd name="T15" fmla="*/ 2 h 43"/>
                  <a:gd name="T16" fmla="*/ 62 w 70"/>
                  <a:gd name="T17" fmla="*/ 0 h 43"/>
                  <a:gd name="T18" fmla="*/ 69 w 70"/>
                  <a:gd name="T19" fmla="*/ 31 h 43"/>
                  <a:gd name="T20" fmla="*/ 61 w 70"/>
                  <a:gd name="T21" fmla="*/ 26 h 43"/>
                  <a:gd name="T22" fmla="*/ 60 w 70"/>
                  <a:gd name="T23" fmla="*/ 42 h 43"/>
                  <a:gd name="T24" fmla="*/ 27 w 70"/>
                  <a:gd name="T25" fmla="*/ 41 h 43"/>
                  <a:gd name="T26" fmla="*/ 33 w 70"/>
                  <a:gd name="T27" fmla="*/ 36 h 43"/>
                  <a:gd name="T28" fmla="*/ 24 w 70"/>
                  <a:gd name="T29" fmla="*/ 30 h 43"/>
                  <a:gd name="T30" fmla="*/ 48 w 70"/>
                  <a:gd name="T31" fmla="*/ 22 h 43"/>
                  <a:gd name="T32" fmla="*/ 0 w 70"/>
                  <a:gd name="T33" fmla="*/ 28 h 43"/>
                  <a:gd name="T34" fmla="*/ 0 w 70"/>
                  <a:gd name="T35" fmla="*/ 28 h 4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0"/>
                  <a:gd name="T55" fmla="*/ 0 h 43"/>
                  <a:gd name="T56" fmla="*/ 70 w 70"/>
                  <a:gd name="T57" fmla="*/ 43 h 4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0" h="43">
                    <a:moveTo>
                      <a:pt x="0" y="28"/>
                    </a:moveTo>
                    <a:lnTo>
                      <a:pt x="0" y="28"/>
                    </a:lnTo>
                    <a:lnTo>
                      <a:pt x="8" y="18"/>
                    </a:lnTo>
                    <a:lnTo>
                      <a:pt x="21" y="19"/>
                    </a:lnTo>
                    <a:lnTo>
                      <a:pt x="4" y="9"/>
                    </a:lnTo>
                    <a:lnTo>
                      <a:pt x="8" y="3"/>
                    </a:lnTo>
                    <a:lnTo>
                      <a:pt x="36" y="17"/>
                    </a:lnTo>
                    <a:lnTo>
                      <a:pt x="20" y="2"/>
                    </a:lnTo>
                    <a:lnTo>
                      <a:pt x="62" y="0"/>
                    </a:lnTo>
                    <a:lnTo>
                      <a:pt x="69" y="31"/>
                    </a:lnTo>
                    <a:lnTo>
                      <a:pt x="61" y="26"/>
                    </a:lnTo>
                    <a:lnTo>
                      <a:pt x="60" y="42"/>
                    </a:lnTo>
                    <a:lnTo>
                      <a:pt x="27" y="41"/>
                    </a:lnTo>
                    <a:lnTo>
                      <a:pt x="33" y="36"/>
                    </a:lnTo>
                    <a:lnTo>
                      <a:pt x="24" y="30"/>
                    </a:lnTo>
                    <a:lnTo>
                      <a:pt x="48" y="22"/>
                    </a:lnTo>
                    <a:lnTo>
                      <a:pt x="0" y="28"/>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sp>
            <p:nvSpPr>
              <p:cNvPr id="249" name="Freeform 248"/>
              <p:cNvSpPr>
                <a:spLocks/>
              </p:cNvSpPr>
              <p:nvPr/>
            </p:nvSpPr>
            <p:spPr bwMode="auto">
              <a:xfrm>
                <a:off x="1683" y="2105"/>
                <a:ext cx="82" cy="223"/>
              </a:xfrm>
              <a:custGeom>
                <a:avLst/>
                <a:gdLst>
                  <a:gd name="T0" fmla="*/ 0 w 82"/>
                  <a:gd name="T1" fmla="*/ 33 h 67"/>
                  <a:gd name="T2" fmla="*/ 0 w 82"/>
                  <a:gd name="T3" fmla="*/ 33 h 67"/>
                  <a:gd name="T4" fmla="*/ 4 w 82"/>
                  <a:gd name="T5" fmla="*/ 24 h 67"/>
                  <a:gd name="T6" fmla="*/ 31 w 82"/>
                  <a:gd name="T7" fmla="*/ 29 h 67"/>
                  <a:gd name="T8" fmla="*/ 27 w 82"/>
                  <a:gd name="T9" fmla="*/ 19 h 67"/>
                  <a:gd name="T10" fmla="*/ 34 w 82"/>
                  <a:gd name="T11" fmla="*/ 19 h 67"/>
                  <a:gd name="T12" fmla="*/ 16 w 82"/>
                  <a:gd name="T13" fmla="*/ 14 h 67"/>
                  <a:gd name="T14" fmla="*/ 25 w 82"/>
                  <a:gd name="T15" fmla="*/ 11 h 67"/>
                  <a:gd name="T16" fmla="*/ 17 w 82"/>
                  <a:gd name="T17" fmla="*/ 5 h 67"/>
                  <a:gd name="T18" fmla="*/ 68 w 82"/>
                  <a:gd name="T19" fmla="*/ 0 h 67"/>
                  <a:gd name="T20" fmla="*/ 70 w 82"/>
                  <a:gd name="T21" fmla="*/ 14 h 67"/>
                  <a:gd name="T22" fmla="*/ 54 w 82"/>
                  <a:gd name="T23" fmla="*/ 26 h 67"/>
                  <a:gd name="T24" fmla="*/ 78 w 82"/>
                  <a:gd name="T25" fmla="*/ 29 h 67"/>
                  <a:gd name="T26" fmla="*/ 81 w 82"/>
                  <a:gd name="T27" fmla="*/ 53 h 67"/>
                  <a:gd name="T28" fmla="*/ 46 w 82"/>
                  <a:gd name="T29" fmla="*/ 66 h 67"/>
                  <a:gd name="T30" fmla="*/ 31 w 82"/>
                  <a:gd name="T31" fmla="*/ 47 h 67"/>
                  <a:gd name="T32" fmla="*/ 0 w 82"/>
                  <a:gd name="T33" fmla="*/ 33 h 67"/>
                  <a:gd name="T34" fmla="*/ 0 w 82"/>
                  <a:gd name="T35" fmla="*/ 33 h 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2"/>
                  <a:gd name="T55" fmla="*/ 0 h 67"/>
                  <a:gd name="T56" fmla="*/ 82 w 82"/>
                  <a:gd name="T57" fmla="*/ 67 h 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2" h="67">
                    <a:moveTo>
                      <a:pt x="0" y="33"/>
                    </a:moveTo>
                    <a:lnTo>
                      <a:pt x="0" y="33"/>
                    </a:lnTo>
                    <a:lnTo>
                      <a:pt x="4" y="24"/>
                    </a:lnTo>
                    <a:lnTo>
                      <a:pt x="31" y="29"/>
                    </a:lnTo>
                    <a:lnTo>
                      <a:pt x="27" y="19"/>
                    </a:lnTo>
                    <a:lnTo>
                      <a:pt x="34" y="19"/>
                    </a:lnTo>
                    <a:lnTo>
                      <a:pt x="16" y="14"/>
                    </a:lnTo>
                    <a:lnTo>
                      <a:pt x="25" y="11"/>
                    </a:lnTo>
                    <a:lnTo>
                      <a:pt x="17" y="5"/>
                    </a:lnTo>
                    <a:lnTo>
                      <a:pt x="68" y="0"/>
                    </a:lnTo>
                    <a:lnTo>
                      <a:pt x="70" y="14"/>
                    </a:lnTo>
                    <a:lnTo>
                      <a:pt x="54" y="26"/>
                    </a:lnTo>
                    <a:lnTo>
                      <a:pt x="78" y="29"/>
                    </a:lnTo>
                    <a:lnTo>
                      <a:pt x="81" y="53"/>
                    </a:lnTo>
                    <a:lnTo>
                      <a:pt x="46" y="66"/>
                    </a:lnTo>
                    <a:lnTo>
                      <a:pt x="31" y="47"/>
                    </a:lnTo>
                    <a:lnTo>
                      <a:pt x="0" y="33"/>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sp>
            <p:nvSpPr>
              <p:cNvPr id="250" name="Freeform 249"/>
              <p:cNvSpPr>
                <a:spLocks/>
              </p:cNvSpPr>
              <p:nvPr/>
            </p:nvSpPr>
            <p:spPr bwMode="auto">
              <a:xfrm>
                <a:off x="1740" y="1947"/>
                <a:ext cx="49" cy="223"/>
              </a:xfrm>
              <a:custGeom>
                <a:avLst/>
                <a:gdLst>
                  <a:gd name="T0" fmla="*/ 0 w 49"/>
                  <a:gd name="T1" fmla="*/ 0 h 34"/>
                  <a:gd name="T2" fmla="*/ 0 w 49"/>
                  <a:gd name="T3" fmla="*/ 0 h 34"/>
                  <a:gd name="T4" fmla="*/ 5 w 49"/>
                  <a:gd name="T5" fmla="*/ 20 h 34"/>
                  <a:gd name="T6" fmla="*/ 20 w 49"/>
                  <a:gd name="T7" fmla="*/ 21 h 34"/>
                  <a:gd name="T8" fmla="*/ 7 w 49"/>
                  <a:gd name="T9" fmla="*/ 24 h 34"/>
                  <a:gd name="T10" fmla="*/ 14 w 49"/>
                  <a:gd name="T11" fmla="*/ 33 h 34"/>
                  <a:gd name="T12" fmla="*/ 44 w 49"/>
                  <a:gd name="T13" fmla="*/ 28 h 34"/>
                  <a:gd name="T14" fmla="*/ 48 w 49"/>
                  <a:gd name="T15" fmla="*/ 16 h 34"/>
                  <a:gd name="T16" fmla="*/ 0 w 49"/>
                  <a:gd name="T17" fmla="*/ 0 h 34"/>
                  <a:gd name="T18" fmla="*/ 0 w 49"/>
                  <a:gd name="T19" fmla="*/ 0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9"/>
                  <a:gd name="T31" fmla="*/ 0 h 34"/>
                  <a:gd name="T32" fmla="*/ 49 w 49"/>
                  <a:gd name="T33" fmla="*/ 34 h 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9" h="34">
                    <a:moveTo>
                      <a:pt x="0" y="0"/>
                    </a:moveTo>
                    <a:lnTo>
                      <a:pt x="0" y="0"/>
                    </a:lnTo>
                    <a:lnTo>
                      <a:pt x="5" y="20"/>
                    </a:lnTo>
                    <a:lnTo>
                      <a:pt x="20" y="21"/>
                    </a:lnTo>
                    <a:lnTo>
                      <a:pt x="7" y="24"/>
                    </a:lnTo>
                    <a:lnTo>
                      <a:pt x="14" y="33"/>
                    </a:lnTo>
                    <a:lnTo>
                      <a:pt x="44" y="28"/>
                    </a:lnTo>
                    <a:lnTo>
                      <a:pt x="48" y="16"/>
                    </a:lnTo>
                    <a:lnTo>
                      <a:pt x="0" y="0"/>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sp>
            <p:nvSpPr>
              <p:cNvPr id="251" name="Freeform 250"/>
              <p:cNvSpPr>
                <a:spLocks/>
              </p:cNvSpPr>
              <p:nvPr/>
            </p:nvSpPr>
            <p:spPr bwMode="auto">
              <a:xfrm>
                <a:off x="1757" y="2019"/>
                <a:ext cx="236" cy="223"/>
              </a:xfrm>
              <a:custGeom>
                <a:avLst/>
                <a:gdLst>
                  <a:gd name="T0" fmla="*/ 0 w 236"/>
                  <a:gd name="T1" fmla="*/ 12 h 76"/>
                  <a:gd name="T2" fmla="*/ 0 w 236"/>
                  <a:gd name="T3" fmla="*/ 12 h 76"/>
                  <a:gd name="T4" fmla="*/ 15 w 236"/>
                  <a:gd name="T5" fmla="*/ 0 h 76"/>
                  <a:gd name="T6" fmla="*/ 35 w 236"/>
                  <a:gd name="T7" fmla="*/ 7 h 76"/>
                  <a:gd name="T8" fmla="*/ 49 w 236"/>
                  <a:gd name="T9" fmla="*/ 12 h 76"/>
                  <a:gd name="T10" fmla="*/ 45 w 236"/>
                  <a:gd name="T11" fmla="*/ 21 h 76"/>
                  <a:gd name="T12" fmla="*/ 72 w 236"/>
                  <a:gd name="T13" fmla="*/ 13 h 76"/>
                  <a:gd name="T14" fmla="*/ 89 w 236"/>
                  <a:gd name="T15" fmla="*/ 21 h 76"/>
                  <a:gd name="T16" fmla="*/ 75 w 236"/>
                  <a:gd name="T17" fmla="*/ 21 h 76"/>
                  <a:gd name="T18" fmla="*/ 105 w 236"/>
                  <a:gd name="T19" fmla="*/ 26 h 76"/>
                  <a:gd name="T20" fmla="*/ 72 w 236"/>
                  <a:gd name="T21" fmla="*/ 28 h 76"/>
                  <a:gd name="T22" fmla="*/ 89 w 236"/>
                  <a:gd name="T23" fmla="*/ 34 h 76"/>
                  <a:gd name="T24" fmla="*/ 76 w 236"/>
                  <a:gd name="T25" fmla="*/ 40 h 76"/>
                  <a:gd name="T26" fmla="*/ 93 w 236"/>
                  <a:gd name="T27" fmla="*/ 35 h 76"/>
                  <a:gd name="T28" fmla="*/ 107 w 236"/>
                  <a:gd name="T29" fmla="*/ 49 h 76"/>
                  <a:gd name="T30" fmla="*/ 111 w 236"/>
                  <a:gd name="T31" fmla="*/ 43 h 76"/>
                  <a:gd name="T32" fmla="*/ 154 w 236"/>
                  <a:gd name="T33" fmla="*/ 49 h 76"/>
                  <a:gd name="T34" fmla="*/ 199 w 236"/>
                  <a:gd name="T35" fmla="*/ 35 h 76"/>
                  <a:gd name="T36" fmla="*/ 235 w 236"/>
                  <a:gd name="T37" fmla="*/ 52 h 76"/>
                  <a:gd name="T38" fmla="*/ 224 w 236"/>
                  <a:gd name="T39" fmla="*/ 59 h 76"/>
                  <a:gd name="T40" fmla="*/ 228 w 236"/>
                  <a:gd name="T41" fmla="*/ 72 h 76"/>
                  <a:gd name="T42" fmla="*/ 206 w 236"/>
                  <a:gd name="T43" fmla="*/ 75 h 76"/>
                  <a:gd name="T44" fmla="*/ 182 w 236"/>
                  <a:gd name="T45" fmla="*/ 63 h 76"/>
                  <a:gd name="T46" fmla="*/ 182 w 236"/>
                  <a:gd name="T47" fmla="*/ 72 h 76"/>
                  <a:gd name="T48" fmla="*/ 169 w 236"/>
                  <a:gd name="T49" fmla="*/ 73 h 76"/>
                  <a:gd name="T50" fmla="*/ 116 w 236"/>
                  <a:gd name="T51" fmla="*/ 75 h 76"/>
                  <a:gd name="T52" fmla="*/ 111 w 236"/>
                  <a:gd name="T53" fmla="*/ 64 h 76"/>
                  <a:gd name="T54" fmla="*/ 98 w 236"/>
                  <a:gd name="T55" fmla="*/ 73 h 76"/>
                  <a:gd name="T56" fmla="*/ 82 w 236"/>
                  <a:gd name="T57" fmla="*/ 64 h 76"/>
                  <a:gd name="T58" fmla="*/ 71 w 236"/>
                  <a:gd name="T59" fmla="*/ 71 h 76"/>
                  <a:gd name="T60" fmla="*/ 51 w 236"/>
                  <a:gd name="T61" fmla="*/ 22 h 76"/>
                  <a:gd name="T62" fmla="*/ 26 w 236"/>
                  <a:gd name="T63" fmla="*/ 27 h 76"/>
                  <a:gd name="T64" fmla="*/ 0 w 236"/>
                  <a:gd name="T65" fmla="*/ 12 h 76"/>
                  <a:gd name="T66" fmla="*/ 0 w 236"/>
                  <a:gd name="T67" fmla="*/ 12 h 7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36"/>
                  <a:gd name="T103" fmla="*/ 0 h 76"/>
                  <a:gd name="T104" fmla="*/ 236 w 236"/>
                  <a:gd name="T105" fmla="*/ 76 h 7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36" h="76">
                    <a:moveTo>
                      <a:pt x="0" y="12"/>
                    </a:moveTo>
                    <a:lnTo>
                      <a:pt x="0" y="12"/>
                    </a:lnTo>
                    <a:lnTo>
                      <a:pt x="15" y="0"/>
                    </a:lnTo>
                    <a:lnTo>
                      <a:pt x="35" y="7"/>
                    </a:lnTo>
                    <a:lnTo>
                      <a:pt x="49" y="12"/>
                    </a:lnTo>
                    <a:lnTo>
                      <a:pt x="45" y="21"/>
                    </a:lnTo>
                    <a:lnTo>
                      <a:pt x="72" y="13"/>
                    </a:lnTo>
                    <a:lnTo>
                      <a:pt x="89" y="21"/>
                    </a:lnTo>
                    <a:lnTo>
                      <a:pt x="75" y="21"/>
                    </a:lnTo>
                    <a:lnTo>
                      <a:pt x="105" y="26"/>
                    </a:lnTo>
                    <a:lnTo>
                      <a:pt x="72" y="28"/>
                    </a:lnTo>
                    <a:lnTo>
                      <a:pt x="89" y="34"/>
                    </a:lnTo>
                    <a:lnTo>
                      <a:pt x="76" y="40"/>
                    </a:lnTo>
                    <a:lnTo>
                      <a:pt x="93" y="35"/>
                    </a:lnTo>
                    <a:lnTo>
                      <a:pt x="107" y="49"/>
                    </a:lnTo>
                    <a:lnTo>
                      <a:pt x="111" y="43"/>
                    </a:lnTo>
                    <a:lnTo>
                      <a:pt x="154" y="49"/>
                    </a:lnTo>
                    <a:lnTo>
                      <a:pt x="199" y="35"/>
                    </a:lnTo>
                    <a:lnTo>
                      <a:pt x="235" y="52"/>
                    </a:lnTo>
                    <a:lnTo>
                      <a:pt x="224" y="59"/>
                    </a:lnTo>
                    <a:lnTo>
                      <a:pt x="228" y="72"/>
                    </a:lnTo>
                    <a:lnTo>
                      <a:pt x="206" y="75"/>
                    </a:lnTo>
                    <a:lnTo>
                      <a:pt x="182" y="63"/>
                    </a:lnTo>
                    <a:lnTo>
                      <a:pt x="182" y="72"/>
                    </a:lnTo>
                    <a:lnTo>
                      <a:pt x="169" y="73"/>
                    </a:lnTo>
                    <a:lnTo>
                      <a:pt x="116" y="75"/>
                    </a:lnTo>
                    <a:lnTo>
                      <a:pt x="111" y="64"/>
                    </a:lnTo>
                    <a:lnTo>
                      <a:pt x="98" y="73"/>
                    </a:lnTo>
                    <a:lnTo>
                      <a:pt x="82" y="64"/>
                    </a:lnTo>
                    <a:lnTo>
                      <a:pt x="71" y="71"/>
                    </a:lnTo>
                    <a:lnTo>
                      <a:pt x="51" y="22"/>
                    </a:lnTo>
                    <a:lnTo>
                      <a:pt x="26" y="27"/>
                    </a:lnTo>
                    <a:lnTo>
                      <a:pt x="0" y="12"/>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sp>
            <p:nvSpPr>
              <p:cNvPr id="252" name="Freeform 251"/>
              <p:cNvSpPr>
                <a:spLocks/>
              </p:cNvSpPr>
              <p:nvPr/>
            </p:nvSpPr>
            <p:spPr bwMode="auto">
              <a:xfrm>
                <a:off x="1767" y="1904"/>
                <a:ext cx="154" cy="223"/>
              </a:xfrm>
              <a:custGeom>
                <a:avLst/>
                <a:gdLst>
                  <a:gd name="T0" fmla="*/ 0 w 154"/>
                  <a:gd name="T1" fmla="*/ 31 h 100"/>
                  <a:gd name="T2" fmla="*/ 0 w 154"/>
                  <a:gd name="T3" fmla="*/ 31 h 100"/>
                  <a:gd name="T4" fmla="*/ 37 w 154"/>
                  <a:gd name="T5" fmla="*/ 26 h 100"/>
                  <a:gd name="T6" fmla="*/ 17 w 154"/>
                  <a:gd name="T7" fmla="*/ 12 h 100"/>
                  <a:gd name="T8" fmla="*/ 50 w 154"/>
                  <a:gd name="T9" fmla="*/ 6 h 100"/>
                  <a:gd name="T10" fmla="*/ 24 w 154"/>
                  <a:gd name="T11" fmla="*/ 0 h 100"/>
                  <a:gd name="T12" fmla="*/ 65 w 154"/>
                  <a:gd name="T13" fmla="*/ 8 h 100"/>
                  <a:gd name="T14" fmla="*/ 77 w 154"/>
                  <a:gd name="T15" fmla="*/ 26 h 100"/>
                  <a:gd name="T16" fmla="*/ 98 w 154"/>
                  <a:gd name="T17" fmla="*/ 27 h 100"/>
                  <a:gd name="T18" fmla="*/ 106 w 154"/>
                  <a:gd name="T19" fmla="*/ 40 h 100"/>
                  <a:gd name="T20" fmla="*/ 108 w 154"/>
                  <a:gd name="T21" fmla="*/ 31 h 100"/>
                  <a:gd name="T22" fmla="*/ 118 w 154"/>
                  <a:gd name="T23" fmla="*/ 31 h 100"/>
                  <a:gd name="T24" fmla="*/ 114 w 154"/>
                  <a:gd name="T25" fmla="*/ 40 h 100"/>
                  <a:gd name="T26" fmla="*/ 126 w 154"/>
                  <a:gd name="T27" fmla="*/ 46 h 100"/>
                  <a:gd name="T28" fmla="*/ 118 w 154"/>
                  <a:gd name="T29" fmla="*/ 55 h 100"/>
                  <a:gd name="T30" fmla="*/ 142 w 154"/>
                  <a:gd name="T31" fmla="*/ 54 h 100"/>
                  <a:gd name="T32" fmla="*/ 153 w 154"/>
                  <a:gd name="T33" fmla="*/ 67 h 100"/>
                  <a:gd name="T34" fmla="*/ 124 w 154"/>
                  <a:gd name="T35" fmla="*/ 71 h 100"/>
                  <a:gd name="T36" fmla="*/ 116 w 154"/>
                  <a:gd name="T37" fmla="*/ 83 h 100"/>
                  <a:gd name="T38" fmla="*/ 110 w 154"/>
                  <a:gd name="T39" fmla="*/ 71 h 100"/>
                  <a:gd name="T40" fmla="*/ 102 w 154"/>
                  <a:gd name="T41" fmla="*/ 99 h 100"/>
                  <a:gd name="T42" fmla="*/ 84 w 154"/>
                  <a:gd name="T43" fmla="*/ 84 h 100"/>
                  <a:gd name="T44" fmla="*/ 93 w 154"/>
                  <a:gd name="T45" fmla="*/ 99 h 100"/>
                  <a:gd name="T46" fmla="*/ 57 w 154"/>
                  <a:gd name="T47" fmla="*/ 97 h 100"/>
                  <a:gd name="T48" fmla="*/ 46 w 154"/>
                  <a:gd name="T49" fmla="*/ 89 h 100"/>
                  <a:gd name="T50" fmla="*/ 63 w 154"/>
                  <a:gd name="T51" fmla="*/ 88 h 100"/>
                  <a:gd name="T52" fmla="*/ 45 w 154"/>
                  <a:gd name="T53" fmla="*/ 85 h 100"/>
                  <a:gd name="T54" fmla="*/ 40 w 154"/>
                  <a:gd name="T55" fmla="*/ 81 h 100"/>
                  <a:gd name="T56" fmla="*/ 50 w 154"/>
                  <a:gd name="T57" fmla="*/ 80 h 100"/>
                  <a:gd name="T58" fmla="*/ 34 w 154"/>
                  <a:gd name="T59" fmla="*/ 74 h 100"/>
                  <a:gd name="T60" fmla="*/ 83 w 154"/>
                  <a:gd name="T61" fmla="*/ 65 h 100"/>
                  <a:gd name="T62" fmla="*/ 24 w 154"/>
                  <a:gd name="T63" fmla="*/ 67 h 100"/>
                  <a:gd name="T64" fmla="*/ 13 w 154"/>
                  <a:gd name="T65" fmla="*/ 57 h 100"/>
                  <a:gd name="T66" fmla="*/ 34 w 154"/>
                  <a:gd name="T67" fmla="*/ 53 h 100"/>
                  <a:gd name="T68" fmla="*/ 2 w 154"/>
                  <a:gd name="T69" fmla="*/ 46 h 100"/>
                  <a:gd name="T70" fmla="*/ 9 w 154"/>
                  <a:gd name="T71" fmla="*/ 45 h 100"/>
                  <a:gd name="T72" fmla="*/ 0 w 154"/>
                  <a:gd name="T73" fmla="*/ 38 h 100"/>
                  <a:gd name="T74" fmla="*/ 37 w 154"/>
                  <a:gd name="T75" fmla="*/ 38 h 100"/>
                  <a:gd name="T76" fmla="*/ 0 w 154"/>
                  <a:gd name="T77" fmla="*/ 31 h 100"/>
                  <a:gd name="T78" fmla="*/ 0 w 154"/>
                  <a:gd name="T79" fmla="*/ 31 h 1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54"/>
                  <a:gd name="T121" fmla="*/ 0 h 100"/>
                  <a:gd name="T122" fmla="*/ 154 w 154"/>
                  <a:gd name="T123" fmla="*/ 100 h 10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54" h="100">
                    <a:moveTo>
                      <a:pt x="0" y="31"/>
                    </a:moveTo>
                    <a:lnTo>
                      <a:pt x="0" y="31"/>
                    </a:lnTo>
                    <a:lnTo>
                      <a:pt x="37" y="26"/>
                    </a:lnTo>
                    <a:lnTo>
                      <a:pt x="17" y="12"/>
                    </a:lnTo>
                    <a:lnTo>
                      <a:pt x="50" y="6"/>
                    </a:lnTo>
                    <a:lnTo>
                      <a:pt x="24" y="0"/>
                    </a:lnTo>
                    <a:lnTo>
                      <a:pt x="65" y="8"/>
                    </a:lnTo>
                    <a:lnTo>
                      <a:pt x="77" y="26"/>
                    </a:lnTo>
                    <a:lnTo>
                      <a:pt x="98" y="27"/>
                    </a:lnTo>
                    <a:lnTo>
                      <a:pt x="106" y="40"/>
                    </a:lnTo>
                    <a:lnTo>
                      <a:pt x="108" y="31"/>
                    </a:lnTo>
                    <a:lnTo>
                      <a:pt x="118" y="31"/>
                    </a:lnTo>
                    <a:lnTo>
                      <a:pt x="114" y="40"/>
                    </a:lnTo>
                    <a:lnTo>
                      <a:pt x="126" y="46"/>
                    </a:lnTo>
                    <a:lnTo>
                      <a:pt x="118" y="55"/>
                    </a:lnTo>
                    <a:lnTo>
                      <a:pt x="142" y="54"/>
                    </a:lnTo>
                    <a:lnTo>
                      <a:pt x="153" y="67"/>
                    </a:lnTo>
                    <a:lnTo>
                      <a:pt x="124" y="71"/>
                    </a:lnTo>
                    <a:lnTo>
                      <a:pt x="116" y="83"/>
                    </a:lnTo>
                    <a:lnTo>
                      <a:pt x="110" y="71"/>
                    </a:lnTo>
                    <a:lnTo>
                      <a:pt x="102" y="99"/>
                    </a:lnTo>
                    <a:lnTo>
                      <a:pt x="84" y="84"/>
                    </a:lnTo>
                    <a:lnTo>
                      <a:pt x="93" y="99"/>
                    </a:lnTo>
                    <a:lnTo>
                      <a:pt x="57" y="97"/>
                    </a:lnTo>
                    <a:lnTo>
                      <a:pt x="46" y="89"/>
                    </a:lnTo>
                    <a:lnTo>
                      <a:pt x="63" y="88"/>
                    </a:lnTo>
                    <a:lnTo>
                      <a:pt x="45" y="85"/>
                    </a:lnTo>
                    <a:lnTo>
                      <a:pt x="40" y="81"/>
                    </a:lnTo>
                    <a:lnTo>
                      <a:pt x="50" y="80"/>
                    </a:lnTo>
                    <a:lnTo>
                      <a:pt x="34" y="74"/>
                    </a:lnTo>
                    <a:lnTo>
                      <a:pt x="83" y="65"/>
                    </a:lnTo>
                    <a:lnTo>
                      <a:pt x="24" y="67"/>
                    </a:lnTo>
                    <a:lnTo>
                      <a:pt x="13" y="57"/>
                    </a:lnTo>
                    <a:lnTo>
                      <a:pt x="34" y="53"/>
                    </a:lnTo>
                    <a:lnTo>
                      <a:pt x="2" y="46"/>
                    </a:lnTo>
                    <a:lnTo>
                      <a:pt x="9" y="45"/>
                    </a:lnTo>
                    <a:lnTo>
                      <a:pt x="0" y="38"/>
                    </a:lnTo>
                    <a:lnTo>
                      <a:pt x="37" y="38"/>
                    </a:lnTo>
                    <a:lnTo>
                      <a:pt x="0" y="31"/>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sp>
            <p:nvSpPr>
              <p:cNvPr id="253" name="Freeform 252"/>
              <p:cNvSpPr>
                <a:spLocks/>
              </p:cNvSpPr>
              <p:nvPr/>
            </p:nvSpPr>
            <p:spPr bwMode="auto">
              <a:xfrm>
                <a:off x="1767" y="2038"/>
                <a:ext cx="38" cy="223"/>
              </a:xfrm>
              <a:custGeom>
                <a:avLst/>
                <a:gdLst>
                  <a:gd name="T0" fmla="*/ 0 w 38"/>
                  <a:gd name="T1" fmla="*/ 17 h 26"/>
                  <a:gd name="T2" fmla="*/ 0 w 38"/>
                  <a:gd name="T3" fmla="*/ 17 h 26"/>
                  <a:gd name="T4" fmla="*/ 6 w 38"/>
                  <a:gd name="T5" fmla="*/ 0 h 26"/>
                  <a:gd name="T6" fmla="*/ 30 w 38"/>
                  <a:gd name="T7" fmla="*/ 5 h 26"/>
                  <a:gd name="T8" fmla="*/ 37 w 38"/>
                  <a:gd name="T9" fmla="*/ 25 h 26"/>
                  <a:gd name="T10" fmla="*/ 0 w 38"/>
                  <a:gd name="T11" fmla="*/ 17 h 26"/>
                  <a:gd name="T12" fmla="*/ 0 w 38"/>
                  <a:gd name="T13" fmla="*/ 17 h 26"/>
                  <a:gd name="T14" fmla="*/ 0 60000 65536"/>
                  <a:gd name="T15" fmla="*/ 0 60000 65536"/>
                  <a:gd name="T16" fmla="*/ 0 60000 65536"/>
                  <a:gd name="T17" fmla="*/ 0 60000 65536"/>
                  <a:gd name="T18" fmla="*/ 0 60000 65536"/>
                  <a:gd name="T19" fmla="*/ 0 60000 65536"/>
                  <a:gd name="T20" fmla="*/ 0 60000 65536"/>
                  <a:gd name="T21" fmla="*/ 0 w 38"/>
                  <a:gd name="T22" fmla="*/ 0 h 26"/>
                  <a:gd name="T23" fmla="*/ 38 w 38"/>
                  <a:gd name="T24" fmla="*/ 26 h 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26">
                    <a:moveTo>
                      <a:pt x="0" y="17"/>
                    </a:moveTo>
                    <a:lnTo>
                      <a:pt x="0" y="17"/>
                    </a:lnTo>
                    <a:lnTo>
                      <a:pt x="6" y="0"/>
                    </a:lnTo>
                    <a:lnTo>
                      <a:pt x="30" y="5"/>
                    </a:lnTo>
                    <a:lnTo>
                      <a:pt x="37" y="25"/>
                    </a:lnTo>
                    <a:lnTo>
                      <a:pt x="0" y="17"/>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sp>
            <p:nvSpPr>
              <p:cNvPr id="254" name="Freeform 253"/>
              <p:cNvSpPr>
                <a:spLocks/>
              </p:cNvSpPr>
              <p:nvPr/>
            </p:nvSpPr>
            <p:spPr bwMode="auto">
              <a:xfrm>
                <a:off x="1767" y="1968"/>
                <a:ext cx="43" cy="223"/>
              </a:xfrm>
              <a:custGeom>
                <a:avLst/>
                <a:gdLst>
                  <a:gd name="T0" fmla="*/ 0 w 43"/>
                  <a:gd name="T1" fmla="*/ 4 h 10"/>
                  <a:gd name="T2" fmla="*/ 0 w 43"/>
                  <a:gd name="T3" fmla="*/ 4 h 10"/>
                  <a:gd name="T4" fmla="*/ 10 w 43"/>
                  <a:gd name="T5" fmla="*/ 9 h 10"/>
                  <a:gd name="T6" fmla="*/ 42 w 43"/>
                  <a:gd name="T7" fmla="*/ 4 h 10"/>
                  <a:gd name="T8" fmla="*/ 11 w 43"/>
                  <a:gd name="T9" fmla="*/ 0 h 10"/>
                  <a:gd name="T10" fmla="*/ 0 w 43"/>
                  <a:gd name="T11" fmla="*/ 4 h 10"/>
                  <a:gd name="T12" fmla="*/ 0 w 43"/>
                  <a:gd name="T13" fmla="*/ 4 h 10"/>
                  <a:gd name="T14" fmla="*/ 0 60000 65536"/>
                  <a:gd name="T15" fmla="*/ 0 60000 65536"/>
                  <a:gd name="T16" fmla="*/ 0 60000 65536"/>
                  <a:gd name="T17" fmla="*/ 0 60000 65536"/>
                  <a:gd name="T18" fmla="*/ 0 60000 65536"/>
                  <a:gd name="T19" fmla="*/ 0 60000 65536"/>
                  <a:gd name="T20" fmla="*/ 0 60000 65536"/>
                  <a:gd name="T21" fmla="*/ 0 w 43"/>
                  <a:gd name="T22" fmla="*/ 0 h 10"/>
                  <a:gd name="T23" fmla="*/ 43 w 43"/>
                  <a:gd name="T24" fmla="*/ 10 h 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 h="10">
                    <a:moveTo>
                      <a:pt x="0" y="4"/>
                    </a:moveTo>
                    <a:lnTo>
                      <a:pt x="0" y="4"/>
                    </a:lnTo>
                    <a:lnTo>
                      <a:pt x="10" y="9"/>
                    </a:lnTo>
                    <a:lnTo>
                      <a:pt x="42" y="4"/>
                    </a:lnTo>
                    <a:lnTo>
                      <a:pt x="11" y="0"/>
                    </a:lnTo>
                    <a:lnTo>
                      <a:pt x="0" y="4"/>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55" name="Freeform 254"/>
              <p:cNvSpPr>
                <a:spLocks/>
              </p:cNvSpPr>
              <p:nvPr/>
            </p:nvSpPr>
            <p:spPr bwMode="auto">
              <a:xfrm>
                <a:off x="1774" y="2094"/>
                <a:ext cx="75" cy="223"/>
              </a:xfrm>
              <a:custGeom>
                <a:avLst/>
                <a:gdLst>
                  <a:gd name="T0" fmla="*/ 0 w 75"/>
                  <a:gd name="T1" fmla="*/ 9 h 53"/>
                  <a:gd name="T2" fmla="*/ 0 w 75"/>
                  <a:gd name="T3" fmla="*/ 9 h 53"/>
                  <a:gd name="T4" fmla="*/ 2 w 75"/>
                  <a:gd name="T5" fmla="*/ 33 h 53"/>
                  <a:gd name="T6" fmla="*/ 10 w 75"/>
                  <a:gd name="T7" fmla="*/ 38 h 53"/>
                  <a:gd name="T8" fmla="*/ 7 w 75"/>
                  <a:gd name="T9" fmla="*/ 52 h 53"/>
                  <a:gd name="T10" fmla="*/ 18 w 75"/>
                  <a:gd name="T11" fmla="*/ 52 h 53"/>
                  <a:gd name="T12" fmla="*/ 30 w 75"/>
                  <a:gd name="T13" fmla="*/ 41 h 53"/>
                  <a:gd name="T14" fmla="*/ 18 w 75"/>
                  <a:gd name="T15" fmla="*/ 33 h 53"/>
                  <a:gd name="T16" fmla="*/ 48 w 75"/>
                  <a:gd name="T17" fmla="*/ 33 h 53"/>
                  <a:gd name="T18" fmla="*/ 74 w 75"/>
                  <a:gd name="T19" fmla="*/ 4 h 53"/>
                  <a:gd name="T20" fmla="*/ 6 w 75"/>
                  <a:gd name="T21" fmla="*/ 0 h 53"/>
                  <a:gd name="T22" fmla="*/ 15 w 75"/>
                  <a:gd name="T23" fmla="*/ 10 h 53"/>
                  <a:gd name="T24" fmla="*/ 0 w 75"/>
                  <a:gd name="T25" fmla="*/ 9 h 53"/>
                  <a:gd name="T26" fmla="*/ 0 w 75"/>
                  <a:gd name="T27" fmla="*/ 9 h 5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5"/>
                  <a:gd name="T43" fmla="*/ 0 h 53"/>
                  <a:gd name="T44" fmla="*/ 75 w 75"/>
                  <a:gd name="T45" fmla="*/ 53 h 5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5" h="53">
                    <a:moveTo>
                      <a:pt x="0" y="9"/>
                    </a:moveTo>
                    <a:lnTo>
                      <a:pt x="0" y="9"/>
                    </a:lnTo>
                    <a:lnTo>
                      <a:pt x="2" y="33"/>
                    </a:lnTo>
                    <a:lnTo>
                      <a:pt x="10" y="38"/>
                    </a:lnTo>
                    <a:lnTo>
                      <a:pt x="7" y="52"/>
                    </a:lnTo>
                    <a:lnTo>
                      <a:pt x="18" y="52"/>
                    </a:lnTo>
                    <a:lnTo>
                      <a:pt x="30" y="41"/>
                    </a:lnTo>
                    <a:lnTo>
                      <a:pt x="18" y="33"/>
                    </a:lnTo>
                    <a:lnTo>
                      <a:pt x="48" y="33"/>
                    </a:lnTo>
                    <a:lnTo>
                      <a:pt x="74" y="4"/>
                    </a:lnTo>
                    <a:lnTo>
                      <a:pt x="6" y="0"/>
                    </a:lnTo>
                    <a:lnTo>
                      <a:pt x="15" y="10"/>
                    </a:lnTo>
                    <a:lnTo>
                      <a:pt x="0" y="9"/>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sp>
            <p:nvSpPr>
              <p:cNvPr id="256" name="Freeform 59"/>
              <p:cNvSpPr>
                <a:spLocks/>
              </p:cNvSpPr>
              <p:nvPr/>
            </p:nvSpPr>
            <p:spPr bwMode="auto">
              <a:xfrm>
                <a:off x="1824" y="1903"/>
                <a:ext cx="421" cy="223"/>
              </a:xfrm>
              <a:custGeom>
                <a:avLst/>
                <a:gdLst>
                  <a:gd name="T0" fmla="*/ 37 w 421"/>
                  <a:gd name="T1" fmla="*/ 50 h 214"/>
                  <a:gd name="T2" fmla="*/ 31 w 421"/>
                  <a:gd name="T3" fmla="*/ 58 h 214"/>
                  <a:gd name="T4" fmla="*/ 36 w 421"/>
                  <a:gd name="T5" fmla="*/ 68 h 214"/>
                  <a:gd name="T6" fmla="*/ 66 w 421"/>
                  <a:gd name="T7" fmla="*/ 83 h 214"/>
                  <a:gd name="T8" fmla="*/ 89 w 421"/>
                  <a:gd name="T9" fmla="*/ 71 h 214"/>
                  <a:gd name="T10" fmla="*/ 135 w 421"/>
                  <a:gd name="T11" fmla="*/ 72 h 214"/>
                  <a:gd name="T12" fmla="*/ 166 w 421"/>
                  <a:gd name="T13" fmla="*/ 75 h 214"/>
                  <a:gd name="T14" fmla="*/ 172 w 421"/>
                  <a:gd name="T15" fmla="*/ 74 h 214"/>
                  <a:gd name="T16" fmla="*/ 142 w 421"/>
                  <a:gd name="T17" fmla="*/ 111 h 214"/>
                  <a:gd name="T18" fmla="*/ 111 w 421"/>
                  <a:gd name="T19" fmla="*/ 93 h 214"/>
                  <a:gd name="T20" fmla="*/ 90 w 421"/>
                  <a:gd name="T21" fmla="*/ 103 h 214"/>
                  <a:gd name="T22" fmla="*/ 100 w 421"/>
                  <a:gd name="T23" fmla="*/ 131 h 214"/>
                  <a:gd name="T24" fmla="*/ 132 w 421"/>
                  <a:gd name="T25" fmla="*/ 145 h 214"/>
                  <a:gd name="T26" fmla="*/ 62 w 421"/>
                  <a:gd name="T27" fmla="*/ 157 h 214"/>
                  <a:gd name="T28" fmla="*/ 88 w 421"/>
                  <a:gd name="T29" fmla="*/ 158 h 214"/>
                  <a:gd name="T30" fmla="*/ 109 w 421"/>
                  <a:gd name="T31" fmla="*/ 157 h 214"/>
                  <a:gd name="T32" fmla="*/ 88 w 421"/>
                  <a:gd name="T33" fmla="*/ 167 h 214"/>
                  <a:gd name="T34" fmla="*/ 132 w 421"/>
                  <a:gd name="T35" fmla="*/ 159 h 214"/>
                  <a:gd name="T36" fmla="*/ 51 w 421"/>
                  <a:gd name="T37" fmla="*/ 168 h 214"/>
                  <a:gd name="T38" fmla="*/ 39 w 421"/>
                  <a:gd name="T39" fmla="*/ 207 h 214"/>
                  <a:gd name="T40" fmla="*/ 72 w 421"/>
                  <a:gd name="T41" fmla="*/ 202 h 214"/>
                  <a:gd name="T42" fmla="*/ 93 w 421"/>
                  <a:gd name="T43" fmla="*/ 203 h 214"/>
                  <a:gd name="T44" fmla="*/ 126 w 421"/>
                  <a:gd name="T45" fmla="*/ 207 h 214"/>
                  <a:gd name="T46" fmla="*/ 149 w 421"/>
                  <a:gd name="T47" fmla="*/ 205 h 214"/>
                  <a:gd name="T48" fmla="*/ 191 w 421"/>
                  <a:gd name="T49" fmla="*/ 193 h 214"/>
                  <a:gd name="T50" fmla="*/ 135 w 421"/>
                  <a:gd name="T51" fmla="*/ 184 h 214"/>
                  <a:gd name="T52" fmla="*/ 188 w 421"/>
                  <a:gd name="T53" fmla="*/ 162 h 214"/>
                  <a:gd name="T54" fmla="*/ 204 w 421"/>
                  <a:gd name="T55" fmla="*/ 155 h 214"/>
                  <a:gd name="T56" fmla="*/ 235 w 421"/>
                  <a:gd name="T57" fmla="*/ 142 h 214"/>
                  <a:gd name="T58" fmla="*/ 217 w 421"/>
                  <a:gd name="T59" fmla="*/ 129 h 214"/>
                  <a:gd name="T60" fmla="*/ 237 w 421"/>
                  <a:gd name="T61" fmla="*/ 125 h 214"/>
                  <a:gd name="T62" fmla="*/ 235 w 421"/>
                  <a:gd name="T63" fmla="*/ 108 h 214"/>
                  <a:gd name="T64" fmla="*/ 268 w 421"/>
                  <a:gd name="T65" fmla="*/ 98 h 214"/>
                  <a:gd name="T66" fmla="*/ 305 w 421"/>
                  <a:gd name="T67" fmla="*/ 90 h 214"/>
                  <a:gd name="T68" fmla="*/ 341 w 421"/>
                  <a:gd name="T69" fmla="*/ 53 h 214"/>
                  <a:gd name="T70" fmla="*/ 357 w 421"/>
                  <a:gd name="T71" fmla="*/ 50 h 214"/>
                  <a:gd name="T72" fmla="*/ 393 w 421"/>
                  <a:gd name="T73" fmla="*/ 23 h 214"/>
                  <a:gd name="T74" fmla="*/ 345 w 421"/>
                  <a:gd name="T75" fmla="*/ 6 h 214"/>
                  <a:gd name="T76" fmla="*/ 249 w 421"/>
                  <a:gd name="T77" fmla="*/ 11 h 214"/>
                  <a:gd name="T78" fmla="*/ 219 w 421"/>
                  <a:gd name="T79" fmla="*/ 19 h 214"/>
                  <a:gd name="T80" fmla="*/ 154 w 421"/>
                  <a:gd name="T81" fmla="*/ 7 h 214"/>
                  <a:gd name="T82" fmla="*/ 147 w 421"/>
                  <a:gd name="T83" fmla="*/ 21 h 214"/>
                  <a:gd name="T84" fmla="*/ 117 w 421"/>
                  <a:gd name="T85" fmla="*/ 23 h 214"/>
                  <a:gd name="T86" fmla="*/ 65 w 421"/>
                  <a:gd name="T87" fmla="*/ 33 h 214"/>
                  <a:gd name="T88" fmla="*/ 0 w 421"/>
                  <a:gd name="T89" fmla="*/ 50 h 21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21"/>
                  <a:gd name="T136" fmla="*/ 0 h 214"/>
                  <a:gd name="T137" fmla="*/ 421 w 421"/>
                  <a:gd name="T138" fmla="*/ 214 h 21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21" h="214">
                    <a:moveTo>
                      <a:pt x="0" y="50"/>
                    </a:moveTo>
                    <a:lnTo>
                      <a:pt x="0" y="50"/>
                    </a:lnTo>
                    <a:lnTo>
                      <a:pt x="37" y="50"/>
                    </a:lnTo>
                    <a:lnTo>
                      <a:pt x="24" y="58"/>
                    </a:lnTo>
                    <a:lnTo>
                      <a:pt x="76" y="53"/>
                    </a:lnTo>
                    <a:lnTo>
                      <a:pt x="31" y="58"/>
                    </a:lnTo>
                    <a:lnTo>
                      <a:pt x="45" y="62"/>
                    </a:lnTo>
                    <a:lnTo>
                      <a:pt x="30" y="63"/>
                    </a:lnTo>
                    <a:lnTo>
                      <a:pt x="36" y="68"/>
                    </a:lnTo>
                    <a:lnTo>
                      <a:pt x="103" y="60"/>
                    </a:lnTo>
                    <a:lnTo>
                      <a:pt x="37" y="73"/>
                    </a:lnTo>
                    <a:lnTo>
                      <a:pt x="66" y="83"/>
                    </a:lnTo>
                    <a:lnTo>
                      <a:pt x="92" y="68"/>
                    </a:lnTo>
                    <a:lnTo>
                      <a:pt x="135" y="66"/>
                    </a:lnTo>
                    <a:lnTo>
                      <a:pt x="89" y="71"/>
                    </a:lnTo>
                    <a:lnTo>
                      <a:pt x="78" y="83"/>
                    </a:lnTo>
                    <a:lnTo>
                      <a:pt x="106" y="85"/>
                    </a:lnTo>
                    <a:lnTo>
                      <a:pt x="135" y="72"/>
                    </a:lnTo>
                    <a:lnTo>
                      <a:pt x="115" y="84"/>
                    </a:lnTo>
                    <a:lnTo>
                      <a:pt x="135" y="84"/>
                    </a:lnTo>
                    <a:lnTo>
                      <a:pt x="166" y="75"/>
                    </a:lnTo>
                    <a:lnTo>
                      <a:pt x="162" y="63"/>
                    </a:lnTo>
                    <a:lnTo>
                      <a:pt x="197" y="54"/>
                    </a:lnTo>
                    <a:lnTo>
                      <a:pt x="172" y="74"/>
                    </a:lnTo>
                    <a:lnTo>
                      <a:pt x="225" y="70"/>
                    </a:lnTo>
                    <a:lnTo>
                      <a:pt x="117" y="90"/>
                    </a:lnTo>
                    <a:lnTo>
                      <a:pt x="142" y="111"/>
                    </a:lnTo>
                    <a:lnTo>
                      <a:pt x="163" y="111"/>
                    </a:lnTo>
                    <a:lnTo>
                      <a:pt x="152" y="115"/>
                    </a:lnTo>
                    <a:lnTo>
                      <a:pt x="111" y="93"/>
                    </a:lnTo>
                    <a:lnTo>
                      <a:pt x="75" y="90"/>
                    </a:lnTo>
                    <a:lnTo>
                      <a:pt x="74" y="99"/>
                    </a:lnTo>
                    <a:lnTo>
                      <a:pt x="90" y="103"/>
                    </a:lnTo>
                    <a:lnTo>
                      <a:pt x="75" y="107"/>
                    </a:lnTo>
                    <a:lnTo>
                      <a:pt x="117" y="130"/>
                    </a:lnTo>
                    <a:lnTo>
                      <a:pt x="100" y="131"/>
                    </a:lnTo>
                    <a:lnTo>
                      <a:pt x="143" y="132"/>
                    </a:lnTo>
                    <a:lnTo>
                      <a:pt x="119" y="138"/>
                    </a:lnTo>
                    <a:lnTo>
                      <a:pt x="132" y="145"/>
                    </a:lnTo>
                    <a:lnTo>
                      <a:pt x="93" y="133"/>
                    </a:lnTo>
                    <a:lnTo>
                      <a:pt x="71" y="138"/>
                    </a:lnTo>
                    <a:lnTo>
                      <a:pt x="62" y="157"/>
                    </a:lnTo>
                    <a:lnTo>
                      <a:pt x="84" y="151"/>
                    </a:lnTo>
                    <a:lnTo>
                      <a:pt x="80" y="158"/>
                    </a:lnTo>
                    <a:lnTo>
                      <a:pt x="88" y="158"/>
                    </a:lnTo>
                    <a:lnTo>
                      <a:pt x="101" y="143"/>
                    </a:lnTo>
                    <a:lnTo>
                      <a:pt x="97" y="155"/>
                    </a:lnTo>
                    <a:lnTo>
                      <a:pt x="109" y="157"/>
                    </a:lnTo>
                    <a:lnTo>
                      <a:pt x="85" y="162"/>
                    </a:lnTo>
                    <a:lnTo>
                      <a:pt x="100" y="163"/>
                    </a:lnTo>
                    <a:lnTo>
                      <a:pt x="88" y="167"/>
                    </a:lnTo>
                    <a:lnTo>
                      <a:pt x="98" y="175"/>
                    </a:lnTo>
                    <a:lnTo>
                      <a:pt x="115" y="175"/>
                    </a:lnTo>
                    <a:lnTo>
                      <a:pt x="132" y="159"/>
                    </a:lnTo>
                    <a:lnTo>
                      <a:pt x="103" y="181"/>
                    </a:lnTo>
                    <a:lnTo>
                      <a:pt x="75" y="165"/>
                    </a:lnTo>
                    <a:lnTo>
                      <a:pt x="51" y="168"/>
                    </a:lnTo>
                    <a:lnTo>
                      <a:pt x="71" y="185"/>
                    </a:lnTo>
                    <a:lnTo>
                      <a:pt x="36" y="194"/>
                    </a:lnTo>
                    <a:lnTo>
                      <a:pt x="39" y="207"/>
                    </a:lnTo>
                    <a:lnTo>
                      <a:pt x="46" y="195"/>
                    </a:lnTo>
                    <a:lnTo>
                      <a:pt x="47" y="207"/>
                    </a:lnTo>
                    <a:lnTo>
                      <a:pt x="72" y="202"/>
                    </a:lnTo>
                    <a:lnTo>
                      <a:pt x="89" y="212"/>
                    </a:lnTo>
                    <a:lnTo>
                      <a:pt x="102" y="211"/>
                    </a:lnTo>
                    <a:lnTo>
                      <a:pt x="93" y="203"/>
                    </a:lnTo>
                    <a:lnTo>
                      <a:pt x="117" y="206"/>
                    </a:lnTo>
                    <a:lnTo>
                      <a:pt x="115" y="198"/>
                    </a:lnTo>
                    <a:lnTo>
                      <a:pt x="126" y="207"/>
                    </a:lnTo>
                    <a:lnTo>
                      <a:pt x="133" y="205"/>
                    </a:lnTo>
                    <a:lnTo>
                      <a:pt x="129" y="199"/>
                    </a:lnTo>
                    <a:lnTo>
                      <a:pt x="149" y="205"/>
                    </a:lnTo>
                    <a:lnTo>
                      <a:pt x="149" y="213"/>
                    </a:lnTo>
                    <a:lnTo>
                      <a:pt x="185" y="205"/>
                    </a:lnTo>
                    <a:lnTo>
                      <a:pt x="191" y="193"/>
                    </a:lnTo>
                    <a:lnTo>
                      <a:pt x="175" y="195"/>
                    </a:lnTo>
                    <a:lnTo>
                      <a:pt x="175" y="184"/>
                    </a:lnTo>
                    <a:lnTo>
                      <a:pt x="135" y="184"/>
                    </a:lnTo>
                    <a:lnTo>
                      <a:pt x="188" y="181"/>
                    </a:lnTo>
                    <a:lnTo>
                      <a:pt x="196" y="172"/>
                    </a:lnTo>
                    <a:lnTo>
                      <a:pt x="188" y="162"/>
                    </a:lnTo>
                    <a:lnTo>
                      <a:pt x="218" y="162"/>
                    </a:lnTo>
                    <a:lnTo>
                      <a:pt x="225" y="158"/>
                    </a:lnTo>
                    <a:lnTo>
                      <a:pt x="204" y="155"/>
                    </a:lnTo>
                    <a:lnTo>
                      <a:pt x="231" y="154"/>
                    </a:lnTo>
                    <a:lnTo>
                      <a:pt x="213" y="147"/>
                    </a:lnTo>
                    <a:lnTo>
                      <a:pt x="235" y="142"/>
                    </a:lnTo>
                    <a:lnTo>
                      <a:pt x="234" y="136"/>
                    </a:lnTo>
                    <a:lnTo>
                      <a:pt x="194" y="133"/>
                    </a:lnTo>
                    <a:lnTo>
                      <a:pt x="217" y="129"/>
                    </a:lnTo>
                    <a:lnTo>
                      <a:pt x="193" y="127"/>
                    </a:lnTo>
                    <a:lnTo>
                      <a:pt x="235" y="131"/>
                    </a:lnTo>
                    <a:lnTo>
                      <a:pt x="237" y="125"/>
                    </a:lnTo>
                    <a:lnTo>
                      <a:pt x="193" y="123"/>
                    </a:lnTo>
                    <a:lnTo>
                      <a:pt x="250" y="115"/>
                    </a:lnTo>
                    <a:lnTo>
                      <a:pt x="235" y="108"/>
                    </a:lnTo>
                    <a:lnTo>
                      <a:pt x="276" y="111"/>
                    </a:lnTo>
                    <a:lnTo>
                      <a:pt x="289" y="99"/>
                    </a:lnTo>
                    <a:lnTo>
                      <a:pt x="268" y="98"/>
                    </a:lnTo>
                    <a:lnTo>
                      <a:pt x="295" y="96"/>
                    </a:lnTo>
                    <a:lnTo>
                      <a:pt x="292" y="88"/>
                    </a:lnTo>
                    <a:lnTo>
                      <a:pt x="305" y="90"/>
                    </a:lnTo>
                    <a:lnTo>
                      <a:pt x="375" y="55"/>
                    </a:lnTo>
                    <a:lnTo>
                      <a:pt x="297" y="67"/>
                    </a:lnTo>
                    <a:lnTo>
                      <a:pt x="341" y="53"/>
                    </a:lnTo>
                    <a:lnTo>
                      <a:pt x="314" y="54"/>
                    </a:lnTo>
                    <a:lnTo>
                      <a:pt x="308" y="47"/>
                    </a:lnTo>
                    <a:lnTo>
                      <a:pt x="357" y="50"/>
                    </a:lnTo>
                    <a:lnTo>
                      <a:pt x="420" y="32"/>
                    </a:lnTo>
                    <a:lnTo>
                      <a:pt x="419" y="23"/>
                    </a:lnTo>
                    <a:lnTo>
                      <a:pt x="393" y="23"/>
                    </a:lnTo>
                    <a:lnTo>
                      <a:pt x="386" y="9"/>
                    </a:lnTo>
                    <a:lnTo>
                      <a:pt x="314" y="16"/>
                    </a:lnTo>
                    <a:lnTo>
                      <a:pt x="345" y="6"/>
                    </a:lnTo>
                    <a:lnTo>
                      <a:pt x="250" y="0"/>
                    </a:lnTo>
                    <a:lnTo>
                      <a:pt x="242" y="7"/>
                    </a:lnTo>
                    <a:lnTo>
                      <a:pt x="249" y="11"/>
                    </a:lnTo>
                    <a:lnTo>
                      <a:pt x="231" y="4"/>
                    </a:lnTo>
                    <a:lnTo>
                      <a:pt x="189" y="4"/>
                    </a:lnTo>
                    <a:lnTo>
                      <a:pt x="219" y="19"/>
                    </a:lnTo>
                    <a:lnTo>
                      <a:pt x="208" y="23"/>
                    </a:lnTo>
                    <a:lnTo>
                      <a:pt x="193" y="8"/>
                    </a:lnTo>
                    <a:lnTo>
                      <a:pt x="154" y="7"/>
                    </a:lnTo>
                    <a:lnTo>
                      <a:pt x="162" y="13"/>
                    </a:lnTo>
                    <a:lnTo>
                      <a:pt x="132" y="11"/>
                    </a:lnTo>
                    <a:lnTo>
                      <a:pt x="147" y="21"/>
                    </a:lnTo>
                    <a:lnTo>
                      <a:pt x="124" y="15"/>
                    </a:lnTo>
                    <a:lnTo>
                      <a:pt x="131" y="21"/>
                    </a:lnTo>
                    <a:lnTo>
                      <a:pt x="117" y="23"/>
                    </a:lnTo>
                    <a:lnTo>
                      <a:pt x="147" y="37"/>
                    </a:lnTo>
                    <a:lnTo>
                      <a:pt x="81" y="22"/>
                    </a:lnTo>
                    <a:lnTo>
                      <a:pt x="65" y="33"/>
                    </a:lnTo>
                    <a:lnTo>
                      <a:pt x="91" y="38"/>
                    </a:lnTo>
                    <a:lnTo>
                      <a:pt x="47" y="34"/>
                    </a:lnTo>
                    <a:lnTo>
                      <a:pt x="0" y="50"/>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sp>
            <p:nvSpPr>
              <p:cNvPr id="257" name="Freeform 256"/>
              <p:cNvSpPr>
                <a:spLocks/>
              </p:cNvSpPr>
              <p:nvPr/>
            </p:nvSpPr>
            <p:spPr bwMode="auto">
              <a:xfrm>
                <a:off x="1851" y="2211"/>
                <a:ext cx="392" cy="223"/>
              </a:xfrm>
              <a:custGeom>
                <a:avLst/>
                <a:gdLst>
                  <a:gd name="T0" fmla="*/ 0 w 392"/>
                  <a:gd name="T1" fmla="*/ 61 h 278"/>
                  <a:gd name="T2" fmla="*/ 19 w 392"/>
                  <a:gd name="T3" fmla="*/ 10 h 278"/>
                  <a:gd name="T4" fmla="*/ 69 w 392"/>
                  <a:gd name="T5" fmla="*/ 4 h 278"/>
                  <a:gd name="T6" fmla="*/ 51 w 392"/>
                  <a:gd name="T7" fmla="*/ 49 h 278"/>
                  <a:gd name="T8" fmla="*/ 47 w 392"/>
                  <a:gd name="T9" fmla="*/ 72 h 278"/>
                  <a:gd name="T10" fmla="*/ 73 w 392"/>
                  <a:gd name="T11" fmla="*/ 56 h 278"/>
                  <a:gd name="T12" fmla="*/ 70 w 392"/>
                  <a:gd name="T13" fmla="*/ 38 h 278"/>
                  <a:gd name="T14" fmla="*/ 82 w 392"/>
                  <a:gd name="T15" fmla="*/ 28 h 278"/>
                  <a:gd name="T16" fmla="*/ 85 w 392"/>
                  <a:gd name="T17" fmla="*/ 23 h 278"/>
                  <a:gd name="T18" fmla="*/ 88 w 392"/>
                  <a:gd name="T19" fmla="*/ 14 h 278"/>
                  <a:gd name="T20" fmla="*/ 116 w 392"/>
                  <a:gd name="T21" fmla="*/ 3 h 278"/>
                  <a:gd name="T22" fmla="*/ 128 w 392"/>
                  <a:gd name="T23" fmla="*/ 21 h 278"/>
                  <a:gd name="T24" fmla="*/ 139 w 392"/>
                  <a:gd name="T25" fmla="*/ 36 h 278"/>
                  <a:gd name="T26" fmla="*/ 170 w 392"/>
                  <a:gd name="T27" fmla="*/ 28 h 278"/>
                  <a:gd name="T28" fmla="*/ 215 w 392"/>
                  <a:gd name="T29" fmla="*/ 49 h 278"/>
                  <a:gd name="T30" fmla="*/ 225 w 392"/>
                  <a:gd name="T31" fmla="*/ 53 h 278"/>
                  <a:gd name="T32" fmla="*/ 231 w 392"/>
                  <a:gd name="T33" fmla="*/ 65 h 278"/>
                  <a:gd name="T34" fmla="*/ 254 w 392"/>
                  <a:gd name="T35" fmla="*/ 60 h 278"/>
                  <a:gd name="T36" fmla="*/ 246 w 392"/>
                  <a:gd name="T37" fmla="*/ 71 h 278"/>
                  <a:gd name="T38" fmla="*/ 262 w 392"/>
                  <a:gd name="T39" fmla="*/ 82 h 278"/>
                  <a:gd name="T40" fmla="*/ 267 w 392"/>
                  <a:gd name="T41" fmla="*/ 85 h 278"/>
                  <a:gd name="T42" fmla="*/ 279 w 392"/>
                  <a:gd name="T43" fmla="*/ 92 h 278"/>
                  <a:gd name="T44" fmla="*/ 287 w 392"/>
                  <a:gd name="T45" fmla="*/ 98 h 278"/>
                  <a:gd name="T46" fmla="*/ 312 w 392"/>
                  <a:gd name="T47" fmla="*/ 99 h 278"/>
                  <a:gd name="T48" fmla="*/ 322 w 392"/>
                  <a:gd name="T49" fmla="*/ 114 h 278"/>
                  <a:gd name="T50" fmla="*/ 305 w 392"/>
                  <a:gd name="T51" fmla="*/ 120 h 278"/>
                  <a:gd name="T52" fmla="*/ 329 w 392"/>
                  <a:gd name="T53" fmla="*/ 146 h 278"/>
                  <a:gd name="T54" fmla="*/ 353 w 392"/>
                  <a:gd name="T55" fmla="*/ 162 h 278"/>
                  <a:gd name="T56" fmla="*/ 367 w 392"/>
                  <a:gd name="T57" fmla="*/ 169 h 278"/>
                  <a:gd name="T58" fmla="*/ 388 w 392"/>
                  <a:gd name="T59" fmla="*/ 184 h 278"/>
                  <a:gd name="T60" fmla="*/ 381 w 392"/>
                  <a:gd name="T61" fmla="*/ 189 h 278"/>
                  <a:gd name="T62" fmla="*/ 364 w 392"/>
                  <a:gd name="T63" fmla="*/ 195 h 278"/>
                  <a:gd name="T64" fmla="*/ 317 w 392"/>
                  <a:gd name="T65" fmla="*/ 178 h 278"/>
                  <a:gd name="T66" fmla="*/ 312 w 392"/>
                  <a:gd name="T67" fmla="*/ 190 h 278"/>
                  <a:gd name="T68" fmla="*/ 310 w 392"/>
                  <a:gd name="T69" fmla="*/ 198 h 278"/>
                  <a:gd name="T70" fmla="*/ 341 w 392"/>
                  <a:gd name="T71" fmla="*/ 220 h 278"/>
                  <a:gd name="T72" fmla="*/ 351 w 392"/>
                  <a:gd name="T73" fmla="*/ 240 h 278"/>
                  <a:gd name="T74" fmla="*/ 290 w 392"/>
                  <a:gd name="T75" fmla="*/ 239 h 278"/>
                  <a:gd name="T76" fmla="*/ 256 w 392"/>
                  <a:gd name="T77" fmla="*/ 256 h 278"/>
                  <a:gd name="T78" fmla="*/ 256 w 392"/>
                  <a:gd name="T79" fmla="*/ 242 h 278"/>
                  <a:gd name="T80" fmla="*/ 227 w 392"/>
                  <a:gd name="T81" fmla="*/ 219 h 278"/>
                  <a:gd name="T82" fmla="*/ 208 w 392"/>
                  <a:gd name="T83" fmla="*/ 224 h 278"/>
                  <a:gd name="T84" fmla="*/ 182 w 392"/>
                  <a:gd name="T85" fmla="*/ 229 h 278"/>
                  <a:gd name="T86" fmla="*/ 173 w 392"/>
                  <a:gd name="T87" fmla="*/ 202 h 278"/>
                  <a:gd name="T88" fmla="*/ 213 w 392"/>
                  <a:gd name="T89" fmla="*/ 186 h 278"/>
                  <a:gd name="T90" fmla="*/ 221 w 392"/>
                  <a:gd name="T91" fmla="*/ 128 h 278"/>
                  <a:gd name="T92" fmla="*/ 215 w 392"/>
                  <a:gd name="T93" fmla="*/ 120 h 278"/>
                  <a:gd name="T94" fmla="*/ 182 w 392"/>
                  <a:gd name="T95" fmla="*/ 119 h 278"/>
                  <a:gd name="T96" fmla="*/ 170 w 392"/>
                  <a:gd name="T97" fmla="*/ 101 h 278"/>
                  <a:gd name="T98" fmla="*/ 148 w 392"/>
                  <a:gd name="T99" fmla="*/ 86 h 278"/>
                  <a:gd name="T100" fmla="*/ 115 w 392"/>
                  <a:gd name="T101" fmla="*/ 95 h 278"/>
                  <a:gd name="T102" fmla="*/ 26 w 392"/>
                  <a:gd name="T103" fmla="*/ 89 h 278"/>
                  <a:gd name="T104" fmla="*/ 39 w 392"/>
                  <a:gd name="T105" fmla="*/ 72 h 278"/>
                  <a:gd name="T106" fmla="*/ 0 w 392"/>
                  <a:gd name="T107" fmla="*/ 61 h 27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92"/>
                  <a:gd name="T163" fmla="*/ 0 h 278"/>
                  <a:gd name="T164" fmla="*/ 392 w 392"/>
                  <a:gd name="T165" fmla="*/ 278 h 27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92" h="278">
                    <a:moveTo>
                      <a:pt x="0" y="61"/>
                    </a:moveTo>
                    <a:lnTo>
                      <a:pt x="0" y="61"/>
                    </a:lnTo>
                    <a:lnTo>
                      <a:pt x="3" y="32"/>
                    </a:lnTo>
                    <a:lnTo>
                      <a:pt x="19" y="10"/>
                    </a:lnTo>
                    <a:lnTo>
                      <a:pt x="47" y="0"/>
                    </a:lnTo>
                    <a:lnTo>
                      <a:pt x="69" y="4"/>
                    </a:lnTo>
                    <a:lnTo>
                      <a:pt x="45" y="32"/>
                    </a:lnTo>
                    <a:lnTo>
                      <a:pt x="51" y="49"/>
                    </a:lnTo>
                    <a:lnTo>
                      <a:pt x="69" y="65"/>
                    </a:lnTo>
                    <a:lnTo>
                      <a:pt x="47" y="72"/>
                    </a:lnTo>
                    <a:lnTo>
                      <a:pt x="70" y="71"/>
                    </a:lnTo>
                    <a:lnTo>
                      <a:pt x="73" y="56"/>
                    </a:lnTo>
                    <a:lnTo>
                      <a:pt x="56" y="47"/>
                    </a:lnTo>
                    <a:lnTo>
                      <a:pt x="70" y="38"/>
                    </a:lnTo>
                    <a:lnTo>
                      <a:pt x="59" y="25"/>
                    </a:lnTo>
                    <a:lnTo>
                      <a:pt x="82" y="28"/>
                    </a:lnTo>
                    <a:lnTo>
                      <a:pt x="61" y="21"/>
                    </a:lnTo>
                    <a:lnTo>
                      <a:pt x="85" y="23"/>
                    </a:lnTo>
                    <a:lnTo>
                      <a:pt x="69" y="13"/>
                    </a:lnTo>
                    <a:lnTo>
                      <a:pt x="88" y="14"/>
                    </a:lnTo>
                    <a:lnTo>
                      <a:pt x="100" y="4"/>
                    </a:lnTo>
                    <a:lnTo>
                      <a:pt x="116" y="3"/>
                    </a:lnTo>
                    <a:lnTo>
                      <a:pt x="117" y="16"/>
                    </a:lnTo>
                    <a:lnTo>
                      <a:pt x="128" y="21"/>
                    </a:lnTo>
                    <a:lnTo>
                      <a:pt x="124" y="49"/>
                    </a:lnTo>
                    <a:lnTo>
                      <a:pt x="139" y="36"/>
                    </a:lnTo>
                    <a:lnTo>
                      <a:pt x="148" y="41"/>
                    </a:lnTo>
                    <a:lnTo>
                      <a:pt x="170" y="28"/>
                    </a:lnTo>
                    <a:lnTo>
                      <a:pt x="202" y="36"/>
                    </a:lnTo>
                    <a:lnTo>
                      <a:pt x="215" y="49"/>
                    </a:lnTo>
                    <a:lnTo>
                      <a:pt x="206" y="56"/>
                    </a:lnTo>
                    <a:lnTo>
                      <a:pt x="225" y="53"/>
                    </a:lnTo>
                    <a:lnTo>
                      <a:pt x="219" y="61"/>
                    </a:lnTo>
                    <a:lnTo>
                      <a:pt x="231" y="65"/>
                    </a:lnTo>
                    <a:lnTo>
                      <a:pt x="240" y="55"/>
                    </a:lnTo>
                    <a:lnTo>
                      <a:pt x="254" y="60"/>
                    </a:lnTo>
                    <a:lnTo>
                      <a:pt x="258" y="69"/>
                    </a:lnTo>
                    <a:lnTo>
                      <a:pt x="246" y="71"/>
                    </a:lnTo>
                    <a:lnTo>
                      <a:pt x="265" y="71"/>
                    </a:lnTo>
                    <a:lnTo>
                      <a:pt x="262" y="82"/>
                    </a:lnTo>
                    <a:lnTo>
                      <a:pt x="276" y="76"/>
                    </a:lnTo>
                    <a:lnTo>
                      <a:pt x="267" y="85"/>
                    </a:lnTo>
                    <a:lnTo>
                      <a:pt x="295" y="83"/>
                    </a:lnTo>
                    <a:lnTo>
                      <a:pt x="279" y="92"/>
                    </a:lnTo>
                    <a:lnTo>
                      <a:pt x="292" y="92"/>
                    </a:lnTo>
                    <a:lnTo>
                      <a:pt x="287" y="98"/>
                    </a:lnTo>
                    <a:lnTo>
                      <a:pt x="300" y="89"/>
                    </a:lnTo>
                    <a:lnTo>
                      <a:pt x="312" y="99"/>
                    </a:lnTo>
                    <a:lnTo>
                      <a:pt x="290" y="107"/>
                    </a:lnTo>
                    <a:lnTo>
                      <a:pt x="322" y="114"/>
                    </a:lnTo>
                    <a:lnTo>
                      <a:pt x="294" y="116"/>
                    </a:lnTo>
                    <a:lnTo>
                      <a:pt x="305" y="120"/>
                    </a:lnTo>
                    <a:lnTo>
                      <a:pt x="296" y="129"/>
                    </a:lnTo>
                    <a:lnTo>
                      <a:pt x="329" y="146"/>
                    </a:lnTo>
                    <a:lnTo>
                      <a:pt x="345" y="143"/>
                    </a:lnTo>
                    <a:lnTo>
                      <a:pt x="353" y="162"/>
                    </a:lnTo>
                    <a:lnTo>
                      <a:pt x="369" y="161"/>
                    </a:lnTo>
                    <a:lnTo>
                      <a:pt x="367" y="169"/>
                    </a:lnTo>
                    <a:lnTo>
                      <a:pt x="391" y="174"/>
                    </a:lnTo>
                    <a:lnTo>
                      <a:pt x="388" y="184"/>
                    </a:lnTo>
                    <a:lnTo>
                      <a:pt x="376" y="183"/>
                    </a:lnTo>
                    <a:lnTo>
                      <a:pt x="381" y="189"/>
                    </a:lnTo>
                    <a:lnTo>
                      <a:pt x="375" y="199"/>
                    </a:lnTo>
                    <a:lnTo>
                      <a:pt x="364" y="195"/>
                    </a:lnTo>
                    <a:lnTo>
                      <a:pt x="362" y="214"/>
                    </a:lnTo>
                    <a:lnTo>
                      <a:pt x="317" y="178"/>
                    </a:lnTo>
                    <a:lnTo>
                      <a:pt x="300" y="182"/>
                    </a:lnTo>
                    <a:lnTo>
                      <a:pt x="312" y="190"/>
                    </a:lnTo>
                    <a:lnTo>
                      <a:pt x="303" y="199"/>
                    </a:lnTo>
                    <a:lnTo>
                      <a:pt x="310" y="198"/>
                    </a:lnTo>
                    <a:lnTo>
                      <a:pt x="320" y="216"/>
                    </a:lnTo>
                    <a:lnTo>
                      <a:pt x="341" y="220"/>
                    </a:lnTo>
                    <a:lnTo>
                      <a:pt x="340" y="231"/>
                    </a:lnTo>
                    <a:lnTo>
                      <a:pt x="351" y="240"/>
                    </a:lnTo>
                    <a:lnTo>
                      <a:pt x="345" y="264"/>
                    </a:lnTo>
                    <a:lnTo>
                      <a:pt x="290" y="239"/>
                    </a:lnTo>
                    <a:lnTo>
                      <a:pt x="327" y="277"/>
                    </a:lnTo>
                    <a:lnTo>
                      <a:pt x="256" y="256"/>
                    </a:lnTo>
                    <a:lnTo>
                      <a:pt x="246" y="243"/>
                    </a:lnTo>
                    <a:lnTo>
                      <a:pt x="256" y="242"/>
                    </a:lnTo>
                    <a:lnTo>
                      <a:pt x="233" y="234"/>
                    </a:lnTo>
                    <a:lnTo>
                      <a:pt x="227" y="219"/>
                    </a:lnTo>
                    <a:lnTo>
                      <a:pt x="209" y="214"/>
                    </a:lnTo>
                    <a:lnTo>
                      <a:pt x="208" y="224"/>
                    </a:lnTo>
                    <a:lnTo>
                      <a:pt x="198" y="219"/>
                    </a:lnTo>
                    <a:lnTo>
                      <a:pt x="182" y="229"/>
                    </a:lnTo>
                    <a:lnTo>
                      <a:pt x="163" y="219"/>
                    </a:lnTo>
                    <a:lnTo>
                      <a:pt x="173" y="202"/>
                    </a:lnTo>
                    <a:lnTo>
                      <a:pt x="225" y="202"/>
                    </a:lnTo>
                    <a:lnTo>
                      <a:pt x="213" y="186"/>
                    </a:lnTo>
                    <a:lnTo>
                      <a:pt x="242" y="161"/>
                    </a:lnTo>
                    <a:lnTo>
                      <a:pt x="221" y="128"/>
                    </a:lnTo>
                    <a:lnTo>
                      <a:pt x="207" y="125"/>
                    </a:lnTo>
                    <a:lnTo>
                      <a:pt x="215" y="120"/>
                    </a:lnTo>
                    <a:lnTo>
                      <a:pt x="183" y="129"/>
                    </a:lnTo>
                    <a:lnTo>
                      <a:pt x="182" y="119"/>
                    </a:lnTo>
                    <a:lnTo>
                      <a:pt x="194" y="114"/>
                    </a:lnTo>
                    <a:lnTo>
                      <a:pt x="170" y="101"/>
                    </a:lnTo>
                    <a:lnTo>
                      <a:pt x="170" y="91"/>
                    </a:lnTo>
                    <a:lnTo>
                      <a:pt x="148" y="86"/>
                    </a:lnTo>
                    <a:lnTo>
                      <a:pt x="153" y="100"/>
                    </a:lnTo>
                    <a:lnTo>
                      <a:pt x="115" y="95"/>
                    </a:lnTo>
                    <a:lnTo>
                      <a:pt x="125" y="102"/>
                    </a:lnTo>
                    <a:lnTo>
                      <a:pt x="26" y="89"/>
                    </a:lnTo>
                    <a:lnTo>
                      <a:pt x="8" y="71"/>
                    </a:lnTo>
                    <a:lnTo>
                      <a:pt x="39" y="72"/>
                    </a:lnTo>
                    <a:lnTo>
                      <a:pt x="0" y="61"/>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sp>
            <p:nvSpPr>
              <p:cNvPr id="258" name="Freeform 257"/>
              <p:cNvSpPr>
                <a:spLocks/>
              </p:cNvSpPr>
              <p:nvPr/>
            </p:nvSpPr>
            <p:spPr bwMode="auto">
              <a:xfrm>
                <a:off x="1890" y="2294"/>
                <a:ext cx="92" cy="223"/>
              </a:xfrm>
              <a:custGeom>
                <a:avLst/>
                <a:gdLst>
                  <a:gd name="T0" fmla="*/ 0 w 92"/>
                  <a:gd name="T1" fmla="*/ 50 h 62"/>
                  <a:gd name="T2" fmla="*/ 0 w 92"/>
                  <a:gd name="T3" fmla="*/ 50 h 62"/>
                  <a:gd name="T4" fmla="*/ 14 w 92"/>
                  <a:gd name="T5" fmla="*/ 38 h 62"/>
                  <a:gd name="T6" fmla="*/ 22 w 92"/>
                  <a:gd name="T7" fmla="*/ 0 h 62"/>
                  <a:gd name="T8" fmla="*/ 30 w 92"/>
                  <a:gd name="T9" fmla="*/ 14 h 62"/>
                  <a:gd name="T10" fmla="*/ 51 w 92"/>
                  <a:gd name="T11" fmla="*/ 17 h 62"/>
                  <a:gd name="T12" fmla="*/ 91 w 92"/>
                  <a:gd name="T13" fmla="*/ 45 h 62"/>
                  <a:gd name="T14" fmla="*/ 86 w 92"/>
                  <a:gd name="T15" fmla="*/ 54 h 62"/>
                  <a:gd name="T16" fmla="*/ 49 w 92"/>
                  <a:gd name="T17" fmla="*/ 41 h 62"/>
                  <a:gd name="T18" fmla="*/ 27 w 92"/>
                  <a:gd name="T19" fmla="*/ 61 h 62"/>
                  <a:gd name="T20" fmla="*/ 21 w 92"/>
                  <a:gd name="T21" fmla="*/ 45 h 62"/>
                  <a:gd name="T22" fmla="*/ 0 w 92"/>
                  <a:gd name="T23" fmla="*/ 50 h 62"/>
                  <a:gd name="T24" fmla="*/ 0 w 92"/>
                  <a:gd name="T25" fmla="*/ 50 h 6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2"/>
                  <a:gd name="T40" fmla="*/ 0 h 62"/>
                  <a:gd name="T41" fmla="*/ 92 w 92"/>
                  <a:gd name="T42" fmla="*/ 62 h 6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2" h="62">
                    <a:moveTo>
                      <a:pt x="0" y="50"/>
                    </a:moveTo>
                    <a:lnTo>
                      <a:pt x="0" y="50"/>
                    </a:lnTo>
                    <a:lnTo>
                      <a:pt x="14" y="38"/>
                    </a:lnTo>
                    <a:lnTo>
                      <a:pt x="22" y="0"/>
                    </a:lnTo>
                    <a:lnTo>
                      <a:pt x="30" y="14"/>
                    </a:lnTo>
                    <a:lnTo>
                      <a:pt x="51" y="17"/>
                    </a:lnTo>
                    <a:lnTo>
                      <a:pt x="91" y="45"/>
                    </a:lnTo>
                    <a:lnTo>
                      <a:pt x="86" y="54"/>
                    </a:lnTo>
                    <a:lnTo>
                      <a:pt x="49" y="41"/>
                    </a:lnTo>
                    <a:lnTo>
                      <a:pt x="27" y="61"/>
                    </a:lnTo>
                    <a:lnTo>
                      <a:pt x="21" y="45"/>
                    </a:lnTo>
                    <a:lnTo>
                      <a:pt x="0" y="50"/>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sp>
            <p:nvSpPr>
              <p:cNvPr id="259" name="Freeform 258"/>
              <p:cNvSpPr>
                <a:spLocks/>
              </p:cNvSpPr>
              <p:nvPr/>
            </p:nvSpPr>
            <p:spPr bwMode="auto">
              <a:xfrm>
                <a:off x="2271" y="2594"/>
                <a:ext cx="92" cy="223"/>
              </a:xfrm>
              <a:custGeom>
                <a:avLst/>
                <a:gdLst>
                  <a:gd name="T0" fmla="*/ 0 w 92"/>
                  <a:gd name="T1" fmla="*/ 69 h 89"/>
                  <a:gd name="T2" fmla="*/ 0 w 92"/>
                  <a:gd name="T3" fmla="*/ 69 h 89"/>
                  <a:gd name="T4" fmla="*/ 37 w 92"/>
                  <a:gd name="T5" fmla="*/ 4 h 89"/>
                  <a:gd name="T6" fmla="*/ 52 w 92"/>
                  <a:gd name="T7" fmla="*/ 0 h 89"/>
                  <a:gd name="T8" fmla="*/ 34 w 92"/>
                  <a:gd name="T9" fmla="*/ 34 h 89"/>
                  <a:gd name="T10" fmla="*/ 46 w 92"/>
                  <a:gd name="T11" fmla="*/ 26 h 89"/>
                  <a:gd name="T12" fmla="*/ 54 w 92"/>
                  <a:gd name="T13" fmla="*/ 41 h 89"/>
                  <a:gd name="T14" fmla="*/ 78 w 92"/>
                  <a:gd name="T15" fmla="*/ 41 h 89"/>
                  <a:gd name="T16" fmla="*/ 73 w 92"/>
                  <a:gd name="T17" fmla="*/ 54 h 89"/>
                  <a:gd name="T18" fmla="*/ 85 w 92"/>
                  <a:gd name="T19" fmla="*/ 53 h 89"/>
                  <a:gd name="T20" fmla="*/ 77 w 92"/>
                  <a:gd name="T21" fmla="*/ 67 h 89"/>
                  <a:gd name="T22" fmla="*/ 88 w 92"/>
                  <a:gd name="T23" fmla="*/ 60 h 89"/>
                  <a:gd name="T24" fmla="*/ 91 w 92"/>
                  <a:gd name="T25" fmla="*/ 73 h 89"/>
                  <a:gd name="T26" fmla="*/ 79 w 92"/>
                  <a:gd name="T27" fmla="*/ 88 h 89"/>
                  <a:gd name="T28" fmla="*/ 78 w 92"/>
                  <a:gd name="T29" fmla="*/ 77 h 89"/>
                  <a:gd name="T30" fmla="*/ 73 w 92"/>
                  <a:gd name="T31" fmla="*/ 83 h 89"/>
                  <a:gd name="T32" fmla="*/ 73 w 92"/>
                  <a:gd name="T33" fmla="*/ 66 h 89"/>
                  <a:gd name="T34" fmla="*/ 50 w 92"/>
                  <a:gd name="T35" fmla="*/ 83 h 89"/>
                  <a:gd name="T36" fmla="*/ 63 w 92"/>
                  <a:gd name="T37" fmla="*/ 71 h 89"/>
                  <a:gd name="T38" fmla="*/ 45 w 92"/>
                  <a:gd name="T39" fmla="*/ 73 h 89"/>
                  <a:gd name="T40" fmla="*/ 49 w 92"/>
                  <a:gd name="T41" fmla="*/ 66 h 89"/>
                  <a:gd name="T42" fmla="*/ 0 w 92"/>
                  <a:gd name="T43" fmla="*/ 69 h 89"/>
                  <a:gd name="T44" fmla="*/ 0 w 92"/>
                  <a:gd name="T45" fmla="*/ 69 h 8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2"/>
                  <a:gd name="T70" fmla="*/ 0 h 89"/>
                  <a:gd name="T71" fmla="*/ 92 w 92"/>
                  <a:gd name="T72" fmla="*/ 89 h 8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2" h="89">
                    <a:moveTo>
                      <a:pt x="0" y="69"/>
                    </a:moveTo>
                    <a:lnTo>
                      <a:pt x="0" y="69"/>
                    </a:lnTo>
                    <a:lnTo>
                      <a:pt x="37" y="4"/>
                    </a:lnTo>
                    <a:lnTo>
                      <a:pt x="52" y="0"/>
                    </a:lnTo>
                    <a:lnTo>
                      <a:pt x="34" y="34"/>
                    </a:lnTo>
                    <a:lnTo>
                      <a:pt x="46" y="26"/>
                    </a:lnTo>
                    <a:lnTo>
                      <a:pt x="54" y="41"/>
                    </a:lnTo>
                    <a:lnTo>
                      <a:pt x="78" y="41"/>
                    </a:lnTo>
                    <a:lnTo>
                      <a:pt x="73" y="54"/>
                    </a:lnTo>
                    <a:lnTo>
                      <a:pt x="85" y="53"/>
                    </a:lnTo>
                    <a:lnTo>
                      <a:pt x="77" y="67"/>
                    </a:lnTo>
                    <a:lnTo>
                      <a:pt x="88" y="60"/>
                    </a:lnTo>
                    <a:lnTo>
                      <a:pt x="91" y="73"/>
                    </a:lnTo>
                    <a:lnTo>
                      <a:pt x="79" y="88"/>
                    </a:lnTo>
                    <a:lnTo>
                      <a:pt x="78" y="77"/>
                    </a:lnTo>
                    <a:lnTo>
                      <a:pt x="73" y="83"/>
                    </a:lnTo>
                    <a:lnTo>
                      <a:pt x="73" y="66"/>
                    </a:lnTo>
                    <a:lnTo>
                      <a:pt x="50" y="83"/>
                    </a:lnTo>
                    <a:lnTo>
                      <a:pt x="63" y="71"/>
                    </a:lnTo>
                    <a:lnTo>
                      <a:pt x="45" y="73"/>
                    </a:lnTo>
                    <a:lnTo>
                      <a:pt x="49" y="66"/>
                    </a:lnTo>
                    <a:lnTo>
                      <a:pt x="0" y="69"/>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grpSp>
        <p:sp>
          <p:nvSpPr>
            <p:cNvPr id="27" name="Freeform 26"/>
            <p:cNvSpPr>
              <a:spLocks/>
            </p:cNvSpPr>
            <p:nvPr/>
          </p:nvSpPr>
          <p:spPr bwMode="auto">
            <a:xfrm>
              <a:off x="1726381" y="2658728"/>
              <a:ext cx="1033456" cy="291958"/>
            </a:xfrm>
            <a:custGeom>
              <a:avLst/>
              <a:gdLst>
                <a:gd name="T0" fmla="*/ 91471449 w 830"/>
                <a:gd name="T1" fmla="*/ 245076928 h 606"/>
                <a:gd name="T2" fmla="*/ 182942897 w 830"/>
                <a:gd name="T3" fmla="*/ 205933045 h 606"/>
                <a:gd name="T4" fmla="*/ 148834854 w 830"/>
                <a:gd name="T5" fmla="*/ 199125753 h 606"/>
                <a:gd name="T6" fmla="*/ 243406691 w 830"/>
                <a:gd name="T7" fmla="*/ 132750054 h 606"/>
                <a:gd name="T8" fmla="*/ 275964501 w 830"/>
                <a:gd name="T9" fmla="*/ 88500049 h 606"/>
                <a:gd name="T10" fmla="*/ 410846402 w 830"/>
                <a:gd name="T11" fmla="*/ 86798879 h 606"/>
                <a:gd name="T12" fmla="*/ 455807010 w 830"/>
                <a:gd name="T13" fmla="*/ 76586617 h 606"/>
                <a:gd name="T14" fmla="*/ 576735842 w 830"/>
                <a:gd name="T15" fmla="*/ 86798879 h 606"/>
                <a:gd name="T16" fmla="*/ 561231411 w 830"/>
                <a:gd name="T17" fmla="*/ 44250025 h 606"/>
                <a:gd name="T18" fmla="*/ 607742213 w 830"/>
                <a:gd name="T19" fmla="*/ 39143894 h 606"/>
                <a:gd name="T20" fmla="*/ 617044622 w 830"/>
                <a:gd name="T21" fmla="*/ 15317063 h 606"/>
                <a:gd name="T22" fmla="*/ 702315412 w 830"/>
                <a:gd name="T23" fmla="*/ 20423184 h 606"/>
                <a:gd name="T24" fmla="*/ 976729641 w 830"/>
                <a:gd name="T25" fmla="*/ 15317063 h 606"/>
                <a:gd name="T26" fmla="*/ 767429787 w 830"/>
                <a:gd name="T27" fmla="*/ 39143894 h 606"/>
                <a:gd name="T28" fmla="*/ 1021690249 w 830"/>
                <a:gd name="T29" fmla="*/ 39143894 h 606"/>
                <a:gd name="T30" fmla="*/ 883708037 w 830"/>
                <a:gd name="T31" fmla="*/ 85096383 h 606"/>
                <a:gd name="T32" fmla="*/ 992232826 w 830"/>
                <a:gd name="T33" fmla="*/ 97009816 h 606"/>
                <a:gd name="T34" fmla="*/ 1017038421 w 830"/>
                <a:gd name="T35" fmla="*/ 171893978 h 606"/>
                <a:gd name="T36" fmla="*/ 1172075258 w 830"/>
                <a:gd name="T37" fmla="*/ 97009816 h 606"/>
                <a:gd name="T38" fmla="*/ 1227888469 w 830"/>
                <a:gd name="T39" fmla="*/ 151472062 h 606"/>
                <a:gd name="T40" fmla="*/ 1114711852 w 830"/>
                <a:gd name="T41" fmla="*/ 209336691 h 606"/>
                <a:gd name="T42" fmla="*/ 1141067641 w 830"/>
                <a:gd name="T43" fmla="*/ 234865991 h 606"/>
                <a:gd name="T44" fmla="*/ 1137967253 w 830"/>
                <a:gd name="T45" fmla="*/ 311452587 h 606"/>
                <a:gd name="T46" fmla="*/ 1158122266 w 830"/>
                <a:gd name="T47" fmla="*/ 354000198 h 606"/>
                <a:gd name="T48" fmla="*/ 1085254430 w 830"/>
                <a:gd name="T49" fmla="*/ 384635619 h 606"/>
                <a:gd name="T50" fmla="*/ 1128664844 w 830"/>
                <a:gd name="T51" fmla="*/ 437395390 h 606"/>
                <a:gd name="T52" fmla="*/ 1105409443 w 830"/>
                <a:gd name="T53" fmla="*/ 442501511 h 606"/>
                <a:gd name="T54" fmla="*/ 1066650856 w 830"/>
                <a:gd name="T55" fmla="*/ 473135628 h 606"/>
                <a:gd name="T56" fmla="*/ 1030992658 w 830"/>
                <a:gd name="T57" fmla="*/ 496962453 h 606"/>
                <a:gd name="T58" fmla="*/ 1018589860 w 830"/>
                <a:gd name="T59" fmla="*/ 546318578 h 606"/>
                <a:gd name="T60" fmla="*/ 1052696620 w 830"/>
                <a:gd name="T61" fmla="*/ 595674703 h 606"/>
                <a:gd name="T62" fmla="*/ 1086804624 w 830"/>
                <a:gd name="T63" fmla="*/ 641625878 h 606"/>
                <a:gd name="T64" fmla="*/ 1021690249 w 830"/>
                <a:gd name="T65" fmla="*/ 604184470 h 606"/>
                <a:gd name="T66" fmla="*/ 930218839 w 830"/>
                <a:gd name="T67" fmla="*/ 641625878 h 606"/>
                <a:gd name="T68" fmla="*/ 1071301438 w 830"/>
                <a:gd name="T69" fmla="*/ 662049057 h 606"/>
                <a:gd name="T70" fmla="*/ 855800809 w 830"/>
                <a:gd name="T71" fmla="*/ 714808992 h 606"/>
                <a:gd name="T72" fmla="*/ 786034606 w 830"/>
                <a:gd name="T73" fmla="*/ 805011475 h 606"/>
                <a:gd name="T74" fmla="*/ 759678817 w 830"/>
                <a:gd name="T75" fmla="*/ 806712646 h 606"/>
                <a:gd name="T76" fmla="*/ 696113390 w 830"/>
                <a:gd name="T77" fmla="*/ 857771246 h 606"/>
                <a:gd name="T78" fmla="*/ 686810981 w 830"/>
                <a:gd name="T79" fmla="*/ 900318776 h 606"/>
                <a:gd name="T80" fmla="*/ 654253171 w 830"/>
                <a:gd name="T81" fmla="*/ 924146905 h 606"/>
                <a:gd name="T82" fmla="*/ 638749829 w 830"/>
                <a:gd name="T83" fmla="*/ 1014348084 h 606"/>
                <a:gd name="T84" fmla="*/ 586037006 w 830"/>
                <a:gd name="T85" fmla="*/ 1002434672 h 606"/>
                <a:gd name="T86" fmla="*/ 524023019 w 830"/>
                <a:gd name="T87" fmla="*/ 982011493 h 606"/>
                <a:gd name="T88" fmla="*/ 455807010 w 830"/>
                <a:gd name="T89" fmla="*/ 905424897 h 606"/>
                <a:gd name="T90" fmla="*/ 443404213 w 830"/>
                <a:gd name="T91" fmla="*/ 885001717 h 606"/>
                <a:gd name="T92" fmla="*/ 406195820 w 830"/>
                <a:gd name="T93" fmla="*/ 769271238 h 606"/>
                <a:gd name="T94" fmla="*/ 462009031 w 830"/>
                <a:gd name="T95" fmla="*/ 723318758 h 606"/>
                <a:gd name="T96" fmla="*/ 479062411 w 830"/>
                <a:gd name="T97" fmla="*/ 658645412 h 606"/>
                <a:gd name="T98" fmla="*/ 458907398 w 830"/>
                <a:gd name="T99" fmla="*/ 636521062 h 606"/>
                <a:gd name="T100" fmla="*/ 434101803 w 830"/>
                <a:gd name="T101" fmla="*/ 610991761 h 606"/>
                <a:gd name="T102" fmla="*/ 410846402 w 830"/>
                <a:gd name="T103" fmla="*/ 575251524 h 606"/>
                <a:gd name="T104" fmla="*/ 386040807 w 830"/>
                <a:gd name="T105" fmla="*/ 575251524 h 606"/>
                <a:gd name="T106" fmla="*/ 378288592 w 830"/>
                <a:gd name="T107" fmla="*/ 513981986 h 606"/>
                <a:gd name="T108" fmla="*/ 306972117 w 830"/>
                <a:gd name="T109" fmla="*/ 410164919 h 606"/>
                <a:gd name="T110" fmla="*/ 128679841 w 830"/>
                <a:gd name="T111" fmla="*/ 384635619 h 606"/>
                <a:gd name="T112" fmla="*/ 103874246 w 830"/>
                <a:gd name="T113" fmla="*/ 364212440 h 606"/>
                <a:gd name="T114" fmla="*/ 155036875 w 830"/>
                <a:gd name="T115" fmla="*/ 335279412 h 606"/>
                <a:gd name="T116" fmla="*/ 0 w 830"/>
                <a:gd name="T117" fmla="*/ 289326933 h 60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0"/>
                <a:gd name="T178" fmla="*/ 0 h 606"/>
                <a:gd name="T179" fmla="*/ 830 w 830"/>
                <a:gd name="T180" fmla="*/ 606 h 60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0" h="606">
                  <a:moveTo>
                    <a:pt x="0" y="170"/>
                  </a:moveTo>
                  <a:lnTo>
                    <a:pt x="0" y="170"/>
                  </a:lnTo>
                  <a:lnTo>
                    <a:pt x="5" y="161"/>
                  </a:lnTo>
                  <a:lnTo>
                    <a:pt x="59" y="144"/>
                  </a:lnTo>
                  <a:lnTo>
                    <a:pt x="93" y="144"/>
                  </a:lnTo>
                  <a:lnTo>
                    <a:pt x="112" y="130"/>
                  </a:lnTo>
                  <a:lnTo>
                    <a:pt x="107" y="126"/>
                  </a:lnTo>
                  <a:lnTo>
                    <a:pt x="118" y="121"/>
                  </a:lnTo>
                  <a:lnTo>
                    <a:pt x="108" y="118"/>
                  </a:lnTo>
                  <a:lnTo>
                    <a:pt x="127" y="112"/>
                  </a:lnTo>
                  <a:lnTo>
                    <a:pt x="120" y="108"/>
                  </a:lnTo>
                  <a:lnTo>
                    <a:pt x="96" y="117"/>
                  </a:lnTo>
                  <a:lnTo>
                    <a:pt x="72" y="105"/>
                  </a:lnTo>
                  <a:lnTo>
                    <a:pt x="103" y="98"/>
                  </a:lnTo>
                  <a:lnTo>
                    <a:pt x="120" y="79"/>
                  </a:lnTo>
                  <a:lnTo>
                    <a:pt x="157" y="78"/>
                  </a:lnTo>
                  <a:lnTo>
                    <a:pt x="155" y="57"/>
                  </a:lnTo>
                  <a:lnTo>
                    <a:pt x="183" y="57"/>
                  </a:lnTo>
                  <a:lnTo>
                    <a:pt x="211" y="72"/>
                  </a:lnTo>
                  <a:lnTo>
                    <a:pt x="178" y="52"/>
                  </a:lnTo>
                  <a:lnTo>
                    <a:pt x="240" y="40"/>
                  </a:lnTo>
                  <a:lnTo>
                    <a:pt x="255" y="49"/>
                  </a:lnTo>
                  <a:lnTo>
                    <a:pt x="257" y="67"/>
                  </a:lnTo>
                  <a:lnTo>
                    <a:pt x="265" y="51"/>
                  </a:lnTo>
                  <a:lnTo>
                    <a:pt x="305" y="63"/>
                  </a:lnTo>
                  <a:lnTo>
                    <a:pt x="291" y="54"/>
                  </a:lnTo>
                  <a:lnTo>
                    <a:pt x="311" y="55"/>
                  </a:lnTo>
                  <a:lnTo>
                    <a:pt x="294" y="45"/>
                  </a:lnTo>
                  <a:lnTo>
                    <a:pt x="289" y="36"/>
                  </a:lnTo>
                  <a:lnTo>
                    <a:pt x="298" y="35"/>
                  </a:lnTo>
                  <a:lnTo>
                    <a:pt x="378" y="60"/>
                  </a:lnTo>
                  <a:lnTo>
                    <a:pt x="372" y="51"/>
                  </a:lnTo>
                  <a:lnTo>
                    <a:pt x="389" y="50"/>
                  </a:lnTo>
                  <a:lnTo>
                    <a:pt x="378" y="43"/>
                  </a:lnTo>
                  <a:lnTo>
                    <a:pt x="405" y="45"/>
                  </a:lnTo>
                  <a:lnTo>
                    <a:pt x="362" y="26"/>
                  </a:lnTo>
                  <a:lnTo>
                    <a:pt x="440" y="36"/>
                  </a:lnTo>
                  <a:lnTo>
                    <a:pt x="422" y="26"/>
                  </a:lnTo>
                  <a:lnTo>
                    <a:pt x="377" y="24"/>
                  </a:lnTo>
                  <a:lnTo>
                    <a:pt x="392" y="23"/>
                  </a:lnTo>
                  <a:lnTo>
                    <a:pt x="364" y="14"/>
                  </a:lnTo>
                  <a:lnTo>
                    <a:pt x="397" y="16"/>
                  </a:lnTo>
                  <a:lnTo>
                    <a:pt x="383" y="12"/>
                  </a:lnTo>
                  <a:lnTo>
                    <a:pt x="398" y="9"/>
                  </a:lnTo>
                  <a:lnTo>
                    <a:pt x="455" y="26"/>
                  </a:lnTo>
                  <a:lnTo>
                    <a:pt x="449" y="20"/>
                  </a:lnTo>
                  <a:lnTo>
                    <a:pt x="474" y="14"/>
                  </a:lnTo>
                  <a:lnTo>
                    <a:pt x="453" y="12"/>
                  </a:lnTo>
                  <a:lnTo>
                    <a:pt x="452" y="4"/>
                  </a:lnTo>
                  <a:lnTo>
                    <a:pt x="466" y="0"/>
                  </a:lnTo>
                  <a:lnTo>
                    <a:pt x="619" y="4"/>
                  </a:lnTo>
                  <a:lnTo>
                    <a:pt x="630" y="9"/>
                  </a:lnTo>
                  <a:lnTo>
                    <a:pt x="626" y="12"/>
                  </a:lnTo>
                  <a:lnTo>
                    <a:pt x="523" y="13"/>
                  </a:lnTo>
                  <a:lnTo>
                    <a:pt x="535" y="18"/>
                  </a:lnTo>
                  <a:lnTo>
                    <a:pt x="495" y="23"/>
                  </a:lnTo>
                  <a:lnTo>
                    <a:pt x="640" y="14"/>
                  </a:lnTo>
                  <a:lnTo>
                    <a:pt x="645" y="22"/>
                  </a:lnTo>
                  <a:lnTo>
                    <a:pt x="626" y="27"/>
                  </a:lnTo>
                  <a:lnTo>
                    <a:pt x="659" y="23"/>
                  </a:lnTo>
                  <a:lnTo>
                    <a:pt x="697" y="33"/>
                  </a:lnTo>
                  <a:lnTo>
                    <a:pt x="640" y="49"/>
                  </a:lnTo>
                  <a:lnTo>
                    <a:pt x="548" y="47"/>
                  </a:lnTo>
                  <a:lnTo>
                    <a:pt x="570" y="50"/>
                  </a:lnTo>
                  <a:lnTo>
                    <a:pt x="531" y="57"/>
                  </a:lnTo>
                  <a:lnTo>
                    <a:pt x="531" y="65"/>
                  </a:lnTo>
                  <a:lnTo>
                    <a:pt x="632" y="52"/>
                  </a:lnTo>
                  <a:lnTo>
                    <a:pt x="640" y="57"/>
                  </a:lnTo>
                  <a:lnTo>
                    <a:pt x="619" y="70"/>
                  </a:lnTo>
                  <a:lnTo>
                    <a:pt x="684" y="50"/>
                  </a:lnTo>
                  <a:lnTo>
                    <a:pt x="688" y="69"/>
                  </a:lnTo>
                  <a:lnTo>
                    <a:pt x="656" y="101"/>
                  </a:lnTo>
                  <a:lnTo>
                    <a:pt x="718" y="64"/>
                  </a:lnTo>
                  <a:lnTo>
                    <a:pt x="718" y="70"/>
                  </a:lnTo>
                  <a:lnTo>
                    <a:pt x="747" y="69"/>
                  </a:lnTo>
                  <a:lnTo>
                    <a:pt x="756" y="57"/>
                  </a:lnTo>
                  <a:lnTo>
                    <a:pt x="789" y="55"/>
                  </a:lnTo>
                  <a:lnTo>
                    <a:pt x="829" y="66"/>
                  </a:lnTo>
                  <a:lnTo>
                    <a:pt x="790" y="82"/>
                  </a:lnTo>
                  <a:lnTo>
                    <a:pt x="792" y="89"/>
                  </a:lnTo>
                  <a:lnTo>
                    <a:pt x="702" y="98"/>
                  </a:lnTo>
                  <a:lnTo>
                    <a:pt x="774" y="99"/>
                  </a:lnTo>
                  <a:lnTo>
                    <a:pt x="715" y="113"/>
                  </a:lnTo>
                  <a:lnTo>
                    <a:pt x="719" y="123"/>
                  </a:lnTo>
                  <a:lnTo>
                    <a:pt x="759" y="113"/>
                  </a:lnTo>
                  <a:lnTo>
                    <a:pt x="730" y="126"/>
                  </a:lnTo>
                  <a:lnTo>
                    <a:pt x="726" y="142"/>
                  </a:lnTo>
                  <a:lnTo>
                    <a:pt x="736" y="138"/>
                  </a:lnTo>
                  <a:lnTo>
                    <a:pt x="708" y="153"/>
                  </a:lnTo>
                  <a:lnTo>
                    <a:pt x="698" y="183"/>
                  </a:lnTo>
                  <a:lnTo>
                    <a:pt x="713" y="177"/>
                  </a:lnTo>
                  <a:lnTo>
                    <a:pt x="734" y="183"/>
                  </a:lnTo>
                  <a:lnTo>
                    <a:pt x="715" y="183"/>
                  </a:lnTo>
                  <a:lnTo>
                    <a:pt x="715" y="192"/>
                  </a:lnTo>
                  <a:lnTo>
                    <a:pt x="746" y="196"/>
                  </a:lnTo>
                  <a:lnTo>
                    <a:pt x="747" y="208"/>
                  </a:lnTo>
                  <a:lnTo>
                    <a:pt x="700" y="205"/>
                  </a:lnTo>
                  <a:lnTo>
                    <a:pt x="713" y="210"/>
                  </a:lnTo>
                  <a:lnTo>
                    <a:pt x="687" y="214"/>
                  </a:lnTo>
                  <a:lnTo>
                    <a:pt x="700" y="226"/>
                  </a:lnTo>
                  <a:lnTo>
                    <a:pt x="724" y="227"/>
                  </a:lnTo>
                  <a:lnTo>
                    <a:pt x="710" y="234"/>
                  </a:lnTo>
                  <a:lnTo>
                    <a:pt x="729" y="241"/>
                  </a:lnTo>
                  <a:lnTo>
                    <a:pt x="728" y="257"/>
                  </a:lnTo>
                  <a:lnTo>
                    <a:pt x="693" y="247"/>
                  </a:lnTo>
                  <a:lnTo>
                    <a:pt x="714" y="255"/>
                  </a:lnTo>
                  <a:lnTo>
                    <a:pt x="701" y="261"/>
                  </a:lnTo>
                  <a:lnTo>
                    <a:pt x="713" y="260"/>
                  </a:lnTo>
                  <a:lnTo>
                    <a:pt x="710" y="270"/>
                  </a:lnTo>
                  <a:lnTo>
                    <a:pt x="735" y="275"/>
                  </a:lnTo>
                  <a:lnTo>
                    <a:pt x="695" y="272"/>
                  </a:lnTo>
                  <a:lnTo>
                    <a:pt x="688" y="278"/>
                  </a:lnTo>
                  <a:lnTo>
                    <a:pt x="718" y="290"/>
                  </a:lnTo>
                  <a:lnTo>
                    <a:pt x="714" y="301"/>
                  </a:lnTo>
                  <a:lnTo>
                    <a:pt x="689" y="307"/>
                  </a:lnTo>
                  <a:lnTo>
                    <a:pt x="665" y="292"/>
                  </a:lnTo>
                  <a:lnTo>
                    <a:pt x="629" y="305"/>
                  </a:lnTo>
                  <a:lnTo>
                    <a:pt x="655" y="313"/>
                  </a:lnTo>
                  <a:lnTo>
                    <a:pt x="630" y="320"/>
                  </a:lnTo>
                  <a:lnTo>
                    <a:pt x="657" y="321"/>
                  </a:lnTo>
                  <a:lnTo>
                    <a:pt x="648" y="336"/>
                  </a:lnTo>
                  <a:lnTo>
                    <a:pt x="659" y="327"/>
                  </a:lnTo>
                  <a:lnTo>
                    <a:pt x="688" y="340"/>
                  </a:lnTo>
                  <a:lnTo>
                    <a:pt x="679" y="350"/>
                  </a:lnTo>
                  <a:lnTo>
                    <a:pt x="695" y="346"/>
                  </a:lnTo>
                  <a:lnTo>
                    <a:pt x="688" y="356"/>
                  </a:lnTo>
                  <a:lnTo>
                    <a:pt x="699" y="351"/>
                  </a:lnTo>
                  <a:lnTo>
                    <a:pt x="701" y="377"/>
                  </a:lnTo>
                  <a:lnTo>
                    <a:pt x="688" y="368"/>
                  </a:lnTo>
                  <a:lnTo>
                    <a:pt x="688" y="377"/>
                  </a:lnTo>
                  <a:lnTo>
                    <a:pt x="675" y="377"/>
                  </a:lnTo>
                  <a:lnTo>
                    <a:pt x="659" y="355"/>
                  </a:lnTo>
                  <a:lnTo>
                    <a:pt x="619" y="344"/>
                  </a:lnTo>
                  <a:lnTo>
                    <a:pt x="647" y="358"/>
                  </a:lnTo>
                  <a:lnTo>
                    <a:pt x="611" y="365"/>
                  </a:lnTo>
                  <a:lnTo>
                    <a:pt x="600" y="377"/>
                  </a:lnTo>
                  <a:lnTo>
                    <a:pt x="634" y="380"/>
                  </a:lnTo>
                  <a:lnTo>
                    <a:pt x="605" y="387"/>
                  </a:lnTo>
                  <a:lnTo>
                    <a:pt x="649" y="378"/>
                  </a:lnTo>
                  <a:lnTo>
                    <a:pt x="691" y="389"/>
                  </a:lnTo>
                  <a:lnTo>
                    <a:pt x="636" y="419"/>
                  </a:lnTo>
                  <a:lnTo>
                    <a:pt x="584" y="432"/>
                  </a:lnTo>
                  <a:lnTo>
                    <a:pt x="565" y="433"/>
                  </a:lnTo>
                  <a:lnTo>
                    <a:pt x="552" y="420"/>
                  </a:lnTo>
                  <a:lnTo>
                    <a:pt x="558" y="433"/>
                  </a:lnTo>
                  <a:lnTo>
                    <a:pt x="543" y="441"/>
                  </a:lnTo>
                  <a:lnTo>
                    <a:pt x="523" y="473"/>
                  </a:lnTo>
                  <a:lnTo>
                    <a:pt x="507" y="473"/>
                  </a:lnTo>
                  <a:lnTo>
                    <a:pt x="503" y="482"/>
                  </a:lnTo>
                  <a:lnTo>
                    <a:pt x="487" y="484"/>
                  </a:lnTo>
                  <a:lnTo>
                    <a:pt x="480" y="480"/>
                  </a:lnTo>
                  <a:lnTo>
                    <a:pt x="490" y="474"/>
                  </a:lnTo>
                  <a:lnTo>
                    <a:pt x="479" y="473"/>
                  </a:lnTo>
                  <a:lnTo>
                    <a:pt x="473" y="489"/>
                  </a:lnTo>
                  <a:lnTo>
                    <a:pt x="448" y="491"/>
                  </a:lnTo>
                  <a:lnTo>
                    <a:pt x="449" y="504"/>
                  </a:lnTo>
                  <a:lnTo>
                    <a:pt x="433" y="505"/>
                  </a:lnTo>
                  <a:lnTo>
                    <a:pt x="447" y="515"/>
                  </a:lnTo>
                  <a:lnTo>
                    <a:pt x="429" y="518"/>
                  </a:lnTo>
                  <a:lnTo>
                    <a:pt x="443" y="529"/>
                  </a:lnTo>
                  <a:lnTo>
                    <a:pt x="431" y="529"/>
                  </a:lnTo>
                  <a:lnTo>
                    <a:pt x="440" y="532"/>
                  </a:lnTo>
                  <a:lnTo>
                    <a:pt x="431" y="545"/>
                  </a:lnTo>
                  <a:lnTo>
                    <a:pt x="422" y="543"/>
                  </a:lnTo>
                  <a:lnTo>
                    <a:pt x="429" y="549"/>
                  </a:lnTo>
                  <a:lnTo>
                    <a:pt x="412" y="554"/>
                  </a:lnTo>
                  <a:lnTo>
                    <a:pt x="422" y="572"/>
                  </a:lnTo>
                  <a:lnTo>
                    <a:pt x="412" y="596"/>
                  </a:lnTo>
                  <a:lnTo>
                    <a:pt x="400" y="597"/>
                  </a:lnTo>
                  <a:lnTo>
                    <a:pt x="409" y="605"/>
                  </a:lnTo>
                  <a:lnTo>
                    <a:pt x="381" y="605"/>
                  </a:lnTo>
                  <a:lnTo>
                    <a:pt x="378" y="589"/>
                  </a:lnTo>
                  <a:lnTo>
                    <a:pt x="339" y="591"/>
                  </a:lnTo>
                  <a:lnTo>
                    <a:pt x="348" y="587"/>
                  </a:lnTo>
                  <a:lnTo>
                    <a:pt x="328" y="580"/>
                  </a:lnTo>
                  <a:lnTo>
                    <a:pt x="338" y="577"/>
                  </a:lnTo>
                  <a:lnTo>
                    <a:pt x="323" y="577"/>
                  </a:lnTo>
                  <a:lnTo>
                    <a:pt x="328" y="564"/>
                  </a:lnTo>
                  <a:lnTo>
                    <a:pt x="320" y="567"/>
                  </a:lnTo>
                  <a:lnTo>
                    <a:pt x="294" y="532"/>
                  </a:lnTo>
                  <a:lnTo>
                    <a:pt x="294" y="522"/>
                  </a:lnTo>
                  <a:lnTo>
                    <a:pt x="313" y="510"/>
                  </a:lnTo>
                  <a:lnTo>
                    <a:pt x="305" y="507"/>
                  </a:lnTo>
                  <a:lnTo>
                    <a:pt x="286" y="520"/>
                  </a:lnTo>
                  <a:lnTo>
                    <a:pt x="286" y="494"/>
                  </a:lnTo>
                  <a:lnTo>
                    <a:pt x="268" y="480"/>
                  </a:lnTo>
                  <a:lnTo>
                    <a:pt x="273" y="460"/>
                  </a:lnTo>
                  <a:lnTo>
                    <a:pt x="262" y="452"/>
                  </a:lnTo>
                  <a:lnTo>
                    <a:pt x="277" y="434"/>
                  </a:lnTo>
                  <a:lnTo>
                    <a:pt x="268" y="432"/>
                  </a:lnTo>
                  <a:lnTo>
                    <a:pt x="301" y="432"/>
                  </a:lnTo>
                  <a:lnTo>
                    <a:pt x="298" y="425"/>
                  </a:lnTo>
                  <a:lnTo>
                    <a:pt x="275" y="426"/>
                  </a:lnTo>
                  <a:lnTo>
                    <a:pt x="309" y="410"/>
                  </a:lnTo>
                  <a:lnTo>
                    <a:pt x="301" y="405"/>
                  </a:lnTo>
                  <a:lnTo>
                    <a:pt x="309" y="387"/>
                  </a:lnTo>
                  <a:lnTo>
                    <a:pt x="281" y="387"/>
                  </a:lnTo>
                  <a:lnTo>
                    <a:pt x="251" y="372"/>
                  </a:lnTo>
                  <a:lnTo>
                    <a:pt x="305" y="380"/>
                  </a:lnTo>
                  <a:lnTo>
                    <a:pt x="296" y="374"/>
                  </a:lnTo>
                  <a:lnTo>
                    <a:pt x="305" y="371"/>
                  </a:lnTo>
                  <a:lnTo>
                    <a:pt x="284" y="360"/>
                  </a:lnTo>
                  <a:lnTo>
                    <a:pt x="291" y="355"/>
                  </a:lnTo>
                  <a:lnTo>
                    <a:pt x="280" y="359"/>
                  </a:lnTo>
                  <a:lnTo>
                    <a:pt x="288" y="352"/>
                  </a:lnTo>
                  <a:lnTo>
                    <a:pt x="274" y="352"/>
                  </a:lnTo>
                  <a:lnTo>
                    <a:pt x="289" y="347"/>
                  </a:lnTo>
                  <a:lnTo>
                    <a:pt x="265" y="338"/>
                  </a:lnTo>
                  <a:lnTo>
                    <a:pt x="260" y="352"/>
                  </a:lnTo>
                  <a:lnTo>
                    <a:pt x="240" y="352"/>
                  </a:lnTo>
                  <a:lnTo>
                    <a:pt x="236" y="347"/>
                  </a:lnTo>
                  <a:lnTo>
                    <a:pt x="249" y="338"/>
                  </a:lnTo>
                  <a:lnTo>
                    <a:pt x="239" y="338"/>
                  </a:lnTo>
                  <a:lnTo>
                    <a:pt x="251" y="316"/>
                  </a:lnTo>
                  <a:lnTo>
                    <a:pt x="237" y="312"/>
                  </a:lnTo>
                  <a:lnTo>
                    <a:pt x="244" y="302"/>
                  </a:lnTo>
                  <a:lnTo>
                    <a:pt x="221" y="275"/>
                  </a:lnTo>
                  <a:lnTo>
                    <a:pt x="229" y="274"/>
                  </a:lnTo>
                  <a:lnTo>
                    <a:pt x="198" y="250"/>
                  </a:lnTo>
                  <a:lnTo>
                    <a:pt x="198" y="241"/>
                  </a:lnTo>
                  <a:lnTo>
                    <a:pt x="165" y="229"/>
                  </a:lnTo>
                  <a:lnTo>
                    <a:pt x="134" y="222"/>
                  </a:lnTo>
                  <a:lnTo>
                    <a:pt x="106" y="234"/>
                  </a:lnTo>
                  <a:lnTo>
                    <a:pt x="83" y="226"/>
                  </a:lnTo>
                  <a:lnTo>
                    <a:pt x="91" y="235"/>
                  </a:lnTo>
                  <a:lnTo>
                    <a:pt x="67" y="231"/>
                  </a:lnTo>
                  <a:lnTo>
                    <a:pt x="46" y="222"/>
                  </a:lnTo>
                  <a:lnTo>
                    <a:pt x="67" y="214"/>
                  </a:lnTo>
                  <a:lnTo>
                    <a:pt x="21" y="205"/>
                  </a:lnTo>
                  <a:lnTo>
                    <a:pt x="38" y="198"/>
                  </a:lnTo>
                  <a:lnTo>
                    <a:pt x="93" y="200"/>
                  </a:lnTo>
                  <a:lnTo>
                    <a:pt x="100" y="197"/>
                  </a:lnTo>
                  <a:lnTo>
                    <a:pt x="90" y="192"/>
                  </a:lnTo>
                  <a:lnTo>
                    <a:pt x="99" y="187"/>
                  </a:lnTo>
                  <a:lnTo>
                    <a:pt x="50" y="191"/>
                  </a:lnTo>
                  <a:lnTo>
                    <a:pt x="0" y="170"/>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sp>
          <p:nvSpPr>
            <p:cNvPr id="28" name="Freeform 27"/>
            <p:cNvSpPr>
              <a:spLocks/>
            </p:cNvSpPr>
            <p:nvPr/>
          </p:nvSpPr>
          <p:spPr bwMode="auto">
            <a:xfrm>
              <a:off x="2551876" y="2921463"/>
              <a:ext cx="188912" cy="291958"/>
            </a:xfrm>
            <a:custGeom>
              <a:avLst/>
              <a:gdLst>
                <a:gd name="T0" fmla="*/ 0 w 151"/>
                <a:gd name="T1" fmla="*/ 40104274 h 70"/>
                <a:gd name="T2" fmla="*/ 0 w 151"/>
                <a:gd name="T3" fmla="*/ 40104274 h 70"/>
                <a:gd name="T4" fmla="*/ 15652254 w 151"/>
                <a:gd name="T5" fmla="*/ 35091241 h 70"/>
                <a:gd name="T6" fmla="*/ 6260402 w 151"/>
                <a:gd name="T7" fmla="*/ 25065175 h 70"/>
                <a:gd name="T8" fmla="*/ 26607957 w 151"/>
                <a:gd name="T9" fmla="*/ 31749650 h 70"/>
                <a:gd name="T10" fmla="*/ 17217354 w 151"/>
                <a:gd name="T11" fmla="*/ 13367662 h 70"/>
                <a:gd name="T12" fmla="*/ 40695106 w 151"/>
                <a:gd name="T13" fmla="*/ 23395026 h 70"/>
                <a:gd name="T14" fmla="*/ 29739408 w 151"/>
                <a:gd name="T15" fmla="*/ 1671443 h 70"/>
                <a:gd name="T16" fmla="*/ 65737964 w 151"/>
                <a:gd name="T17" fmla="*/ 18381988 h 70"/>
                <a:gd name="T18" fmla="*/ 68868163 w 151"/>
                <a:gd name="T19" fmla="*/ 48460201 h 70"/>
                <a:gd name="T20" fmla="*/ 87650631 w 151"/>
                <a:gd name="T21" fmla="*/ 15039104 h 70"/>
                <a:gd name="T22" fmla="*/ 106433080 w 151"/>
                <a:gd name="T23" fmla="*/ 28408059 h 70"/>
                <a:gd name="T24" fmla="*/ 122085329 w 151"/>
                <a:gd name="T25" fmla="*/ 11697513 h 70"/>
                <a:gd name="T26" fmla="*/ 134607378 w 151"/>
                <a:gd name="T27" fmla="*/ 31749650 h 70"/>
                <a:gd name="T28" fmla="*/ 131477179 w 151"/>
                <a:gd name="T29" fmla="*/ 13367662 h 70"/>
                <a:gd name="T30" fmla="*/ 170607214 w 151"/>
                <a:gd name="T31" fmla="*/ 13367662 h 70"/>
                <a:gd name="T32" fmla="*/ 175302514 w 151"/>
                <a:gd name="T33" fmla="*/ 0 h 70"/>
                <a:gd name="T34" fmla="*/ 192519862 w 151"/>
                <a:gd name="T35" fmla="*/ 11697513 h 70"/>
                <a:gd name="T36" fmla="*/ 214432511 w 151"/>
                <a:gd name="T37" fmla="*/ 6684477 h 70"/>
                <a:gd name="T38" fmla="*/ 198780262 w 151"/>
                <a:gd name="T39" fmla="*/ 15039104 h 70"/>
                <a:gd name="T40" fmla="*/ 234780059 w 151"/>
                <a:gd name="T41" fmla="*/ 51801792 h 70"/>
                <a:gd name="T42" fmla="*/ 203475561 w 151"/>
                <a:gd name="T43" fmla="*/ 83551432 h 70"/>
                <a:gd name="T44" fmla="*/ 117390029 w 151"/>
                <a:gd name="T45" fmla="*/ 115301092 h 70"/>
                <a:gd name="T46" fmla="*/ 39130007 w 151"/>
                <a:gd name="T47" fmla="*/ 100261993 h 70"/>
                <a:gd name="T48" fmla="*/ 57912465 w 151"/>
                <a:gd name="T49" fmla="*/ 70183775 h 70"/>
                <a:gd name="T50" fmla="*/ 12522054 w 151"/>
                <a:gd name="T51" fmla="*/ 60157709 h 70"/>
                <a:gd name="T52" fmla="*/ 56347365 w 151"/>
                <a:gd name="T53" fmla="*/ 58486267 h 70"/>
                <a:gd name="T54" fmla="*/ 40695106 w 151"/>
                <a:gd name="T55" fmla="*/ 48460201 h 70"/>
                <a:gd name="T56" fmla="*/ 56347365 w 151"/>
                <a:gd name="T57" fmla="*/ 40104274 h 70"/>
                <a:gd name="T58" fmla="*/ 0 w 151"/>
                <a:gd name="T59" fmla="*/ 40104274 h 70"/>
                <a:gd name="T60" fmla="*/ 0 w 151"/>
                <a:gd name="T61" fmla="*/ 40104274 h 7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51"/>
                <a:gd name="T94" fmla="*/ 0 h 70"/>
                <a:gd name="T95" fmla="*/ 151 w 151"/>
                <a:gd name="T96" fmla="*/ 70 h 7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51" h="70">
                  <a:moveTo>
                    <a:pt x="0" y="24"/>
                  </a:moveTo>
                  <a:lnTo>
                    <a:pt x="0" y="24"/>
                  </a:lnTo>
                  <a:lnTo>
                    <a:pt x="10" y="21"/>
                  </a:lnTo>
                  <a:lnTo>
                    <a:pt x="4" y="15"/>
                  </a:lnTo>
                  <a:lnTo>
                    <a:pt x="17" y="19"/>
                  </a:lnTo>
                  <a:lnTo>
                    <a:pt x="11" y="8"/>
                  </a:lnTo>
                  <a:lnTo>
                    <a:pt x="26" y="14"/>
                  </a:lnTo>
                  <a:lnTo>
                    <a:pt x="19" y="1"/>
                  </a:lnTo>
                  <a:lnTo>
                    <a:pt x="42" y="11"/>
                  </a:lnTo>
                  <a:lnTo>
                    <a:pt x="44" y="29"/>
                  </a:lnTo>
                  <a:lnTo>
                    <a:pt x="56" y="9"/>
                  </a:lnTo>
                  <a:lnTo>
                    <a:pt x="68" y="17"/>
                  </a:lnTo>
                  <a:lnTo>
                    <a:pt x="78" y="7"/>
                  </a:lnTo>
                  <a:lnTo>
                    <a:pt x="86" y="19"/>
                  </a:lnTo>
                  <a:lnTo>
                    <a:pt x="84" y="8"/>
                  </a:lnTo>
                  <a:lnTo>
                    <a:pt x="109" y="8"/>
                  </a:lnTo>
                  <a:lnTo>
                    <a:pt x="112" y="0"/>
                  </a:lnTo>
                  <a:lnTo>
                    <a:pt x="123" y="7"/>
                  </a:lnTo>
                  <a:lnTo>
                    <a:pt x="137" y="4"/>
                  </a:lnTo>
                  <a:lnTo>
                    <a:pt x="127" y="9"/>
                  </a:lnTo>
                  <a:lnTo>
                    <a:pt x="150" y="31"/>
                  </a:lnTo>
                  <a:lnTo>
                    <a:pt x="130" y="50"/>
                  </a:lnTo>
                  <a:lnTo>
                    <a:pt x="75" y="69"/>
                  </a:lnTo>
                  <a:lnTo>
                    <a:pt x="25" y="60"/>
                  </a:lnTo>
                  <a:lnTo>
                    <a:pt x="37" y="42"/>
                  </a:lnTo>
                  <a:lnTo>
                    <a:pt x="8" y="36"/>
                  </a:lnTo>
                  <a:lnTo>
                    <a:pt x="36" y="35"/>
                  </a:lnTo>
                  <a:lnTo>
                    <a:pt x="26" y="29"/>
                  </a:lnTo>
                  <a:lnTo>
                    <a:pt x="36" y="24"/>
                  </a:lnTo>
                  <a:lnTo>
                    <a:pt x="0" y="24"/>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sp>
          <p:nvSpPr>
            <p:cNvPr id="29" name="Freeform 28"/>
            <p:cNvSpPr>
              <a:spLocks/>
            </p:cNvSpPr>
            <p:nvPr/>
          </p:nvSpPr>
          <p:spPr bwMode="auto">
            <a:xfrm>
              <a:off x="975499" y="3841423"/>
              <a:ext cx="515933" cy="291958"/>
            </a:xfrm>
            <a:custGeom>
              <a:avLst/>
              <a:gdLst>
                <a:gd name="T0" fmla="*/ 0 w 412"/>
                <a:gd name="T1" fmla="*/ 5082858 h 261"/>
                <a:gd name="T2" fmla="*/ 0 w 412"/>
                <a:gd name="T3" fmla="*/ 5082858 h 261"/>
                <a:gd name="T4" fmla="*/ 29795363 w 412"/>
                <a:gd name="T5" fmla="*/ 72852125 h 261"/>
                <a:gd name="T6" fmla="*/ 65864618 w 412"/>
                <a:gd name="T7" fmla="*/ 105042701 h 261"/>
                <a:gd name="T8" fmla="*/ 64295518 w 412"/>
                <a:gd name="T9" fmla="*/ 123679407 h 261"/>
                <a:gd name="T10" fmla="*/ 45477599 w 412"/>
                <a:gd name="T11" fmla="*/ 127067544 h 261"/>
                <a:gd name="T12" fmla="*/ 86250404 w 412"/>
                <a:gd name="T13" fmla="*/ 142316113 h 261"/>
                <a:gd name="T14" fmla="*/ 108205270 w 412"/>
                <a:gd name="T15" fmla="*/ 174506710 h 261"/>
                <a:gd name="T16" fmla="*/ 106637423 w 412"/>
                <a:gd name="T17" fmla="*/ 199919690 h 261"/>
                <a:gd name="T18" fmla="*/ 152115002 w 412"/>
                <a:gd name="T19" fmla="*/ 242275958 h 261"/>
                <a:gd name="T20" fmla="*/ 163092435 w 412"/>
                <a:gd name="T21" fmla="*/ 228722108 h 261"/>
                <a:gd name="T22" fmla="*/ 53318085 w 412"/>
                <a:gd name="T23" fmla="*/ 62686412 h 261"/>
                <a:gd name="T24" fmla="*/ 47045445 w 412"/>
                <a:gd name="T25" fmla="*/ 18636711 h 261"/>
                <a:gd name="T26" fmla="*/ 70568158 w 412"/>
                <a:gd name="T27" fmla="*/ 28802429 h 261"/>
                <a:gd name="T28" fmla="*/ 111340964 w 412"/>
                <a:gd name="T29" fmla="*/ 101654564 h 261"/>
                <a:gd name="T30" fmla="*/ 169365114 w 412"/>
                <a:gd name="T31" fmla="*/ 155869963 h 261"/>
                <a:gd name="T32" fmla="*/ 166228168 w 412"/>
                <a:gd name="T33" fmla="*/ 176200127 h 261"/>
                <a:gd name="T34" fmla="*/ 246205893 w 412"/>
                <a:gd name="T35" fmla="*/ 250746952 h 261"/>
                <a:gd name="T36" fmla="*/ 255615479 w 412"/>
                <a:gd name="T37" fmla="*/ 282937507 h 261"/>
                <a:gd name="T38" fmla="*/ 246205893 w 412"/>
                <a:gd name="T39" fmla="*/ 303267631 h 261"/>
                <a:gd name="T40" fmla="*/ 265023813 w 412"/>
                <a:gd name="T41" fmla="*/ 332070050 h 261"/>
                <a:gd name="T42" fmla="*/ 417138854 w 412"/>
                <a:gd name="T43" fmla="*/ 410005092 h 261"/>
                <a:gd name="T44" fmla="*/ 484571299 w 412"/>
                <a:gd name="T45" fmla="*/ 403227517 h 261"/>
                <a:gd name="T46" fmla="*/ 528479779 w 412"/>
                <a:gd name="T47" fmla="*/ 440500929 h 261"/>
                <a:gd name="T48" fmla="*/ 545729852 w 412"/>
                <a:gd name="T49" fmla="*/ 404922236 h 261"/>
                <a:gd name="T50" fmla="*/ 567684718 w 412"/>
                <a:gd name="T51" fmla="*/ 403227517 h 261"/>
                <a:gd name="T52" fmla="*/ 545729852 w 412"/>
                <a:gd name="T53" fmla="*/ 372731680 h 261"/>
                <a:gd name="T54" fmla="*/ 594344377 w 412"/>
                <a:gd name="T55" fmla="*/ 360872550 h 261"/>
                <a:gd name="T56" fmla="*/ 613162297 w 412"/>
                <a:gd name="T57" fmla="*/ 347318700 h 261"/>
                <a:gd name="T58" fmla="*/ 617867090 w 412"/>
                <a:gd name="T59" fmla="*/ 340541043 h 261"/>
                <a:gd name="T60" fmla="*/ 624139730 w 412"/>
                <a:gd name="T61" fmla="*/ 357484413 h 261"/>
                <a:gd name="T62" fmla="*/ 644526749 w 412"/>
                <a:gd name="T63" fmla="*/ 282937507 h 261"/>
                <a:gd name="T64" fmla="*/ 617867090 w 412"/>
                <a:gd name="T65" fmla="*/ 272771795 h 261"/>
                <a:gd name="T66" fmla="*/ 569253817 w 412"/>
                <a:gd name="T67" fmla="*/ 282937507 h 261"/>
                <a:gd name="T68" fmla="*/ 544162005 w 412"/>
                <a:gd name="T69" fmla="*/ 347318700 h 261"/>
                <a:gd name="T70" fmla="*/ 481434353 w 412"/>
                <a:gd name="T71" fmla="*/ 354094974 h 261"/>
                <a:gd name="T72" fmla="*/ 454775946 w 412"/>
                <a:gd name="T73" fmla="*/ 338847625 h 261"/>
                <a:gd name="T74" fmla="*/ 414001908 w 412"/>
                <a:gd name="T75" fmla="*/ 259217945 h 261"/>
                <a:gd name="T76" fmla="*/ 412434061 w 412"/>
                <a:gd name="T77" fmla="*/ 199919690 h 261"/>
                <a:gd name="T78" fmla="*/ 426548440 w 412"/>
                <a:gd name="T79" fmla="*/ 171117271 h 261"/>
                <a:gd name="T80" fmla="*/ 384206555 w 412"/>
                <a:gd name="T81" fmla="*/ 155869963 h 261"/>
                <a:gd name="T82" fmla="*/ 330888489 w 412"/>
                <a:gd name="T83" fmla="*/ 72852125 h 261"/>
                <a:gd name="T84" fmla="*/ 285410832 w 412"/>
                <a:gd name="T85" fmla="*/ 89794132 h 261"/>
                <a:gd name="T86" fmla="*/ 227387973 w 412"/>
                <a:gd name="T87" fmla="*/ 22024853 h 261"/>
                <a:gd name="T88" fmla="*/ 130160136 w 412"/>
                <a:gd name="T89" fmla="*/ 35578703 h 261"/>
                <a:gd name="T90" fmla="*/ 48614545 w 412"/>
                <a:gd name="T91" fmla="*/ 0 h 261"/>
                <a:gd name="T92" fmla="*/ 0 w 412"/>
                <a:gd name="T93" fmla="*/ 5082858 h 261"/>
                <a:gd name="T94" fmla="*/ 0 w 412"/>
                <a:gd name="T95" fmla="*/ 5082858 h 26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12"/>
                <a:gd name="T145" fmla="*/ 0 h 261"/>
                <a:gd name="T146" fmla="*/ 412 w 412"/>
                <a:gd name="T147" fmla="*/ 261 h 26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12" h="261">
                  <a:moveTo>
                    <a:pt x="0" y="3"/>
                  </a:moveTo>
                  <a:lnTo>
                    <a:pt x="0" y="3"/>
                  </a:lnTo>
                  <a:lnTo>
                    <a:pt x="19" y="43"/>
                  </a:lnTo>
                  <a:lnTo>
                    <a:pt x="42" y="62"/>
                  </a:lnTo>
                  <a:lnTo>
                    <a:pt x="41" y="73"/>
                  </a:lnTo>
                  <a:lnTo>
                    <a:pt x="29" y="75"/>
                  </a:lnTo>
                  <a:lnTo>
                    <a:pt x="55" y="84"/>
                  </a:lnTo>
                  <a:lnTo>
                    <a:pt x="69" y="103"/>
                  </a:lnTo>
                  <a:lnTo>
                    <a:pt x="68" y="118"/>
                  </a:lnTo>
                  <a:lnTo>
                    <a:pt x="97" y="143"/>
                  </a:lnTo>
                  <a:lnTo>
                    <a:pt x="104" y="135"/>
                  </a:lnTo>
                  <a:lnTo>
                    <a:pt x="34" y="37"/>
                  </a:lnTo>
                  <a:lnTo>
                    <a:pt x="30" y="11"/>
                  </a:lnTo>
                  <a:lnTo>
                    <a:pt x="45" y="17"/>
                  </a:lnTo>
                  <a:lnTo>
                    <a:pt x="71" y="60"/>
                  </a:lnTo>
                  <a:lnTo>
                    <a:pt x="108" y="92"/>
                  </a:lnTo>
                  <a:lnTo>
                    <a:pt x="106" y="104"/>
                  </a:lnTo>
                  <a:lnTo>
                    <a:pt x="157" y="148"/>
                  </a:lnTo>
                  <a:lnTo>
                    <a:pt x="163" y="167"/>
                  </a:lnTo>
                  <a:lnTo>
                    <a:pt x="157" y="179"/>
                  </a:lnTo>
                  <a:lnTo>
                    <a:pt x="169" y="196"/>
                  </a:lnTo>
                  <a:lnTo>
                    <a:pt x="266" y="242"/>
                  </a:lnTo>
                  <a:lnTo>
                    <a:pt x="309" y="238"/>
                  </a:lnTo>
                  <a:lnTo>
                    <a:pt x="337" y="260"/>
                  </a:lnTo>
                  <a:lnTo>
                    <a:pt x="348" y="239"/>
                  </a:lnTo>
                  <a:lnTo>
                    <a:pt x="362" y="238"/>
                  </a:lnTo>
                  <a:lnTo>
                    <a:pt x="348" y="220"/>
                  </a:lnTo>
                  <a:lnTo>
                    <a:pt x="379" y="213"/>
                  </a:lnTo>
                  <a:lnTo>
                    <a:pt x="391" y="205"/>
                  </a:lnTo>
                  <a:lnTo>
                    <a:pt x="394" y="201"/>
                  </a:lnTo>
                  <a:lnTo>
                    <a:pt x="398" y="211"/>
                  </a:lnTo>
                  <a:lnTo>
                    <a:pt x="411" y="167"/>
                  </a:lnTo>
                  <a:lnTo>
                    <a:pt x="394" y="161"/>
                  </a:lnTo>
                  <a:lnTo>
                    <a:pt x="363" y="167"/>
                  </a:lnTo>
                  <a:lnTo>
                    <a:pt x="347" y="205"/>
                  </a:lnTo>
                  <a:lnTo>
                    <a:pt x="307" y="209"/>
                  </a:lnTo>
                  <a:lnTo>
                    <a:pt x="290" y="200"/>
                  </a:lnTo>
                  <a:lnTo>
                    <a:pt x="264" y="153"/>
                  </a:lnTo>
                  <a:lnTo>
                    <a:pt x="263" y="118"/>
                  </a:lnTo>
                  <a:lnTo>
                    <a:pt x="272" y="101"/>
                  </a:lnTo>
                  <a:lnTo>
                    <a:pt x="245" y="92"/>
                  </a:lnTo>
                  <a:lnTo>
                    <a:pt x="211" y="43"/>
                  </a:lnTo>
                  <a:lnTo>
                    <a:pt x="182" y="53"/>
                  </a:lnTo>
                  <a:lnTo>
                    <a:pt x="145" y="13"/>
                  </a:lnTo>
                  <a:lnTo>
                    <a:pt x="83" y="21"/>
                  </a:lnTo>
                  <a:lnTo>
                    <a:pt x="31" y="0"/>
                  </a:lnTo>
                  <a:lnTo>
                    <a:pt x="0" y="3"/>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30" name="Freeform 29"/>
            <p:cNvSpPr>
              <a:spLocks/>
            </p:cNvSpPr>
            <p:nvPr/>
          </p:nvSpPr>
          <p:spPr bwMode="auto">
            <a:xfrm>
              <a:off x="4461626" y="3370727"/>
              <a:ext cx="541333" cy="291958"/>
            </a:xfrm>
            <a:custGeom>
              <a:avLst/>
              <a:gdLst>
                <a:gd name="T0" fmla="*/ 0 w 434"/>
                <a:gd name="T1" fmla="*/ 97804222 h 183"/>
                <a:gd name="T2" fmla="*/ 0 w 434"/>
                <a:gd name="T3" fmla="*/ 97804222 h 183"/>
                <a:gd name="T4" fmla="*/ 21780710 w 434"/>
                <a:gd name="T5" fmla="*/ 130405179 h 183"/>
                <a:gd name="T6" fmla="*/ 51342202 w 434"/>
                <a:gd name="T7" fmla="*/ 140699736 h 183"/>
                <a:gd name="T8" fmla="*/ 63787960 w 434"/>
                <a:gd name="T9" fmla="*/ 207618979 h 183"/>
                <a:gd name="T10" fmla="*/ 157136156 w 434"/>
                <a:gd name="T11" fmla="*/ 233356025 h 183"/>
                <a:gd name="T12" fmla="*/ 197588027 w 434"/>
                <a:gd name="T13" fmla="*/ 279684804 h 183"/>
                <a:gd name="T14" fmla="*/ 273821727 w 434"/>
                <a:gd name="T15" fmla="*/ 276252848 h 183"/>
                <a:gd name="T16" fmla="*/ 360947101 w 434"/>
                <a:gd name="T17" fmla="*/ 312285761 h 183"/>
                <a:gd name="T18" fmla="*/ 477632633 w 434"/>
                <a:gd name="T19" fmla="*/ 279684804 h 183"/>
                <a:gd name="T20" fmla="*/ 513416994 w 434"/>
                <a:gd name="T21" fmla="*/ 253946448 h 183"/>
                <a:gd name="T22" fmla="*/ 513416994 w 434"/>
                <a:gd name="T23" fmla="*/ 217913535 h 183"/>
                <a:gd name="T24" fmla="*/ 546088045 w 434"/>
                <a:gd name="T25" fmla="*/ 221345491 h 183"/>
                <a:gd name="T26" fmla="*/ 616100113 w 434"/>
                <a:gd name="T27" fmla="*/ 169870047 h 183"/>
                <a:gd name="T28" fmla="*/ 673665330 w 434"/>
                <a:gd name="T29" fmla="*/ 166438092 h 183"/>
                <a:gd name="T30" fmla="*/ 645660348 w 434"/>
                <a:gd name="T31" fmla="*/ 126973224 h 183"/>
                <a:gd name="T32" fmla="*/ 591207349 w 434"/>
                <a:gd name="T33" fmla="*/ 137269090 h 183"/>
                <a:gd name="T34" fmla="*/ 591207349 w 434"/>
                <a:gd name="T35" fmla="*/ 92656289 h 183"/>
                <a:gd name="T36" fmla="*/ 605209762 w 434"/>
                <a:gd name="T37" fmla="*/ 68633890 h 183"/>
                <a:gd name="T38" fmla="*/ 566314585 w 434"/>
                <a:gd name="T39" fmla="*/ 61771289 h 183"/>
                <a:gd name="T40" fmla="*/ 465186875 w 434"/>
                <a:gd name="T41" fmla="*/ 89224334 h 183"/>
                <a:gd name="T42" fmla="*/ 378061578 w 434"/>
                <a:gd name="T43" fmla="*/ 49759445 h 183"/>
                <a:gd name="T44" fmla="*/ 320496438 w 434"/>
                <a:gd name="T45" fmla="*/ 54907378 h 183"/>
                <a:gd name="T46" fmla="*/ 300271146 w 434"/>
                <a:gd name="T47" fmla="*/ 22306411 h 183"/>
                <a:gd name="T48" fmla="*/ 244261492 w 434"/>
                <a:gd name="T49" fmla="*/ 0 h 183"/>
                <a:gd name="T50" fmla="*/ 214701257 w 434"/>
                <a:gd name="T51" fmla="*/ 24022389 h 183"/>
                <a:gd name="T52" fmla="*/ 213145849 w 434"/>
                <a:gd name="T53" fmla="*/ 68633890 h 183"/>
                <a:gd name="T54" fmla="*/ 85569928 w 434"/>
                <a:gd name="T55" fmla="*/ 48043467 h 183"/>
                <a:gd name="T56" fmla="*/ 0 w 434"/>
                <a:gd name="T57" fmla="*/ 97804222 h 183"/>
                <a:gd name="T58" fmla="*/ 0 w 434"/>
                <a:gd name="T59" fmla="*/ 97804222 h 18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34"/>
                <a:gd name="T91" fmla="*/ 0 h 183"/>
                <a:gd name="T92" fmla="*/ 434 w 434"/>
                <a:gd name="T93" fmla="*/ 183 h 18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34" h="183">
                  <a:moveTo>
                    <a:pt x="0" y="57"/>
                  </a:moveTo>
                  <a:lnTo>
                    <a:pt x="0" y="57"/>
                  </a:lnTo>
                  <a:lnTo>
                    <a:pt x="14" y="76"/>
                  </a:lnTo>
                  <a:lnTo>
                    <a:pt x="33" y="82"/>
                  </a:lnTo>
                  <a:lnTo>
                    <a:pt x="41" y="121"/>
                  </a:lnTo>
                  <a:lnTo>
                    <a:pt x="101" y="136"/>
                  </a:lnTo>
                  <a:lnTo>
                    <a:pt x="127" y="163"/>
                  </a:lnTo>
                  <a:lnTo>
                    <a:pt x="176" y="161"/>
                  </a:lnTo>
                  <a:lnTo>
                    <a:pt x="232" y="182"/>
                  </a:lnTo>
                  <a:lnTo>
                    <a:pt x="307" y="163"/>
                  </a:lnTo>
                  <a:lnTo>
                    <a:pt x="330" y="148"/>
                  </a:lnTo>
                  <a:lnTo>
                    <a:pt x="330" y="127"/>
                  </a:lnTo>
                  <a:lnTo>
                    <a:pt x="351" y="129"/>
                  </a:lnTo>
                  <a:lnTo>
                    <a:pt x="396" y="99"/>
                  </a:lnTo>
                  <a:lnTo>
                    <a:pt x="433" y="97"/>
                  </a:lnTo>
                  <a:lnTo>
                    <a:pt x="415" y="74"/>
                  </a:lnTo>
                  <a:lnTo>
                    <a:pt x="380" y="80"/>
                  </a:lnTo>
                  <a:lnTo>
                    <a:pt x="380" y="54"/>
                  </a:lnTo>
                  <a:lnTo>
                    <a:pt x="389" y="40"/>
                  </a:lnTo>
                  <a:lnTo>
                    <a:pt x="364" y="36"/>
                  </a:lnTo>
                  <a:lnTo>
                    <a:pt x="299" y="52"/>
                  </a:lnTo>
                  <a:lnTo>
                    <a:pt x="243" y="29"/>
                  </a:lnTo>
                  <a:lnTo>
                    <a:pt x="206" y="32"/>
                  </a:lnTo>
                  <a:lnTo>
                    <a:pt x="193" y="13"/>
                  </a:lnTo>
                  <a:lnTo>
                    <a:pt x="157" y="0"/>
                  </a:lnTo>
                  <a:lnTo>
                    <a:pt x="138" y="14"/>
                  </a:lnTo>
                  <a:lnTo>
                    <a:pt x="137" y="40"/>
                  </a:lnTo>
                  <a:lnTo>
                    <a:pt x="55" y="28"/>
                  </a:lnTo>
                  <a:lnTo>
                    <a:pt x="0" y="57"/>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31" name="Freeform 30"/>
            <p:cNvSpPr>
              <a:spLocks/>
            </p:cNvSpPr>
            <p:nvPr/>
          </p:nvSpPr>
          <p:spPr bwMode="auto">
            <a:xfrm>
              <a:off x="3853617" y="3898574"/>
              <a:ext cx="126999" cy="291958"/>
            </a:xfrm>
            <a:custGeom>
              <a:avLst/>
              <a:gdLst>
                <a:gd name="T0" fmla="*/ 0 w 105"/>
                <a:gd name="T1" fmla="*/ 143570889 h 119"/>
                <a:gd name="T2" fmla="*/ 0 w 105"/>
                <a:gd name="T3" fmla="*/ 143570889 h 119"/>
                <a:gd name="T4" fmla="*/ 20480870 w 105"/>
                <a:gd name="T5" fmla="*/ 201682754 h 119"/>
                <a:gd name="T6" fmla="*/ 57054450 w 105"/>
                <a:gd name="T7" fmla="*/ 193136590 h 119"/>
                <a:gd name="T8" fmla="*/ 114110109 w 105"/>
                <a:gd name="T9" fmla="*/ 141860872 h 119"/>
                <a:gd name="T10" fmla="*/ 112646586 w 105"/>
                <a:gd name="T11" fmla="*/ 117932397 h 119"/>
                <a:gd name="T12" fmla="*/ 150683680 w 105"/>
                <a:gd name="T13" fmla="*/ 73494155 h 119"/>
                <a:gd name="T14" fmla="*/ 152145994 w 105"/>
                <a:gd name="T15" fmla="*/ 59820554 h 119"/>
                <a:gd name="T16" fmla="*/ 131665133 w 105"/>
                <a:gd name="T17" fmla="*/ 34183359 h 119"/>
                <a:gd name="T18" fmla="*/ 84850527 w 105"/>
                <a:gd name="T19" fmla="*/ 0 h 119"/>
                <a:gd name="T20" fmla="*/ 73147160 w 105"/>
                <a:gd name="T21" fmla="*/ 1708710 h 119"/>
                <a:gd name="T22" fmla="*/ 78998834 w 105"/>
                <a:gd name="T23" fmla="*/ 18801043 h 119"/>
                <a:gd name="T24" fmla="*/ 62907334 w 105"/>
                <a:gd name="T25" fmla="*/ 54693117 h 119"/>
                <a:gd name="T26" fmla="*/ 73147160 w 105"/>
                <a:gd name="T27" fmla="*/ 71785445 h 119"/>
                <a:gd name="T28" fmla="*/ 58517973 w 105"/>
                <a:gd name="T29" fmla="*/ 119642415 h 119"/>
                <a:gd name="T30" fmla="*/ 0 w 105"/>
                <a:gd name="T31" fmla="*/ 143570889 h 119"/>
                <a:gd name="T32" fmla="*/ 0 w 105"/>
                <a:gd name="T33" fmla="*/ 143570889 h 1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5"/>
                <a:gd name="T52" fmla="*/ 0 h 119"/>
                <a:gd name="T53" fmla="*/ 105 w 105"/>
                <a:gd name="T54" fmla="*/ 119 h 1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5" h="119">
                  <a:moveTo>
                    <a:pt x="0" y="84"/>
                  </a:moveTo>
                  <a:lnTo>
                    <a:pt x="0" y="84"/>
                  </a:lnTo>
                  <a:lnTo>
                    <a:pt x="14" y="118"/>
                  </a:lnTo>
                  <a:lnTo>
                    <a:pt x="39" y="113"/>
                  </a:lnTo>
                  <a:lnTo>
                    <a:pt x="78" y="83"/>
                  </a:lnTo>
                  <a:lnTo>
                    <a:pt x="77" y="69"/>
                  </a:lnTo>
                  <a:lnTo>
                    <a:pt x="103" y="43"/>
                  </a:lnTo>
                  <a:lnTo>
                    <a:pt x="104" y="35"/>
                  </a:lnTo>
                  <a:lnTo>
                    <a:pt x="90" y="20"/>
                  </a:lnTo>
                  <a:lnTo>
                    <a:pt x="58" y="0"/>
                  </a:lnTo>
                  <a:lnTo>
                    <a:pt x="50" y="1"/>
                  </a:lnTo>
                  <a:lnTo>
                    <a:pt x="54" y="11"/>
                  </a:lnTo>
                  <a:lnTo>
                    <a:pt x="43" y="32"/>
                  </a:lnTo>
                  <a:lnTo>
                    <a:pt x="50" y="42"/>
                  </a:lnTo>
                  <a:lnTo>
                    <a:pt x="40" y="70"/>
                  </a:lnTo>
                  <a:lnTo>
                    <a:pt x="0" y="84"/>
                  </a:lnTo>
                </a:path>
              </a:pathLst>
            </a:custGeom>
            <a:solidFill>
              <a:srgbClr val="FFC000"/>
            </a:solidFill>
            <a:ln w="6350">
              <a:solidFill>
                <a:schemeClr val="bg1"/>
              </a:solidFill>
              <a:round/>
              <a:headEnd/>
              <a:tailEnd/>
            </a:ln>
          </p:spPr>
          <p:txBody>
            <a:bodyPr lIns="0" tIns="0" rIns="0" bIns="0" anchor="ctr">
              <a:spAutoFit/>
            </a:bodyPr>
            <a:lstStyle/>
            <a:p>
              <a:pPr>
                <a:defRPr/>
              </a:pPr>
              <a:endParaRPr lang="en-GB" dirty="0"/>
            </a:p>
          </p:txBody>
        </p:sp>
        <p:sp>
          <p:nvSpPr>
            <p:cNvPr id="32" name="Freeform 31"/>
            <p:cNvSpPr>
              <a:spLocks/>
            </p:cNvSpPr>
            <p:nvPr/>
          </p:nvSpPr>
          <p:spPr bwMode="auto">
            <a:xfrm>
              <a:off x="4329864" y="3755697"/>
              <a:ext cx="138112" cy="291958"/>
            </a:xfrm>
            <a:custGeom>
              <a:avLst/>
              <a:gdLst>
                <a:gd name="T0" fmla="*/ 0 w 111"/>
                <a:gd name="T1" fmla="*/ 39317863 h 57"/>
                <a:gd name="T2" fmla="*/ 0 w 111"/>
                <a:gd name="T3" fmla="*/ 39317863 h 57"/>
                <a:gd name="T4" fmla="*/ 21675035 w 111"/>
                <a:gd name="T5" fmla="*/ 0 h 57"/>
                <a:gd name="T6" fmla="*/ 88246756 w 111"/>
                <a:gd name="T7" fmla="*/ 25020341 h 57"/>
                <a:gd name="T8" fmla="*/ 123855015 w 111"/>
                <a:gd name="T9" fmla="*/ 62549509 h 57"/>
                <a:gd name="T10" fmla="*/ 170300826 w 111"/>
                <a:gd name="T11" fmla="*/ 62549509 h 57"/>
                <a:gd name="T12" fmla="*/ 167203860 w 111"/>
                <a:gd name="T13" fmla="*/ 100080026 h 57"/>
                <a:gd name="T14" fmla="*/ 57283304 w 111"/>
                <a:gd name="T15" fmla="*/ 76847032 h 57"/>
                <a:gd name="T16" fmla="*/ 0 w 111"/>
                <a:gd name="T17" fmla="*/ 39317863 h 57"/>
                <a:gd name="T18" fmla="*/ 0 w 111"/>
                <a:gd name="T19" fmla="*/ 39317863 h 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1"/>
                <a:gd name="T31" fmla="*/ 0 h 57"/>
                <a:gd name="T32" fmla="*/ 111 w 111"/>
                <a:gd name="T33" fmla="*/ 57 h 5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1" h="57">
                  <a:moveTo>
                    <a:pt x="0" y="22"/>
                  </a:moveTo>
                  <a:lnTo>
                    <a:pt x="0" y="22"/>
                  </a:lnTo>
                  <a:lnTo>
                    <a:pt x="14" y="0"/>
                  </a:lnTo>
                  <a:lnTo>
                    <a:pt x="57" y="14"/>
                  </a:lnTo>
                  <a:lnTo>
                    <a:pt x="80" y="35"/>
                  </a:lnTo>
                  <a:lnTo>
                    <a:pt x="110" y="35"/>
                  </a:lnTo>
                  <a:lnTo>
                    <a:pt x="108" y="56"/>
                  </a:lnTo>
                  <a:lnTo>
                    <a:pt x="37" y="43"/>
                  </a:lnTo>
                  <a:lnTo>
                    <a:pt x="0" y="22"/>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grpSp>
          <p:nvGrpSpPr>
            <p:cNvPr id="9" name="Group 69"/>
            <p:cNvGrpSpPr>
              <a:grpSpLocks/>
            </p:cNvGrpSpPr>
            <p:nvPr/>
          </p:nvGrpSpPr>
          <p:grpSpPr bwMode="auto">
            <a:xfrm>
              <a:off x="5799812" y="4976639"/>
              <a:ext cx="203196" cy="412529"/>
              <a:chOff x="5352" y="3858"/>
              <a:chExt cx="163" cy="316"/>
            </a:xfrm>
            <a:grpFill/>
          </p:grpSpPr>
          <p:sp>
            <p:nvSpPr>
              <p:cNvPr id="239" name="Freeform 238"/>
              <p:cNvSpPr>
                <a:spLocks/>
              </p:cNvSpPr>
              <p:nvPr/>
            </p:nvSpPr>
            <p:spPr bwMode="auto">
              <a:xfrm>
                <a:off x="5352" y="3950"/>
                <a:ext cx="106" cy="224"/>
              </a:xfrm>
              <a:custGeom>
                <a:avLst/>
                <a:gdLst>
                  <a:gd name="T0" fmla="*/ 0 w 106"/>
                  <a:gd name="T1" fmla="*/ 87 h 100"/>
                  <a:gd name="T2" fmla="*/ 0 w 106"/>
                  <a:gd name="T3" fmla="*/ 87 h 100"/>
                  <a:gd name="T4" fmla="*/ 22 w 106"/>
                  <a:gd name="T5" fmla="*/ 56 h 100"/>
                  <a:gd name="T6" fmla="*/ 60 w 106"/>
                  <a:gd name="T7" fmla="*/ 34 h 100"/>
                  <a:gd name="T8" fmla="*/ 79 w 106"/>
                  <a:gd name="T9" fmla="*/ 0 h 100"/>
                  <a:gd name="T10" fmla="*/ 91 w 106"/>
                  <a:gd name="T11" fmla="*/ 10 h 100"/>
                  <a:gd name="T12" fmla="*/ 104 w 106"/>
                  <a:gd name="T13" fmla="*/ 6 h 100"/>
                  <a:gd name="T14" fmla="*/ 105 w 106"/>
                  <a:gd name="T15" fmla="*/ 18 h 100"/>
                  <a:gd name="T16" fmla="*/ 85 w 106"/>
                  <a:gd name="T17" fmla="*/ 41 h 100"/>
                  <a:gd name="T18" fmla="*/ 90 w 106"/>
                  <a:gd name="T19" fmla="*/ 52 h 100"/>
                  <a:gd name="T20" fmla="*/ 67 w 106"/>
                  <a:gd name="T21" fmla="*/ 56 h 100"/>
                  <a:gd name="T22" fmla="*/ 57 w 106"/>
                  <a:gd name="T23" fmla="*/ 89 h 100"/>
                  <a:gd name="T24" fmla="*/ 34 w 106"/>
                  <a:gd name="T25" fmla="*/ 99 h 100"/>
                  <a:gd name="T26" fmla="*/ 0 w 106"/>
                  <a:gd name="T27" fmla="*/ 87 h 100"/>
                  <a:gd name="T28" fmla="*/ 0 w 106"/>
                  <a:gd name="T29" fmla="*/ 87 h 1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6"/>
                  <a:gd name="T46" fmla="*/ 0 h 100"/>
                  <a:gd name="T47" fmla="*/ 106 w 106"/>
                  <a:gd name="T48" fmla="*/ 100 h 1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6" h="100">
                    <a:moveTo>
                      <a:pt x="0" y="87"/>
                    </a:moveTo>
                    <a:lnTo>
                      <a:pt x="0" y="87"/>
                    </a:lnTo>
                    <a:lnTo>
                      <a:pt x="22" y="56"/>
                    </a:lnTo>
                    <a:lnTo>
                      <a:pt x="60" y="34"/>
                    </a:lnTo>
                    <a:lnTo>
                      <a:pt x="79" y="0"/>
                    </a:lnTo>
                    <a:lnTo>
                      <a:pt x="91" y="10"/>
                    </a:lnTo>
                    <a:lnTo>
                      <a:pt x="104" y="6"/>
                    </a:lnTo>
                    <a:lnTo>
                      <a:pt x="105" y="18"/>
                    </a:lnTo>
                    <a:lnTo>
                      <a:pt x="85" y="41"/>
                    </a:lnTo>
                    <a:lnTo>
                      <a:pt x="90" y="52"/>
                    </a:lnTo>
                    <a:lnTo>
                      <a:pt x="67" y="56"/>
                    </a:lnTo>
                    <a:lnTo>
                      <a:pt x="57" y="89"/>
                    </a:lnTo>
                    <a:lnTo>
                      <a:pt x="34" y="99"/>
                    </a:lnTo>
                    <a:lnTo>
                      <a:pt x="0" y="87"/>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40" name="Freeform 239"/>
              <p:cNvSpPr>
                <a:spLocks/>
              </p:cNvSpPr>
              <p:nvPr/>
            </p:nvSpPr>
            <p:spPr bwMode="auto">
              <a:xfrm>
                <a:off x="5435" y="3858"/>
                <a:ext cx="80" cy="224"/>
              </a:xfrm>
              <a:custGeom>
                <a:avLst/>
                <a:gdLst>
                  <a:gd name="T0" fmla="*/ 0 w 80"/>
                  <a:gd name="T1" fmla="*/ 0 h 110"/>
                  <a:gd name="T2" fmla="*/ 0 w 80"/>
                  <a:gd name="T3" fmla="*/ 0 h 110"/>
                  <a:gd name="T4" fmla="*/ 22 w 80"/>
                  <a:gd name="T5" fmla="*/ 13 h 110"/>
                  <a:gd name="T6" fmla="*/ 28 w 80"/>
                  <a:gd name="T7" fmla="*/ 37 h 110"/>
                  <a:gd name="T8" fmla="*/ 37 w 80"/>
                  <a:gd name="T9" fmla="*/ 43 h 110"/>
                  <a:gd name="T10" fmla="*/ 43 w 80"/>
                  <a:gd name="T11" fmla="*/ 33 h 110"/>
                  <a:gd name="T12" fmla="*/ 47 w 80"/>
                  <a:gd name="T13" fmla="*/ 50 h 110"/>
                  <a:gd name="T14" fmla="*/ 79 w 80"/>
                  <a:gd name="T15" fmla="*/ 50 h 110"/>
                  <a:gd name="T16" fmla="*/ 73 w 80"/>
                  <a:gd name="T17" fmla="*/ 74 h 110"/>
                  <a:gd name="T18" fmla="*/ 57 w 80"/>
                  <a:gd name="T19" fmla="*/ 77 h 110"/>
                  <a:gd name="T20" fmla="*/ 43 w 80"/>
                  <a:gd name="T21" fmla="*/ 108 h 110"/>
                  <a:gd name="T22" fmla="*/ 28 w 80"/>
                  <a:gd name="T23" fmla="*/ 109 h 110"/>
                  <a:gd name="T24" fmla="*/ 35 w 80"/>
                  <a:gd name="T25" fmla="*/ 98 h 110"/>
                  <a:gd name="T26" fmla="*/ 15 w 80"/>
                  <a:gd name="T27" fmla="*/ 75 h 110"/>
                  <a:gd name="T28" fmla="*/ 31 w 80"/>
                  <a:gd name="T29" fmla="*/ 56 h 110"/>
                  <a:gd name="T30" fmla="*/ 28 w 80"/>
                  <a:gd name="T31" fmla="*/ 40 h 110"/>
                  <a:gd name="T32" fmla="*/ 0 w 80"/>
                  <a:gd name="T33" fmla="*/ 0 h 110"/>
                  <a:gd name="T34" fmla="*/ 0 w 80"/>
                  <a:gd name="T35" fmla="*/ 0 h 11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0"/>
                  <a:gd name="T55" fmla="*/ 0 h 110"/>
                  <a:gd name="T56" fmla="*/ 80 w 80"/>
                  <a:gd name="T57" fmla="*/ 110 h 11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0" h="110">
                    <a:moveTo>
                      <a:pt x="0" y="0"/>
                    </a:moveTo>
                    <a:lnTo>
                      <a:pt x="0" y="0"/>
                    </a:lnTo>
                    <a:lnTo>
                      <a:pt x="22" y="13"/>
                    </a:lnTo>
                    <a:lnTo>
                      <a:pt x="28" y="37"/>
                    </a:lnTo>
                    <a:lnTo>
                      <a:pt x="37" y="43"/>
                    </a:lnTo>
                    <a:lnTo>
                      <a:pt x="43" y="33"/>
                    </a:lnTo>
                    <a:lnTo>
                      <a:pt x="47" y="50"/>
                    </a:lnTo>
                    <a:lnTo>
                      <a:pt x="79" y="50"/>
                    </a:lnTo>
                    <a:lnTo>
                      <a:pt x="73" y="74"/>
                    </a:lnTo>
                    <a:lnTo>
                      <a:pt x="57" y="77"/>
                    </a:lnTo>
                    <a:lnTo>
                      <a:pt x="43" y="108"/>
                    </a:lnTo>
                    <a:lnTo>
                      <a:pt x="28" y="109"/>
                    </a:lnTo>
                    <a:lnTo>
                      <a:pt x="35" y="98"/>
                    </a:lnTo>
                    <a:lnTo>
                      <a:pt x="15" y="75"/>
                    </a:lnTo>
                    <a:lnTo>
                      <a:pt x="31" y="56"/>
                    </a:lnTo>
                    <a:lnTo>
                      <a:pt x="28" y="40"/>
                    </a:lnTo>
                    <a:lnTo>
                      <a:pt x="0" y="0"/>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grpSp>
        <p:sp>
          <p:nvSpPr>
            <p:cNvPr id="34" name="Freeform 33"/>
            <p:cNvSpPr>
              <a:spLocks/>
            </p:cNvSpPr>
            <p:nvPr/>
          </p:nvSpPr>
          <p:spPr bwMode="auto">
            <a:xfrm>
              <a:off x="4002841" y="3712836"/>
              <a:ext cx="287336" cy="291958"/>
            </a:xfrm>
            <a:custGeom>
              <a:avLst/>
              <a:gdLst>
                <a:gd name="T0" fmla="*/ 0 w 230"/>
                <a:gd name="T1" fmla="*/ 184855067 h 199"/>
                <a:gd name="T2" fmla="*/ 0 w 230"/>
                <a:gd name="T3" fmla="*/ 184855067 h 199"/>
                <a:gd name="T4" fmla="*/ 34336892 w 230"/>
                <a:gd name="T5" fmla="*/ 196837704 h 199"/>
                <a:gd name="T6" fmla="*/ 112372904 w 230"/>
                <a:gd name="T7" fmla="*/ 184855067 h 199"/>
                <a:gd name="T8" fmla="*/ 126419980 w 230"/>
                <a:gd name="T9" fmla="*/ 150623590 h 199"/>
                <a:gd name="T10" fmla="*/ 179485088 w 230"/>
                <a:gd name="T11" fmla="*/ 131794665 h 199"/>
                <a:gd name="T12" fmla="*/ 184167446 w 230"/>
                <a:gd name="T13" fmla="*/ 102696964 h 199"/>
                <a:gd name="T14" fmla="*/ 202895633 w 230"/>
                <a:gd name="T15" fmla="*/ 95850677 h 199"/>
                <a:gd name="T16" fmla="*/ 195092534 w 230"/>
                <a:gd name="T17" fmla="*/ 80446837 h 199"/>
                <a:gd name="T18" fmla="*/ 213821969 w 230"/>
                <a:gd name="T19" fmla="*/ 78734284 h 199"/>
                <a:gd name="T20" fmla="*/ 227867797 w 230"/>
                <a:gd name="T21" fmla="*/ 49636583 h 199"/>
                <a:gd name="T22" fmla="*/ 221625068 w 230"/>
                <a:gd name="T23" fmla="*/ 20538866 h 199"/>
                <a:gd name="T24" fmla="*/ 293419571 w 230"/>
                <a:gd name="T25" fmla="*/ 0 h 199"/>
                <a:gd name="T26" fmla="*/ 357409805 w 230"/>
                <a:gd name="T27" fmla="*/ 42790286 h 199"/>
                <a:gd name="T28" fmla="*/ 340240740 w 230"/>
                <a:gd name="T29" fmla="*/ 61617913 h 199"/>
                <a:gd name="T30" fmla="*/ 279372495 w 230"/>
                <a:gd name="T31" fmla="*/ 61617913 h 199"/>
                <a:gd name="T32" fmla="*/ 279372495 w 230"/>
                <a:gd name="T33" fmla="*/ 99274475 h 199"/>
                <a:gd name="T34" fmla="*/ 307465399 w 230"/>
                <a:gd name="T35" fmla="*/ 123237133 h 199"/>
                <a:gd name="T36" fmla="*/ 290297582 w 230"/>
                <a:gd name="T37" fmla="*/ 135218463 h 199"/>
                <a:gd name="T38" fmla="*/ 294979941 w 230"/>
                <a:gd name="T39" fmla="*/ 157469877 h 199"/>
                <a:gd name="T40" fmla="*/ 232550156 w 230"/>
                <a:gd name="T41" fmla="*/ 234492937 h 199"/>
                <a:gd name="T42" fmla="*/ 204457252 w 230"/>
                <a:gd name="T43" fmla="*/ 232781693 h 199"/>
                <a:gd name="T44" fmla="*/ 184167446 w 230"/>
                <a:gd name="T45" fmla="*/ 251609309 h 199"/>
                <a:gd name="T46" fmla="*/ 218503079 w 230"/>
                <a:gd name="T47" fmla="*/ 323497286 h 199"/>
                <a:gd name="T48" fmla="*/ 170120370 w 230"/>
                <a:gd name="T49" fmla="*/ 323497286 h 199"/>
                <a:gd name="T50" fmla="*/ 152952514 w 230"/>
                <a:gd name="T51" fmla="*/ 338902414 h 199"/>
                <a:gd name="T52" fmla="*/ 117055263 w 230"/>
                <a:gd name="T53" fmla="*/ 296110830 h 199"/>
                <a:gd name="T54" fmla="*/ 17167821 w 230"/>
                <a:gd name="T55" fmla="*/ 304669670 h 199"/>
                <a:gd name="T56" fmla="*/ 49943099 w 230"/>
                <a:gd name="T57" fmla="*/ 255031799 h 199"/>
                <a:gd name="T58" fmla="*/ 0 w 230"/>
                <a:gd name="T59" fmla="*/ 184855067 h 199"/>
                <a:gd name="T60" fmla="*/ 0 w 230"/>
                <a:gd name="T61" fmla="*/ 184855067 h 19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30"/>
                <a:gd name="T94" fmla="*/ 0 h 199"/>
                <a:gd name="T95" fmla="*/ 230 w 230"/>
                <a:gd name="T96" fmla="*/ 199 h 19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30" h="199">
                  <a:moveTo>
                    <a:pt x="0" y="108"/>
                  </a:moveTo>
                  <a:lnTo>
                    <a:pt x="0" y="108"/>
                  </a:lnTo>
                  <a:lnTo>
                    <a:pt x="22" y="115"/>
                  </a:lnTo>
                  <a:lnTo>
                    <a:pt x="72" y="108"/>
                  </a:lnTo>
                  <a:lnTo>
                    <a:pt x="81" y="88"/>
                  </a:lnTo>
                  <a:lnTo>
                    <a:pt x="115" y="77"/>
                  </a:lnTo>
                  <a:lnTo>
                    <a:pt x="118" y="60"/>
                  </a:lnTo>
                  <a:lnTo>
                    <a:pt x="130" y="56"/>
                  </a:lnTo>
                  <a:lnTo>
                    <a:pt x="125" y="47"/>
                  </a:lnTo>
                  <a:lnTo>
                    <a:pt x="137" y="46"/>
                  </a:lnTo>
                  <a:lnTo>
                    <a:pt x="146" y="29"/>
                  </a:lnTo>
                  <a:lnTo>
                    <a:pt x="142" y="12"/>
                  </a:lnTo>
                  <a:lnTo>
                    <a:pt x="188" y="0"/>
                  </a:lnTo>
                  <a:lnTo>
                    <a:pt x="229" y="25"/>
                  </a:lnTo>
                  <a:lnTo>
                    <a:pt x="218" y="36"/>
                  </a:lnTo>
                  <a:lnTo>
                    <a:pt x="179" y="36"/>
                  </a:lnTo>
                  <a:lnTo>
                    <a:pt x="179" y="58"/>
                  </a:lnTo>
                  <a:lnTo>
                    <a:pt x="197" y="72"/>
                  </a:lnTo>
                  <a:lnTo>
                    <a:pt x="186" y="79"/>
                  </a:lnTo>
                  <a:lnTo>
                    <a:pt x="189" y="92"/>
                  </a:lnTo>
                  <a:lnTo>
                    <a:pt x="149" y="137"/>
                  </a:lnTo>
                  <a:lnTo>
                    <a:pt x="131" y="136"/>
                  </a:lnTo>
                  <a:lnTo>
                    <a:pt x="118" y="147"/>
                  </a:lnTo>
                  <a:lnTo>
                    <a:pt x="140" y="189"/>
                  </a:lnTo>
                  <a:lnTo>
                    <a:pt x="109" y="189"/>
                  </a:lnTo>
                  <a:lnTo>
                    <a:pt x="98" y="198"/>
                  </a:lnTo>
                  <a:lnTo>
                    <a:pt x="75" y="173"/>
                  </a:lnTo>
                  <a:lnTo>
                    <a:pt x="11" y="178"/>
                  </a:lnTo>
                  <a:lnTo>
                    <a:pt x="32" y="149"/>
                  </a:lnTo>
                  <a:lnTo>
                    <a:pt x="0" y="108"/>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grpSp>
          <p:nvGrpSpPr>
            <p:cNvPr id="11" name="Group 73"/>
            <p:cNvGrpSpPr>
              <a:grpSpLocks/>
            </p:cNvGrpSpPr>
            <p:nvPr/>
          </p:nvGrpSpPr>
          <p:grpSpPr bwMode="auto">
            <a:xfrm>
              <a:off x="5369607" y="4337025"/>
              <a:ext cx="203197" cy="339401"/>
              <a:chOff x="5006" y="3366"/>
              <a:chExt cx="164" cy="266"/>
            </a:xfrm>
            <a:grpFill/>
          </p:grpSpPr>
          <p:sp>
            <p:nvSpPr>
              <p:cNvPr id="236" name="Freeform 235"/>
              <p:cNvSpPr>
                <a:spLocks/>
              </p:cNvSpPr>
              <p:nvPr/>
            </p:nvSpPr>
            <p:spPr bwMode="auto">
              <a:xfrm>
                <a:off x="5006" y="3403"/>
                <a:ext cx="136" cy="229"/>
              </a:xfrm>
              <a:custGeom>
                <a:avLst/>
                <a:gdLst>
                  <a:gd name="T0" fmla="*/ 0 w 136"/>
                  <a:gd name="T1" fmla="*/ 0 h 107"/>
                  <a:gd name="T2" fmla="*/ 0 w 136"/>
                  <a:gd name="T3" fmla="*/ 0 h 107"/>
                  <a:gd name="T4" fmla="*/ 2 w 136"/>
                  <a:gd name="T5" fmla="*/ 88 h 107"/>
                  <a:gd name="T6" fmla="*/ 24 w 136"/>
                  <a:gd name="T7" fmla="*/ 91 h 107"/>
                  <a:gd name="T8" fmla="*/ 46 w 136"/>
                  <a:gd name="T9" fmla="*/ 67 h 107"/>
                  <a:gd name="T10" fmla="*/ 70 w 136"/>
                  <a:gd name="T11" fmla="*/ 78 h 107"/>
                  <a:gd name="T12" fmla="*/ 93 w 136"/>
                  <a:gd name="T13" fmla="*/ 101 h 107"/>
                  <a:gd name="T14" fmla="*/ 135 w 136"/>
                  <a:gd name="T15" fmla="*/ 106 h 107"/>
                  <a:gd name="T16" fmla="*/ 87 w 136"/>
                  <a:gd name="T17" fmla="*/ 67 h 107"/>
                  <a:gd name="T18" fmla="*/ 90 w 136"/>
                  <a:gd name="T19" fmla="*/ 47 h 107"/>
                  <a:gd name="T20" fmla="*/ 67 w 136"/>
                  <a:gd name="T21" fmla="*/ 41 h 107"/>
                  <a:gd name="T22" fmla="*/ 46 w 136"/>
                  <a:gd name="T23" fmla="*/ 16 h 107"/>
                  <a:gd name="T24" fmla="*/ 0 w 136"/>
                  <a:gd name="T25" fmla="*/ 0 h 107"/>
                  <a:gd name="T26" fmla="*/ 0 w 136"/>
                  <a:gd name="T27" fmla="*/ 0 h 10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36"/>
                  <a:gd name="T43" fmla="*/ 0 h 107"/>
                  <a:gd name="T44" fmla="*/ 136 w 136"/>
                  <a:gd name="T45" fmla="*/ 107 h 10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36" h="107">
                    <a:moveTo>
                      <a:pt x="0" y="0"/>
                    </a:moveTo>
                    <a:lnTo>
                      <a:pt x="0" y="0"/>
                    </a:lnTo>
                    <a:lnTo>
                      <a:pt x="2" y="88"/>
                    </a:lnTo>
                    <a:lnTo>
                      <a:pt x="24" y="91"/>
                    </a:lnTo>
                    <a:lnTo>
                      <a:pt x="46" y="67"/>
                    </a:lnTo>
                    <a:lnTo>
                      <a:pt x="70" y="78"/>
                    </a:lnTo>
                    <a:lnTo>
                      <a:pt x="93" y="101"/>
                    </a:lnTo>
                    <a:lnTo>
                      <a:pt x="135" y="106"/>
                    </a:lnTo>
                    <a:lnTo>
                      <a:pt x="87" y="67"/>
                    </a:lnTo>
                    <a:lnTo>
                      <a:pt x="90" y="47"/>
                    </a:lnTo>
                    <a:lnTo>
                      <a:pt x="67" y="41"/>
                    </a:lnTo>
                    <a:lnTo>
                      <a:pt x="46" y="16"/>
                    </a:lnTo>
                    <a:lnTo>
                      <a:pt x="0" y="0"/>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37" name="Freeform 75"/>
              <p:cNvSpPr>
                <a:spLocks/>
              </p:cNvSpPr>
              <p:nvPr/>
            </p:nvSpPr>
            <p:spPr bwMode="auto">
              <a:xfrm>
                <a:off x="5105" y="3387"/>
                <a:ext cx="57" cy="229"/>
              </a:xfrm>
              <a:custGeom>
                <a:avLst/>
                <a:gdLst>
                  <a:gd name="T0" fmla="*/ 0 w 57"/>
                  <a:gd name="T1" fmla="*/ 18 h 28"/>
                  <a:gd name="T2" fmla="*/ 0 w 57"/>
                  <a:gd name="T3" fmla="*/ 18 h 28"/>
                  <a:gd name="T4" fmla="*/ 33 w 57"/>
                  <a:gd name="T5" fmla="*/ 27 h 28"/>
                  <a:gd name="T6" fmla="*/ 56 w 57"/>
                  <a:gd name="T7" fmla="*/ 8 h 28"/>
                  <a:gd name="T8" fmla="*/ 47 w 57"/>
                  <a:gd name="T9" fmla="*/ 0 h 28"/>
                  <a:gd name="T10" fmla="*/ 40 w 57"/>
                  <a:gd name="T11" fmla="*/ 10 h 28"/>
                  <a:gd name="T12" fmla="*/ 0 w 57"/>
                  <a:gd name="T13" fmla="*/ 18 h 28"/>
                  <a:gd name="T14" fmla="*/ 0 w 57"/>
                  <a:gd name="T15" fmla="*/ 18 h 28"/>
                  <a:gd name="T16" fmla="*/ 0 60000 65536"/>
                  <a:gd name="T17" fmla="*/ 0 60000 65536"/>
                  <a:gd name="T18" fmla="*/ 0 60000 65536"/>
                  <a:gd name="T19" fmla="*/ 0 60000 65536"/>
                  <a:gd name="T20" fmla="*/ 0 60000 65536"/>
                  <a:gd name="T21" fmla="*/ 0 60000 65536"/>
                  <a:gd name="T22" fmla="*/ 0 60000 65536"/>
                  <a:gd name="T23" fmla="*/ 0 60000 65536"/>
                  <a:gd name="T24" fmla="*/ 0 w 57"/>
                  <a:gd name="T25" fmla="*/ 0 h 28"/>
                  <a:gd name="T26" fmla="*/ 57 w 57"/>
                  <a:gd name="T27" fmla="*/ 28 h 2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 h="28">
                    <a:moveTo>
                      <a:pt x="0" y="18"/>
                    </a:moveTo>
                    <a:lnTo>
                      <a:pt x="0" y="18"/>
                    </a:lnTo>
                    <a:lnTo>
                      <a:pt x="33" y="27"/>
                    </a:lnTo>
                    <a:lnTo>
                      <a:pt x="56" y="8"/>
                    </a:lnTo>
                    <a:lnTo>
                      <a:pt x="47" y="0"/>
                    </a:lnTo>
                    <a:lnTo>
                      <a:pt x="40" y="10"/>
                    </a:lnTo>
                    <a:lnTo>
                      <a:pt x="0" y="18"/>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38" name="Freeform 237"/>
              <p:cNvSpPr>
                <a:spLocks/>
              </p:cNvSpPr>
              <p:nvPr/>
            </p:nvSpPr>
            <p:spPr bwMode="auto">
              <a:xfrm>
                <a:off x="5139" y="3366"/>
                <a:ext cx="31" cy="229"/>
              </a:xfrm>
              <a:custGeom>
                <a:avLst/>
                <a:gdLst>
                  <a:gd name="T0" fmla="*/ 0 w 31"/>
                  <a:gd name="T1" fmla="*/ 0 h 28"/>
                  <a:gd name="T2" fmla="*/ 0 w 31"/>
                  <a:gd name="T3" fmla="*/ 0 h 28"/>
                  <a:gd name="T4" fmla="*/ 23 w 31"/>
                  <a:gd name="T5" fmla="*/ 12 h 28"/>
                  <a:gd name="T6" fmla="*/ 30 w 31"/>
                  <a:gd name="T7" fmla="*/ 27 h 28"/>
                  <a:gd name="T8" fmla="*/ 29 w 31"/>
                  <a:gd name="T9" fmla="*/ 16 h 28"/>
                  <a:gd name="T10" fmla="*/ 0 w 31"/>
                  <a:gd name="T11" fmla="*/ 0 h 28"/>
                  <a:gd name="T12" fmla="*/ 0 w 31"/>
                  <a:gd name="T13" fmla="*/ 0 h 28"/>
                  <a:gd name="T14" fmla="*/ 0 60000 65536"/>
                  <a:gd name="T15" fmla="*/ 0 60000 65536"/>
                  <a:gd name="T16" fmla="*/ 0 60000 65536"/>
                  <a:gd name="T17" fmla="*/ 0 60000 65536"/>
                  <a:gd name="T18" fmla="*/ 0 60000 65536"/>
                  <a:gd name="T19" fmla="*/ 0 60000 65536"/>
                  <a:gd name="T20" fmla="*/ 0 60000 65536"/>
                  <a:gd name="T21" fmla="*/ 0 w 31"/>
                  <a:gd name="T22" fmla="*/ 0 h 28"/>
                  <a:gd name="T23" fmla="*/ 31 w 31"/>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 h="28">
                    <a:moveTo>
                      <a:pt x="0" y="0"/>
                    </a:moveTo>
                    <a:lnTo>
                      <a:pt x="0" y="0"/>
                    </a:lnTo>
                    <a:lnTo>
                      <a:pt x="23" y="12"/>
                    </a:lnTo>
                    <a:lnTo>
                      <a:pt x="30" y="27"/>
                    </a:lnTo>
                    <a:lnTo>
                      <a:pt x="29" y="16"/>
                    </a:lnTo>
                    <a:lnTo>
                      <a:pt x="0" y="0"/>
                    </a:lnTo>
                  </a:path>
                </a:pathLst>
              </a:custGeom>
              <a:grpFill/>
              <a:ln w="6350">
                <a:solidFill>
                  <a:schemeClr val="bg1"/>
                </a:solidFill>
                <a:round/>
                <a:headEnd/>
                <a:tailEnd/>
              </a:ln>
            </p:spPr>
            <p:txBody>
              <a:bodyPr lIns="0" tIns="0" rIns="0" bIns="0" anchor="ctr">
                <a:spAutoFit/>
              </a:bodyPr>
              <a:lstStyle/>
              <a:p>
                <a:pPr>
                  <a:defRPr/>
                </a:pPr>
                <a:endParaRPr lang="en-GB" dirty="0"/>
              </a:p>
            </p:txBody>
          </p:sp>
        </p:grpSp>
        <p:grpSp>
          <p:nvGrpSpPr>
            <p:cNvPr id="18" name="Group 77"/>
            <p:cNvGrpSpPr>
              <a:grpSpLocks/>
            </p:cNvGrpSpPr>
            <p:nvPr/>
          </p:nvGrpSpPr>
          <p:grpSpPr bwMode="auto">
            <a:xfrm>
              <a:off x="4963350" y="3993684"/>
              <a:ext cx="153988" cy="433151"/>
              <a:chOff x="4680" y="3106"/>
              <a:chExt cx="125" cy="330"/>
            </a:xfrm>
            <a:grpFill/>
          </p:grpSpPr>
          <p:sp>
            <p:nvSpPr>
              <p:cNvPr id="230" name="Freeform 229"/>
              <p:cNvSpPr>
                <a:spLocks/>
              </p:cNvSpPr>
              <p:nvPr/>
            </p:nvSpPr>
            <p:spPr bwMode="auto">
              <a:xfrm>
                <a:off x="4680" y="3184"/>
                <a:ext cx="32" cy="222"/>
              </a:xfrm>
              <a:custGeom>
                <a:avLst/>
                <a:gdLst>
                  <a:gd name="T0" fmla="*/ 0 w 32"/>
                  <a:gd name="T1" fmla="*/ 39 h 40"/>
                  <a:gd name="T2" fmla="*/ 0 w 32"/>
                  <a:gd name="T3" fmla="*/ 39 h 40"/>
                  <a:gd name="T4" fmla="*/ 22 w 32"/>
                  <a:gd name="T5" fmla="*/ 21 h 40"/>
                  <a:gd name="T6" fmla="*/ 31 w 32"/>
                  <a:gd name="T7" fmla="*/ 0 h 40"/>
                  <a:gd name="T8" fmla="*/ 0 w 32"/>
                  <a:gd name="T9" fmla="*/ 39 h 40"/>
                  <a:gd name="T10" fmla="*/ 0 w 32"/>
                  <a:gd name="T11" fmla="*/ 39 h 40"/>
                  <a:gd name="T12" fmla="*/ 0 60000 65536"/>
                  <a:gd name="T13" fmla="*/ 0 60000 65536"/>
                  <a:gd name="T14" fmla="*/ 0 60000 65536"/>
                  <a:gd name="T15" fmla="*/ 0 60000 65536"/>
                  <a:gd name="T16" fmla="*/ 0 60000 65536"/>
                  <a:gd name="T17" fmla="*/ 0 60000 65536"/>
                  <a:gd name="T18" fmla="*/ 0 w 32"/>
                  <a:gd name="T19" fmla="*/ 0 h 40"/>
                  <a:gd name="T20" fmla="*/ 32 w 32"/>
                  <a:gd name="T21" fmla="*/ 40 h 40"/>
                </a:gdLst>
                <a:ahLst/>
                <a:cxnLst>
                  <a:cxn ang="T12">
                    <a:pos x="T0" y="T1"/>
                  </a:cxn>
                  <a:cxn ang="T13">
                    <a:pos x="T2" y="T3"/>
                  </a:cxn>
                  <a:cxn ang="T14">
                    <a:pos x="T4" y="T5"/>
                  </a:cxn>
                  <a:cxn ang="T15">
                    <a:pos x="T6" y="T7"/>
                  </a:cxn>
                  <a:cxn ang="T16">
                    <a:pos x="T8" y="T9"/>
                  </a:cxn>
                  <a:cxn ang="T17">
                    <a:pos x="T10" y="T11"/>
                  </a:cxn>
                </a:cxnLst>
                <a:rect l="T18" t="T19" r="T20" b="T21"/>
                <a:pathLst>
                  <a:path w="32" h="40">
                    <a:moveTo>
                      <a:pt x="0" y="39"/>
                    </a:moveTo>
                    <a:lnTo>
                      <a:pt x="0" y="39"/>
                    </a:lnTo>
                    <a:lnTo>
                      <a:pt x="22" y="21"/>
                    </a:lnTo>
                    <a:lnTo>
                      <a:pt x="31" y="0"/>
                    </a:lnTo>
                    <a:lnTo>
                      <a:pt x="0" y="39"/>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31" name="Freeform 79"/>
              <p:cNvSpPr>
                <a:spLocks/>
              </p:cNvSpPr>
              <p:nvPr/>
            </p:nvSpPr>
            <p:spPr bwMode="auto">
              <a:xfrm>
                <a:off x="4717" y="3106"/>
                <a:ext cx="57" cy="222"/>
              </a:xfrm>
              <a:custGeom>
                <a:avLst/>
                <a:gdLst>
                  <a:gd name="T0" fmla="*/ 0 w 57"/>
                  <a:gd name="T1" fmla="*/ 33 h 84"/>
                  <a:gd name="T2" fmla="*/ 0 w 57"/>
                  <a:gd name="T3" fmla="*/ 33 h 84"/>
                  <a:gd name="T4" fmla="*/ 11 w 57"/>
                  <a:gd name="T5" fmla="*/ 0 h 84"/>
                  <a:gd name="T6" fmla="*/ 30 w 57"/>
                  <a:gd name="T7" fmla="*/ 1 h 84"/>
                  <a:gd name="T8" fmla="*/ 35 w 57"/>
                  <a:gd name="T9" fmla="*/ 23 h 84"/>
                  <a:gd name="T10" fmla="*/ 20 w 57"/>
                  <a:gd name="T11" fmla="*/ 45 h 84"/>
                  <a:gd name="T12" fmla="*/ 23 w 57"/>
                  <a:gd name="T13" fmla="*/ 58 h 84"/>
                  <a:gd name="T14" fmla="*/ 53 w 57"/>
                  <a:gd name="T15" fmla="*/ 66 h 84"/>
                  <a:gd name="T16" fmla="*/ 56 w 57"/>
                  <a:gd name="T17" fmla="*/ 83 h 84"/>
                  <a:gd name="T18" fmla="*/ 38 w 57"/>
                  <a:gd name="T19" fmla="*/ 66 h 84"/>
                  <a:gd name="T20" fmla="*/ 38 w 57"/>
                  <a:gd name="T21" fmla="*/ 74 h 84"/>
                  <a:gd name="T22" fmla="*/ 11 w 57"/>
                  <a:gd name="T23" fmla="*/ 66 h 84"/>
                  <a:gd name="T24" fmla="*/ 0 w 57"/>
                  <a:gd name="T25" fmla="*/ 33 h 84"/>
                  <a:gd name="T26" fmla="*/ 0 w 57"/>
                  <a:gd name="T27" fmla="*/ 33 h 8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7"/>
                  <a:gd name="T43" fmla="*/ 0 h 84"/>
                  <a:gd name="T44" fmla="*/ 57 w 57"/>
                  <a:gd name="T45" fmla="*/ 84 h 8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7" h="84">
                    <a:moveTo>
                      <a:pt x="0" y="33"/>
                    </a:moveTo>
                    <a:lnTo>
                      <a:pt x="0" y="33"/>
                    </a:lnTo>
                    <a:lnTo>
                      <a:pt x="11" y="0"/>
                    </a:lnTo>
                    <a:lnTo>
                      <a:pt x="30" y="1"/>
                    </a:lnTo>
                    <a:lnTo>
                      <a:pt x="35" y="23"/>
                    </a:lnTo>
                    <a:lnTo>
                      <a:pt x="20" y="45"/>
                    </a:lnTo>
                    <a:lnTo>
                      <a:pt x="23" y="58"/>
                    </a:lnTo>
                    <a:lnTo>
                      <a:pt x="53" y="66"/>
                    </a:lnTo>
                    <a:lnTo>
                      <a:pt x="56" y="83"/>
                    </a:lnTo>
                    <a:lnTo>
                      <a:pt x="38" y="66"/>
                    </a:lnTo>
                    <a:lnTo>
                      <a:pt x="38" y="74"/>
                    </a:lnTo>
                    <a:lnTo>
                      <a:pt x="11" y="66"/>
                    </a:lnTo>
                    <a:lnTo>
                      <a:pt x="0" y="33"/>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32" name="Freeform 231"/>
              <p:cNvSpPr>
                <a:spLocks/>
              </p:cNvSpPr>
              <p:nvPr/>
            </p:nvSpPr>
            <p:spPr bwMode="auto">
              <a:xfrm>
                <a:off x="4722" y="3144"/>
                <a:ext cx="17" cy="222"/>
              </a:xfrm>
              <a:custGeom>
                <a:avLst/>
                <a:gdLst>
                  <a:gd name="T0" fmla="*/ 0 w 17"/>
                  <a:gd name="T1" fmla="*/ 0 h 18"/>
                  <a:gd name="T2" fmla="*/ 0 w 17"/>
                  <a:gd name="T3" fmla="*/ 0 h 18"/>
                  <a:gd name="T4" fmla="*/ 8 w 17"/>
                  <a:gd name="T5" fmla="*/ 0 h 18"/>
                  <a:gd name="T6" fmla="*/ 16 w 17"/>
                  <a:gd name="T7" fmla="*/ 3 h 18"/>
                  <a:gd name="T8" fmla="*/ 12 w 17"/>
                  <a:gd name="T9" fmla="*/ 17 h 18"/>
                  <a:gd name="T10" fmla="*/ 0 w 17"/>
                  <a:gd name="T11" fmla="*/ 0 h 18"/>
                  <a:gd name="T12" fmla="*/ 0 w 17"/>
                  <a:gd name="T13" fmla="*/ 0 h 18"/>
                  <a:gd name="T14" fmla="*/ 0 60000 65536"/>
                  <a:gd name="T15" fmla="*/ 0 60000 65536"/>
                  <a:gd name="T16" fmla="*/ 0 60000 65536"/>
                  <a:gd name="T17" fmla="*/ 0 60000 65536"/>
                  <a:gd name="T18" fmla="*/ 0 60000 65536"/>
                  <a:gd name="T19" fmla="*/ 0 60000 65536"/>
                  <a:gd name="T20" fmla="*/ 0 60000 65536"/>
                  <a:gd name="T21" fmla="*/ 0 w 17"/>
                  <a:gd name="T22" fmla="*/ 0 h 18"/>
                  <a:gd name="T23" fmla="*/ 17 w 17"/>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18">
                    <a:moveTo>
                      <a:pt x="0" y="0"/>
                    </a:moveTo>
                    <a:lnTo>
                      <a:pt x="0" y="0"/>
                    </a:lnTo>
                    <a:lnTo>
                      <a:pt x="8" y="0"/>
                    </a:lnTo>
                    <a:lnTo>
                      <a:pt x="16" y="3"/>
                    </a:lnTo>
                    <a:lnTo>
                      <a:pt x="12" y="17"/>
                    </a:lnTo>
                    <a:lnTo>
                      <a:pt x="0" y="0"/>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33" name="Freeform 81"/>
              <p:cNvSpPr>
                <a:spLocks/>
              </p:cNvSpPr>
              <p:nvPr/>
            </p:nvSpPr>
            <p:spPr bwMode="auto">
              <a:xfrm>
                <a:off x="4744" y="3167"/>
                <a:ext cx="15" cy="222"/>
              </a:xfrm>
              <a:custGeom>
                <a:avLst/>
                <a:gdLst>
                  <a:gd name="T0" fmla="*/ 0 w 15"/>
                  <a:gd name="T1" fmla="*/ 0 h 22"/>
                  <a:gd name="T2" fmla="*/ 0 w 15"/>
                  <a:gd name="T3" fmla="*/ 0 h 22"/>
                  <a:gd name="T4" fmla="*/ 1 w 15"/>
                  <a:gd name="T5" fmla="*/ 21 h 22"/>
                  <a:gd name="T6" fmla="*/ 14 w 15"/>
                  <a:gd name="T7" fmla="*/ 12 h 22"/>
                  <a:gd name="T8" fmla="*/ 0 w 15"/>
                  <a:gd name="T9" fmla="*/ 0 h 22"/>
                  <a:gd name="T10" fmla="*/ 0 w 15"/>
                  <a:gd name="T11" fmla="*/ 0 h 22"/>
                  <a:gd name="T12" fmla="*/ 0 60000 65536"/>
                  <a:gd name="T13" fmla="*/ 0 60000 65536"/>
                  <a:gd name="T14" fmla="*/ 0 60000 65536"/>
                  <a:gd name="T15" fmla="*/ 0 60000 65536"/>
                  <a:gd name="T16" fmla="*/ 0 60000 65536"/>
                  <a:gd name="T17" fmla="*/ 0 60000 65536"/>
                  <a:gd name="T18" fmla="*/ 0 w 15"/>
                  <a:gd name="T19" fmla="*/ 0 h 22"/>
                  <a:gd name="T20" fmla="*/ 15 w 15"/>
                  <a:gd name="T21" fmla="*/ 22 h 22"/>
                </a:gdLst>
                <a:ahLst/>
                <a:cxnLst>
                  <a:cxn ang="T12">
                    <a:pos x="T0" y="T1"/>
                  </a:cxn>
                  <a:cxn ang="T13">
                    <a:pos x="T2" y="T3"/>
                  </a:cxn>
                  <a:cxn ang="T14">
                    <a:pos x="T4" y="T5"/>
                  </a:cxn>
                  <a:cxn ang="T15">
                    <a:pos x="T6" y="T7"/>
                  </a:cxn>
                  <a:cxn ang="T16">
                    <a:pos x="T8" y="T9"/>
                  </a:cxn>
                  <a:cxn ang="T17">
                    <a:pos x="T10" y="T11"/>
                  </a:cxn>
                </a:cxnLst>
                <a:rect l="T18" t="T19" r="T20" b="T21"/>
                <a:pathLst>
                  <a:path w="15" h="22">
                    <a:moveTo>
                      <a:pt x="0" y="0"/>
                    </a:moveTo>
                    <a:lnTo>
                      <a:pt x="0" y="0"/>
                    </a:lnTo>
                    <a:lnTo>
                      <a:pt x="1" y="21"/>
                    </a:lnTo>
                    <a:lnTo>
                      <a:pt x="14" y="12"/>
                    </a:lnTo>
                    <a:lnTo>
                      <a:pt x="0" y="0"/>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34" name="Freeform 233"/>
              <p:cNvSpPr>
                <a:spLocks/>
              </p:cNvSpPr>
              <p:nvPr/>
            </p:nvSpPr>
            <p:spPr bwMode="auto">
              <a:xfrm>
                <a:off x="4745" y="3214"/>
                <a:ext cx="60" cy="222"/>
              </a:xfrm>
              <a:custGeom>
                <a:avLst/>
                <a:gdLst>
                  <a:gd name="T0" fmla="*/ 0 w 60"/>
                  <a:gd name="T1" fmla="*/ 38 h 57"/>
                  <a:gd name="T2" fmla="*/ 0 w 60"/>
                  <a:gd name="T3" fmla="*/ 38 h 57"/>
                  <a:gd name="T4" fmla="*/ 13 w 60"/>
                  <a:gd name="T5" fmla="*/ 18 h 57"/>
                  <a:gd name="T6" fmla="*/ 28 w 60"/>
                  <a:gd name="T7" fmla="*/ 22 h 57"/>
                  <a:gd name="T8" fmla="*/ 49 w 60"/>
                  <a:gd name="T9" fmla="*/ 0 h 57"/>
                  <a:gd name="T10" fmla="*/ 59 w 60"/>
                  <a:gd name="T11" fmla="*/ 13 h 57"/>
                  <a:gd name="T12" fmla="*/ 58 w 60"/>
                  <a:gd name="T13" fmla="*/ 46 h 57"/>
                  <a:gd name="T14" fmla="*/ 53 w 60"/>
                  <a:gd name="T15" fmla="*/ 32 h 57"/>
                  <a:gd name="T16" fmla="*/ 47 w 60"/>
                  <a:gd name="T17" fmla="*/ 56 h 57"/>
                  <a:gd name="T18" fmla="*/ 32 w 60"/>
                  <a:gd name="T19" fmla="*/ 50 h 57"/>
                  <a:gd name="T20" fmla="*/ 23 w 60"/>
                  <a:gd name="T21" fmla="*/ 25 h 57"/>
                  <a:gd name="T22" fmla="*/ 0 w 60"/>
                  <a:gd name="T23" fmla="*/ 38 h 57"/>
                  <a:gd name="T24" fmla="*/ 0 w 60"/>
                  <a:gd name="T25" fmla="*/ 38 h 5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0"/>
                  <a:gd name="T40" fmla="*/ 0 h 57"/>
                  <a:gd name="T41" fmla="*/ 60 w 60"/>
                  <a:gd name="T42" fmla="*/ 57 h 5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0" h="57">
                    <a:moveTo>
                      <a:pt x="0" y="38"/>
                    </a:moveTo>
                    <a:lnTo>
                      <a:pt x="0" y="38"/>
                    </a:lnTo>
                    <a:lnTo>
                      <a:pt x="13" y="18"/>
                    </a:lnTo>
                    <a:lnTo>
                      <a:pt x="28" y="22"/>
                    </a:lnTo>
                    <a:lnTo>
                      <a:pt x="49" y="0"/>
                    </a:lnTo>
                    <a:lnTo>
                      <a:pt x="59" y="13"/>
                    </a:lnTo>
                    <a:lnTo>
                      <a:pt x="58" y="46"/>
                    </a:lnTo>
                    <a:lnTo>
                      <a:pt x="53" y="32"/>
                    </a:lnTo>
                    <a:lnTo>
                      <a:pt x="47" y="56"/>
                    </a:lnTo>
                    <a:lnTo>
                      <a:pt x="32" y="50"/>
                    </a:lnTo>
                    <a:lnTo>
                      <a:pt x="23" y="25"/>
                    </a:lnTo>
                    <a:lnTo>
                      <a:pt x="0" y="38"/>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35" name="Freeform 234"/>
              <p:cNvSpPr>
                <a:spLocks/>
              </p:cNvSpPr>
              <p:nvPr/>
            </p:nvSpPr>
            <p:spPr bwMode="auto">
              <a:xfrm>
                <a:off x="4752" y="3184"/>
                <a:ext cx="14" cy="222"/>
              </a:xfrm>
              <a:custGeom>
                <a:avLst/>
                <a:gdLst>
                  <a:gd name="T0" fmla="*/ 0 w 14"/>
                  <a:gd name="T1" fmla="*/ 14 h 24"/>
                  <a:gd name="T2" fmla="*/ 0 w 14"/>
                  <a:gd name="T3" fmla="*/ 14 h 24"/>
                  <a:gd name="T4" fmla="*/ 3 w 14"/>
                  <a:gd name="T5" fmla="*/ 10 h 24"/>
                  <a:gd name="T6" fmla="*/ 13 w 14"/>
                  <a:gd name="T7" fmla="*/ 0 h 24"/>
                  <a:gd name="T8" fmla="*/ 9 w 14"/>
                  <a:gd name="T9" fmla="*/ 23 h 24"/>
                  <a:gd name="T10" fmla="*/ 0 w 14"/>
                  <a:gd name="T11" fmla="*/ 14 h 24"/>
                  <a:gd name="T12" fmla="*/ 0 w 14"/>
                  <a:gd name="T13" fmla="*/ 14 h 24"/>
                  <a:gd name="T14" fmla="*/ 0 60000 65536"/>
                  <a:gd name="T15" fmla="*/ 0 60000 65536"/>
                  <a:gd name="T16" fmla="*/ 0 60000 65536"/>
                  <a:gd name="T17" fmla="*/ 0 60000 65536"/>
                  <a:gd name="T18" fmla="*/ 0 60000 65536"/>
                  <a:gd name="T19" fmla="*/ 0 60000 65536"/>
                  <a:gd name="T20" fmla="*/ 0 60000 65536"/>
                  <a:gd name="T21" fmla="*/ 0 w 14"/>
                  <a:gd name="T22" fmla="*/ 0 h 24"/>
                  <a:gd name="T23" fmla="*/ 14 w 14"/>
                  <a:gd name="T24" fmla="*/ 24 h 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 h="24">
                    <a:moveTo>
                      <a:pt x="0" y="14"/>
                    </a:moveTo>
                    <a:lnTo>
                      <a:pt x="0" y="14"/>
                    </a:lnTo>
                    <a:lnTo>
                      <a:pt x="3" y="10"/>
                    </a:lnTo>
                    <a:lnTo>
                      <a:pt x="13" y="0"/>
                    </a:lnTo>
                    <a:lnTo>
                      <a:pt x="9" y="23"/>
                    </a:lnTo>
                    <a:lnTo>
                      <a:pt x="0" y="14"/>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grpSp>
        <p:sp>
          <p:nvSpPr>
            <p:cNvPr id="37" name="Freeform 36"/>
            <p:cNvSpPr>
              <a:spLocks/>
            </p:cNvSpPr>
            <p:nvPr/>
          </p:nvSpPr>
          <p:spPr bwMode="auto">
            <a:xfrm>
              <a:off x="3423408" y="2992899"/>
              <a:ext cx="2782868" cy="291958"/>
            </a:xfrm>
            <a:custGeom>
              <a:avLst/>
              <a:gdLst>
                <a:gd name="T0" fmla="*/ 37309631 w 2232"/>
                <a:gd name="T1" fmla="*/ 710412683 h 748"/>
                <a:gd name="T2" fmla="*/ 66845385 w 2232"/>
                <a:gd name="T3" fmla="*/ 442943307 h 748"/>
                <a:gd name="T4" fmla="*/ 129026444 w 2232"/>
                <a:gd name="T5" fmla="*/ 374798509 h 748"/>
                <a:gd name="T6" fmla="*/ 167890879 w 2232"/>
                <a:gd name="T7" fmla="*/ 560493703 h 748"/>
                <a:gd name="T8" fmla="*/ 300026834 w 2232"/>
                <a:gd name="T9" fmla="*/ 560493703 h 748"/>
                <a:gd name="T10" fmla="*/ 421280687 w 2232"/>
                <a:gd name="T11" fmla="*/ 431017413 h 748"/>
                <a:gd name="T12" fmla="*/ 592281039 w 2232"/>
                <a:gd name="T13" fmla="*/ 420796150 h 748"/>
                <a:gd name="T14" fmla="*/ 879870995 w 2232"/>
                <a:gd name="T15" fmla="*/ 419092823 h 748"/>
                <a:gd name="T16" fmla="*/ 881425770 w 2232"/>
                <a:gd name="T17" fmla="*/ 270877252 h 748"/>
                <a:gd name="T18" fmla="*/ 990243836 w 2232"/>
                <a:gd name="T19" fmla="*/ 408870255 h 748"/>
                <a:gd name="T20" fmla="*/ 1008898646 w 2232"/>
                <a:gd name="T21" fmla="*/ 398648993 h 748"/>
                <a:gd name="T22" fmla="*/ 1089734496 w 2232"/>
                <a:gd name="T23" fmla="*/ 417389497 h 748"/>
                <a:gd name="T24" fmla="*/ 1035326087 w 2232"/>
                <a:gd name="T25" fmla="*/ 238507527 h 748"/>
                <a:gd name="T26" fmla="*/ 1094397576 w 2232"/>
                <a:gd name="T27" fmla="*/ 247026768 h 748"/>
                <a:gd name="T28" fmla="*/ 1139479826 w 2232"/>
                <a:gd name="T29" fmla="*/ 195917844 h 748"/>
                <a:gd name="T30" fmla="*/ 1400642498 w 2232"/>
                <a:gd name="T31" fmla="*/ 78367386 h 748"/>
                <a:gd name="T32" fmla="*/ 1576305929 w 2232"/>
                <a:gd name="T33" fmla="*/ 56220229 h 748"/>
                <a:gd name="T34" fmla="*/ 1786169430 w 2232"/>
                <a:gd name="T35" fmla="*/ 47700987 h 748"/>
                <a:gd name="T36" fmla="*/ 1699115726 w 2232"/>
                <a:gd name="T37" fmla="*/ 223174980 h 748"/>
                <a:gd name="T38" fmla="*/ 1835914761 w 2232"/>
                <a:gd name="T39" fmla="*/ 209545759 h 748"/>
                <a:gd name="T40" fmla="*/ 2044223487 w 2232"/>
                <a:gd name="T41" fmla="*/ 218065001 h 748"/>
                <a:gd name="T42" fmla="*/ 2147483647 w 2232"/>
                <a:gd name="T43" fmla="*/ 284506472 h 748"/>
                <a:gd name="T44" fmla="*/ 2147483647 w 2232"/>
                <a:gd name="T45" fmla="*/ 267469294 h 748"/>
                <a:gd name="T46" fmla="*/ 2147483647 w 2232"/>
                <a:gd name="T47" fmla="*/ 371390551 h 748"/>
                <a:gd name="T48" fmla="*/ 2147483647 w 2232"/>
                <a:gd name="T49" fmla="*/ 361169288 h 748"/>
                <a:gd name="T50" fmla="*/ 2147483647 w 2232"/>
                <a:gd name="T51" fmla="*/ 459979180 h 748"/>
                <a:gd name="T52" fmla="*/ 2147483647 w 2232"/>
                <a:gd name="T53" fmla="*/ 562197029 h 748"/>
                <a:gd name="T54" fmla="*/ 2147483647 w 2232"/>
                <a:gd name="T55" fmla="*/ 492348905 h 748"/>
                <a:gd name="T56" fmla="*/ 2147483647 w 2232"/>
                <a:gd name="T57" fmla="*/ 613305954 h 748"/>
                <a:gd name="T58" fmla="*/ 2147483647 w 2232"/>
                <a:gd name="T59" fmla="*/ 725746535 h 748"/>
                <a:gd name="T60" fmla="*/ 2147483647 w 2232"/>
                <a:gd name="T61" fmla="*/ 850110236 h 748"/>
                <a:gd name="T62" fmla="*/ 2147483647 w 2232"/>
                <a:gd name="T63" fmla="*/ 982994484 h 748"/>
                <a:gd name="T64" fmla="*/ 2147483647 w 2232"/>
                <a:gd name="T65" fmla="*/ 689970157 h 748"/>
                <a:gd name="T66" fmla="*/ 2147483647 w 2232"/>
                <a:gd name="T67" fmla="*/ 662711553 h 748"/>
                <a:gd name="T68" fmla="*/ 2147483647 w 2232"/>
                <a:gd name="T69" fmla="*/ 747893692 h 748"/>
                <a:gd name="T70" fmla="*/ 2147483647 w 2232"/>
                <a:gd name="T71" fmla="*/ 919959665 h 748"/>
                <a:gd name="T72" fmla="*/ 2147483647 w 2232"/>
                <a:gd name="T73" fmla="*/ 974475243 h 748"/>
                <a:gd name="T74" fmla="*/ 2147483647 w 2232"/>
                <a:gd name="T75" fmla="*/ 1257278307 h 748"/>
                <a:gd name="T76" fmla="*/ 2135941517 w 2232"/>
                <a:gd name="T77" fmla="*/ 1051139282 h 748"/>
                <a:gd name="T78" fmla="*/ 1898097047 w 2232"/>
                <a:gd name="T79" fmla="*/ 1042621346 h 748"/>
                <a:gd name="T80" fmla="*/ 1507907035 w 2232"/>
                <a:gd name="T81" fmla="*/ 998327031 h 748"/>
                <a:gd name="T82" fmla="*/ 1147252456 w 2232"/>
                <a:gd name="T83" fmla="*/ 1042621346 h 748"/>
                <a:gd name="T84" fmla="*/ 1016671276 w 2232"/>
                <a:gd name="T85" fmla="*/ 1001733684 h 748"/>
                <a:gd name="T86" fmla="*/ 778825559 w 2232"/>
                <a:gd name="T87" fmla="*/ 877368677 h 748"/>
                <a:gd name="T88" fmla="*/ 620262008 w 2232"/>
                <a:gd name="T89" fmla="*/ 916553013 h 748"/>
                <a:gd name="T90" fmla="*/ 645134673 w 2232"/>
                <a:gd name="T91" fmla="*/ 1001733684 h 748"/>
                <a:gd name="T92" fmla="*/ 553416642 w 2232"/>
                <a:gd name="T93" fmla="*/ 993215747 h 748"/>
                <a:gd name="T94" fmla="*/ 415062832 w 2232"/>
                <a:gd name="T95" fmla="*/ 1013659578 h 748"/>
                <a:gd name="T96" fmla="*/ 401072348 w 2232"/>
                <a:gd name="T97" fmla="*/ 1097136923 h 748"/>
                <a:gd name="T98" fmla="*/ 452372453 w 2232"/>
                <a:gd name="T99" fmla="*/ 1161875068 h 748"/>
                <a:gd name="T100" fmla="*/ 411953282 w 2232"/>
                <a:gd name="T101" fmla="*/ 1253870349 h 748"/>
                <a:gd name="T102" fmla="*/ 290699429 w 2232"/>
                <a:gd name="T103" fmla="*/ 1206169383 h 748"/>
                <a:gd name="T104" fmla="*/ 272044619 w 2232"/>
                <a:gd name="T105" fmla="*/ 1092025639 h 748"/>
                <a:gd name="T106" fmla="*/ 138353849 w 2232"/>
                <a:gd name="T107" fmla="*/ 1000030358 h 748"/>
                <a:gd name="T108" fmla="*/ 93272845 w 2232"/>
                <a:gd name="T109" fmla="*/ 954032717 h 748"/>
                <a:gd name="T110" fmla="*/ 6217857 w 2232"/>
                <a:gd name="T111" fmla="*/ 880776635 h 74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232"/>
                <a:gd name="T169" fmla="*/ 0 h 748"/>
                <a:gd name="T170" fmla="*/ 2232 w 2232"/>
                <a:gd name="T171" fmla="*/ 748 h 74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232" h="748">
                  <a:moveTo>
                    <a:pt x="8" y="492"/>
                  </a:moveTo>
                  <a:lnTo>
                    <a:pt x="13" y="474"/>
                  </a:lnTo>
                  <a:lnTo>
                    <a:pt x="22" y="458"/>
                  </a:lnTo>
                  <a:lnTo>
                    <a:pt x="15" y="439"/>
                  </a:lnTo>
                  <a:lnTo>
                    <a:pt x="15" y="428"/>
                  </a:lnTo>
                  <a:lnTo>
                    <a:pt x="46" y="423"/>
                  </a:lnTo>
                  <a:lnTo>
                    <a:pt x="24" y="417"/>
                  </a:lnTo>
                  <a:lnTo>
                    <a:pt x="25" y="409"/>
                  </a:lnTo>
                  <a:lnTo>
                    <a:pt x="11" y="411"/>
                  </a:lnTo>
                  <a:lnTo>
                    <a:pt x="63" y="367"/>
                  </a:lnTo>
                  <a:lnTo>
                    <a:pt x="40" y="321"/>
                  </a:lnTo>
                  <a:lnTo>
                    <a:pt x="46" y="299"/>
                  </a:lnTo>
                  <a:lnTo>
                    <a:pt x="32" y="274"/>
                  </a:lnTo>
                  <a:lnTo>
                    <a:pt x="43" y="260"/>
                  </a:lnTo>
                  <a:lnTo>
                    <a:pt x="24" y="241"/>
                  </a:lnTo>
                  <a:lnTo>
                    <a:pt x="29" y="225"/>
                  </a:lnTo>
                  <a:lnTo>
                    <a:pt x="55" y="207"/>
                  </a:lnTo>
                  <a:lnTo>
                    <a:pt x="69" y="205"/>
                  </a:lnTo>
                  <a:lnTo>
                    <a:pt x="86" y="209"/>
                  </a:lnTo>
                  <a:lnTo>
                    <a:pt x="71" y="213"/>
                  </a:lnTo>
                  <a:lnTo>
                    <a:pt x="83" y="220"/>
                  </a:lnTo>
                  <a:lnTo>
                    <a:pt x="123" y="222"/>
                  </a:lnTo>
                  <a:lnTo>
                    <a:pt x="195" y="259"/>
                  </a:lnTo>
                  <a:lnTo>
                    <a:pt x="196" y="277"/>
                  </a:lnTo>
                  <a:lnTo>
                    <a:pt x="166" y="294"/>
                  </a:lnTo>
                  <a:lnTo>
                    <a:pt x="69" y="271"/>
                  </a:lnTo>
                  <a:lnTo>
                    <a:pt x="109" y="298"/>
                  </a:lnTo>
                  <a:lnTo>
                    <a:pt x="108" y="329"/>
                  </a:lnTo>
                  <a:lnTo>
                    <a:pt x="146" y="344"/>
                  </a:lnTo>
                  <a:lnTo>
                    <a:pt x="157" y="342"/>
                  </a:lnTo>
                  <a:lnTo>
                    <a:pt x="151" y="329"/>
                  </a:lnTo>
                  <a:lnTo>
                    <a:pt x="133" y="324"/>
                  </a:lnTo>
                  <a:lnTo>
                    <a:pt x="138" y="313"/>
                  </a:lnTo>
                  <a:lnTo>
                    <a:pt x="155" y="325"/>
                  </a:lnTo>
                  <a:lnTo>
                    <a:pt x="193" y="329"/>
                  </a:lnTo>
                  <a:lnTo>
                    <a:pt x="177" y="304"/>
                  </a:lnTo>
                  <a:lnTo>
                    <a:pt x="212" y="284"/>
                  </a:lnTo>
                  <a:lnTo>
                    <a:pt x="237" y="298"/>
                  </a:lnTo>
                  <a:lnTo>
                    <a:pt x="236" y="243"/>
                  </a:lnTo>
                  <a:lnTo>
                    <a:pt x="226" y="234"/>
                  </a:lnTo>
                  <a:lnTo>
                    <a:pt x="268" y="247"/>
                  </a:lnTo>
                  <a:lnTo>
                    <a:pt x="271" y="253"/>
                  </a:lnTo>
                  <a:lnTo>
                    <a:pt x="248" y="263"/>
                  </a:lnTo>
                  <a:lnTo>
                    <a:pt x="271" y="281"/>
                  </a:lnTo>
                  <a:lnTo>
                    <a:pt x="290" y="260"/>
                  </a:lnTo>
                  <a:lnTo>
                    <a:pt x="368" y="227"/>
                  </a:lnTo>
                  <a:lnTo>
                    <a:pt x="380" y="226"/>
                  </a:lnTo>
                  <a:lnTo>
                    <a:pt x="368" y="231"/>
                  </a:lnTo>
                  <a:lnTo>
                    <a:pt x="381" y="247"/>
                  </a:lnTo>
                  <a:lnTo>
                    <a:pt x="438" y="226"/>
                  </a:lnTo>
                  <a:lnTo>
                    <a:pt x="451" y="241"/>
                  </a:lnTo>
                  <a:lnTo>
                    <a:pt x="464" y="230"/>
                  </a:lnTo>
                  <a:lnTo>
                    <a:pt x="457" y="212"/>
                  </a:lnTo>
                  <a:lnTo>
                    <a:pt x="465" y="206"/>
                  </a:lnTo>
                  <a:lnTo>
                    <a:pt x="509" y="215"/>
                  </a:lnTo>
                  <a:lnTo>
                    <a:pt x="566" y="246"/>
                  </a:lnTo>
                  <a:lnTo>
                    <a:pt x="577" y="231"/>
                  </a:lnTo>
                  <a:lnTo>
                    <a:pt x="565" y="215"/>
                  </a:lnTo>
                  <a:lnTo>
                    <a:pt x="547" y="211"/>
                  </a:lnTo>
                  <a:lnTo>
                    <a:pt x="554" y="186"/>
                  </a:lnTo>
                  <a:lnTo>
                    <a:pt x="542" y="183"/>
                  </a:lnTo>
                  <a:lnTo>
                    <a:pt x="546" y="171"/>
                  </a:lnTo>
                  <a:lnTo>
                    <a:pt x="567" y="159"/>
                  </a:lnTo>
                  <a:lnTo>
                    <a:pt x="581" y="129"/>
                  </a:lnTo>
                  <a:lnTo>
                    <a:pt x="610" y="130"/>
                  </a:lnTo>
                  <a:lnTo>
                    <a:pt x="625" y="134"/>
                  </a:lnTo>
                  <a:lnTo>
                    <a:pt x="614" y="166"/>
                  </a:lnTo>
                  <a:lnTo>
                    <a:pt x="626" y="181"/>
                  </a:lnTo>
                  <a:lnTo>
                    <a:pt x="622" y="225"/>
                  </a:lnTo>
                  <a:lnTo>
                    <a:pt x="637" y="240"/>
                  </a:lnTo>
                  <a:lnTo>
                    <a:pt x="631" y="256"/>
                  </a:lnTo>
                  <a:lnTo>
                    <a:pt x="609" y="268"/>
                  </a:lnTo>
                  <a:lnTo>
                    <a:pt x="616" y="274"/>
                  </a:lnTo>
                  <a:lnTo>
                    <a:pt x="586" y="280"/>
                  </a:lnTo>
                  <a:lnTo>
                    <a:pt x="618" y="291"/>
                  </a:lnTo>
                  <a:lnTo>
                    <a:pt x="653" y="256"/>
                  </a:lnTo>
                  <a:lnTo>
                    <a:pt x="649" y="234"/>
                  </a:lnTo>
                  <a:lnTo>
                    <a:pt x="661" y="231"/>
                  </a:lnTo>
                  <a:lnTo>
                    <a:pt x="680" y="227"/>
                  </a:lnTo>
                  <a:lnTo>
                    <a:pt x="689" y="239"/>
                  </a:lnTo>
                  <a:lnTo>
                    <a:pt x="688" y="256"/>
                  </a:lnTo>
                  <a:lnTo>
                    <a:pt x="711" y="261"/>
                  </a:lnTo>
                  <a:lnTo>
                    <a:pt x="693" y="255"/>
                  </a:lnTo>
                  <a:lnTo>
                    <a:pt x="701" y="245"/>
                  </a:lnTo>
                  <a:lnTo>
                    <a:pt x="694" y="231"/>
                  </a:lnTo>
                  <a:lnTo>
                    <a:pt x="641" y="221"/>
                  </a:lnTo>
                  <a:lnTo>
                    <a:pt x="649" y="187"/>
                  </a:lnTo>
                  <a:lnTo>
                    <a:pt x="631" y="166"/>
                  </a:lnTo>
                  <a:lnTo>
                    <a:pt x="657" y="146"/>
                  </a:lnTo>
                  <a:lnTo>
                    <a:pt x="654" y="132"/>
                  </a:lnTo>
                  <a:lnTo>
                    <a:pt x="666" y="140"/>
                  </a:lnTo>
                  <a:lnTo>
                    <a:pt x="660" y="167"/>
                  </a:lnTo>
                  <a:lnTo>
                    <a:pt x="668" y="171"/>
                  </a:lnTo>
                  <a:lnTo>
                    <a:pt x="704" y="180"/>
                  </a:lnTo>
                  <a:lnTo>
                    <a:pt x="672" y="157"/>
                  </a:lnTo>
                  <a:lnTo>
                    <a:pt x="696" y="158"/>
                  </a:lnTo>
                  <a:lnTo>
                    <a:pt x="691" y="149"/>
                  </a:lnTo>
                  <a:lnTo>
                    <a:pt x="704" y="145"/>
                  </a:lnTo>
                  <a:lnTo>
                    <a:pt x="770" y="162"/>
                  </a:lnTo>
                  <a:lnTo>
                    <a:pt x="757" y="174"/>
                  </a:lnTo>
                  <a:lnTo>
                    <a:pt x="756" y="192"/>
                  </a:lnTo>
                  <a:lnTo>
                    <a:pt x="769" y="202"/>
                  </a:lnTo>
                  <a:lnTo>
                    <a:pt x="776" y="162"/>
                  </a:lnTo>
                  <a:lnTo>
                    <a:pt x="740" y="142"/>
                  </a:lnTo>
                  <a:lnTo>
                    <a:pt x="733" y="115"/>
                  </a:lnTo>
                  <a:lnTo>
                    <a:pt x="816" y="105"/>
                  </a:lnTo>
                  <a:lnTo>
                    <a:pt x="806" y="79"/>
                  </a:lnTo>
                  <a:lnTo>
                    <a:pt x="816" y="85"/>
                  </a:lnTo>
                  <a:lnTo>
                    <a:pt x="830" y="75"/>
                  </a:lnTo>
                  <a:lnTo>
                    <a:pt x="820" y="72"/>
                  </a:lnTo>
                  <a:lnTo>
                    <a:pt x="908" y="51"/>
                  </a:lnTo>
                  <a:lnTo>
                    <a:pt x="901" y="46"/>
                  </a:lnTo>
                  <a:lnTo>
                    <a:pt x="941" y="43"/>
                  </a:lnTo>
                  <a:lnTo>
                    <a:pt x="941" y="50"/>
                  </a:lnTo>
                  <a:lnTo>
                    <a:pt x="951" y="50"/>
                  </a:lnTo>
                  <a:lnTo>
                    <a:pt x="980" y="41"/>
                  </a:lnTo>
                  <a:lnTo>
                    <a:pt x="994" y="46"/>
                  </a:lnTo>
                  <a:lnTo>
                    <a:pt x="981" y="35"/>
                  </a:lnTo>
                  <a:lnTo>
                    <a:pt x="1014" y="33"/>
                  </a:lnTo>
                  <a:lnTo>
                    <a:pt x="1015" y="19"/>
                  </a:lnTo>
                  <a:lnTo>
                    <a:pt x="1054" y="0"/>
                  </a:lnTo>
                  <a:lnTo>
                    <a:pt x="1081" y="11"/>
                  </a:lnTo>
                  <a:lnTo>
                    <a:pt x="1058" y="21"/>
                  </a:lnTo>
                  <a:lnTo>
                    <a:pt x="1098" y="20"/>
                  </a:lnTo>
                  <a:lnTo>
                    <a:pt x="1082" y="35"/>
                  </a:lnTo>
                  <a:lnTo>
                    <a:pt x="1149" y="28"/>
                  </a:lnTo>
                  <a:lnTo>
                    <a:pt x="1186" y="50"/>
                  </a:lnTo>
                  <a:lnTo>
                    <a:pt x="1181" y="59"/>
                  </a:lnTo>
                  <a:lnTo>
                    <a:pt x="1168" y="54"/>
                  </a:lnTo>
                  <a:lnTo>
                    <a:pt x="1185" y="61"/>
                  </a:lnTo>
                  <a:lnTo>
                    <a:pt x="1177" y="74"/>
                  </a:lnTo>
                  <a:lnTo>
                    <a:pt x="1054" y="139"/>
                  </a:lnTo>
                  <a:lnTo>
                    <a:pt x="1093" y="131"/>
                  </a:lnTo>
                  <a:lnTo>
                    <a:pt x="1085" y="123"/>
                  </a:lnTo>
                  <a:lnTo>
                    <a:pt x="1147" y="110"/>
                  </a:lnTo>
                  <a:lnTo>
                    <a:pt x="1130" y="113"/>
                  </a:lnTo>
                  <a:lnTo>
                    <a:pt x="1134" y="101"/>
                  </a:lnTo>
                  <a:lnTo>
                    <a:pt x="1168" y="110"/>
                  </a:lnTo>
                  <a:lnTo>
                    <a:pt x="1174" y="101"/>
                  </a:lnTo>
                  <a:lnTo>
                    <a:pt x="1181" y="123"/>
                  </a:lnTo>
                  <a:lnTo>
                    <a:pt x="1198" y="124"/>
                  </a:lnTo>
                  <a:lnTo>
                    <a:pt x="1183" y="115"/>
                  </a:lnTo>
                  <a:lnTo>
                    <a:pt x="1215" y="110"/>
                  </a:lnTo>
                  <a:lnTo>
                    <a:pt x="1255" y="115"/>
                  </a:lnTo>
                  <a:lnTo>
                    <a:pt x="1251" y="123"/>
                  </a:lnTo>
                  <a:lnTo>
                    <a:pt x="1285" y="129"/>
                  </a:lnTo>
                  <a:lnTo>
                    <a:pt x="1315" y="128"/>
                  </a:lnTo>
                  <a:lnTo>
                    <a:pt x="1316" y="108"/>
                  </a:lnTo>
                  <a:lnTo>
                    <a:pt x="1325" y="105"/>
                  </a:lnTo>
                  <a:lnTo>
                    <a:pt x="1401" y="128"/>
                  </a:lnTo>
                  <a:lnTo>
                    <a:pt x="1390" y="162"/>
                  </a:lnTo>
                  <a:lnTo>
                    <a:pt x="1426" y="186"/>
                  </a:lnTo>
                  <a:lnTo>
                    <a:pt x="1445" y="153"/>
                  </a:lnTo>
                  <a:lnTo>
                    <a:pt x="1458" y="167"/>
                  </a:lnTo>
                  <a:lnTo>
                    <a:pt x="1483" y="162"/>
                  </a:lnTo>
                  <a:lnTo>
                    <a:pt x="1517" y="174"/>
                  </a:lnTo>
                  <a:lnTo>
                    <a:pt x="1544" y="167"/>
                  </a:lnTo>
                  <a:lnTo>
                    <a:pt x="1541" y="153"/>
                  </a:lnTo>
                  <a:lnTo>
                    <a:pt x="1560" y="132"/>
                  </a:lnTo>
                  <a:lnTo>
                    <a:pt x="1674" y="147"/>
                  </a:lnTo>
                  <a:lnTo>
                    <a:pt x="1681" y="157"/>
                  </a:lnTo>
                  <a:lnTo>
                    <a:pt x="1667" y="162"/>
                  </a:lnTo>
                  <a:lnTo>
                    <a:pt x="1703" y="167"/>
                  </a:lnTo>
                  <a:lnTo>
                    <a:pt x="1717" y="183"/>
                  </a:lnTo>
                  <a:lnTo>
                    <a:pt x="1802" y="180"/>
                  </a:lnTo>
                  <a:lnTo>
                    <a:pt x="1818" y="192"/>
                  </a:lnTo>
                  <a:lnTo>
                    <a:pt x="1812" y="207"/>
                  </a:lnTo>
                  <a:lnTo>
                    <a:pt x="1837" y="218"/>
                  </a:lnTo>
                  <a:lnTo>
                    <a:pt x="1850" y="209"/>
                  </a:lnTo>
                  <a:lnTo>
                    <a:pt x="1910" y="216"/>
                  </a:lnTo>
                  <a:lnTo>
                    <a:pt x="1923" y="207"/>
                  </a:lnTo>
                  <a:lnTo>
                    <a:pt x="1930" y="221"/>
                  </a:lnTo>
                  <a:lnTo>
                    <a:pt x="1955" y="232"/>
                  </a:lnTo>
                  <a:lnTo>
                    <a:pt x="1967" y="224"/>
                  </a:lnTo>
                  <a:lnTo>
                    <a:pt x="1955" y="212"/>
                  </a:lnTo>
                  <a:lnTo>
                    <a:pt x="1962" y="202"/>
                  </a:lnTo>
                  <a:lnTo>
                    <a:pt x="2068" y="217"/>
                  </a:lnTo>
                  <a:lnTo>
                    <a:pt x="2138" y="257"/>
                  </a:lnTo>
                  <a:lnTo>
                    <a:pt x="2153" y="257"/>
                  </a:lnTo>
                  <a:lnTo>
                    <a:pt x="2171" y="289"/>
                  </a:lnTo>
                  <a:lnTo>
                    <a:pt x="2164" y="271"/>
                  </a:lnTo>
                  <a:lnTo>
                    <a:pt x="2175" y="270"/>
                  </a:lnTo>
                  <a:lnTo>
                    <a:pt x="2182" y="276"/>
                  </a:lnTo>
                  <a:lnTo>
                    <a:pt x="2202" y="274"/>
                  </a:lnTo>
                  <a:lnTo>
                    <a:pt x="2231" y="293"/>
                  </a:lnTo>
                  <a:lnTo>
                    <a:pt x="2190" y="313"/>
                  </a:lnTo>
                  <a:lnTo>
                    <a:pt x="2198" y="319"/>
                  </a:lnTo>
                  <a:lnTo>
                    <a:pt x="2184" y="322"/>
                  </a:lnTo>
                  <a:lnTo>
                    <a:pt x="2196" y="330"/>
                  </a:lnTo>
                  <a:lnTo>
                    <a:pt x="2171" y="330"/>
                  </a:lnTo>
                  <a:lnTo>
                    <a:pt x="2163" y="319"/>
                  </a:lnTo>
                  <a:lnTo>
                    <a:pt x="2153" y="323"/>
                  </a:lnTo>
                  <a:lnTo>
                    <a:pt x="2138" y="304"/>
                  </a:lnTo>
                  <a:lnTo>
                    <a:pt x="2110" y="305"/>
                  </a:lnTo>
                  <a:lnTo>
                    <a:pt x="2103" y="294"/>
                  </a:lnTo>
                  <a:lnTo>
                    <a:pt x="2110" y="289"/>
                  </a:lnTo>
                  <a:lnTo>
                    <a:pt x="2099" y="289"/>
                  </a:lnTo>
                  <a:lnTo>
                    <a:pt x="2090" y="293"/>
                  </a:lnTo>
                  <a:lnTo>
                    <a:pt x="2100" y="306"/>
                  </a:lnTo>
                  <a:lnTo>
                    <a:pt x="2094" y="313"/>
                  </a:lnTo>
                  <a:lnTo>
                    <a:pt x="2071" y="326"/>
                  </a:lnTo>
                  <a:lnTo>
                    <a:pt x="2055" y="324"/>
                  </a:lnTo>
                  <a:lnTo>
                    <a:pt x="2081" y="360"/>
                  </a:lnTo>
                  <a:lnTo>
                    <a:pt x="2077" y="374"/>
                  </a:lnTo>
                  <a:lnTo>
                    <a:pt x="2050" y="364"/>
                  </a:lnTo>
                  <a:lnTo>
                    <a:pt x="2051" y="370"/>
                  </a:lnTo>
                  <a:lnTo>
                    <a:pt x="2002" y="388"/>
                  </a:lnTo>
                  <a:lnTo>
                    <a:pt x="1958" y="425"/>
                  </a:lnTo>
                  <a:lnTo>
                    <a:pt x="1928" y="411"/>
                  </a:lnTo>
                  <a:lnTo>
                    <a:pt x="1900" y="426"/>
                  </a:lnTo>
                  <a:lnTo>
                    <a:pt x="1900" y="412"/>
                  </a:lnTo>
                  <a:lnTo>
                    <a:pt x="1885" y="427"/>
                  </a:lnTo>
                  <a:lnTo>
                    <a:pt x="1865" y="425"/>
                  </a:lnTo>
                  <a:lnTo>
                    <a:pt x="1845" y="461"/>
                  </a:lnTo>
                  <a:lnTo>
                    <a:pt x="1861" y="469"/>
                  </a:lnTo>
                  <a:lnTo>
                    <a:pt x="1854" y="480"/>
                  </a:lnTo>
                  <a:lnTo>
                    <a:pt x="1862" y="499"/>
                  </a:lnTo>
                  <a:lnTo>
                    <a:pt x="1848" y="496"/>
                  </a:lnTo>
                  <a:lnTo>
                    <a:pt x="1840" y="512"/>
                  </a:lnTo>
                  <a:lnTo>
                    <a:pt x="1845" y="526"/>
                  </a:lnTo>
                  <a:lnTo>
                    <a:pt x="1815" y="539"/>
                  </a:lnTo>
                  <a:lnTo>
                    <a:pt x="1818" y="555"/>
                  </a:lnTo>
                  <a:lnTo>
                    <a:pt x="1798" y="559"/>
                  </a:lnTo>
                  <a:lnTo>
                    <a:pt x="1792" y="577"/>
                  </a:lnTo>
                  <a:lnTo>
                    <a:pt x="1774" y="596"/>
                  </a:lnTo>
                  <a:lnTo>
                    <a:pt x="1759" y="526"/>
                  </a:lnTo>
                  <a:lnTo>
                    <a:pt x="1761" y="489"/>
                  </a:lnTo>
                  <a:lnTo>
                    <a:pt x="1774" y="466"/>
                  </a:lnTo>
                  <a:lnTo>
                    <a:pt x="1795" y="462"/>
                  </a:lnTo>
                  <a:lnTo>
                    <a:pt x="1843" y="415"/>
                  </a:lnTo>
                  <a:lnTo>
                    <a:pt x="1867" y="405"/>
                  </a:lnTo>
                  <a:lnTo>
                    <a:pt x="1874" y="378"/>
                  </a:lnTo>
                  <a:lnTo>
                    <a:pt x="1885" y="370"/>
                  </a:lnTo>
                  <a:lnTo>
                    <a:pt x="1866" y="370"/>
                  </a:lnTo>
                  <a:lnTo>
                    <a:pt x="1860" y="392"/>
                  </a:lnTo>
                  <a:lnTo>
                    <a:pt x="1819" y="411"/>
                  </a:lnTo>
                  <a:lnTo>
                    <a:pt x="1823" y="383"/>
                  </a:lnTo>
                  <a:lnTo>
                    <a:pt x="1779" y="389"/>
                  </a:lnTo>
                  <a:lnTo>
                    <a:pt x="1738" y="426"/>
                  </a:lnTo>
                  <a:lnTo>
                    <a:pt x="1746" y="441"/>
                  </a:lnTo>
                  <a:lnTo>
                    <a:pt x="1702" y="446"/>
                  </a:lnTo>
                  <a:lnTo>
                    <a:pt x="1696" y="442"/>
                  </a:lnTo>
                  <a:lnTo>
                    <a:pt x="1711" y="439"/>
                  </a:lnTo>
                  <a:lnTo>
                    <a:pt x="1674" y="430"/>
                  </a:lnTo>
                  <a:lnTo>
                    <a:pt x="1664" y="439"/>
                  </a:lnTo>
                  <a:lnTo>
                    <a:pt x="1580" y="440"/>
                  </a:lnTo>
                  <a:lnTo>
                    <a:pt x="1480" y="525"/>
                  </a:lnTo>
                  <a:lnTo>
                    <a:pt x="1500" y="529"/>
                  </a:lnTo>
                  <a:lnTo>
                    <a:pt x="1500" y="544"/>
                  </a:lnTo>
                  <a:lnTo>
                    <a:pt x="1512" y="534"/>
                  </a:lnTo>
                  <a:lnTo>
                    <a:pt x="1509" y="547"/>
                  </a:lnTo>
                  <a:lnTo>
                    <a:pt x="1524" y="540"/>
                  </a:lnTo>
                  <a:lnTo>
                    <a:pt x="1522" y="548"/>
                  </a:lnTo>
                  <a:lnTo>
                    <a:pt x="1527" y="534"/>
                  </a:lnTo>
                  <a:lnTo>
                    <a:pt x="1541" y="535"/>
                  </a:lnTo>
                  <a:lnTo>
                    <a:pt x="1563" y="553"/>
                  </a:lnTo>
                  <a:lnTo>
                    <a:pt x="1544" y="554"/>
                  </a:lnTo>
                  <a:lnTo>
                    <a:pt x="1561" y="560"/>
                  </a:lnTo>
                  <a:lnTo>
                    <a:pt x="1564" y="572"/>
                  </a:lnTo>
                  <a:lnTo>
                    <a:pt x="1551" y="599"/>
                  </a:lnTo>
                  <a:lnTo>
                    <a:pt x="1548" y="640"/>
                  </a:lnTo>
                  <a:lnTo>
                    <a:pt x="1478" y="725"/>
                  </a:lnTo>
                  <a:lnTo>
                    <a:pt x="1453" y="736"/>
                  </a:lnTo>
                  <a:lnTo>
                    <a:pt x="1434" y="725"/>
                  </a:lnTo>
                  <a:lnTo>
                    <a:pt x="1417" y="741"/>
                  </a:lnTo>
                  <a:lnTo>
                    <a:pt x="1416" y="738"/>
                  </a:lnTo>
                  <a:lnTo>
                    <a:pt x="1425" y="725"/>
                  </a:lnTo>
                  <a:lnTo>
                    <a:pt x="1421" y="703"/>
                  </a:lnTo>
                  <a:lnTo>
                    <a:pt x="1451" y="695"/>
                  </a:lnTo>
                  <a:lnTo>
                    <a:pt x="1474" y="638"/>
                  </a:lnTo>
                  <a:lnTo>
                    <a:pt x="1423" y="652"/>
                  </a:lnTo>
                  <a:lnTo>
                    <a:pt x="1416" y="630"/>
                  </a:lnTo>
                  <a:lnTo>
                    <a:pt x="1374" y="617"/>
                  </a:lnTo>
                  <a:lnTo>
                    <a:pt x="1349" y="559"/>
                  </a:lnTo>
                  <a:lnTo>
                    <a:pt x="1321" y="548"/>
                  </a:lnTo>
                  <a:lnTo>
                    <a:pt x="1272" y="564"/>
                  </a:lnTo>
                  <a:lnTo>
                    <a:pt x="1282" y="576"/>
                  </a:lnTo>
                  <a:lnTo>
                    <a:pt x="1261" y="611"/>
                  </a:lnTo>
                  <a:lnTo>
                    <a:pt x="1242" y="620"/>
                  </a:lnTo>
                  <a:lnTo>
                    <a:pt x="1221" y="612"/>
                  </a:lnTo>
                  <a:lnTo>
                    <a:pt x="1196" y="608"/>
                  </a:lnTo>
                  <a:lnTo>
                    <a:pt x="1131" y="624"/>
                  </a:lnTo>
                  <a:lnTo>
                    <a:pt x="1075" y="601"/>
                  </a:lnTo>
                  <a:lnTo>
                    <a:pt x="1038" y="604"/>
                  </a:lnTo>
                  <a:lnTo>
                    <a:pt x="1025" y="585"/>
                  </a:lnTo>
                  <a:lnTo>
                    <a:pt x="989" y="572"/>
                  </a:lnTo>
                  <a:lnTo>
                    <a:pt x="970" y="586"/>
                  </a:lnTo>
                  <a:lnTo>
                    <a:pt x="969" y="612"/>
                  </a:lnTo>
                  <a:lnTo>
                    <a:pt x="887" y="600"/>
                  </a:lnTo>
                  <a:lnTo>
                    <a:pt x="843" y="624"/>
                  </a:lnTo>
                  <a:lnTo>
                    <a:pt x="820" y="634"/>
                  </a:lnTo>
                  <a:lnTo>
                    <a:pt x="791" y="615"/>
                  </a:lnTo>
                  <a:lnTo>
                    <a:pt x="772" y="625"/>
                  </a:lnTo>
                  <a:lnTo>
                    <a:pt x="738" y="612"/>
                  </a:lnTo>
                  <a:lnTo>
                    <a:pt x="725" y="611"/>
                  </a:lnTo>
                  <a:lnTo>
                    <a:pt x="715" y="591"/>
                  </a:lnTo>
                  <a:lnTo>
                    <a:pt x="696" y="591"/>
                  </a:lnTo>
                  <a:lnTo>
                    <a:pt x="688" y="594"/>
                  </a:lnTo>
                  <a:lnTo>
                    <a:pt x="674" y="579"/>
                  </a:lnTo>
                  <a:lnTo>
                    <a:pt x="664" y="583"/>
                  </a:lnTo>
                  <a:lnTo>
                    <a:pt x="654" y="588"/>
                  </a:lnTo>
                  <a:lnTo>
                    <a:pt x="616" y="556"/>
                  </a:lnTo>
                  <a:lnTo>
                    <a:pt x="605" y="553"/>
                  </a:lnTo>
                  <a:lnTo>
                    <a:pt x="579" y="529"/>
                  </a:lnTo>
                  <a:lnTo>
                    <a:pt x="555" y="544"/>
                  </a:lnTo>
                  <a:lnTo>
                    <a:pt x="550" y="534"/>
                  </a:lnTo>
                  <a:lnTo>
                    <a:pt x="514" y="532"/>
                  </a:lnTo>
                  <a:lnTo>
                    <a:pt x="501" y="515"/>
                  </a:lnTo>
                  <a:lnTo>
                    <a:pt x="482" y="516"/>
                  </a:lnTo>
                  <a:lnTo>
                    <a:pt x="475" y="524"/>
                  </a:lnTo>
                  <a:lnTo>
                    <a:pt x="451" y="528"/>
                  </a:lnTo>
                  <a:lnTo>
                    <a:pt x="444" y="524"/>
                  </a:lnTo>
                  <a:lnTo>
                    <a:pt x="435" y="537"/>
                  </a:lnTo>
                  <a:lnTo>
                    <a:pt x="428" y="534"/>
                  </a:lnTo>
                  <a:lnTo>
                    <a:pt x="399" y="538"/>
                  </a:lnTo>
                  <a:lnTo>
                    <a:pt x="389" y="534"/>
                  </a:lnTo>
                  <a:lnTo>
                    <a:pt x="386" y="538"/>
                  </a:lnTo>
                  <a:lnTo>
                    <a:pt x="401" y="553"/>
                  </a:lnTo>
                  <a:lnTo>
                    <a:pt x="391" y="562"/>
                  </a:lnTo>
                  <a:lnTo>
                    <a:pt x="392" y="575"/>
                  </a:lnTo>
                  <a:lnTo>
                    <a:pt x="408" y="576"/>
                  </a:lnTo>
                  <a:lnTo>
                    <a:pt x="415" y="588"/>
                  </a:lnTo>
                  <a:lnTo>
                    <a:pt x="411" y="597"/>
                  </a:lnTo>
                  <a:lnTo>
                    <a:pt x="399" y="591"/>
                  </a:lnTo>
                  <a:lnTo>
                    <a:pt x="389" y="596"/>
                  </a:lnTo>
                  <a:lnTo>
                    <a:pt x="380" y="591"/>
                  </a:lnTo>
                  <a:lnTo>
                    <a:pt x="376" y="583"/>
                  </a:lnTo>
                  <a:lnTo>
                    <a:pt x="365" y="588"/>
                  </a:lnTo>
                  <a:lnTo>
                    <a:pt x="356" y="583"/>
                  </a:lnTo>
                  <a:lnTo>
                    <a:pt x="347" y="591"/>
                  </a:lnTo>
                  <a:lnTo>
                    <a:pt x="335" y="592"/>
                  </a:lnTo>
                  <a:lnTo>
                    <a:pt x="327" y="583"/>
                  </a:lnTo>
                  <a:lnTo>
                    <a:pt x="283" y="580"/>
                  </a:lnTo>
                  <a:lnTo>
                    <a:pt x="278" y="585"/>
                  </a:lnTo>
                  <a:lnTo>
                    <a:pt x="274" y="585"/>
                  </a:lnTo>
                  <a:lnTo>
                    <a:pt x="267" y="595"/>
                  </a:lnTo>
                  <a:lnTo>
                    <a:pt x="268" y="605"/>
                  </a:lnTo>
                  <a:lnTo>
                    <a:pt x="263" y="605"/>
                  </a:lnTo>
                  <a:lnTo>
                    <a:pt x="259" y="597"/>
                  </a:lnTo>
                  <a:lnTo>
                    <a:pt x="253" y="598"/>
                  </a:lnTo>
                  <a:lnTo>
                    <a:pt x="251" y="627"/>
                  </a:lnTo>
                  <a:lnTo>
                    <a:pt x="258" y="636"/>
                  </a:lnTo>
                  <a:lnTo>
                    <a:pt x="258" y="644"/>
                  </a:lnTo>
                  <a:lnTo>
                    <a:pt x="265" y="643"/>
                  </a:lnTo>
                  <a:lnTo>
                    <a:pt x="274" y="639"/>
                  </a:lnTo>
                  <a:lnTo>
                    <a:pt x="282" y="652"/>
                  </a:lnTo>
                  <a:lnTo>
                    <a:pt x="288" y="660"/>
                  </a:lnTo>
                  <a:lnTo>
                    <a:pt x="294" y="671"/>
                  </a:lnTo>
                  <a:lnTo>
                    <a:pt x="304" y="673"/>
                  </a:lnTo>
                  <a:lnTo>
                    <a:pt x="291" y="682"/>
                  </a:lnTo>
                  <a:lnTo>
                    <a:pt x="282" y="674"/>
                  </a:lnTo>
                  <a:lnTo>
                    <a:pt x="273" y="707"/>
                  </a:lnTo>
                  <a:lnTo>
                    <a:pt x="284" y="715"/>
                  </a:lnTo>
                  <a:lnTo>
                    <a:pt x="294" y="747"/>
                  </a:lnTo>
                  <a:lnTo>
                    <a:pt x="285" y="741"/>
                  </a:lnTo>
                  <a:lnTo>
                    <a:pt x="276" y="738"/>
                  </a:lnTo>
                  <a:lnTo>
                    <a:pt x="265" y="736"/>
                  </a:lnTo>
                  <a:lnTo>
                    <a:pt x="258" y="733"/>
                  </a:lnTo>
                  <a:lnTo>
                    <a:pt x="250" y="731"/>
                  </a:lnTo>
                  <a:lnTo>
                    <a:pt x="244" y="720"/>
                  </a:lnTo>
                  <a:lnTo>
                    <a:pt x="230" y="727"/>
                  </a:lnTo>
                  <a:lnTo>
                    <a:pt x="217" y="726"/>
                  </a:lnTo>
                  <a:lnTo>
                    <a:pt x="209" y="717"/>
                  </a:lnTo>
                  <a:lnTo>
                    <a:pt x="187" y="708"/>
                  </a:lnTo>
                  <a:lnTo>
                    <a:pt x="165" y="709"/>
                  </a:lnTo>
                  <a:lnTo>
                    <a:pt x="142" y="694"/>
                  </a:lnTo>
                  <a:lnTo>
                    <a:pt x="160" y="679"/>
                  </a:lnTo>
                  <a:lnTo>
                    <a:pt x="162" y="667"/>
                  </a:lnTo>
                  <a:lnTo>
                    <a:pt x="162" y="654"/>
                  </a:lnTo>
                  <a:lnTo>
                    <a:pt x="163" y="645"/>
                  </a:lnTo>
                  <a:lnTo>
                    <a:pt x="175" y="641"/>
                  </a:lnTo>
                  <a:lnTo>
                    <a:pt x="169" y="622"/>
                  </a:lnTo>
                  <a:lnTo>
                    <a:pt x="155" y="617"/>
                  </a:lnTo>
                  <a:lnTo>
                    <a:pt x="148" y="614"/>
                  </a:lnTo>
                  <a:lnTo>
                    <a:pt x="139" y="617"/>
                  </a:lnTo>
                  <a:lnTo>
                    <a:pt x="118" y="612"/>
                  </a:lnTo>
                  <a:lnTo>
                    <a:pt x="102" y="593"/>
                  </a:lnTo>
                  <a:lnTo>
                    <a:pt x="89" y="587"/>
                  </a:lnTo>
                  <a:lnTo>
                    <a:pt x="83" y="570"/>
                  </a:lnTo>
                  <a:lnTo>
                    <a:pt x="71" y="568"/>
                  </a:lnTo>
                  <a:lnTo>
                    <a:pt x="60" y="574"/>
                  </a:lnTo>
                  <a:lnTo>
                    <a:pt x="53" y="577"/>
                  </a:lnTo>
                  <a:lnTo>
                    <a:pt x="50" y="569"/>
                  </a:lnTo>
                  <a:lnTo>
                    <a:pt x="44" y="562"/>
                  </a:lnTo>
                  <a:lnTo>
                    <a:pt x="60" y="560"/>
                  </a:lnTo>
                  <a:lnTo>
                    <a:pt x="59" y="555"/>
                  </a:lnTo>
                  <a:lnTo>
                    <a:pt x="55" y="552"/>
                  </a:lnTo>
                  <a:lnTo>
                    <a:pt x="50" y="548"/>
                  </a:lnTo>
                  <a:lnTo>
                    <a:pt x="41" y="528"/>
                  </a:lnTo>
                  <a:lnTo>
                    <a:pt x="29" y="517"/>
                  </a:lnTo>
                  <a:lnTo>
                    <a:pt x="17" y="517"/>
                  </a:lnTo>
                  <a:lnTo>
                    <a:pt x="4" y="517"/>
                  </a:lnTo>
                  <a:lnTo>
                    <a:pt x="0" y="502"/>
                  </a:lnTo>
                  <a:lnTo>
                    <a:pt x="8" y="492"/>
                  </a:lnTo>
                </a:path>
              </a:pathLst>
            </a:custGeom>
            <a:solidFill>
              <a:schemeClr val="accent2">
                <a:lumMod val="60000"/>
                <a:lumOff val="40000"/>
              </a:schemeClr>
            </a:solidFill>
            <a:ln w="6350">
              <a:solidFill>
                <a:schemeClr val="bg1"/>
              </a:solidFill>
              <a:round/>
              <a:headEnd/>
              <a:tailEnd/>
            </a:ln>
          </p:spPr>
          <p:txBody>
            <a:bodyPr lIns="0" tIns="0" rIns="0" bIns="0" anchor="ctr">
              <a:spAutoFit/>
            </a:bodyPr>
            <a:lstStyle/>
            <a:p>
              <a:pPr>
                <a:defRPr/>
              </a:pPr>
              <a:endParaRPr lang="en-GB" dirty="0"/>
            </a:p>
          </p:txBody>
        </p:sp>
        <p:sp>
          <p:nvSpPr>
            <p:cNvPr id="39" name="Freeform 38"/>
            <p:cNvSpPr>
              <a:spLocks/>
            </p:cNvSpPr>
            <p:nvPr/>
          </p:nvSpPr>
          <p:spPr bwMode="auto">
            <a:xfrm>
              <a:off x="3786942" y="2797636"/>
              <a:ext cx="34925" cy="291958"/>
            </a:xfrm>
            <a:custGeom>
              <a:avLst/>
              <a:gdLst>
                <a:gd name="T0" fmla="*/ 0 w 28"/>
                <a:gd name="T1" fmla="*/ 24956500 h 16"/>
                <a:gd name="T2" fmla="*/ 0 w 28"/>
                <a:gd name="T3" fmla="*/ 24956500 h 16"/>
                <a:gd name="T4" fmla="*/ 12447022 w 28"/>
                <a:gd name="T5" fmla="*/ 0 h 16"/>
                <a:gd name="T6" fmla="*/ 42007299 w 28"/>
                <a:gd name="T7" fmla="*/ 13310219 h 16"/>
                <a:gd name="T8" fmla="*/ 0 w 28"/>
                <a:gd name="T9" fmla="*/ 24956500 h 16"/>
                <a:gd name="T10" fmla="*/ 0 w 28"/>
                <a:gd name="T11" fmla="*/ 24956500 h 16"/>
                <a:gd name="T12" fmla="*/ 0 60000 65536"/>
                <a:gd name="T13" fmla="*/ 0 60000 65536"/>
                <a:gd name="T14" fmla="*/ 0 60000 65536"/>
                <a:gd name="T15" fmla="*/ 0 60000 65536"/>
                <a:gd name="T16" fmla="*/ 0 60000 65536"/>
                <a:gd name="T17" fmla="*/ 0 60000 65536"/>
                <a:gd name="T18" fmla="*/ 0 w 28"/>
                <a:gd name="T19" fmla="*/ 0 h 16"/>
                <a:gd name="T20" fmla="*/ 28 w 28"/>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28" h="16">
                  <a:moveTo>
                    <a:pt x="0" y="15"/>
                  </a:moveTo>
                  <a:lnTo>
                    <a:pt x="0" y="15"/>
                  </a:lnTo>
                  <a:lnTo>
                    <a:pt x="8" y="0"/>
                  </a:lnTo>
                  <a:lnTo>
                    <a:pt x="27" y="8"/>
                  </a:lnTo>
                  <a:lnTo>
                    <a:pt x="0" y="15"/>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40" name="Freeform 39"/>
            <p:cNvSpPr>
              <a:spLocks/>
            </p:cNvSpPr>
            <p:nvPr/>
          </p:nvSpPr>
          <p:spPr bwMode="auto">
            <a:xfrm>
              <a:off x="3842505" y="2707943"/>
              <a:ext cx="106362" cy="291958"/>
            </a:xfrm>
            <a:custGeom>
              <a:avLst/>
              <a:gdLst>
                <a:gd name="T0" fmla="*/ 0 w 84"/>
                <a:gd name="T1" fmla="*/ 47622488 h 63"/>
                <a:gd name="T2" fmla="*/ 0 w 84"/>
                <a:gd name="T3" fmla="*/ 47622488 h 63"/>
                <a:gd name="T4" fmla="*/ 11222458 w 84"/>
                <a:gd name="T5" fmla="*/ 69846223 h 63"/>
                <a:gd name="T6" fmla="*/ 25652236 w 84"/>
                <a:gd name="T7" fmla="*/ 61908725 h 63"/>
                <a:gd name="T8" fmla="*/ 41686311 w 84"/>
                <a:gd name="T9" fmla="*/ 76194962 h 63"/>
                <a:gd name="T10" fmla="*/ 54511791 w 84"/>
                <a:gd name="T11" fmla="*/ 69846223 h 63"/>
                <a:gd name="T12" fmla="*/ 49702711 w 84"/>
                <a:gd name="T13" fmla="*/ 95243717 h 63"/>
                <a:gd name="T14" fmla="*/ 133074048 w 84"/>
                <a:gd name="T15" fmla="*/ 98418716 h 63"/>
                <a:gd name="T16" fmla="*/ 101007183 w 84"/>
                <a:gd name="T17" fmla="*/ 80957460 h 63"/>
                <a:gd name="T18" fmla="*/ 84974383 w 84"/>
                <a:gd name="T19" fmla="*/ 50796228 h 63"/>
                <a:gd name="T20" fmla="*/ 86578676 w 84"/>
                <a:gd name="T21" fmla="*/ 17461241 h 63"/>
                <a:gd name="T22" fmla="*/ 107420556 w 84"/>
                <a:gd name="T23" fmla="*/ 0 h 63"/>
                <a:gd name="T24" fmla="*/ 35272928 w 84"/>
                <a:gd name="T25" fmla="*/ 6350001 h 63"/>
                <a:gd name="T26" fmla="*/ 17635831 w 84"/>
                <a:gd name="T27" fmla="*/ 47622488 h 63"/>
                <a:gd name="T28" fmla="*/ 0 w 84"/>
                <a:gd name="T29" fmla="*/ 47622488 h 63"/>
                <a:gd name="T30" fmla="*/ 0 w 84"/>
                <a:gd name="T31" fmla="*/ 47622488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4"/>
                <a:gd name="T49" fmla="*/ 0 h 63"/>
                <a:gd name="T50" fmla="*/ 84 w 84"/>
                <a:gd name="T51" fmla="*/ 63 h 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4" h="63">
                  <a:moveTo>
                    <a:pt x="0" y="30"/>
                  </a:moveTo>
                  <a:lnTo>
                    <a:pt x="0" y="30"/>
                  </a:lnTo>
                  <a:lnTo>
                    <a:pt x="7" y="44"/>
                  </a:lnTo>
                  <a:lnTo>
                    <a:pt x="16" y="39"/>
                  </a:lnTo>
                  <a:lnTo>
                    <a:pt x="26" y="48"/>
                  </a:lnTo>
                  <a:lnTo>
                    <a:pt x="34" y="44"/>
                  </a:lnTo>
                  <a:lnTo>
                    <a:pt x="31" y="60"/>
                  </a:lnTo>
                  <a:lnTo>
                    <a:pt x="83" y="62"/>
                  </a:lnTo>
                  <a:lnTo>
                    <a:pt x="63" y="51"/>
                  </a:lnTo>
                  <a:lnTo>
                    <a:pt x="53" y="32"/>
                  </a:lnTo>
                  <a:lnTo>
                    <a:pt x="54" y="11"/>
                  </a:lnTo>
                  <a:lnTo>
                    <a:pt x="67" y="0"/>
                  </a:lnTo>
                  <a:lnTo>
                    <a:pt x="22" y="4"/>
                  </a:lnTo>
                  <a:lnTo>
                    <a:pt x="11" y="30"/>
                  </a:lnTo>
                  <a:lnTo>
                    <a:pt x="0" y="30"/>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41" name="Freeform 40"/>
            <p:cNvSpPr>
              <a:spLocks/>
            </p:cNvSpPr>
            <p:nvPr/>
          </p:nvSpPr>
          <p:spPr bwMode="auto">
            <a:xfrm>
              <a:off x="3880605" y="2599993"/>
              <a:ext cx="261935" cy="291958"/>
            </a:xfrm>
            <a:custGeom>
              <a:avLst/>
              <a:gdLst>
                <a:gd name="T0" fmla="*/ 0 w 211"/>
                <a:gd name="T1" fmla="*/ 154608593 h 103"/>
                <a:gd name="T2" fmla="*/ 0 w 211"/>
                <a:gd name="T3" fmla="*/ 154608593 h 103"/>
                <a:gd name="T4" fmla="*/ 30821668 w 211"/>
                <a:gd name="T5" fmla="*/ 158122454 h 103"/>
                <a:gd name="T6" fmla="*/ 10787834 w 211"/>
                <a:gd name="T7" fmla="*/ 173934207 h 103"/>
                <a:gd name="T8" fmla="*/ 64725751 w 211"/>
                <a:gd name="T9" fmla="*/ 179205661 h 103"/>
                <a:gd name="T10" fmla="*/ 66267578 w 211"/>
                <a:gd name="T11" fmla="*/ 158122454 h 103"/>
                <a:gd name="T12" fmla="*/ 81678427 w 211"/>
                <a:gd name="T13" fmla="*/ 163392583 h 103"/>
                <a:gd name="T14" fmla="*/ 66267578 w 211"/>
                <a:gd name="T15" fmla="*/ 151094733 h 103"/>
                <a:gd name="T16" fmla="*/ 87842014 w 211"/>
                <a:gd name="T17" fmla="*/ 154608593 h 103"/>
                <a:gd name="T18" fmla="*/ 81678427 w 211"/>
                <a:gd name="T19" fmla="*/ 131767835 h 103"/>
                <a:gd name="T20" fmla="*/ 94006842 w 211"/>
                <a:gd name="T21" fmla="*/ 145823279 h 103"/>
                <a:gd name="T22" fmla="*/ 107877085 w 211"/>
                <a:gd name="T23" fmla="*/ 133525428 h 103"/>
                <a:gd name="T24" fmla="*/ 98629843 w 211"/>
                <a:gd name="T25" fmla="*/ 117713717 h 103"/>
                <a:gd name="T26" fmla="*/ 130993329 w 211"/>
                <a:gd name="T27" fmla="*/ 119469985 h 103"/>
                <a:gd name="T28" fmla="*/ 123287914 w 211"/>
                <a:gd name="T29" fmla="*/ 110685996 h 103"/>
                <a:gd name="T30" fmla="*/ 137156916 w 211"/>
                <a:gd name="T31" fmla="*/ 114199856 h 103"/>
                <a:gd name="T32" fmla="*/ 146404158 w 211"/>
                <a:gd name="T33" fmla="*/ 94872959 h 103"/>
                <a:gd name="T34" fmla="*/ 306677318 w 211"/>
                <a:gd name="T35" fmla="*/ 38652480 h 103"/>
                <a:gd name="T36" fmla="*/ 323629975 w 211"/>
                <a:gd name="T37" fmla="*/ 15811716 h 103"/>
                <a:gd name="T38" fmla="*/ 292807075 w 211"/>
                <a:gd name="T39" fmla="*/ 0 h 103"/>
                <a:gd name="T40" fmla="*/ 225000171 w 211"/>
                <a:gd name="T41" fmla="*/ 36894887 h 103"/>
                <a:gd name="T42" fmla="*/ 154109573 w 211"/>
                <a:gd name="T43" fmla="*/ 36894887 h 103"/>
                <a:gd name="T44" fmla="*/ 80136580 w 211"/>
                <a:gd name="T45" fmla="*/ 84331356 h 103"/>
                <a:gd name="T46" fmla="*/ 40068911 w 211"/>
                <a:gd name="T47" fmla="*/ 91359098 h 103"/>
                <a:gd name="T48" fmla="*/ 41609507 w 211"/>
                <a:gd name="T49" fmla="*/ 110685996 h 103"/>
                <a:gd name="T50" fmla="*/ 63185164 w 211"/>
                <a:gd name="T51" fmla="*/ 114199856 h 103"/>
                <a:gd name="T52" fmla="*/ 38527083 w 211"/>
                <a:gd name="T53" fmla="*/ 114199856 h 103"/>
                <a:gd name="T54" fmla="*/ 49314921 w 211"/>
                <a:gd name="T55" fmla="*/ 122983846 h 103"/>
                <a:gd name="T56" fmla="*/ 30821668 w 211"/>
                <a:gd name="T57" fmla="*/ 133525428 h 103"/>
                <a:gd name="T58" fmla="*/ 52397336 w 211"/>
                <a:gd name="T59" fmla="*/ 142309418 h 103"/>
                <a:gd name="T60" fmla="*/ 0 w 211"/>
                <a:gd name="T61" fmla="*/ 154608593 h 103"/>
                <a:gd name="T62" fmla="*/ 0 w 211"/>
                <a:gd name="T63" fmla="*/ 154608593 h 10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11"/>
                <a:gd name="T97" fmla="*/ 0 h 103"/>
                <a:gd name="T98" fmla="*/ 211 w 211"/>
                <a:gd name="T99" fmla="*/ 103 h 10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11" h="103">
                  <a:moveTo>
                    <a:pt x="0" y="88"/>
                  </a:moveTo>
                  <a:lnTo>
                    <a:pt x="0" y="88"/>
                  </a:lnTo>
                  <a:lnTo>
                    <a:pt x="20" y="90"/>
                  </a:lnTo>
                  <a:lnTo>
                    <a:pt x="7" y="99"/>
                  </a:lnTo>
                  <a:lnTo>
                    <a:pt x="42" y="102"/>
                  </a:lnTo>
                  <a:lnTo>
                    <a:pt x="43" y="90"/>
                  </a:lnTo>
                  <a:lnTo>
                    <a:pt x="53" y="93"/>
                  </a:lnTo>
                  <a:lnTo>
                    <a:pt x="43" y="86"/>
                  </a:lnTo>
                  <a:lnTo>
                    <a:pt x="57" y="88"/>
                  </a:lnTo>
                  <a:lnTo>
                    <a:pt x="53" y="75"/>
                  </a:lnTo>
                  <a:lnTo>
                    <a:pt x="61" y="83"/>
                  </a:lnTo>
                  <a:lnTo>
                    <a:pt x="70" y="76"/>
                  </a:lnTo>
                  <a:lnTo>
                    <a:pt x="64" y="67"/>
                  </a:lnTo>
                  <a:lnTo>
                    <a:pt x="85" y="68"/>
                  </a:lnTo>
                  <a:lnTo>
                    <a:pt x="80" y="63"/>
                  </a:lnTo>
                  <a:lnTo>
                    <a:pt x="89" y="65"/>
                  </a:lnTo>
                  <a:lnTo>
                    <a:pt x="95" y="54"/>
                  </a:lnTo>
                  <a:lnTo>
                    <a:pt x="199" y="22"/>
                  </a:lnTo>
                  <a:lnTo>
                    <a:pt x="210" y="9"/>
                  </a:lnTo>
                  <a:lnTo>
                    <a:pt x="190" y="0"/>
                  </a:lnTo>
                  <a:lnTo>
                    <a:pt x="146" y="21"/>
                  </a:lnTo>
                  <a:lnTo>
                    <a:pt x="100" y="21"/>
                  </a:lnTo>
                  <a:lnTo>
                    <a:pt x="52" y="48"/>
                  </a:lnTo>
                  <a:lnTo>
                    <a:pt x="26" y="52"/>
                  </a:lnTo>
                  <a:lnTo>
                    <a:pt x="27" y="63"/>
                  </a:lnTo>
                  <a:lnTo>
                    <a:pt x="41" y="65"/>
                  </a:lnTo>
                  <a:lnTo>
                    <a:pt x="25" y="65"/>
                  </a:lnTo>
                  <a:lnTo>
                    <a:pt x="32" y="70"/>
                  </a:lnTo>
                  <a:lnTo>
                    <a:pt x="20" y="76"/>
                  </a:lnTo>
                  <a:lnTo>
                    <a:pt x="34" y="81"/>
                  </a:lnTo>
                  <a:lnTo>
                    <a:pt x="0" y="88"/>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43" name="Freeform 42"/>
            <p:cNvSpPr>
              <a:spLocks/>
            </p:cNvSpPr>
            <p:nvPr/>
          </p:nvSpPr>
          <p:spPr bwMode="auto">
            <a:xfrm>
              <a:off x="4515601" y="2419810"/>
              <a:ext cx="47625" cy="291958"/>
            </a:xfrm>
            <a:custGeom>
              <a:avLst/>
              <a:gdLst>
                <a:gd name="T0" fmla="*/ 0 w 38"/>
                <a:gd name="T1" fmla="*/ 0 h 14"/>
                <a:gd name="T2" fmla="*/ 0 w 38"/>
                <a:gd name="T3" fmla="*/ 0 h 14"/>
                <a:gd name="T4" fmla="*/ 25132214 w 38"/>
                <a:gd name="T5" fmla="*/ 15557395 h 14"/>
                <a:gd name="T6" fmla="*/ 17277847 w 38"/>
                <a:gd name="T7" fmla="*/ 20224737 h 14"/>
                <a:gd name="T8" fmla="*/ 39268060 w 38"/>
                <a:gd name="T9" fmla="*/ 20224737 h 14"/>
                <a:gd name="T10" fmla="*/ 58117536 w 38"/>
                <a:gd name="T11" fmla="*/ 9334686 h 14"/>
                <a:gd name="T12" fmla="*/ 0 w 38"/>
                <a:gd name="T13" fmla="*/ 0 h 14"/>
                <a:gd name="T14" fmla="*/ 0 w 38"/>
                <a:gd name="T15" fmla="*/ 0 h 14"/>
                <a:gd name="T16" fmla="*/ 0 60000 65536"/>
                <a:gd name="T17" fmla="*/ 0 60000 65536"/>
                <a:gd name="T18" fmla="*/ 0 60000 65536"/>
                <a:gd name="T19" fmla="*/ 0 60000 65536"/>
                <a:gd name="T20" fmla="*/ 0 60000 65536"/>
                <a:gd name="T21" fmla="*/ 0 60000 65536"/>
                <a:gd name="T22" fmla="*/ 0 60000 65536"/>
                <a:gd name="T23" fmla="*/ 0 60000 65536"/>
                <a:gd name="T24" fmla="*/ 0 w 38"/>
                <a:gd name="T25" fmla="*/ 0 h 14"/>
                <a:gd name="T26" fmla="*/ 38 w 38"/>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8" h="14">
                  <a:moveTo>
                    <a:pt x="0" y="0"/>
                  </a:moveTo>
                  <a:lnTo>
                    <a:pt x="0" y="0"/>
                  </a:lnTo>
                  <a:lnTo>
                    <a:pt x="16" y="10"/>
                  </a:lnTo>
                  <a:lnTo>
                    <a:pt x="11" y="13"/>
                  </a:lnTo>
                  <a:lnTo>
                    <a:pt x="25" y="13"/>
                  </a:lnTo>
                  <a:lnTo>
                    <a:pt x="37" y="6"/>
                  </a:lnTo>
                  <a:lnTo>
                    <a:pt x="0" y="0"/>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sp>
          <p:nvSpPr>
            <p:cNvPr id="44" name="Freeform 43"/>
            <p:cNvSpPr>
              <a:spLocks/>
            </p:cNvSpPr>
            <p:nvPr/>
          </p:nvSpPr>
          <p:spPr bwMode="auto">
            <a:xfrm>
              <a:off x="4525126" y="2388059"/>
              <a:ext cx="109536" cy="291958"/>
            </a:xfrm>
            <a:custGeom>
              <a:avLst/>
              <a:gdLst>
                <a:gd name="T0" fmla="*/ 0 w 88"/>
                <a:gd name="T1" fmla="*/ 51992477 h 38"/>
                <a:gd name="T2" fmla="*/ 0 w 88"/>
                <a:gd name="T3" fmla="*/ 51992477 h 38"/>
                <a:gd name="T4" fmla="*/ 35635620 w 88"/>
                <a:gd name="T5" fmla="*/ 16772225 h 38"/>
                <a:gd name="T6" fmla="*/ 86764515 w 88"/>
                <a:gd name="T7" fmla="*/ 0 h 38"/>
                <a:gd name="T8" fmla="*/ 134795229 w 88"/>
                <a:gd name="T9" fmla="*/ 30188970 h 38"/>
                <a:gd name="T10" fmla="*/ 119301972 w 88"/>
                <a:gd name="T11" fmla="*/ 35220247 h 38"/>
                <a:gd name="T12" fmla="*/ 122400126 w 88"/>
                <a:gd name="T13" fmla="*/ 48638292 h 38"/>
                <a:gd name="T14" fmla="*/ 52678585 w 88"/>
                <a:gd name="T15" fmla="*/ 62055032 h 38"/>
                <a:gd name="T16" fmla="*/ 0 w 88"/>
                <a:gd name="T17" fmla="*/ 51992477 h 38"/>
                <a:gd name="T18" fmla="*/ 0 w 88"/>
                <a:gd name="T19" fmla="*/ 51992477 h 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
                <a:gd name="T31" fmla="*/ 0 h 38"/>
                <a:gd name="T32" fmla="*/ 88 w 88"/>
                <a:gd name="T33" fmla="*/ 38 h 3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 h="38">
                  <a:moveTo>
                    <a:pt x="0" y="31"/>
                  </a:moveTo>
                  <a:lnTo>
                    <a:pt x="0" y="31"/>
                  </a:lnTo>
                  <a:lnTo>
                    <a:pt x="23" y="10"/>
                  </a:lnTo>
                  <a:lnTo>
                    <a:pt x="56" y="0"/>
                  </a:lnTo>
                  <a:lnTo>
                    <a:pt x="87" y="18"/>
                  </a:lnTo>
                  <a:lnTo>
                    <a:pt x="77" y="21"/>
                  </a:lnTo>
                  <a:lnTo>
                    <a:pt x="79" y="29"/>
                  </a:lnTo>
                  <a:lnTo>
                    <a:pt x="34" y="37"/>
                  </a:lnTo>
                  <a:lnTo>
                    <a:pt x="0" y="31"/>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45" name="Freeform 44"/>
            <p:cNvSpPr>
              <a:spLocks/>
            </p:cNvSpPr>
            <p:nvPr/>
          </p:nvSpPr>
          <p:spPr bwMode="auto">
            <a:xfrm>
              <a:off x="4547350" y="2435685"/>
              <a:ext cx="120649" cy="291958"/>
            </a:xfrm>
            <a:custGeom>
              <a:avLst/>
              <a:gdLst>
                <a:gd name="T0" fmla="*/ 0 w 98"/>
                <a:gd name="T1" fmla="*/ 32371164 h 45"/>
                <a:gd name="T2" fmla="*/ 0 w 98"/>
                <a:gd name="T3" fmla="*/ 32371164 h 45"/>
                <a:gd name="T4" fmla="*/ 27281675 w 98"/>
                <a:gd name="T5" fmla="*/ 37482673 h 45"/>
                <a:gd name="T6" fmla="*/ 45470282 w 98"/>
                <a:gd name="T7" fmla="*/ 63040231 h 45"/>
                <a:gd name="T8" fmla="*/ 60626625 w 98"/>
                <a:gd name="T9" fmla="*/ 54520614 h 45"/>
                <a:gd name="T10" fmla="*/ 121253251 w 98"/>
                <a:gd name="T11" fmla="*/ 74966652 h 45"/>
                <a:gd name="T12" fmla="*/ 142472871 w 98"/>
                <a:gd name="T13" fmla="*/ 66447034 h 45"/>
                <a:gd name="T14" fmla="*/ 125799785 w 98"/>
                <a:gd name="T15" fmla="*/ 47705703 h 45"/>
                <a:gd name="T16" fmla="*/ 137925106 w 98"/>
                <a:gd name="T17" fmla="*/ 52817212 h 45"/>
                <a:gd name="T18" fmla="*/ 147019404 w 98"/>
                <a:gd name="T19" fmla="*/ 22149450 h 45"/>
                <a:gd name="T20" fmla="*/ 115189975 w 98"/>
                <a:gd name="T21" fmla="*/ 6814914 h 45"/>
                <a:gd name="T22" fmla="*/ 83361776 w 98"/>
                <a:gd name="T23" fmla="*/ 28964361 h 45"/>
                <a:gd name="T24" fmla="*/ 109127929 w 98"/>
                <a:gd name="T25" fmla="*/ 17037935 h 45"/>
                <a:gd name="T26" fmla="*/ 93971586 w 98"/>
                <a:gd name="T27" fmla="*/ 0 h 45"/>
                <a:gd name="T28" fmla="*/ 42438028 w 98"/>
                <a:gd name="T29" fmla="*/ 6814914 h 45"/>
                <a:gd name="T30" fmla="*/ 0 w 98"/>
                <a:gd name="T31" fmla="*/ 32371164 h 45"/>
                <a:gd name="T32" fmla="*/ 0 w 98"/>
                <a:gd name="T33" fmla="*/ 32371164 h 4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8"/>
                <a:gd name="T52" fmla="*/ 0 h 45"/>
                <a:gd name="T53" fmla="*/ 98 w 98"/>
                <a:gd name="T54" fmla="*/ 45 h 4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8" h="45">
                  <a:moveTo>
                    <a:pt x="0" y="19"/>
                  </a:moveTo>
                  <a:lnTo>
                    <a:pt x="0" y="19"/>
                  </a:lnTo>
                  <a:lnTo>
                    <a:pt x="18" y="22"/>
                  </a:lnTo>
                  <a:lnTo>
                    <a:pt x="30" y="37"/>
                  </a:lnTo>
                  <a:lnTo>
                    <a:pt x="40" y="32"/>
                  </a:lnTo>
                  <a:lnTo>
                    <a:pt x="80" y="44"/>
                  </a:lnTo>
                  <a:lnTo>
                    <a:pt x="94" y="39"/>
                  </a:lnTo>
                  <a:lnTo>
                    <a:pt x="83" y="28"/>
                  </a:lnTo>
                  <a:lnTo>
                    <a:pt x="91" y="31"/>
                  </a:lnTo>
                  <a:lnTo>
                    <a:pt x="97" y="13"/>
                  </a:lnTo>
                  <a:lnTo>
                    <a:pt x="76" y="4"/>
                  </a:lnTo>
                  <a:lnTo>
                    <a:pt x="55" y="17"/>
                  </a:lnTo>
                  <a:lnTo>
                    <a:pt x="72" y="10"/>
                  </a:lnTo>
                  <a:lnTo>
                    <a:pt x="62" y="0"/>
                  </a:lnTo>
                  <a:lnTo>
                    <a:pt x="28" y="4"/>
                  </a:lnTo>
                  <a:lnTo>
                    <a:pt x="0" y="19"/>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46" name="Freeform 45"/>
            <p:cNvSpPr>
              <a:spLocks/>
            </p:cNvSpPr>
            <p:nvPr/>
          </p:nvSpPr>
          <p:spPr bwMode="auto">
            <a:xfrm>
              <a:off x="4661649" y="2465848"/>
              <a:ext cx="101599" cy="291958"/>
            </a:xfrm>
            <a:custGeom>
              <a:avLst/>
              <a:gdLst>
                <a:gd name="T0" fmla="*/ 0 w 82"/>
                <a:gd name="T1" fmla="*/ 61957319 h 46"/>
                <a:gd name="T2" fmla="*/ 0 w 82"/>
                <a:gd name="T3" fmla="*/ 61957319 h 46"/>
                <a:gd name="T4" fmla="*/ 9210906 w 82"/>
                <a:gd name="T5" fmla="*/ 73370170 h 46"/>
                <a:gd name="T6" fmla="*/ 113603665 w 82"/>
                <a:gd name="T7" fmla="*/ 58696140 h 46"/>
                <a:gd name="T8" fmla="*/ 124349719 w 82"/>
                <a:gd name="T9" fmla="*/ 34239839 h 46"/>
                <a:gd name="T10" fmla="*/ 95181857 w 82"/>
                <a:gd name="T11" fmla="*/ 14674035 h 46"/>
                <a:gd name="T12" fmla="*/ 70618188 w 82"/>
                <a:gd name="T13" fmla="*/ 22825711 h 46"/>
                <a:gd name="T14" fmla="*/ 73688489 w 82"/>
                <a:gd name="T15" fmla="*/ 6522361 h 46"/>
                <a:gd name="T16" fmla="*/ 59872134 w 82"/>
                <a:gd name="T17" fmla="*/ 0 h 46"/>
                <a:gd name="T18" fmla="*/ 12281210 w 82"/>
                <a:gd name="T19" fmla="*/ 53804371 h 46"/>
                <a:gd name="T20" fmla="*/ 0 w 82"/>
                <a:gd name="T21" fmla="*/ 61957319 h 46"/>
                <a:gd name="T22" fmla="*/ 0 w 82"/>
                <a:gd name="T23" fmla="*/ 61957319 h 4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2"/>
                <a:gd name="T37" fmla="*/ 0 h 46"/>
                <a:gd name="T38" fmla="*/ 82 w 82"/>
                <a:gd name="T39" fmla="*/ 46 h 4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2" h="46">
                  <a:moveTo>
                    <a:pt x="0" y="38"/>
                  </a:moveTo>
                  <a:lnTo>
                    <a:pt x="0" y="38"/>
                  </a:lnTo>
                  <a:lnTo>
                    <a:pt x="6" y="45"/>
                  </a:lnTo>
                  <a:lnTo>
                    <a:pt x="74" y="36"/>
                  </a:lnTo>
                  <a:lnTo>
                    <a:pt x="81" y="21"/>
                  </a:lnTo>
                  <a:lnTo>
                    <a:pt x="62" y="9"/>
                  </a:lnTo>
                  <a:lnTo>
                    <a:pt x="46" y="14"/>
                  </a:lnTo>
                  <a:lnTo>
                    <a:pt x="48" y="4"/>
                  </a:lnTo>
                  <a:lnTo>
                    <a:pt x="39" y="0"/>
                  </a:lnTo>
                  <a:lnTo>
                    <a:pt x="8" y="33"/>
                  </a:lnTo>
                  <a:lnTo>
                    <a:pt x="0" y="38"/>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47" name="Freeform 46"/>
            <p:cNvSpPr>
              <a:spLocks/>
            </p:cNvSpPr>
            <p:nvPr/>
          </p:nvSpPr>
          <p:spPr bwMode="auto">
            <a:xfrm>
              <a:off x="5293470" y="2587292"/>
              <a:ext cx="114299" cy="291958"/>
            </a:xfrm>
            <a:custGeom>
              <a:avLst/>
              <a:gdLst>
                <a:gd name="T0" fmla="*/ 0 w 92"/>
                <a:gd name="T1" fmla="*/ 40628330 h 43"/>
                <a:gd name="T2" fmla="*/ 0 w 92"/>
                <a:gd name="T3" fmla="*/ 40628330 h 43"/>
                <a:gd name="T4" fmla="*/ 27783597 w 92"/>
                <a:gd name="T5" fmla="*/ 1766334 h 43"/>
                <a:gd name="T6" fmla="*/ 47849462 w 92"/>
                <a:gd name="T7" fmla="*/ 0 h 43"/>
                <a:gd name="T8" fmla="*/ 80263441 w 92"/>
                <a:gd name="T9" fmla="*/ 28262669 h 43"/>
                <a:gd name="T10" fmla="*/ 84895093 w 92"/>
                <a:gd name="T11" fmla="*/ 7065335 h 43"/>
                <a:gd name="T12" fmla="*/ 120396413 w 92"/>
                <a:gd name="T13" fmla="*/ 24730003 h 43"/>
                <a:gd name="T14" fmla="*/ 117309072 w 92"/>
                <a:gd name="T15" fmla="*/ 51226339 h 43"/>
                <a:gd name="T16" fmla="*/ 140462268 w 92"/>
                <a:gd name="T17" fmla="*/ 61824337 h 43"/>
                <a:gd name="T18" fmla="*/ 66372268 w 92"/>
                <a:gd name="T19" fmla="*/ 65358332 h 43"/>
                <a:gd name="T20" fmla="*/ 61741877 w 92"/>
                <a:gd name="T21" fmla="*/ 54759005 h 43"/>
                <a:gd name="T22" fmla="*/ 49393754 w 92"/>
                <a:gd name="T23" fmla="*/ 74189998 h 43"/>
                <a:gd name="T24" fmla="*/ 0 w 92"/>
                <a:gd name="T25" fmla="*/ 40628330 h 43"/>
                <a:gd name="T26" fmla="*/ 0 w 92"/>
                <a:gd name="T27" fmla="*/ 40628330 h 4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92"/>
                <a:gd name="T43" fmla="*/ 0 h 43"/>
                <a:gd name="T44" fmla="*/ 92 w 92"/>
                <a:gd name="T45" fmla="*/ 43 h 4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92" h="43">
                  <a:moveTo>
                    <a:pt x="0" y="23"/>
                  </a:moveTo>
                  <a:lnTo>
                    <a:pt x="0" y="23"/>
                  </a:lnTo>
                  <a:lnTo>
                    <a:pt x="18" y="1"/>
                  </a:lnTo>
                  <a:lnTo>
                    <a:pt x="31" y="0"/>
                  </a:lnTo>
                  <a:lnTo>
                    <a:pt x="52" y="16"/>
                  </a:lnTo>
                  <a:lnTo>
                    <a:pt x="55" y="4"/>
                  </a:lnTo>
                  <a:lnTo>
                    <a:pt x="78" y="14"/>
                  </a:lnTo>
                  <a:lnTo>
                    <a:pt x="76" y="29"/>
                  </a:lnTo>
                  <a:lnTo>
                    <a:pt x="91" y="35"/>
                  </a:lnTo>
                  <a:lnTo>
                    <a:pt x="43" y="37"/>
                  </a:lnTo>
                  <a:lnTo>
                    <a:pt x="40" y="31"/>
                  </a:lnTo>
                  <a:lnTo>
                    <a:pt x="32" y="42"/>
                  </a:lnTo>
                  <a:lnTo>
                    <a:pt x="0" y="23"/>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48" name="Freeform 47"/>
            <p:cNvSpPr>
              <a:spLocks/>
            </p:cNvSpPr>
            <p:nvPr/>
          </p:nvSpPr>
          <p:spPr bwMode="auto">
            <a:xfrm>
              <a:off x="5372844" y="2580942"/>
              <a:ext cx="69849" cy="291958"/>
            </a:xfrm>
            <a:custGeom>
              <a:avLst/>
              <a:gdLst>
                <a:gd name="T0" fmla="*/ 0 w 57"/>
                <a:gd name="T1" fmla="*/ 0 h 30"/>
                <a:gd name="T2" fmla="*/ 0 w 57"/>
                <a:gd name="T3" fmla="*/ 0 h 30"/>
                <a:gd name="T4" fmla="*/ 28531889 w 57"/>
                <a:gd name="T5" fmla="*/ 20821862 h 30"/>
                <a:gd name="T6" fmla="*/ 21023629 w 57"/>
                <a:gd name="T7" fmla="*/ 39751953 h 30"/>
                <a:gd name="T8" fmla="*/ 34538987 w 57"/>
                <a:gd name="T9" fmla="*/ 54894382 h 30"/>
                <a:gd name="T10" fmla="*/ 60068552 w 57"/>
                <a:gd name="T11" fmla="*/ 54894382 h 30"/>
                <a:gd name="T12" fmla="*/ 84095739 w 57"/>
                <a:gd name="T13" fmla="*/ 34072515 h 30"/>
                <a:gd name="T14" fmla="*/ 0 w 57"/>
                <a:gd name="T15" fmla="*/ 0 h 30"/>
                <a:gd name="T16" fmla="*/ 0 w 57"/>
                <a:gd name="T17" fmla="*/ 0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30"/>
                <a:gd name="T29" fmla="*/ 57 w 57"/>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30">
                  <a:moveTo>
                    <a:pt x="0" y="0"/>
                  </a:moveTo>
                  <a:lnTo>
                    <a:pt x="0" y="0"/>
                  </a:lnTo>
                  <a:lnTo>
                    <a:pt x="19" y="11"/>
                  </a:lnTo>
                  <a:lnTo>
                    <a:pt x="14" y="21"/>
                  </a:lnTo>
                  <a:lnTo>
                    <a:pt x="23" y="29"/>
                  </a:lnTo>
                  <a:lnTo>
                    <a:pt x="40" y="29"/>
                  </a:lnTo>
                  <a:lnTo>
                    <a:pt x="56" y="18"/>
                  </a:lnTo>
                  <a:lnTo>
                    <a:pt x="0" y="0"/>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49" name="Freeform 48"/>
            <p:cNvSpPr>
              <a:spLocks/>
            </p:cNvSpPr>
            <p:nvPr/>
          </p:nvSpPr>
          <p:spPr bwMode="auto">
            <a:xfrm>
              <a:off x="5379195" y="3299290"/>
              <a:ext cx="52387" cy="291958"/>
            </a:xfrm>
            <a:custGeom>
              <a:avLst/>
              <a:gdLst>
                <a:gd name="T0" fmla="*/ 0 w 43"/>
                <a:gd name="T1" fmla="*/ 65259437 h 149"/>
                <a:gd name="T2" fmla="*/ 0 w 43"/>
                <a:gd name="T3" fmla="*/ 65259437 h 149"/>
                <a:gd name="T4" fmla="*/ 10389683 w 43"/>
                <a:gd name="T5" fmla="*/ 96172434 h 149"/>
                <a:gd name="T6" fmla="*/ 10389683 w 43"/>
                <a:gd name="T7" fmla="*/ 254170820 h 149"/>
                <a:gd name="T8" fmla="*/ 20779367 w 43"/>
                <a:gd name="T9" fmla="*/ 235278901 h 149"/>
                <a:gd name="T10" fmla="*/ 37107049 w 43"/>
                <a:gd name="T11" fmla="*/ 247301269 h 149"/>
                <a:gd name="T12" fmla="*/ 19295470 w 43"/>
                <a:gd name="T13" fmla="*/ 204365925 h 149"/>
                <a:gd name="T14" fmla="*/ 29685153 w 43"/>
                <a:gd name="T15" fmla="*/ 159715118 h 149"/>
                <a:gd name="T16" fmla="*/ 62339309 w 43"/>
                <a:gd name="T17" fmla="*/ 173454260 h 149"/>
                <a:gd name="T18" fmla="*/ 31169045 w 43"/>
                <a:gd name="T19" fmla="*/ 89302883 h 149"/>
                <a:gd name="T20" fmla="*/ 20779367 w 43"/>
                <a:gd name="T21" fmla="*/ 0 h 149"/>
                <a:gd name="T22" fmla="*/ 0 w 43"/>
                <a:gd name="T23" fmla="*/ 65259437 h 149"/>
                <a:gd name="T24" fmla="*/ 0 w 43"/>
                <a:gd name="T25" fmla="*/ 65259437 h 14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3"/>
                <a:gd name="T40" fmla="*/ 0 h 149"/>
                <a:gd name="T41" fmla="*/ 43 w 43"/>
                <a:gd name="T42" fmla="*/ 149 h 14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3" h="149">
                  <a:moveTo>
                    <a:pt x="0" y="38"/>
                  </a:moveTo>
                  <a:lnTo>
                    <a:pt x="0" y="38"/>
                  </a:lnTo>
                  <a:lnTo>
                    <a:pt x="7" y="56"/>
                  </a:lnTo>
                  <a:lnTo>
                    <a:pt x="7" y="148"/>
                  </a:lnTo>
                  <a:lnTo>
                    <a:pt x="14" y="137"/>
                  </a:lnTo>
                  <a:lnTo>
                    <a:pt x="25" y="144"/>
                  </a:lnTo>
                  <a:lnTo>
                    <a:pt x="13" y="119"/>
                  </a:lnTo>
                  <a:lnTo>
                    <a:pt x="20" y="93"/>
                  </a:lnTo>
                  <a:lnTo>
                    <a:pt x="42" y="101"/>
                  </a:lnTo>
                  <a:lnTo>
                    <a:pt x="21" y="52"/>
                  </a:lnTo>
                  <a:lnTo>
                    <a:pt x="14" y="0"/>
                  </a:lnTo>
                  <a:lnTo>
                    <a:pt x="0" y="38"/>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sp>
          <p:nvSpPr>
            <p:cNvPr id="50" name="Freeform 49"/>
            <p:cNvSpPr>
              <a:spLocks/>
            </p:cNvSpPr>
            <p:nvPr/>
          </p:nvSpPr>
          <p:spPr bwMode="auto">
            <a:xfrm>
              <a:off x="5456981" y="2598404"/>
              <a:ext cx="79374" cy="291958"/>
            </a:xfrm>
            <a:custGeom>
              <a:avLst/>
              <a:gdLst>
                <a:gd name="T0" fmla="*/ 0 w 64"/>
                <a:gd name="T1" fmla="*/ 0 h 22"/>
                <a:gd name="T2" fmla="*/ 0 w 64"/>
                <a:gd name="T3" fmla="*/ 0 h 22"/>
                <a:gd name="T4" fmla="*/ 16920514 w 64"/>
                <a:gd name="T5" fmla="*/ 23618538 h 22"/>
                <a:gd name="T6" fmla="*/ 61526777 w 64"/>
                <a:gd name="T7" fmla="*/ 35427802 h 22"/>
                <a:gd name="T8" fmla="*/ 96905705 w 64"/>
                <a:gd name="T9" fmla="*/ 28680208 h 22"/>
                <a:gd name="T10" fmla="*/ 0 w 64"/>
                <a:gd name="T11" fmla="*/ 0 h 22"/>
                <a:gd name="T12" fmla="*/ 0 w 64"/>
                <a:gd name="T13" fmla="*/ 0 h 22"/>
                <a:gd name="T14" fmla="*/ 0 60000 65536"/>
                <a:gd name="T15" fmla="*/ 0 60000 65536"/>
                <a:gd name="T16" fmla="*/ 0 60000 65536"/>
                <a:gd name="T17" fmla="*/ 0 60000 65536"/>
                <a:gd name="T18" fmla="*/ 0 60000 65536"/>
                <a:gd name="T19" fmla="*/ 0 60000 65536"/>
                <a:gd name="T20" fmla="*/ 0 60000 65536"/>
                <a:gd name="T21" fmla="*/ 0 w 64"/>
                <a:gd name="T22" fmla="*/ 0 h 22"/>
                <a:gd name="T23" fmla="*/ 64 w 64"/>
                <a:gd name="T24" fmla="*/ 22 h 2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2">
                  <a:moveTo>
                    <a:pt x="0" y="0"/>
                  </a:moveTo>
                  <a:lnTo>
                    <a:pt x="0" y="0"/>
                  </a:lnTo>
                  <a:lnTo>
                    <a:pt x="11" y="14"/>
                  </a:lnTo>
                  <a:lnTo>
                    <a:pt x="40" y="21"/>
                  </a:lnTo>
                  <a:lnTo>
                    <a:pt x="63" y="17"/>
                  </a:lnTo>
                  <a:lnTo>
                    <a:pt x="0" y="0"/>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52" name="Freeform 51"/>
            <p:cNvSpPr>
              <a:spLocks/>
            </p:cNvSpPr>
            <p:nvPr/>
          </p:nvSpPr>
          <p:spPr bwMode="auto">
            <a:xfrm>
              <a:off x="4629900" y="4035894"/>
              <a:ext cx="136524" cy="291958"/>
            </a:xfrm>
            <a:custGeom>
              <a:avLst/>
              <a:gdLst>
                <a:gd name="T0" fmla="*/ 0 w 109"/>
                <a:gd name="T1" fmla="*/ 56982790 h 209"/>
                <a:gd name="T2" fmla="*/ 0 w 109"/>
                <a:gd name="T3" fmla="*/ 56982790 h 209"/>
                <a:gd name="T4" fmla="*/ 10982123 w 109"/>
                <a:gd name="T5" fmla="*/ 29354730 h 209"/>
                <a:gd name="T6" fmla="*/ 56477515 w 109"/>
                <a:gd name="T7" fmla="*/ 0 h 209"/>
                <a:gd name="T8" fmla="*/ 76872341 w 109"/>
                <a:gd name="T9" fmla="*/ 27628059 h 209"/>
                <a:gd name="T10" fmla="*/ 70597203 w 109"/>
                <a:gd name="T11" fmla="*/ 75977484 h 209"/>
                <a:gd name="T12" fmla="*/ 125505307 w 109"/>
                <a:gd name="T13" fmla="*/ 55256119 h 209"/>
                <a:gd name="T14" fmla="*/ 149037702 w 109"/>
                <a:gd name="T15" fmla="*/ 75977484 h 209"/>
                <a:gd name="T16" fmla="*/ 169431313 w 109"/>
                <a:gd name="T17" fmla="*/ 124325605 h 209"/>
                <a:gd name="T18" fmla="*/ 161587978 w 109"/>
                <a:gd name="T19" fmla="*/ 153680325 h 209"/>
                <a:gd name="T20" fmla="*/ 120798327 w 109"/>
                <a:gd name="T21" fmla="*/ 151953654 h 209"/>
                <a:gd name="T22" fmla="*/ 105110482 w 109"/>
                <a:gd name="T23" fmla="*/ 165768336 h 209"/>
                <a:gd name="T24" fmla="*/ 112955031 w 109"/>
                <a:gd name="T25" fmla="*/ 215843148 h 209"/>
                <a:gd name="T26" fmla="*/ 58045674 w 109"/>
                <a:gd name="T27" fmla="*/ 172675061 h 209"/>
                <a:gd name="T28" fmla="*/ 34514522 w 109"/>
                <a:gd name="T29" fmla="*/ 250377881 h 209"/>
                <a:gd name="T30" fmla="*/ 61183243 w 109"/>
                <a:gd name="T31" fmla="*/ 319448661 h 209"/>
                <a:gd name="T32" fmla="*/ 98835344 w 109"/>
                <a:gd name="T33" fmla="*/ 345348807 h 209"/>
                <a:gd name="T34" fmla="*/ 78440499 w 109"/>
                <a:gd name="T35" fmla="*/ 359163489 h 209"/>
                <a:gd name="T36" fmla="*/ 73734772 w 109"/>
                <a:gd name="T37" fmla="*/ 336715370 h 209"/>
                <a:gd name="T38" fmla="*/ 58045674 w 109"/>
                <a:gd name="T39" fmla="*/ 336715370 h 209"/>
                <a:gd name="T40" fmla="*/ 15687850 w 109"/>
                <a:gd name="T41" fmla="*/ 298727295 h 209"/>
                <a:gd name="T42" fmla="*/ 23532404 w 109"/>
                <a:gd name="T43" fmla="*/ 252104552 h 209"/>
                <a:gd name="T44" fmla="*/ 45495397 w 109"/>
                <a:gd name="T45" fmla="*/ 210663135 h 209"/>
                <a:gd name="T46" fmla="*/ 15687850 w 109"/>
                <a:gd name="T47" fmla="*/ 141593628 h 209"/>
                <a:gd name="T48" fmla="*/ 25100562 w 109"/>
                <a:gd name="T49" fmla="*/ 110512237 h 209"/>
                <a:gd name="T50" fmla="*/ 0 w 109"/>
                <a:gd name="T51" fmla="*/ 56982790 h 209"/>
                <a:gd name="T52" fmla="*/ 0 w 109"/>
                <a:gd name="T53" fmla="*/ 56982790 h 20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09"/>
                <a:gd name="T82" fmla="*/ 0 h 209"/>
                <a:gd name="T83" fmla="*/ 109 w 109"/>
                <a:gd name="T84" fmla="*/ 209 h 20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09" h="209">
                  <a:moveTo>
                    <a:pt x="0" y="33"/>
                  </a:moveTo>
                  <a:lnTo>
                    <a:pt x="0" y="33"/>
                  </a:lnTo>
                  <a:lnTo>
                    <a:pt x="7" y="17"/>
                  </a:lnTo>
                  <a:lnTo>
                    <a:pt x="36" y="0"/>
                  </a:lnTo>
                  <a:lnTo>
                    <a:pt x="49" y="16"/>
                  </a:lnTo>
                  <a:lnTo>
                    <a:pt x="45" y="44"/>
                  </a:lnTo>
                  <a:lnTo>
                    <a:pt x="80" y="32"/>
                  </a:lnTo>
                  <a:lnTo>
                    <a:pt x="95" y="44"/>
                  </a:lnTo>
                  <a:lnTo>
                    <a:pt x="108" y="72"/>
                  </a:lnTo>
                  <a:lnTo>
                    <a:pt x="103" y="89"/>
                  </a:lnTo>
                  <a:lnTo>
                    <a:pt x="77" y="88"/>
                  </a:lnTo>
                  <a:lnTo>
                    <a:pt x="67" y="96"/>
                  </a:lnTo>
                  <a:lnTo>
                    <a:pt x="72" y="125"/>
                  </a:lnTo>
                  <a:lnTo>
                    <a:pt x="37" y="100"/>
                  </a:lnTo>
                  <a:lnTo>
                    <a:pt x="22" y="145"/>
                  </a:lnTo>
                  <a:lnTo>
                    <a:pt x="39" y="185"/>
                  </a:lnTo>
                  <a:lnTo>
                    <a:pt x="63" y="200"/>
                  </a:lnTo>
                  <a:lnTo>
                    <a:pt x="50" y="208"/>
                  </a:lnTo>
                  <a:lnTo>
                    <a:pt x="47" y="195"/>
                  </a:lnTo>
                  <a:lnTo>
                    <a:pt x="37" y="195"/>
                  </a:lnTo>
                  <a:lnTo>
                    <a:pt x="10" y="173"/>
                  </a:lnTo>
                  <a:lnTo>
                    <a:pt x="15" y="146"/>
                  </a:lnTo>
                  <a:lnTo>
                    <a:pt x="29" y="122"/>
                  </a:lnTo>
                  <a:lnTo>
                    <a:pt x="10" y="82"/>
                  </a:lnTo>
                  <a:lnTo>
                    <a:pt x="16" y="64"/>
                  </a:lnTo>
                  <a:lnTo>
                    <a:pt x="0" y="33"/>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53" name="Freeform 52"/>
            <p:cNvSpPr>
              <a:spLocks/>
            </p:cNvSpPr>
            <p:nvPr/>
          </p:nvSpPr>
          <p:spPr bwMode="auto">
            <a:xfrm>
              <a:off x="3415470" y="3542179"/>
              <a:ext cx="315911" cy="291958"/>
            </a:xfrm>
            <a:custGeom>
              <a:avLst/>
              <a:gdLst>
                <a:gd name="T0" fmla="*/ 0 w 252"/>
                <a:gd name="T1" fmla="*/ 55671680 h 99"/>
                <a:gd name="T2" fmla="*/ 0 w 252"/>
                <a:gd name="T3" fmla="*/ 55671680 h 99"/>
                <a:gd name="T4" fmla="*/ 17287462 w 252"/>
                <a:gd name="T5" fmla="*/ 97848223 h 99"/>
                <a:gd name="T6" fmla="*/ 1572043 w 252"/>
                <a:gd name="T7" fmla="*/ 102908575 h 99"/>
                <a:gd name="T8" fmla="*/ 17287462 w 252"/>
                <a:gd name="T9" fmla="*/ 109657442 h 99"/>
                <a:gd name="T10" fmla="*/ 23573131 w 252"/>
                <a:gd name="T11" fmla="*/ 136650313 h 99"/>
                <a:gd name="T12" fmla="*/ 45575473 w 252"/>
                <a:gd name="T13" fmla="*/ 133275879 h 99"/>
                <a:gd name="T14" fmla="*/ 23573131 w 252"/>
                <a:gd name="T15" fmla="*/ 145085098 h 99"/>
                <a:gd name="T16" fmla="*/ 48718305 w 252"/>
                <a:gd name="T17" fmla="*/ 140023447 h 99"/>
                <a:gd name="T18" fmla="*/ 75435513 w 252"/>
                <a:gd name="T19" fmla="*/ 156894316 h 99"/>
                <a:gd name="T20" fmla="*/ 100580697 w 252"/>
                <a:gd name="T21" fmla="*/ 138336230 h 99"/>
                <a:gd name="T22" fmla="*/ 139869232 w 252"/>
                <a:gd name="T23" fmla="*/ 161954668 h 99"/>
                <a:gd name="T24" fmla="*/ 207447058 w 252"/>
                <a:gd name="T25" fmla="*/ 138336230 h 99"/>
                <a:gd name="T26" fmla="*/ 205876268 w 252"/>
                <a:gd name="T27" fmla="*/ 165329101 h 99"/>
                <a:gd name="T28" fmla="*/ 218448850 w 252"/>
                <a:gd name="T29" fmla="*/ 138336230 h 99"/>
                <a:gd name="T30" fmla="*/ 347317583 w 252"/>
                <a:gd name="T31" fmla="*/ 133275879 h 99"/>
                <a:gd name="T32" fmla="*/ 394463826 w 252"/>
                <a:gd name="T33" fmla="*/ 129901445 h 99"/>
                <a:gd name="T34" fmla="*/ 380320454 w 252"/>
                <a:gd name="T35" fmla="*/ 72542549 h 99"/>
                <a:gd name="T36" fmla="*/ 391320994 w 252"/>
                <a:gd name="T37" fmla="*/ 60733330 h 99"/>
                <a:gd name="T38" fmla="*/ 350460415 w 252"/>
                <a:gd name="T39" fmla="*/ 11809224 h 99"/>
                <a:gd name="T40" fmla="*/ 323743129 w 252"/>
                <a:gd name="T41" fmla="*/ 11809224 h 99"/>
                <a:gd name="T42" fmla="*/ 253022511 w 252"/>
                <a:gd name="T43" fmla="*/ 32053232 h 99"/>
                <a:gd name="T44" fmla="*/ 190159600 w 252"/>
                <a:gd name="T45" fmla="*/ 0 h 99"/>
                <a:gd name="T46" fmla="*/ 150871025 w 252"/>
                <a:gd name="T47" fmla="*/ 1687217 h 99"/>
                <a:gd name="T48" fmla="*/ 102152740 w 252"/>
                <a:gd name="T49" fmla="*/ 30366016 h 99"/>
                <a:gd name="T50" fmla="*/ 61290888 w 252"/>
                <a:gd name="T51" fmla="*/ 21931231 h 99"/>
                <a:gd name="T52" fmla="*/ 73863470 w 252"/>
                <a:gd name="T53" fmla="*/ 37114883 h 99"/>
                <a:gd name="T54" fmla="*/ 0 w 252"/>
                <a:gd name="T55" fmla="*/ 55671680 h 99"/>
                <a:gd name="T56" fmla="*/ 0 w 252"/>
                <a:gd name="T57" fmla="*/ 55671680 h 9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52"/>
                <a:gd name="T88" fmla="*/ 0 h 99"/>
                <a:gd name="T89" fmla="*/ 252 w 252"/>
                <a:gd name="T90" fmla="*/ 99 h 9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52" h="99">
                  <a:moveTo>
                    <a:pt x="0" y="33"/>
                  </a:moveTo>
                  <a:lnTo>
                    <a:pt x="0" y="33"/>
                  </a:lnTo>
                  <a:lnTo>
                    <a:pt x="11" y="58"/>
                  </a:lnTo>
                  <a:lnTo>
                    <a:pt x="1" y="61"/>
                  </a:lnTo>
                  <a:lnTo>
                    <a:pt x="11" y="65"/>
                  </a:lnTo>
                  <a:lnTo>
                    <a:pt x="15" y="81"/>
                  </a:lnTo>
                  <a:lnTo>
                    <a:pt x="29" y="79"/>
                  </a:lnTo>
                  <a:lnTo>
                    <a:pt x="15" y="86"/>
                  </a:lnTo>
                  <a:lnTo>
                    <a:pt x="31" y="83"/>
                  </a:lnTo>
                  <a:lnTo>
                    <a:pt x="48" y="93"/>
                  </a:lnTo>
                  <a:lnTo>
                    <a:pt x="64" y="82"/>
                  </a:lnTo>
                  <a:lnTo>
                    <a:pt x="89" y="96"/>
                  </a:lnTo>
                  <a:lnTo>
                    <a:pt x="132" y="82"/>
                  </a:lnTo>
                  <a:lnTo>
                    <a:pt x="131" y="98"/>
                  </a:lnTo>
                  <a:lnTo>
                    <a:pt x="139" y="82"/>
                  </a:lnTo>
                  <a:lnTo>
                    <a:pt x="221" y="79"/>
                  </a:lnTo>
                  <a:lnTo>
                    <a:pt x="251" y="77"/>
                  </a:lnTo>
                  <a:lnTo>
                    <a:pt x="242" y="43"/>
                  </a:lnTo>
                  <a:lnTo>
                    <a:pt x="249" y="36"/>
                  </a:lnTo>
                  <a:lnTo>
                    <a:pt x="223" y="7"/>
                  </a:lnTo>
                  <a:lnTo>
                    <a:pt x="206" y="7"/>
                  </a:lnTo>
                  <a:lnTo>
                    <a:pt x="161" y="19"/>
                  </a:lnTo>
                  <a:lnTo>
                    <a:pt x="121" y="0"/>
                  </a:lnTo>
                  <a:lnTo>
                    <a:pt x="96" y="1"/>
                  </a:lnTo>
                  <a:lnTo>
                    <a:pt x="65" y="18"/>
                  </a:lnTo>
                  <a:lnTo>
                    <a:pt x="39" y="13"/>
                  </a:lnTo>
                  <a:lnTo>
                    <a:pt x="47" y="22"/>
                  </a:lnTo>
                  <a:lnTo>
                    <a:pt x="0" y="33"/>
                  </a:lnTo>
                </a:path>
              </a:pathLst>
            </a:custGeom>
            <a:solidFill>
              <a:schemeClr val="accent2">
                <a:lumMod val="60000"/>
                <a:lumOff val="40000"/>
              </a:schemeClr>
            </a:solidFill>
            <a:ln w="6350">
              <a:solidFill>
                <a:schemeClr val="bg1"/>
              </a:solidFill>
              <a:round/>
              <a:headEnd/>
              <a:tailEnd/>
            </a:ln>
          </p:spPr>
          <p:txBody>
            <a:bodyPr lIns="0" tIns="0" rIns="0" bIns="0" anchor="ctr">
              <a:spAutoFit/>
            </a:bodyPr>
            <a:lstStyle/>
            <a:p>
              <a:pPr>
                <a:defRPr/>
              </a:pPr>
              <a:endParaRPr lang="en-GB" dirty="0"/>
            </a:p>
          </p:txBody>
        </p:sp>
        <p:sp>
          <p:nvSpPr>
            <p:cNvPr id="54" name="Freeform 53"/>
            <p:cNvSpPr>
              <a:spLocks/>
            </p:cNvSpPr>
            <p:nvPr/>
          </p:nvSpPr>
          <p:spPr bwMode="auto">
            <a:xfrm>
              <a:off x="110317" y="2957976"/>
              <a:ext cx="506410" cy="291958"/>
            </a:xfrm>
            <a:custGeom>
              <a:avLst/>
              <a:gdLst>
                <a:gd name="T0" fmla="*/ 0 w 408"/>
                <a:gd name="T1" fmla="*/ 228607924 h 355"/>
                <a:gd name="T2" fmla="*/ 24649159 w 408"/>
                <a:gd name="T3" fmla="*/ 243848794 h 355"/>
                <a:gd name="T4" fmla="*/ 103220134 w 408"/>
                <a:gd name="T5" fmla="*/ 264168652 h 355"/>
                <a:gd name="T6" fmla="*/ 152519673 w 408"/>
                <a:gd name="T7" fmla="*/ 260782660 h 355"/>
                <a:gd name="T8" fmla="*/ 146357076 w 408"/>
                <a:gd name="T9" fmla="*/ 304810972 h 355"/>
                <a:gd name="T10" fmla="*/ 38514693 w 408"/>
                <a:gd name="T11" fmla="*/ 379319803 h 355"/>
                <a:gd name="T12" fmla="*/ 43136961 w 408"/>
                <a:gd name="T13" fmla="*/ 382707097 h 355"/>
                <a:gd name="T14" fmla="*/ 90894939 w 408"/>
                <a:gd name="T15" fmla="*/ 401333959 h 355"/>
                <a:gd name="T16" fmla="*/ 87814261 w 408"/>
                <a:gd name="T17" fmla="*/ 440281982 h 355"/>
                <a:gd name="T18" fmla="*/ 137113800 w 408"/>
                <a:gd name="T19" fmla="*/ 401333959 h 355"/>
                <a:gd name="T20" fmla="*/ 134031881 w 408"/>
                <a:gd name="T21" fmla="*/ 460603141 h 355"/>
                <a:gd name="T22" fmla="*/ 164843666 w 408"/>
                <a:gd name="T23" fmla="*/ 453829855 h 355"/>
                <a:gd name="T24" fmla="*/ 198737332 w 408"/>
                <a:gd name="T25" fmla="*/ 465683431 h 355"/>
                <a:gd name="T26" fmla="*/ 237252015 w 408"/>
                <a:gd name="T27" fmla="*/ 462296138 h 355"/>
                <a:gd name="T28" fmla="*/ 164843666 w 408"/>
                <a:gd name="T29" fmla="*/ 552045758 h 355"/>
                <a:gd name="T30" fmla="*/ 124788605 w 408"/>
                <a:gd name="T31" fmla="*/ 568979624 h 355"/>
                <a:gd name="T32" fmla="*/ 134031881 w 408"/>
                <a:gd name="T33" fmla="*/ 577447208 h 355"/>
                <a:gd name="T34" fmla="*/ 197196993 w 408"/>
                <a:gd name="T35" fmla="*/ 558819044 h 355"/>
                <a:gd name="T36" fmla="*/ 212602866 w 408"/>
                <a:gd name="T37" fmla="*/ 546965468 h 355"/>
                <a:gd name="T38" fmla="*/ 306578444 w 408"/>
                <a:gd name="T39" fmla="*/ 469069424 h 355"/>
                <a:gd name="T40" fmla="*/ 360500319 w 408"/>
                <a:gd name="T41" fmla="*/ 384400093 h 355"/>
                <a:gd name="T42" fmla="*/ 363580997 w 408"/>
                <a:gd name="T43" fmla="*/ 384400093 h 355"/>
                <a:gd name="T44" fmla="*/ 375906192 w 408"/>
                <a:gd name="T45" fmla="*/ 392867677 h 355"/>
                <a:gd name="T46" fmla="*/ 348175124 w 408"/>
                <a:gd name="T47" fmla="*/ 404721253 h 355"/>
                <a:gd name="T48" fmla="*/ 357418400 w 408"/>
                <a:gd name="T49" fmla="*/ 436895989 h 355"/>
                <a:gd name="T50" fmla="*/ 406717939 w 408"/>
                <a:gd name="T51" fmla="*/ 430121402 h 355"/>
                <a:gd name="T52" fmla="*/ 406717939 w 408"/>
                <a:gd name="T53" fmla="*/ 403026956 h 355"/>
                <a:gd name="T54" fmla="*/ 419043134 w 408"/>
                <a:gd name="T55" fmla="*/ 399640963 h 355"/>
                <a:gd name="T56" fmla="*/ 445232622 w 408"/>
                <a:gd name="T57" fmla="*/ 406414249 h 355"/>
                <a:gd name="T58" fmla="*/ 582346383 w 408"/>
                <a:gd name="T59" fmla="*/ 440281982 h 355"/>
                <a:gd name="T60" fmla="*/ 606995532 w 408"/>
                <a:gd name="T61" fmla="*/ 433508695 h 355"/>
                <a:gd name="T62" fmla="*/ 616238808 w 408"/>
                <a:gd name="T63" fmla="*/ 460603141 h 355"/>
                <a:gd name="T64" fmla="*/ 606995532 w 408"/>
                <a:gd name="T65" fmla="*/ 421655119 h 355"/>
                <a:gd name="T66" fmla="*/ 566940510 w 408"/>
                <a:gd name="T67" fmla="*/ 67735485 h 355"/>
                <a:gd name="T68" fmla="*/ 332769251 w 408"/>
                <a:gd name="T69" fmla="*/ 22014166 h 355"/>
                <a:gd name="T70" fmla="*/ 264983083 w 408"/>
                <a:gd name="T71" fmla="*/ 25401460 h 355"/>
                <a:gd name="T72" fmla="*/ 263442744 w 408"/>
                <a:gd name="T73" fmla="*/ 8467586 h 355"/>
                <a:gd name="T74" fmla="*/ 212602866 w 408"/>
                <a:gd name="T75" fmla="*/ 22014166 h 355"/>
                <a:gd name="T76" fmla="*/ 171006263 w 408"/>
                <a:gd name="T77" fmla="*/ 45721329 h 355"/>
                <a:gd name="T78" fmla="*/ 127869283 w 408"/>
                <a:gd name="T79" fmla="*/ 44028332 h 355"/>
                <a:gd name="T80" fmla="*/ 117085668 w 408"/>
                <a:gd name="T81" fmla="*/ 55881908 h 355"/>
                <a:gd name="T82" fmla="*/ 38514693 w 408"/>
                <a:gd name="T83" fmla="*/ 103297535 h 355"/>
                <a:gd name="T84" fmla="*/ 24649159 w 408"/>
                <a:gd name="T85" fmla="*/ 121924397 h 355"/>
                <a:gd name="T86" fmla="*/ 180249539 w 408"/>
                <a:gd name="T87" fmla="*/ 194740192 h 355"/>
                <a:gd name="T88" fmla="*/ 127869283 w 408"/>
                <a:gd name="T89" fmla="*/ 203206474 h 355"/>
                <a:gd name="T90" fmla="*/ 130951202 w 408"/>
                <a:gd name="T91" fmla="*/ 213367054 h 355"/>
                <a:gd name="T92" fmla="*/ 90894939 w 408"/>
                <a:gd name="T93" fmla="*/ 189659902 h 355"/>
                <a:gd name="T94" fmla="*/ 0 w 408"/>
                <a:gd name="T95" fmla="*/ 228607924 h 35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08"/>
                <a:gd name="T145" fmla="*/ 0 h 355"/>
                <a:gd name="T146" fmla="*/ 408 w 408"/>
                <a:gd name="T147" fmla="*/ 355 h 35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08" h="355">
                  <a:moveTo>
                    <a:pt x="0" y="135"/>
                  </a:moveTo>
                  <a:lnTo>
                    <a:pt x="0" y="135"/>
                  </a:lnTo>
                  <a:lnTo>
                    <a:pt x="26" y="142"/>
                  </a:lnTo>
                  <a:lnTo>
                    <a:pt x="16" y="144"/>
                  </a:lnTo>
                  <a:lnTo>
                    <a:pt x="27" y="157"/>
                  </a:lnTo>
                  <a:lnTo>
                    <a:pt x="67" y="156"/>
                  </a:lnTo>
                  <a:lnTo>
                    <a:pt x="73" y="165"/>
                  </a:lnTo>
                  <a:lnTo>
                    <a:pt x="99" y="154"/>
                  </a:lnTo>
                  <a:lnTo>
                    <a:pt x="90" y="159"/>
                  </a:lnTo>
                  <a:lnTo>
                    <a:pt x="95" y="180"/>
                  </a:lnTo>
                  <a:lnTo>
                    <a:pt x="40" y="201"/>
                  </a:lnTo>
                  <a:lnTo>
                    <a:pt x="25" y="224"/>
                  </a:lnTo>
                  <a:lnTo>
                    <a:pt x="38" y="220"/>
                  </a:lnTo>
                  <a:lnTo>
                    <a:pt x="28" y="226"/>
                  </a:lnTo>
                  <a:lnTo>
                    <a:pt x="38" y="234"/>
                  </a:lnTo>
                  <a:lnTo>
                    <a:pt x="59" y="237"/>
                  </a:lnTo>
                  <a:lnTo>
                    <a:pt x="47" y="249"/>
                  </a:lnTo>
                  <a:lnTo>
                    <a:pt x="57" y="260"/>
                  </a:lnTo>
                  <a:lnTo>
                    <a:pt x="67" y="261"/>
                  </a:lnTo>
                  <a:lnTo>
                    <a:pt x="89" y="237"/>
                  </a:lnTo>
                  <a:lnTo>
                    <a:pt x="76" y="249"/>
                  </a:lnTo>
                  <a:lnTo>
                    <a:pt x="87" y="272"/>
                  </a:lnTo>
                  <a:lnTo>
                    <a:pt x="81" y="282"/>
                  </a:lnTo>
                  <a:lnTo>
                    <a:pt x="107" y="268"/>
                  </a:lnTo>
                  <a:lnTo>
                    <a:pt x="124" y="285"/>
                  </a:lnTo>
                  <a:lnTo>
                    <a:pt x="129" y="275"/>
                  </a:lnTo>
                  <a:lnTo>
                    <a:pt x="135" y="282"/>
                  </a:lnTo>
                  <a:lnTo>
                    <a:pt x="154" y="273"/>
                  </a:lnTo>
                  <a:lnTo>
                    <a:pt x="127" y="317"/>
                  </a:lnTo>
                  <a:lnTo>
                    <a:pt x="107" y="326"/>
                  </a:lnTo>
                  <a:lnTo>
                    <a:pt x="107" y="335"/>
                  </a:lnTo>
                  <a:lnTo>
                    <a:pt x="81" y="336"/>
                  </a:lnTo>
                  <a:lnTo>
                    <a:pt x="63" y="354"/>
                  </a:lnTo>
                  <a:lnTo>
                    <a:pt x="87" y="341"/>
                  </a:lnTo>
                  <a:lnTo>
                    <a:pt x="113" y="341"/>
                  </a:lnTo>
                  <a:lnTo>
                    <a:pt x="128" y="330"/>
                  </a:lnTo>
                  <a:lnTo>
                    <a:pt x="121" y="321"/>
                  </a:lnTo>
                  <a:lnTo>
                    <a:pt x="138" y="323"/>
                  </a:lnTo>
                  <a:lnTo>
                    <a:pt x="189" y="290"/>
                  </a:lnTo>
                  <a:lnTo>
                    <a:pt x="199" y="277"/>
                  </a:lnTo>
                  <a:lnTo>
                    <a:pt x="190" y="268"/>
                  </a:lnTo>
                  <a:lnTo>
                    <a:pt x="234" y="227"/>
                  </a:lnTo>
                  <a:lnTo>
                    <a:pt x="241" y="207"/>
                  </a:lnTo>
                  <a:lnTo>
                    <a:pt x="236" y="227"/>
                  </a:lnTo>
                  <a:lnTo>
                    <a:pt x="254" y="223"/>
                  </a:lnTo>
                  <a:lnTo>
                    <a:pt x="244" y="232"/>
                  </a:lnTo>
                  <a:lnTo>
                    <a:pt x="259" y="236"/>
                  </a:lnTo>
                  <a:lnTo>
                    <a:pt x="226" y="239"/>
                  </a:lnTo>
                  <a:lnTo>
                    <a:pt x="220" y="258"/>
                  </a:lnTo>
                  <a:lnTo>
                    <a:pt x="232" y="258"/>
                  </a:lnTo>
                  <a:lnTo>
                    <a:pt x="221" y="271"/>
                  </a:lnTo>
                  <a:lnTo>
                    <a:pt x="264" y="254"/>
                  </a:lnTo>
                  <a:lnTo>
                    <a:pt x="270" y="243"/>
                  </a:lnTo>
                  <a:lnTo>
                    <a:pt x="264" y="238"/>
                  </a:lnTo>
                  <a:lnTo>
                    <a:pt x="274" y="228"/>
                  </a:lnTo>
                  <a:lnTo>
                    <a:pt x="272" y="236"/>
                  </a:lnTo>
                  <a:lnTo>
                    <a:pt x="294" y="231"/>
                  </a:lnTo>
                  <a:lnTo>
                    <a:pt x="289" y="240"/>
                  </a:lnTo>
                  <a:lnTo>
                    <a:pt x="325" y="254"/>
                  </a:lnTo>
                  <a:lnTo>
                    <a:pt x="378" y="260"/>
                  </a:lnTo>
                  <a:lnTo>
                    <a:pt x="387" y="252"/>
                  </a:lnTo>
                  <a:lnTo>
                    <a:pt x="394" y="256"/>
                  </a:lnTo>
                  <a:lnTo>
                    <a:pt x="385" y="264"/>
                  </a:lnTo>
                  <a:lnTo>
                    <a:pt x="400" y="272"/>
                  </a:lnTo>
                  <a:lnTo>
                    <a:pt x="407" y="266"/>
                  </a:lnTo>
                  <a:lnTo>
                    <a:pt x="394" y="249"/>
                  </a:lnTo>
                  <a:lnTo>
                    <a:pt x="368" y="249"/>
                  </a:lnTo>
                  <a:lnTo>
                    <a:pt x="368" y="40"/>
                  </a:lnTo>
                  <a:lnTo>
                    <a:pt x="222" y="23"/>
                  </a:lnTo>
                  <a:lnTo>
                    <a:pt x="216" y="13"/>
                  </a:lnTo>
                  <a:lnTo>
                    <a:pt x="176" y="6"/>
                  </a:lnTo>
                  <a:lnTo>
                    <a:pt x="172" y="15"/>
                  </a:lnTo>
                  <a:lnTo>
                    <a:pt x="160" y="12"/>
                  </a:lnTo>
                  <a:lnTo>
                    <a:pt x="171" y="5"/>
                  </a:lnTo>
                  <a:lnTo>
                    <a:pt x="154" y="0"/>
                  </a:lnTo>
                  <a:lnTo>
                    <a:pt x="138" y="13"/>
                  </a:lnTo>
                  <a:lnTo>
                    <a:pt x="112" y="15"/>
                  </a:lnTo>
                  <a:lnTo>
                    <a:pt x="111" y="27"/>
                  </a:lnTo>
                  <a:lnTo>
                    <a:pt x="108" y="20"/>
                  </a:lnTo>
                  <a:lnTo>
                    <a:pt x="83" y="26"/>
                  </a:lnTo>
                  <a:lnTo>
                    <a:pt x="87" y="36"/>
                  </a:lnTo>
                  <a:lnTo>
                    <a:pt x="76" y="33"/>
                  </a:lnTo>
                  <a:lnTo>
                    <a:pt x="61" y="53"/>
                  </a:lnTo>
                  <a:lnTo>
                    <a:pt x="25" y="61"/>
                  </a:lnTo>
                  <a:lnTo>
                    <a:pt x="27" y="70"/>
                  </a:lnTo>
                  <a:lnTo>
                    <a:pt x="16" y="72"/>
                  </a:lnTo>
                  <a:lnTo>
                    <a:pt x="59" y="101"/>
                  </a:lnTo>
                  <a:lnTo>
                    <a:pt x="117" y="115"/>
                  </a:lnTo>
                  <a:lnTo>
                    <a:pt x="81" y="111"/>
                  </a:lnTo>
                  <a:lnTo>
                    <a:pt x="83" y="120"/>
                  </a:lnTo>
                  <a:lnTo>
                    <a:pt x="97" y="120"/>
                  </a:lnTo>
                  <a:lnTo>
                    <a:pt x="85" y="126"/>
                  </a:lnTo>
                  <a:lnTo>
                    <a:pt x="59" y="125"/>
                  </a:lnTo>
                  <a:lnTo>
                    <a:pt x="59" y="112"/>
                  </a:lnTo>
                  <a:lnTo>
                    <a:pt x="46" y="114"/>
                  </a:lnTo>
                  <a:lnTo>
                    <a:pt x="0" y="135"/>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sp>
          <p:nvSpPr>
            <p:cNvPr id="55" name="Freeform 54"/>
            <p:cNvSpPr>
              <a:spLocks/>
            </p:cNvSpPr>
            <p:nvPr/>
          </p:nvSpPr>
          <p:spPr bwMode="auto">
            <a:xfrm>
              <a:off x="334154" y="3128633"/>
              <a:ext cx="44450" cy="291958"/>
            </a:xfrm>
            <a:custGeom>
              <a:avLst/>
              <a:gdLst>
                <a:gd name="T0" fmla="*/ 0 w 36"/>
                <a:gd name="T1" fmla="*/ 15183716 h 22"/>
                <a:gd name="T2" fmla="*/ 0 w 36"/>
                <a:gd name="T3" fmla="*/ 15183716 h 22"/>
                <a:gd name="T4" fmla="*/ 15245114 w 36"/>
                <a:gd name="T5" fmla="*/ 35427802 h 22"/>
                <a:gd name="T6" fmla="*/ 53358518 w 36"/>
                <a:gd name="T7" fmla="*/ 6747597 h 22"/>
                <a:gd name="T8" fmla="*/ 16769995 w 36"/>
                <a:gd name="T9" fmla="*/ 0 h 22"/>
                <a:gd name="T10" fmla="*/ 21343409 w 36"/>
                <a:gd name="T11" fmla="*/ 13496492 h 22"/>
                <a:gd name="T12" fmla="*/ 0 w 36"/>
                <a:gd name="T13" fmla="*/ 15183716 h 22"/>
                <a:gd name="T14" fmla="*/ 0 w 36"/>
                <a:gd name="T15" fmla="*/ 15183716 h 22"/>
                <a:gd name="T16" fmla="*/ 0 60000 65536"/>
                <a:gd name="T17" fmla="*/ 0 60000 65536"/>
                <a:gd name="T18" fmla="*/ 0 60000 65536"/>
                <a:gd name="T19" fmla="*/ 0 60000 65536"/>
                <a:gd name="T20" fmla="*/ 0 60000 65536"/>
                <a:gd name="T21" fmla="*/ 0 60000 65536"/>
                <a:gd name="T22" fmla="*/ 0 60000 65536"/>
                <a:gd name="T23" fmla="*/ 0 60000 65536"/>
                <a:gd name="T24" fmla="*/ 0 w 36"/>
                <a:gd name="T25" fmla="*/ 0 h 22"/>
                <a:gd name="T26" fmla="*/ 36 w 36"/>
                <a:gd name="T27" fmla="*/ 22 h 2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6" h="22">
                  <a:moveTo>
                    <a:pt x="0" y="9"/>
                  </a:moveTo>
                  <a:lnTo>
                    <a:pt x="0" y="9"/>
                  </a:lnTo>
                  <a:lnTo>
                    <a:pt x="10" y="21"/>
                  </a:lnTo>
                  <a:lnTo>
                    <a:pt x="35" y="4"/>
                  </a:lnTo>
                  <a:lnTo>
                    <a:pt x="11" y="0"/>
                  </a:lnTo>
                  <a:lnTo>
                    <a:pt x="14" y="8"/>
                  </a:lnTo>
                  <a:lnTo>
                    <a:pt x="0" y="9"/>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56" name="Freeform 55"/>
            <p:cNvSpPr>
              <a:spLocks/>
            </p:cNvSpPr>
            <p:nvPr/>
          </p:nvSpPr>
          <p:spPr bwMode="auto">
            <a:xfrm>
              <a:off x="616726" y="3127046"/>
              <a:ext cx="139699" cy="291958"/>
            </a:xfrm>
            <a:custGeom>
              <a:avLst/>
              <a:gdLst>
                <a:gd name="T0" fmla="*/ 0 w 110"/>
                <a:gd name="T1" fmla="*/ 17289607 h 99"/>
                <a:gd name="T2" fmla="*/ 0 w 110"/>
                <a:gd name="T3" fmla="*/ 17289607 h 99"/>
                <a:gd name="T4" fmla="*/ 6451601 w 110"/>
                <a:gd name="T5" fmla="*/ 41495580 h 99"/>
                <a:gd name="T6" fmla="*/ 30645101 w 110"/>
                <a:gd name="T7" fmla="*/ 51868825 h 99"/>
                <a:gd name="T8" fmla="*/ 41935408 w 110"/>
                <a:gd name="T9" fmla="*/ 43223367 h 99"/>
                <a:gd name="T10" fmla="*/ 20967704 w 110"/>
                <a:gd name="T11" fmla="*/ 31121030 h 99"/>
                <a:gd name="T12" fmla="*/ 41935408 w 110"/>
                <a:gd name="T13" fmla="*/ 31121030 h 99"/>
                <a:gd name="T14" fmla="*/ 59677303 w 110"/>
                <a:gd name="T15" fmla="*/ 51868825 h 99"/>
                <a:gd name="T16" fmla="*/ 54838605 w 110"/>
                <a:gd name="T17" fmla="*/ 15560515 h 99"/>
                <a:gd name="T18" fmla="*/ 69354701 w 110"/>
                <a:gd name="T19" fmla="*/ 48410642 h 99"/>
                <a:gd name="T20" fmla="*/ 106451410 w 110"/>
                <a:gd name="T21" fmla="*/ 67429335 h 99"/>
                <a:gd name="T22" fmla="*/ 99999812 w 110"/>
                <a:gd name="T23" fmla="*/ 89906232 h 99"/>
                <a:gd name="T24" fmla="*/ 141935200 w 110"/>
                <a:gd name="T25" fmla="*/ 119298160 h 99"/>
                <a:gd name="T26" fmla="*/ 130644903 w 110"/>
                <a:gd name="T27" fmla="*/ 143504128 h 99"/>
                <a:gd name="T28" fmla="*/ 153225497 w 110"/>
                <a:gd name="T29" fmla="*/ 124485435 h 99"/>
                <a:gd name="T30" fmla="*/ 156451296 w 110"/>
                <a:gd name="T31" fmla="*/ 169437873 h 99"/>
                <a:gd name="T32" fmla="*/ 174193231 w 110"/>
                <a:gd name="T33" fmla="*/ 160793729 h 99"/>
                <a:gd name="T34" fmla="*/ 175806131 w 110"/>
                <a:gd name="T35" fmla="*/ 127943618 h 99"/>
                <a:gd name="T36" fmla="*/ 133870703 w 110"/>
                <a:gd name="T37" fmla="*/ 108924925 h 99"/>
                <a:gd name="T38" fmla="*/ 56451504 w 110"/>
                <a:gd name="T39" fmla="*/ 0 h 99"/>
                <a:gd name="T40" fmla="*/ 11290302 w 110"/>
                <a:gd name="T41" fmla="*/ 31121030 h 99"/>
                <a:gd name="T42" fmla="*/ 0 w 110"/>
                <a:gd name="T43" fmla="*/ 17289607 h 99"/>
                <a:gd name="T44" fmla="*/ 0 w 110"/>
                <a:gd name="T45" fmla="*/ 17289607 h 9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10"/>
                <a:gd name="T70" fmla="*/ 0 h 99"/>
                <a:gd name="T71" fmla="*/ 110 w 110"/>
                <a:gd name="T72" fmla="*/ 99 h 9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10" h="99">
                  <a:moveTo>
                    <a:pt x="0" y="10"/>
                  </a:moveTo>
                  <a:lnTo>
                    <a:pt x="0" y="10"/>
                  </a:lnTo>
                  <a:lnTo>
                    <a:pt x="4" y="24"/>
                  </a:lnTo>
                  <a:lnTo>
                    <a:pt x="19" y="30"/>
                  </a:lnTo>
                  <a:lnTo>
                    <a:pt x="26" y="25"/>
                  </a:lnTo>
                  <a:lnTo>
                    <a:pt x="13" y="18"/>
                  </a:lnTo>
                  <a:lnTo>
                    <a:pt x="26" y="18"/>
                  </a:lnTo>
                  <a:lnTo>
                    <a:pt x="37" y="30"/>
                  </a:lnTo>
                  <a:lnTo>
                    <a:pt x="34" y="9"/>
                  </a:lnTo>
                  <a:lnTo>
                    <a:pt x="43" y="28"/>
                  </a:lnTo>
                  <a:lnTo>
                    <a:pt x="66" y="39"/>
                  </a:lnTo>
                  <a:lnTo>
                    <a:pt x="62" y="52"/>
                  </a:lnTo>
                  <a:lnTo>
                    <a:pt x="88" y="69"/>
                  </a:lnTo>
                  <a:lnTo>
                    <a:pt x="81" y="83"/>
                  </a:lnTo>
                  <a:lnTo>
                    <a:pt x="95" y="72"/>
                  </a:lnTo>
                  <a:lnTo>
                    <a:pt x="97" y="98"/>
                  </a:lnTo>
                  <a:lnTo>
                    <a:pt x="108" y="93"/>
                  </a:lnTo>
                  <a:lnTo>
                    <a:pt x="109" y="74"/>
                  </a:lnTo>
                  <a:lnTo>
                    <a:pt x="83" y="63"/>
                  </a:lnTo>
                  <a:lnTo>
                    <a:pt x="35" y="0"/>
                  </a:lnTo>
                  <a:lnTo>
                    <a:pt x="7" y="18"/>
                  </a:lnTo>
                  <a:lnTo>
                    <a:pt x="0" y="1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57" name="Freeform 56"/>
            <p:cNvSpPr>
              <a:spLocks/>
            </p:cNvSpPr>
            <p:nvPr/>
          </p:nvSpPr>
          <p:spPr bwMode="auto">
            <a:xfrm>
              <a:off x="648476" y="3115932"/>
              <a:ext cx="25400" cy="291958"/>
            </a:xfrm>
            <a:custGeom>
              <a:avLst/>
              <a:gdLst>
                <a:gd name="T0" fmla="*/ 0 w 20"/>
                <a:gd name="T1" fmla="*/ 0 h 16"/>
                <a:gd name="T2" fmla="*/ 0 w 20"/>
                <a:gd name="T3" fmla="*/ 0 h 16"/>
                <a:gd name="T4" fmla="*/ 9677399 w 20"/>
                <a:gd name="T5" fmla="*/ 28942503 h 16"/>
                <a:gd name="T6" fmla="*/ 11290301 w 20"/>
                <a:gd name="T7" fmla="*/ 13505854 h 16"/>
                <a:gd name="T8" fmla="*/ 30645098 w 20"/>
                <a:gd name="T9" fmla="*/ 27013096 h 16"/>
                <a:gd name="T10" fmla="*/ 12903200 w 20"/>
                <a:gd name="T11" fmla="*/ 13505854 h 16"/>
                <a:gd name="T12" fmla="*/ 29032199 w 20"/>
                <a:gd name="T13" fmla="*/ 3858815 h 16"/>
                <a:gd name="T14" fmla="*/ 0 w 20"/>
                <a:gd name="T15" fmla="*/ 0 h 16"/>
                <a:gd name="T16" fmla="*/ 0 w 20"/>
                <a:gd name="T17" fmla="*/ 0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6"/>
                <a:gd name="T29" fmla="*/ 20 w 20"/>
                <a:gd name="T30" fmla="*/ 16 h 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6">
                  <a:moveTo>
                    <a:pt x="0" y="0"/>
                  </a:moveTo>
                  <a:lnTo>
                    <a:pt x="0" y="0"/>
                  </a:lnTo>
                  <a:lnTo>
                    <a:pt x="6" y="15"/>
                  </a:lnTo>
                  <a:lnTo>
                    <a:pt x="7" y="7"/>
                  </a:lnTo>
                  <a:lnTo>
                    <a:pt x="19" y="14"/>
                  </a:lnTo>
                  <a:lnTo>
                    <a:pt x="8" y="7"/>
                  </a:lnTo>
                  <a:lnTo>
                    <a:pt x="18" y="2"/>
                  </a:lnTo>
                  <a:lnTo>
                    <a:pt x="0" y="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58" name="Freeform 57"/>
            <p:cNvSpPr>
              <a:spLocks/>
            </p:cNvSpPr>
            <p:nvPr/>
          </p:nvSpPr>
          <p:spPr bwMode="auto">
            <a:xfrm>
              <a:off x="658001" y="3138952"/>
              <a:ext cx="15875" cy="291958"/>
            </a:xfrm>
            <a:custGeom>
              <a:avLst/>
              <a:gdLst>
                <a:gd name="T0" fmla="*/ 0 w 12"/>
                <a:gd name="T1" fmla="*/ 0 h 25"/>
                <a:gd name="T2" fmla="*/ 0 w 12"/>
                <a:gd name="T3" fmla="*/ 0 h 25"/>
                <a:gd name="T4" fmla="*/ 17500864 w 12"/>
                <a:gd name="T5" fmla="*/ 7112783 h 25"/>
                <a:gd name="T6" fmla="*/ 19251082 w 12"/>
                <a:gd name="T7" fmla="*/ 42676691 h 25"/>
                <a:gd name="T8" fmla="*/ 0 w 12"/>
                <a:gd name="T9" fmla="*/ 0 h 25"/>
                <a:gd name="T10" fmla="*/ 0 w 12"/>
                <a:gd name="T11" fmla="*/ 0 h 25"/>
                <a:gd name="T12" fmla="*/ 0 60000 65536"/>
                <a:gd name="T13" fmla="*/ 0 60000 65536"/>
                <a:gd name="T14" fmla="*/ 0 60000 65536"/>
                <a:gd name="T15" fmla="*/ 0 60000 65536"/>
                <a:gd name="T16" fmla="*/ 0 60000 65536"/>
                <a:gd name="T17" fmla="*/ 0 60000 65536"/>
                <a:gd name="T18" fmla="*/ 0 w 12"/>
                <a:gd name="T19" fmla="*/ 0 h 25"/>
                <a:gd name="T20" fmla="*/ 12 w 12"/>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12" h="25">
                  <a:moveTo>
                    <a:pt x="0" y="0"/>
                  </a:moveTo>
                  <a:lnTo>
                    <a:pt x="0" y="0"/>
                  </a:lnTo>
                  <a:lnTo>
                    <a:pt x="10" y="4"/>
                  </a:lnTo>
                  <a:lnTo>
                    <a:pt x="11" y="24"/>
                  </a:lnTo>
                  <a:lnTo>
                    <a:pt x="0" y="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59" name="Freeform 58"/>
            <p:cNvSpPr>
              <a:spLocks/>
            </p:cNvSpPr>
            <p:nvPr/>
          </p:nvSpPr>
          <p:spPr bwMode="auto">
            <a:xfrm>
              <a:off x="673876" y="3117521"/>
              <a:ext cx="20637" cy="291958"/>
            </a:xfrm>
            <a:custGeom>
              <a:avLst/>
              <a:gdLst>
                <a:gd name="T0" fmla="*/ 0 w 15"/>
                <a:gd name="T1" fmla="*/ 0 h 16"/>
                <a:gd name="T2" fmla="*/ 0 w 15"/>
                <a:gd name="T3" fmla="*/ 0 h 16"/>
                <a:gd name="T4" fmla="*/ 5677928 w 15"/>
                <a:gd name="T5" fmla="*/ 28942503 h 16"/>
                <a:gd name="T6" fmla="*/ 20821357 w 15"/>
                <a:gd name="T7" fmla="*/ 28942503 h 16"/>
                <a:gd name="T8" fmla="*/ 13250332 w 15"/>
                <a:gd name="T9" fmla="*/ 3858815 h 16"/>
                <a:gd name="T10" fmla="*/ 26499288 w 15"/>
                <a:gd name="T11" fmla="*/ 21224870 h 16"/>
                <a:gd name="T12" fmla="*/ 15142056 w 15"/>
                <a:gd name="T13" fmla="*/ 0 h 16"/>
                <a:gd name="T14" fmla="*/ 0 w 15"/>
                <a:gd name="T15" fmla="*/ 0 h 16"/>
                <a:gd name="T16" fmla="*/ 0 w 15"/>
                <a:gd name="T17" fmla="*/ 0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6"/>
                <a:gd name="T29" fmla="*/ 15 w 15"/>
                <a:gd name="T30" fmla="*/ 16 h 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6">
                  <a:moveTo>
                    <a:pt x="0" y="0"/>
                  </a:moveTo>
                  <a:lnTo>
                    <a:pt x="0" y="0"/>
                  </a:lnTo>
                  <a:lnTo>
                    <a:pt x="3" y="15"/>
                  </a:lnTo>
                  <a:lnTo>
                    <a:pt x="11" y="15"/>
                  </a:lnTo>
                  <a:lnTo>
                    <a:pt x="7" y="2"/>
                  </a:lnTo>
                  <a:lnTo>
                    <a:pt x="14" y="11"/>
                  </a:lnTo>
                  <a:lnTo>
                    <a:pt x="8" y="0"/>
                  </a:lnTo>
                  <a:lnTo>
                    <a:pt x="0" y="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60" name="Freeform 59"/>
            <p:cNvSpPr>
              <a:spLocks/>
            </p:cNvSpPr>
            <p:nvPr/>
          </p:nvSpPr>
          <p:spPr bwMode="auto">
            <a:xfrm>
              <a:off x="689752" y="3142127"/>
              <a:ext cx="14287" cy="291958"/>
            </a:xfrm>
            <a:custGeom>
              <a:avLst/>
              <a:gdLst>
                <a:gd name="T0" fmla="*/ 0 w 13"/>
                <a:gd name="T1" fmla="*/ 0 h 11"/>
                <a:gd name="T2" fmla="*/ 0 w 13"/>
                <a:gd name="T3" fmla="*/ 0 h 11"/>
                <a:gd name="T4" fmla="*/ 14493612 w 13"/>
                <a:gd name="T5" fmla="*/ 16869050 h 11"/>
                <a:gd name="T6" fmla="*/ 14493612 w 13"/>
                <a:gd name="T7" fmla="*/ 1687165 h 11"/>
                <a:gd name="T8" fmla="*/ 0 w 13"/>
                <a:gd name="T9" fmla="*/ 0 h 11"/>
                <a:gd name="T10" fmla="*/ 0 w 13"/>
                <a:gd name="T11" fmla="*/ 0 h 11"/>
                <a:gd name="T12" fmla="*/ 0 60000 65536"/>
                <a:gd name="T13" fmla="*/ 0 60000 65536"/>
                <a:gd name="T14" fmla="*/ 0 60000 65536"/>
                <a:gd name="T15" fmla="*/ 0 60000 65536"/>
                <a:gd name="T16" fmla="*/ 0 60000 65536"/>
                <a:gd name="T17" fmla="*/ 0 60000 65536"/>
                <a:gd name="T18" fmla="*/ 0 w 13"/>
                <a:gd name="T19" fmla="*/ 0 h 11"/>
                <a:gd name="T20" fmla="*/ 13 w 13"/>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13" h="11">
                  <a:moveTo>
                    <a:pt x="0" y="0"/>
                  </a:moveTo>
                  <a:lnTo>
                    <a:pt x="0" y="0"/>
                  </a:lnTo>
                  <a:lnTo>
                    <a:pt x="12" y="10"/>
                  </a:lnTo>
                  <a:lnTo>
                    <a:pt x="12" y="1"/>
                  </a:lnTo>
                  <a:lnTo>
                    <a:pt x="0" y="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61" name="Freeform 60"/>
            <p:cNvSpPr>
              <a:spLocks/>
            </p:cNvSpPr>
            <p:nvPr/>
          </p:nvSpPr>
          <p:spPr bwMode="auto">
            <a:xfrm>
              <a:off x="694513" y="3169909"/>
              <a:ext cx="22225" cy="291958"/>
            </a:xfrm>
            <a:custGeom>
              <a:avLst/>
              <a:gdLst>
                <a:gd name="T0" fmla="*/ 0 w 19"/>
                <a:gd name="T1" fmla="*/ 0 h 26"/>
                <a:gd name="T2" fmla="*/ 0 w 19"/>
                <a:gd name="T3" fmla="*/ 0 h 26"/>
                <a:gd name="T4" fmla="*/ 19155607 w 19"/>
                <a:gd name="T5" fmla="*/ 14434772 h 26"/>
                <a:gd name="T6" fmla="*/ 24628808 w 19"/>
                <a:gd name="T7" fmla="*/ 45109675 h 26"/>
                <a:gd name="T8" fmla="*/ 0 w 19"/>
                <a:gd name="T9" fmla="*/ 0 h 26"/>
                <a:gd name="T10" fmla="*/ 0 w 19"/>
                <a:gd name="T11" fmla="*/ 0 h 26"/>
                <a:gd name="T12" fmla="*/ 0 60000 65536"/>
                <a:gd name="T13" fmla="*/ 0 60000 65536"/>
                <a:gd name="T14" fmla="*/ 0 60000 65536"/>
                <a:gd name="T15" fmla="*/ 0 60000 65536"/>
                <a:gd name="T16" fmla="*/ 0 60000 65536"/>
                <a:gd name="T17" fmla="*/ 0 60000 65536"/>
                <a:gd name="T18" fmla="*/ 0 w 19"/>
                <a:gd name="T19" fmla="*/ 0 h 26"/>
                <a:gd name="T20" fmla="*/ 19 w 19"/>
                <a:gd name="T21" fmla="*/ 26 h 26"/>
              </a:gdLst>
              <a:ahLst/>
              <a:cxnLst>
                <a:cxn ang="T12">
                  <a:pos x="T0" y="T1"/>
                </a:cxn>
                <a:cxn ang="T13">
                  <a:pos x="T2" y="T3"/>
                </a:cxn>
                <a:cxn ang="T14">
                  <a:pos x="T4" y="T5"/>
                </a:cxn>
                <a:cxn ang="T15">
                  <a:pos x="T6" y="T7"/>
                </a:cxn>
                <a:cxn ang="T16">
                  <a:pos x="T8" y="T9"/>
                </a:cxn>
                <a:cxn ang="T17">
                  <a:pos x="T10" y="T11"/>
                </a:cxn>
              </a:cxnLst>
              <a:rect l="T18" t="T19" r="T20" b="T21"/>
              <a:pathLst>
                <a:path w="19" h="26">
                  <a:moveTo>
                    <a:pt x="0" y="0"/>
                  </a:moveTo>
                  <a:lnTo>
                    <a:pt x="0" y="0"/>
                  </a:lnTo>
                  <a:lnTo>
                    <a:pt x="14" y="8"/>
                  </a:lnTo>
                  <a:lnTo>
                    <a:pt x="18" y="25"/>
                  </a:lnTo>
                  <a:lnTo>
                    <a:pt x="0" y="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62" name="Freeform 61"/>
            <p:cNvSpPr>
              <a:spLocks/>
            </p:cNvSpPr>
            <p:nvPr/>
          </p:nvSpPr>
          <p:spPr bwMode="auto">
            <a:xfrm>
              <a:off x="727851" y="3172290"/>
              <a:ext cx="14287" cy="291958"/>
            </a:xfrm>
            <a:custGeom>
              <a:avLst/>
              <a:gdLst>
                <a:gd name="T0" fmla="*/ 0 w 10"/>
                <a:gd name="T1" fmla="*/ 10841576 h 15"/>
                <a:gd name="T2" fmla="*/ 0 w 10"/>
                <a:gd name="T3" fmla="*/ 10841576 h 15"/>
                <a:gd name="T4" fmla="*/ 8165020 w 10"/>
                <a:gd name="T5" fmla="*/ 0 h 15"/>
                <a:gd name="T6" fmla="*/ 18370223 w 10"/>
                <a:gd name="T7" fmla="*/ 18973045 h 15"/>
                <a:gd name="T8" fmla="*/ 0 w 10"/>
                <a:gd name="T9" fmla="*/ 10841576 h 15"/>
                <a:gd name="T10" fmla="*/ 0 w 10"/>
                <a:gd name="T11" fmla="*/ 10841576 h 15"/>
                <a:gd name="T12" fmla="*/ 0 60000 65536"/>
                <a:gd name="T13" fmla="*/ 0 60000 65536"/>
                <a:gd name="T14" fmla="*/ 0 60000 65536"/>
                <a:gd name="T15" fmla="*/ 0 60000 65536"/>
                <a:gd name="T16" fmla="*/ 0 60000 65536"/>
                <a:gd name="T17" fmla="*/ 0 60000 65536"/>
                <a:gd name="T18" fmla="*/ 0 w 10"/>
                <a:gd name="T19" fmla="*/ 0 h 15"/>
                <a:gd name="T20" fmla="*/ 10 w 10"/>
                <a:gd name="T21" fmla="*/ 15 h 15"/>
              </a:gdLst>
              <a:ahLst/>
              <a:cxnLst>
                <a:cxn ang="T12">
                  <a:pos x="T0" y="T1"/>
                </a:cxn>
                <a:cxn ang="T13">
                  <a:pos x="T2" y="T3"/>
                </a:cxn>
                <a:cxn ang="T14">
                  <a:pos x="T4" y="T5"/>
                </a:cxn>
                <a:cxn ang="T15">
                  <a:pos x="T6" y="T7"/>
                </a:cxn>
                <a:cxn ang="T16">
                  <a:pos x="T8" y="T9"/>
                </a:cxn>
                <a:cxn ang="T17">
                  <a:pos x="T10" y="T11"/>
                </a:cxn>
              </a:cxnLst>
              <a:rect l="T18" t="T19" r="T20" b="T21"/>
              <a:pathLst>
                <a:path w="10" h="15">
                  <a:moveTo>
                    <a:pt x="0" y="8"/>
                  </a:moveTo>
                  <a:lnTo>
                    <a:pt x="0" y="8"/>
                  </a:lnTo>
                  <a:lnTo>
                    <a:pt x="4" y="0"/>
                  </a:lnTo>
                  <a:lnTo>
                    <a:pt x="9" y="14"/>
                  </a:lnTo>
                  <a:lnTo>
                    <a:pt x="0" y="8"/>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63" name="Freeform 62"/>
            <p:cNvSpPr>
              <a:spLocks/>
            </p:cNvSpPr>
            <p:nvPr/>
          </p:nvSpPr>
          <p:spPr bwMode="auto">
            <a:xfrm>
              <a:off x="846912" y="3567579"/>
              <a:ext cx="982657" cy="291958"/>
            </a:xfrm>
            <a:custGeom>
              <a:avLst/>
              <a:gdLst>
                <a:gd name="T0" fmla="*/ 0 w 787"/>
                <a:gd name="T1" fmla="*/ 35986208 h 382"/>
                <a:gd name="T2" fmla="*/ 31180509 w 787"/>
                <a:gd name="T3" fmla="*/ 94251414 h 382"/>
                <a:gd name="T4" fmla="*/ 6235603 w 787"/>
                <a:gd name="T5" fmla="*/ 260475223 h 382"/>
                <a:gd name="T6" fmla="*/ 57684942 w 787"/>
                <a:gd name="T7" fmla="*/ 322166221 h 382"/>
                <a:gd name="T8" fmla="*/ 88865460 w 787"/>
                <a:gd name="T9" fmla="*/ 414704110 h 382"/>
                <a:gd name="T10" fmla="*/ 162140632 w 787"/>
                <a:gd name="T11" fmla="*/ 469540844 h 382"/>
                <a:gd name="T12" fmla="*/ 291542490 w 787"/>
                <a:gd name="T13" fmla="*/ 500386343 h 382"/>
                <a:gd name="T14" fmla="*/ 445888036 w 787"/>
                <a:gd name="T15" fmla="*/ 555223077 h 382"/>
                <a:gd name="T16" fmla="*/ 544108107 w 787"/>
                <a:gd name="T17" fmla="*/ 622056083 h 382"/>
                <a:gd name="T18" fmla="*/ 581525455 w 787"/>
                <a:gd name="T19" fmla="*/ 589497017 h 382"/>
                <a:gd name="T20" fmla="*/ 629855728 w 787"/>
                <a:gd name="T21" fmla="*/ 538087416 h 382"/>
                <a:gd name="T22" fmla="*/ 748343529 w 787"/>
                <a:gd name="T23" fmla="*/ 555223077 h 382"/>
                <a:gd name="T24" fmla="*/ 728075955 w 787"/>
                <a:gd name="T25" fmla="*/ 524377578 h 382"/>
                <a:gd name="T26" fmla="*/ 776406228 w 787"/>
                <a:gd name="T27" fmla="*/ 508954173 h 382"/>
                <a:gd name="T28" fmla="*/ 866831174 w 787"/>
                <a:gd name="T29" fmla="*/ 531231842 h 382"/>
                <a:gd name="T30" fmla="*/ 893335597 w 787"/>
                <a:gd name="T31" fmla="*/ 596351282 h 382"/>
                <a:gd name="T32" fmla="*/ 938548070 w 787"/>
                <a:gd name="T33" fmla="*/ 651188016 h 382"/>
                <a:gd name="T34" fmla="*/ 916720971 w 787"/>
                <a:gd name="T35" fmla="*/ 508954173 h 382"/>
                <a:gd name="T36" fmla="*/ 1041444217 w 787"/>
                <a:gd name="T37" fmla="*/ 387285743 h 382"/>
                <a:gd name="T38" fmla="*/ 1039885941 w 787"/>
                <a:gd name="T39" fmla="*/ 375289471 h 382"/>
                <a:gd name="T40" fmla="*/ 1028971767 w 787"/>
                <a:gd name="T41" fmla="*/ 325593353 h 382"/>
                <a:gd name="T42" fmla="*/ 1028971767 w 787"/>
                <a:gd name="T43" fmla="*/ 320452655 h 382"/>
                <a:gd name="T44" fmla="*/ 1036768141 w 787"/>
                <a:gd name="T45" fmla="*/ 282752891 h 382"/>
                <a:gd name="T46" fmla="*/ 1055476190 w 787"/>
                <a:gd name="T47" fmla="*/ 308457692 h 382"/>
                <a:gd name="T48" fmla="*/ 1057035715 w 787"/>
                <a:gd name="T49" fmla="*/ 296461420 h 382"/>
                <a:gd name="T50" fmla="*/ 1164609186 w 787"/>
                <a:gd name="T51" fmla="*/ 222775459 h 382"/>
                <a:gd name="T52" fmla="*/ 1158373586 w 787"/>
                <a:gd name="T53" fmla="*/ 167937375 h 382"/>
                <a:gd name="T54" fmla="*/ 1225411908 w 787"/>
                <a:gd name="T55" fmla="*/ 123383347 h 382"/>
                <a:gd name="T56" fmla="*/ 1209821659 w 787"/>
                <a:gd name="T57" fmla="*/ 71973725 h 382"/>
                <a:gd name="T58" fmla="*/ 1147459412 w 787"/>
                <a:gd name="T59" fmla="*/ 121669781 h 382"/>
                <a:gd name="T60" fmla="*/ 1032090816 w 787"/>
                <a:gd name="T61" fmla="*/ 171365816 h 382"/>
                <a:gd name="T62" fmla="*/ 974405894 w 787"/>
                <a:gd name="T63" fmla="*/ 190215085 h 382"/>
                <a:gd name="T64" fmla="*/ 885540472 w 787"/>
                <a:gd name="T65" fmla="*/ 226202591 h 382"/>
                <a:gd name="T66" fmla="*/ 888658272 w 787"/>
                <a:gd name="T67" fmla="*/ 203924923 h 382"/>
                <a:gd name="T68" fmla="*/ 898012922 w 787"/>
                <a:gd name="T69" fmla="*/ 185074386 h 382"/>
                <a:gd name="T70" fmla="*/ 866831174 w 787"/>
                <a:gd name="T71" fmla="*/ 167937375 h 382"/>
                <a:gd name="T72" fmla="*/ 841886275 w 787"/>
                <a:gd name="T73" fmla="*/ 109673509 h 382"/>
                <a:gd name="T74" fmla="*/ 807587976 w 787"/>
                <a:gd name="T75" fmla="*/ 217633452 h 382"/>
                <a:gd name="T76" fmla="*/ 781083553 w 787"/>
                <a:gd name="T77" fmla="*/ 183360820 h 382"/>
                <a:gd name="T78" fmla="*/ 782643077 w 787"/>
                <a:gd name="T79" fmla="*/ 133664744 h 382"/>
                <a:gd name="T80" fmla="*/ 865272898 w 787"/>
                <a:gd name="T81" fmla="*/ 101105678 h 382"/>
                <a:gd name="T82" fmla="*/ 851240924 w 787"/>
                <a:gd name="T83" fmla="*/ 85682254 h 382"/>
                <a:gd name="T84" fmla="*/ 782643077 w 787"/>
                <a:gd name="T85" fmla="*/ 58263887 h 382"/>
                <a:gd name="T86" fmla="*/ 692218131 w 787"/>
                <a:gd name="T87" fmla="*/ 83968688 h 382"/>
                <a:gd name="T88" fmla="*/ 639210377 w 787"/>
                <a:gd name="T89" fmla="*/ 20564108 h 382"/>
                <a:gd name="T90" fmla="*/ 625178404 w 787"/>
                <a:gd name="T91" fmla="*/ 13709843 h 382"/>
                <a:gd name="T92" fmla="*/ 51448093 w 787"/>
                <a:gd name="T93" fmla="*/ 39414649 h 382"/>
                <a:gd name="T94" fmla="*/ 42094692 w 787"/>
                <a:gd name="T95" fmla="*/ 37699774 h 382"/>
                <a:gd name="T96" fmla="*/ 0 w 787"/>
                <a:gd name="T97" fmla="*/ 35986208 h 38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87"/>
                <a:gd name="T148" fmla="*/ 0 h 382"/>
                <a:gd name="T149" fmla="*/ 787 w 787"/>
                <a:gd name="T150" fmla="*/ 382 h 38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87" h="382">
                  <a:moveTo>
                    <a:pt x="0" y="21"/>
                  </a:moveTo>
                  <a:lnTo>
                    <a:pt x="0" y="21"/>
                  </a:lnTo>
                  <a:lnTo>
                    <a:pt x="9" y="52"/>
                  </a:lnTo>
                  <a:lnTo>
                    <a:pt x="20" y="55"/>
                  </a:lnTo>
                  <a:lnTo>
                    <a:pt x="11" y="57"/>
                  </a:lnTo>
                  <a:lnTo>
                    <a:pt x="4" y="152"/>
                  </a:lnTo>
                  <a:lnTo>
                    <a:pt x="24" y="188"/>
                  </a:lnTo>
                  <a:lnTo>
                    <a:pt x="37" y="188"/>
                  </a:lnTo>
                  <a:lnTo>
                    <a:pt x="32" y="202"/>
                  </a:lnTo>
                  <a:lnTo>
                    <a:pt x="57" y="242"/>
                  </a:lnTo>
                  <a:lnTo>
                    <a:pt x="83" y="251"/>
                  </a:lnTo>
                  <a:lnTo>
                    <a:pt x="104" y="274"/>
                  </a:lnTo>
                  <a:lnTo>
                    <a:pt x="135" y="271"/>
                  </a:lnTo>
                  <a:lnTo>
                    <a:pt x="187" y="292"/>
                  </a:lnTo>
                  <a:lnTo>
                    <a:pt x="249" y="284"/>
                  </a:lnTo>
                  <a:lnTo>
                    <a:pt x="286" y="324"/>
                  </a:lnTo>
                  <a:lnTo>
                    <a:pt x="315" y="314"/>
                  </a:lnTo>
                  <a:lnTo>
                    <a:pt x="349" y="363"/>
                  </a:lnTo>
                  <a:lnTo>
                    <a:pt x="376" y="372"/>
                  </a:lnTo>
                  <a:lnTo>
                    <a:pt x="373" y="344"/>
                  </a:lnTo>
                  <a:lnTo>
                    <a:pt x="401" y="327"/>
                  </a:lnTo>
                  <a:lnTo>
                    <a:pt x="404" y="314"/>
                  </a:lnTo>
                  <a:lnTo>
                    <a:pt x="445" y="314"/>
                  </a:lnTo>
                  <a:lnTo>
                    <a:pt x="480" y="324"/>
                  </a:lnTo>
                  <a:lnTo>
                    <a:pt x="481" y="308"/>
                  </a:lnTo>
                  <a:lnTo>
                    <a:pt x="467" y="306"/>
                  </a:lnTo>
                  <a:lnTo>
                    <a:pt x="497" y="305"/>
                  </a:lnTo>
                  <a:lnTo>
                    <a:pt x="498" y="297"/>
                  </a:lnTo>
                  <a:lnTo>
                    <a:pt x="501" y="307"/>
                  </a:lnTo>
                  <a:lnTo>
                    <a:pt x="556" y="310"/>
                  </a:lnTo>
                  <a:lnTo>
                    <a:pt x="571" y="324"/>
                  </a:lnTo>
                  <a:lnTo>
                    <a:pt x="573" y="348"/>
                  </a:lnTo>
                  <a:lnTo>
                    <a:pt x="591" y="381"/>
                  </a:lnTo>
                  <a:lnTo>
                    <a:pt x="602" y="380"/>
                  </a:lnTo>
                  <a:lnTo>
                    <a:pt x="606" y="355"/>
                  </a:lnTo>
                  <a:lnTo>
                    <a:pt x="588" y="297"/>
                  </a:lnTo>
                  <a:lnTo>
                    <a:pt x="599" y="273"/>
                  </a:lnTo>
                  <a:lnTo>
                    <a:pt x="668" y="226"/>
                  </a:lnTo>
                  <a:lnTo>
                    <a:pt x="655" y="221"/>
                  </a:lnTo>
                  <a:lnTo>
                    <a:pt x="667" y="219"/>
                  </a:lnTo>
                  <a:lnTo>
                    <a:pt x="657" y="204"/>
                  </a:lnTo>
                  <a:lnTo>
                    <a:pt x="660" y="190"/>
                  </a:lnTo>
                  <a:lnTo>
                    <a:pt x="646" y="180"/>
                  </a:lnTo>
                  <a:lnTo>
                    <a:pt x="660" y="187"/>
                  </a:lnTo>
                  <a:lnTo>
                    <a:pt x="655" y="170"/>
                  </a:lnTo>
                  <a:lnTo>
                    <a:pt x="665" y="165"/>
                  </a:lnTo>
                  <a:lnTo>
                    <a:pt x="667" y="202"/>
                  </a:lnTo>
                  <a:lnTo>
                    <a:pt x="677" y="180"/>
                  </a:lnTo>
                  <a:lnTo>
                    <a:pt x="671" y="163"/>
                  </a:lnTo>
                  <a:lnTo>
                    <a:pt x="678" y="173"/>
                  </a:lnTo>
                  <a:lnTo>
                    <a:pt x="692" y="143"/>
                  </a:lnTo>
                  <a:lnTo>
                    <a:pt x="747" y="130"/>
                  </a:lnTo>
                  <a:lnTo>
                    <a:pt x="733" y="121"/>
                  </a:lnTo>
                  <a:lnTo>
                    <a:pt x="743" y="98"/>
                  </a:lnTo>
                  <a:lnTo>
                    <a:pt x="785" y="81"/>
                  </a:lnTo>
                  <a:lnTo>
                    <a:pt x="786" y="72"/>
                  </a:lnTo>
                  <a:lnTo>
                    <a:pt x="776" y="64"/>
                  </a:lnTo>
                  <a:lnTo>
                    <a:pt x="776" y="42"/>
                  </a:lnTo>
                  <a:lnTo>
                    <a:pt x="753" y="35"/>
                  </a:lnTo>
                  <a:lnTo>
                    <a:pt x="736" y="71"/>
                  </a:lnTo>
                  <a:lnTo>
                    <a:pt x="667" y="84"/>
                  </a:lnTo>
                  <a:lnTo>
                    <a:pt x="662" y="100"/>
                  </a:lnTo>
                  <a:lnTo>
                    <a:pt x="622" y="106"/>
                  </a:lnTo>
                  <a:lnTo>
                    <a:pt x="625" y="111"/>
                  </a:lnTo>
                  <a:lnTo>
                    <a:pt x="585" y="133"/>
                  </a:lnTo>
                  <a:lnTo>
                    <a:pt x="568" y="132"/>
                  </a:lnTo>
                  <a:lnTo>
                    <a:pt x="567" y="126"/>
                  </a:lnTo>
                  <a:lnTo>
                    <a:pt x="570" y="119"/>
                  </a:lnTo>
                  <a:lnTo>
                    <a:pt x="574" y="114"/>
                  </a:lnTo>
                  <a:lnTo>
                    <a:pt x="576" y="108"/>
                  </a:lnTo>
                  <a:lnTo>
                    <a:pt x="570" y="91"/>
                  </a:lnTo>
                  <a:lnTo>
                    <a:pt x="556" y="98"/>
                  </a:lnTo>
                  <a:lnTo>
                    <a:pt x="561" y="71"/>
                  </a:lnTo>
                  <a:lnTo>
                    <a:pt x="540" y="64"/>
                  </a:lnTo>
                  <a:lnTo>
                    <a:pt x="524" y="81"/>
                  </a:lnTo>
                  <a:lnTo>
                    <a:pt x="518" y="127"/>
                  </a:lnTo>
                  <a:lnTo>
                    <a:pt x="505" y="128"/>
                  </a:lnTo>
                  <a:lnTo>
                    <a:pt x="501" y="107"/>
                  </a:lnTo>
                  <a:lnTo>
                    <a:pt x="511" y="72"/>
                  </a:lnTo>
                  <a:lnTo>
                    <a:pt x="502" y="78"/>
                  </a:lnTo>
                  <a:lnTo>
                    <a:pt x="519" y="60"/>
                  </a:lnTo>
                  <a:lnTo>
                    <a:pt x="555" y="59"/>
                  </a:lnTo>
                  <a:lnTo>
                    <a:pt x="549" y="50"/>
                  </a:lnTo>
                  <a:lnTo>
                    <a:pt x="546" y="50"/>
                  </a:lnTo>
                  <a:lnTo>
                    <a:pt x="493" y="45"/>
                  </a:lnTo>
                  <a:lnTo>
                    <a:pt x="502" y="34"/>
                  </a:lnTo>
                  <a:lnTo>
                    <a:pt x="469" y="49"/>
                  </a:lnTo>
                  <a:lnTo>
                    <a:pt x="444" y="49"/>
                  </a:lnTo>
                  <a:lnTo>
                    <a:pt x="475" y="25"/>
                  </a:lnTo>
                  <a:lnTo>
                    <a:pt x="410" y="12"/>
                  </a:lnTo>
                  <a:lnTo>
                    <a:pt x="402" y="0"/>
                  </a:lnTo>
                  <a:lnTo>
                    <a:pt x="401" y="8"/>
                  </a:lnTo>
                  <a:lnTo>
                    <a:pt x="25" y="8"/>
                  </a:lnTo>
                  <a:lnTo>
                    <a:pt x="33" y="23"/>
                  </a:lnTo>
                  <a:lnTo>
                    <a:pt x="24" y="35"/>
                  </a:lnTo>
                  <a:lnTo>
                    <a:pt x="27" y="22"/>
                  </a:lnTo>
                  <a:lnTo>
                    <a:pt x="0" y="21"/>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sp>
          <p:nvSpPr>
            <p:cNvPr id="64" name="Freeform 63"/>
            <p:cNvSpPr>
              <a:spLocks/>
            </p:cNvSpPr>
            <p:nvPr/>
          </p:nvSpPr>
          <p:spPr bwMode="auto">
            <a:xfrm>
              <a:off x="6165001" y="2968294"/>
              <a:ext cx="55563" cy="291958"/>
            </a:xfrm>
            <a:custGeom>
              <a:avLst/>
              <a:gdLst>
                <a:gd name="T0" fmla="*/ 0 w 43"/>
                <a:gd name="T1" fmla="*/ 7406368 h 14"/>
                <a:gd name="T2" fmla="*/ 0 w 43"/>
                <a:gd name="T3" fmla="*/ 7406368 h 14"/>
                <a:gd name="T4" fmla="*/ 41742022 w 43"/>
                <a:gd name="T5" fmla="*/ 0 h 14"/>
                <a:gd name="T6" fmla="*/ 70126962 w 43"/>
                <a:gd name="T7" fmla="*/ 11108871 h 14"/>
                <a:gd name="T8" fmla="*/ 55099114 w 43"/>
                <a:gd name="T9" fmla="*/ 24069679 h 14"/>
                <a:gd name="T10" fmla="*/ 0 w 43"/>
                <a:gd name="T11" fmla="*/ 7406368 h 14"/>
                <a:gd name="T12" fmla="*/ 0 w 43"/>
                <a:gd name="T13" fmla="*/ 7406368 h 14"/>
                <a:gd name="T14" fmla="*/ 0 60000 65536"/>
                <a:gd name="T15" fmla="*/ 0 60000 65536"/>
                <a:gd name="T16" fmla="*/ 0 60000 65536"/>
                <a:gd name="T17" fmla="*/ 0 60000 65536"/>
                <a:gd name="T18" fmla="*/ 0 60000 65536"/>
                <a:gd name="T19" fmla="*/ 0 60000 65536"/>
                <a:gd name="T20" fmla="*/ 0 60000 65536"/>
                <a:gd name="T21" fmla="*/ 0 w 43"/>
                <a:gd name="T22" fmla="*/ 0 h 14"/>
                <a:gd name="T23" fmla="*/ 43 w 43"/>
                <a:gd name="T24" fmla="*/ 14 h 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 h="14">
                  <a:moveTo>
                    <a:pt x="0" y="4"/>
                  </a:moveTo>
                  <a:lnTo>
                    <a:pt x="0" y="4"/>
                  </a:lnTo>
                  <a:lnTo>
                    <a:pt x="25" y="0"/>
                  </a:lnTo>
                  <a:lnTo>
                    <a:pt x="42" y="6"/>
                  </a:lnTo>
                  <a:lnTo>
                    <a:pt x="33" y="13"/>
                  </a:lnTo>
                  <a:lnTo>
                    <a:pt x="0" y="4"/>
                  </a:lnTo>
                </a:path>
              </a:pathLst>
            </a:custGeom>
            <a:grpFill/>
            <a:ln w="6350">
              <a:solidFill>
                <a:schemeClr val="bg1"/>
              </a:solidFill>
              <a:round/>
              <a:headEnd/>
              <a:tailEnd/>
            </a:ln>
          </p:spPr>
          <p:txBody>
            <a:bodyPr lIns="0" tIns="0" rIns="0" bIns="0" anchor="ctr">
              <a:spAutoFit/>
            </a:bodyPr>
            <a:lstStyle/>
            <a:p>
              <a:pPr>
                <a:defRPr/>
              </a:pPr>
              <a:endParaRPr lang="en-GB" dirty="0"/>
            </a:p>
          </p:txBody>
        </p:sp>
        <p:grpSp>
          <p:nvGrpSpPr>
            <p:cNvPr id="22" name="Group 115"/>
            <p:cNvGrpSpPr>
              <a:grpSpLocks/>
            </p:cNvGrpSpPr>
            <p:nvPr/>
          </p:nvGrpSpPr>
          <p:grpSpPr bwMode="auto">
            <a:xfrm>
              <a:off x="1396169" y="3884952"/>
              <a:ext cx="981064" cy="1775195"/>
              <a:chOff x="1821" y="3023"/>
              <a:chExt cx="785" cy="1359"/>
            </a:xfrm>
            <a:grpFill/>
          </p:grpSpPr>
          <p:sp>
            <p:nvSpPr>
              <p:cNvPr id="191" name="Freeform 190"/>
              <p:cNvSpPr>
                <a:spLocks/>
              </p:cNvSpPr>
              <p:nvPr/>
            </p:nvSpPr>
            <p:spPr bwMode="auto">
              <a:xfrm>
                <a:off x="2163" y="3068"/>
                <a:ext cx="21" cy="224"/>
              </a:xfrm>
              <a:custGeom>
                <a:avLst/>
                <a:gdLst>
                  <a:gd name="T0" fmla="*/ 0 w 21"/>
                  <a:gd name="T1" fmla="*/ 0 h 8"/>
                  <a:gd name="T2" fmla="*/ 0 w 21"/>
                  <a:gd name="T3" fmla="*/ 0 h 8"/>
                  <a:gd name="T4" fmla="*/ 2 w 21"/>
                  <a:gd name="T5" fmla="*/ 7 h 8"/>
                  <a:gd name="T6" fmla="*/ 20 w 21"/>
                  <a:gd name="T7" fmla="*/ 4 h 8"/>
                  <a:gd name="T8" fmla="*/ 0 w 21"/>
                  <a:gd name="T9" fmla="*/ 0 h 8"/>
                  <a:gd name="T10" fmla="*/ 0 w 21"/>
                  <a:gd name="T11" fmla="*/ 0 h 8"/>
                  <a:gd name="T12" fmla="*/ 0 60000 65536"/>
                  <a:gd name="T13" fmla="*/ 0 60000 65536"/>
                  <a:gd name="T14" fmla="*/ 0 60000 65536"/>
                  <a:gd name="T15" fmla="*/ 0 60000 65536"/>
                  <a:gd name="T16" fmla="*/ 0 60000 65536"/>
                  <a:gd name="T17" fmla="*/ 0 60000 65536"/>
                  <a:gd name="T18" fmla="*/ 0 w 21"/>
                  <a:gd name="T19" fmla="*/ 0 h 8"/>
                  <a:gd name="T20" fmla="*/ 21 w 21"/>
                  <a:gd name="T21" fmla="*/ 8 h 8"/>
                </a:gdLst>
                <a:ahLst/>
                <a:cxnLst>
                  <a:cxn ang="T12">
                    <a:pos x="T0" y="T1"/>
                  </a:cxn>
                  <a:cxn ang="T13">
                    <a:pos x="T2" y="T3"/>
                  </a:cxn>
                  <a:cxn ang="T14">
                    <a:pos x="T4" y="T5"/>
                  </a:cxn>
                  <a:cxn ang="T15">
                    <a:pos x="T6" y="T7"/>
                  </a:cxn>
                  <a:cxn ang="T16">
                    <a:pos x="T8" y="T9"/>
                  </a:cxn>
                  <a:cxn ang="T17">
                    <a:pos x="T10" y="T11"/>
                  </a:cxn>
                </a:cxnLst>
                <a:rect l="T18" t="T19" r="T20" b="T21"/>
                <a:pathLst>
                  <a:path w="21" h="8">
                    <a:moveTo>
                      <a:pt x="0" y="0"/>
                    </a:moveTo>
                    <a:lnTo>
                      <a:pt x="0" y="0"/>
                    </a:lnTo>
                    <a:lnTo>
                      <a:pt x="2" y="7"/>
                    </a:lnTo>
                    <a:lnTo>
                      <a:pt x="20" y="4"/>
                    </a:lnTo>
                    <a:lnTo>
                      <a:pt x="0" y="0"/>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92" name="Freeform 191"/>
              <p:cNvSpPr>
                <a:spLocks/>
              </p:cNvSpPr>
              <p:nvPr/>
            </p:nvSpPr>
            <p:spPr bwMode="auto">
              <a:xfrm>
                <a:off x="2079" y="3858"/>
                <a:ext cx="270" cy="224"/>
              </a:xfrm>
              <a:custGeom>
                <a:avLst/>
                <a:gdLst>
                  <a:gd name="T0" fmla="*/ 0 w 270"/>
                  <a:gd name="T1" fmla="*/ 444 h 481"/>
                  <a:gd name="T2" fmla="*/ 0 w 270"/>
                  <a:gd name="T3" fmla="*/ 444 h 481"/>
                  <a:gd name="T4" fmla="*/ 3 w 270"/>
                  <a:gd name="T5" fmla="*/ 455 h 481"/>
                  <a:gd name="T6" fmla="*/ 14 w 270"/>
                  <a:gd name="T7" fmla="*/ 451 h 481"/>
                  <a:gd name="T8" fmla="*/ 18 w 270"/>
                  <a:gd name="T9" fmla="*/ 475 h 481"/>
                  <a:gd name="T10" fmla="*/ 68 w 270"/>
                  <a:gd name="T11" fmla="*/ 480 h 481"/>
                  <a:gd name="T12" fmla="*/ 54 w 270"/>
                  <a:gd name="T13" fmla="*/ 468 h 481"/>
                  <a:gd name="T14" fmla="*/ 64 w 270"/>
                  <a:gd name="T15" fmla="*/ 435 h 481"/>
                  <a:gd name="T16" fmla="*/ 74 w 270"/>
                  <a:gd name="T17" fmla="*/ 442 h 481"/>
                  <a:gd name="T18" fmla="*/ 105 w 270"/>
                  <a:gd name="T19" fmla="*/ 396 h 481"/>
                  <a:gd name="T20" fmla="*/ 81 w 270"/>
                  <a:gd name="T21" fmla="*/ 370 h 481"/>
                  <a:gd name="T22" fmla="*/ 108 w 270"/>
                  <a:gd name="T23" fmla="*/ 354 h 481"/>
                  <a:gd name="T24" fmla="*/ 112 w 270"/>
                  <a:gd name="T25" fmla="*/ 331 h 481"/>
                  <a:gd name="T26" fmla="*/ 124 w 270"/>
                  <a:gd name="T27" fmla="*/ 320 h 481"/>
                  <a:gd name="T28" fmla="*/ 113 w 270"/>
                  <a:gd name="T29" fmla="*/ 316 h 481"/>
                  <a:gd name="T30" fmla="*/ 134 w 270"/>
                  <a:gd name="T31" fmla="*/ 316 h 481"/>
                  <a:gd name="T32" fmla="*/ 131 w 270"/>
                  <a:gd name="T33" fmla="*/ 305 h 481"/>
                  <a:gd name="T34" fmla="*/ 122 w 270"/>
                  <a:gd name="T35" fmla="*/ 312 h 481"/>
                  <a:gd name="T36" fmla="*/ 113 w 270"/>
                  <a:gd name="T37" fmla="*/ 304 h 481"/>
                  <a:gd name="T38" fmla="*/ 112 w 270"/>
                  <a:gd name="T39" fmla="*/ 287 h 481"/>
                  <a:gd name="T40" fmla="*/ 149 w 270"/>
                  <a:gd name="T41" fmla="*/ 288 h 481"/>
                  <a:gd name="T42" fmla="*/ 152 w 270"/>
                  <a:gd name="T43" fmla="*/ 253 h 481"/>
                  <a:gd name="T44" fmla="*/ 210 w 270"/>
                  <a:gd name="T45" fmla="*/ 247 h 481"/>
                  <a:gd name="T46" fmla="*/ 227 w 270"/>
                  <a:gd name="T47" fmla="*/ 223 h 481"/>
                  <a:gd name="T48" fmla="*/ 204 w 270"/>
                  <a:gd name="T49" fmla="*/ 178 h 481"/>
                  <a:gd name="T50" fmla="*/ 216 w 270"/>
                  <a:gd name="T51" fmla="*/ 122 h 481"/>
                  <a:gd name="T52" fmla="*/ 269 w 270"/>
                  <a:gd name="T53" fmla="*/ 76 h 481"/>
                  <a:gd name="T54" fmla="*/ 267 w 270"/>
                  <a:gd name="T55" fmla="*/ 55 h 481"/>
                  <a:gd name="T56" fmla="*/ 256 w 270"/>
                  <a:gd name="T57" fmla="*/ 55 h 481"/>
                  <a:gd name="T58" fmla="*/ 242 w 270"/>
                  <a:gd name="T59" fmla="*/ 79 h 481"/>
                  <a:gd name="T60" fmla="*/ 205 w 270"/>
                  <a:gd name="T61" fmla="*/ 78 h 481"/>
                  <a:gd name="T62" fmla="*/ 213 w 270"/>
                  <a:gd name="T63" fmla="*/ 50 h 481"/>
                  <a:gd name="T64" fmla="*/ 147 w 270"/>
                  <a:gd name="T65" fmla="*/ 7 h 481"/>
                  <a:gd name="T66" fmla="*/ 125 w 270"/>
                  <a:gd name="T67" fmla="*/ 3 h 481"/>
                  <a:gd name="T68" fmla="*/ 123 w 270"/>
                  <a:gd name="T69" fmla="*/ 12 h 481"/>
                  <a:gd name="T70" fmla="*/ 98 w 270"/>
                  <a:gd name="T71" fmla="*/ 0 h 481"/>
                  <a:gd name="T72" fmla="*/ 84 w 270"/>
                  <a:gd name="T73" fmla="*/ 15 h 481"/>
                  <a:gd name="T74" fmla="*/ 82 w 270"/>
                  <a:gd name="T75" fmla="*/ 32 h 481"/>
                  <a:gd name="T76" fmla="*/ 67 w 270"/>
                  <a:gd name="T77" fmla="*/ 39 h 481"/>
                  <a:gd name="T78" fmla="*/ 68 w 270"/>
                  <a:gd name="T79" fmla="*/ 73 h 481"/>
                  <a:gd name="T80" fmla="*/ 51 w 270"/>
                  <a:gd name="T81" fmla="*/ 91 h 481"/>
                  <a:gd name="T82" fmla="*/ 39 w 270"/>
                  <a:gd name="T83" fmla="*/ 138 h 481"/>
                  <a:gd name="T84" fmla="*/ 48 w 270"/>
                  <a:gd name="T85" fmla="*/ 182 h 481"/>
                  <a:gd name="T86" fmla="*/ 31 w 270"/>
                  <a:gd name="T87" fmla="*/ 220 h 481"/>
                  <a:gd name="T88" fmla="*/ 18 w 270"/>
                  <a:gd name="T89" fmla="*/ 313 h 481"/>
                  <a:gd name="T90" fmla="*/ 28 w 270"/>
                  <a:gd name="T91" fmla="*/ 348 h 481"/>
                  <a:gd name="T92" fmla="*/ 19 w 270"/>
                  <a:gd name="T93" fmla="*/ 351 h 481"/>
                  <a:gd name="T94" fmla="*/ 23 w 270"/>
                  <a:gd name="T95" fmla="*/ 381 h 481"/>
                  <a:gd name="T96" fmla="*/ 0 w 270"/>
                  <a:gd name="T97" fmla="*/ 444 h 481"/>
                  <a:gd name="T98" fmla="*/ 0 w 270"/>
                  <a:gd name="T99" fmla="*/ 444 h 48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0"/>
                  <a:gd name="T151" fmla="*/ 0 h 481"/>
                  <a:gd name="T152" fmla="*/ 270 w 270"/>
                  <a:gd name="T153" fmla="*/ 481 h 48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0" h="481">
                    <a:moveTo>
                      <a:pt x="0" y="444"/>
                    </a:moveTo>
                    <a:lnTo>
                      <a:pt x="0" y="444"/>
                    </a:lnTo>
                    <a:lnTo>
                      <a:pt x="3" y="455"/>
                    </a:lnTo>
                    <a:lnTo>
                      <a:pt x="14" y="451"/>
                    </a:lnTo>
                    <a:lnTo>
                      <a:pt x="18" y="475"/>
                    </a:lnTo>
                    <a:lnTo>
                      <a:pt x="68" y="480"/>
                    </a:lnTo>
                    <a:lnTo>
                      <a:pt x="54" y="468"/>
                    </a:lnTo>
                    <a:lnTo>
                      <a:pt x="64" y="435"/>
                    </a:lnTo>
                    <a:lnTo>
                      <a:pt x="74" y="442"/>
                    </a:lnTo>
                    <a:lnTo>
                      <a:pt x="105" y="396"/>
                    </a:lnTo>
                    <a:lnTo>
                      <a:pt x="81" y="370"/>
                    </a:lnTo>
                    <a:lnTo>
                      <a:pt x="108" y="354"/>
                    </a:lnTo>
                    <a:lnTo>
                      <a:pt x="112" y="331"/>
                    </a:lnTo>
                    <a:lnTo>
                      <a:pt x="124" y="320"/>
                    </a:lnTo>
                    <a:lnTo>
                      <a:pt x="113" y="316"/>
                    </a:lnTo>
                    <a:lnTo>
                      <a:pt x="134" y="316"/>
                    </a:lnTo>
                    <a:lnTo>
                      <a:pt x="131" y="305"/>
                    </a:lnTo>
                    <a:lnTo>
                      <a:pt x="122" y="312"/>
                    </a:lnTo>
                    <a:lnTo>
                      <a:pt x="113" y="304"/>
                    </a:lnTo>
                    <a:lnTo>
                      <a:pt x="112" y="287"/>
                    </a:lnTo>
                    <a:lnTo>
                      <a:pt x="149" y="288"/>
                    </a:lnTo>
                    <a:lnTo>
                      <a:pt x="152" y="253"/>
                    </a:lnTo>
                    <a:lnTo>
                      <a:pt x="210" y="247"/>
                    </a:lnTo>
                    <a:lnTo>
                      <a:pt x="227" y="223"/>
                    </a:lnTo>
                    <a:lnTo>
                      <a:pt x="204" y="178"/>
                    </a:lnTo>
                    <a:lnTo>
                      <a:pt x="216" y="122"/>
                    </a:lnTo>
                    <a:lnTo>
                      <a:pt x="269" y="76"/>
                    </a:lnTo>
                    <a:lnTo>
                      <a:pt x="267" y="55"/>
                    </a:lnTo>
                    <a:lnTo>
                      <a:pt x="256" y="55"/>
                    </a:lnTo>
                    <a:lnTo>
                      <a:pt x="242" y="79"/>
                    </a:lnTo>
                    <a:lnTo>
                      <a:pt x="205" y="78"/>
                    </a:lnTo>
                    <a:lnTo>
                      <a:pt x="213" y="50"/>
                    </a:lnTo>
                    <a:lnTo>
                      <a:pt x="147" y="7"/>
                    </a:lnTo>
                    <a:lnTo>
                      <a:pt x="125" y="3"/>
                    </a:lnTo>
                    <a:lnTo>
                      <a:pt x="123" y="12"/>
                    </a:lnTo>
                    <a:lnTo>
                      <a:pt x="98" y="0"/>
                    </a:lnTo>
                    <a:lnTo>
                      <a:pt x="84" y="15"/>
                    </a:lnTo>
                    <a:lnTo>
                      <a:pt x="82" y="32"/>
                    </a:lnTo>
                    <a:lnTo>
                      <a:pt x="67" y="39"/>
                    </a:lnTo>
                    <a:lnTo>
                      <a:pt x="68" y="73"/>
                    </a:lnTo>
                    <a:lnTo>
                      <a:pt x="51" y="91"/>
                    </a:lnTo>
                    <a:lnTo>
                      <a:pt x="39" y="138"/>
                    </a:lnTo>
                    <a:lnTo>
                      <a:pt x="48" y="182"/>
                    </a:lnTo>
                    <a:lnTo>
                      <a:pt x="31" y="220"/>
                    </a:lnTo>
                    <a:lnTo>
                      <a:pt x="18" y="313"/>
                    </a:lnTo>
                    <a:lnTo>
                      <a:pt x="28" y="348"/>
                    </a:lnTo>
                    <a:lnTo>
                      <a:pt x="19" y="351"/>
                    </a:lnTo>
                    <a:lnTo>
                      <a:pt x="23" y="381"/>
                    </a:lnTo>
                    <a:lnTo>
                      <a:pt x="0" y="444"/>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93" name="Freeform 192"/>
              <p:cNvSpPr>
                <a:spLocks/>
              </p:cNvSpPr>
              <p:nvPr/>
            </p:nvSpPr>
            <p:spPr bwMode="auto">
              <a:xfrm>
                <a:off x="2143" y="4126"/>
                <a:ext cx="49" cy="224"/>
              </a:xfrm>
              <a:custGeom>
                <a:avLst/>
                <a:gdLst>
                  <a:gd name="T0" fmla="*/ 0 w 49"/>
                  <a:gd name="T1" fmla="*/ 0 h 42"/>
                  <a:gd name="T2" fmla="*/ 0 w 49"/>
                  <a:gd name="T3" fmla="*/ 0 h 42"/>
                  <a:gd name="T4" fmla="*/ 2 w 49"/>
                  <a:gd name="T5" fmla="*/ 41 h 42"/>
                  <a:gd name="T6" fmla="*/ 48 w 49"/>
                  <a:gd name="T7" fmla="*/ 37 h 42"/>
                  <a:gd name="T8" fmla="*/ 11 w 49"/>
                  <a:gd name="T9" fmla="*/ 20 h 42"/>
                  <a:gd name="T10" fmla="*/ 0 w 49"/>
                  <a:gd name="T11" fmla="*/ 0 h 42"/>
                  <a:gd name="T12" fmla="*/ 0 w 49"/>
                  <a:gd name="T13" fmla="*/ 0 h 42"/>
                  <a:gd name="T14" fmla="*/ 0 60000 65536"/>
                  <a:gd name="T15" fmla="*/ 0 60000 65536"/>
                  <a:gd name="T16" fmla="*/ 0 60000 65536"/>
                  <a:gd name="T17" fmla="*/ 0 60000 65536"/>
                  <a:gd name="T18" fmla="*/ 0 60000 65536"/>
                  <a:gd name="T19" fmla="*/ 0 60000 65536"/>
                  <a:gd name="T20" fmla="*/ 0 60000 65536"/>
                  <a:gd name="T21" fmla="*/ 0 w 49"/>
                  <a:gd name="T22" fmla="*/ 0 h 42"/>
                  <a:gd name="T23" fmla="*/ 49 w 49"/>
                  <a:gd name="T24" fmla="*/ 42 h 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9" h="42">
                    <a:moveTo>
                      <a:pt x="0" y="0"/>
                    </a:moveTo>
                    <a:lnTo>
                      <a:pt x="0" y="0"/>
                    </a:lnTo>
                    <a:lnTo>
                      <a:pt x="2" y="41"/>
                    </a:lnTo>
                    <a:lnTo>
                      <a:pt x="48" y="37"/>
                    </a:lnTo>
                    <a:lnTo>
                      <a:pt x="11" y="20"/>
                    </a:lnTo>
                    <a:lnTo>
                      <a:pt x="0" y="0"/>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94" name="Freeform 193"/>
              <p:cNvSpPr>
                <a:spLocks/>
              </p:cNvSpPr>
              <p:nvPr/>
            </p:nvSpPr>
            <p:spPr bwMode="auto">
              <a:xfrm>
                <a:off x="2129" y="3541"/>
                <a:ext cx="165" cy="224"/>
              </a:xfrm>
              <a:custGeom>
                <a:avLst/>
                <a:gdLst>
                  <a:gd name="T0" fmla="*/ 0 w 165"/>
                  <a:gd name="T1" fmla="*/ 18 h 185"/>
                  <a:gd name="T2" fmla="*/ 0 w 165"/>
                  <a:gd name="T3" fmla="*/ 18 h 185"/>
                  <a:gd name="T4" fmla="*/ 13 w 165"/>
                  <a:gd name="T5" fmla="*/ 38 h 185"/>
                  <a:gd name="T6" fmla="*/ 4 w 165"/>
                  <a:gd name="T7" fmla="*/ 80 h 185"/>
                  <a:gd name="T8" fmla="*/ 13 w 165"/>
                  <a:gd name="T9" fmla="*/ 84 h 185"/>
                  <a:gd name="T10" fmla="*/ 9 w 165"/>
                  <a:gd name="T11" fmla="*/ 91 h 185"/>
                  <a:gd name="T12" fmla="*/ 1 w 165"/>
                  <a:gd name="T13" fmla="*/ 108 h 185"/>
                  <a:gd name="T14" fmla="*/ 16 w 165"/>
                  <a:gd name="T15" fmla="*/ 133 h 185"/>
                  <a:gd name="T16" fmla="*/ 24 w 165"/>
                  <a:gd name="T17" fmla="*/ 183 h 185"/>
                  <a:gd name="T18" fmla="*/ 34 w 165"/>
                  <a:gd name="T19" fmla="*/ 184 h 185"/>
                  <a:gd name="T20" fmla="*/ 48 w 165"/>
                  <a:gd name="T21" fmla="*/ 169 h 185"/>
                  <a:gd name="T22" fmla="*/ 73 w 165"/>
                  <a:gd name="T23" fmla="*/ 181 h 185"/>
                  <a:gd name="T24" fmla="*/ 75 w 165"/>
                  <a:gd name="T25" fmla="*/ 172 h 185"/>
                  <a:gd name="T26" fmla="*/ 97 w 165"/>
                  <a:gd name="T27" fmla="*/ 176 h 185"/>
                  <a:gd name="T28" fmla="*/ 106 w 165"/>
                  <a:gd name="T29" fmla="*/ 139 h 185"/>
                  <a:gd name="T30" fmla="*/ 145 w 165"/>
                  <a:gd name="T31" fmla="*/ 133 h 185"/>
                  <a:gd name="T32" fmla="*/ 159 w 165"/>
                  <a:gd name="T33" fmla="*/ 145 h 185"/>
                  <a:gd name="T34" fmla="*/ 164 w 165"/>
                  <a:gd name="T35" fmla="*/ 117 h 185"/>
                  <a:gd name="T36" fmla="*/ 155 w 165"/>
                  <a:gd name="T37" fmla="*/ 93 h 185"/>
                  <a:gd name="T38" fmla="*/ 132 w 165"/>
                  <a:gd name="T39" fmla="*/ 91 h 185"/>
                  <a:gd name="T40" fmla="*/ 122 w 165"/>
                  <a:gd name="T41" fmla="*/ 55 h 185"/>
                  <a:gd name="T42" fmla="*/ 62 w 165"/>
                  <a:gd name="T43" fmla="*/ 31 h 185"/>
                  <a:gd name="T44" fmla="*/ 58 w 165"/>
                  <a:gd name="T45" fmla="*/ 0 h 185"/>
                  <a:gd name="T46" fmla="*/ 17 w 165"/>
                  <a:gd name="T47" fmla="*/ 19 h 185"/>
                  <a:gd name="T48" fmla="*/ 0 w 165"/>
                  <a:gd name="T49" fmla="*/ 18 h 185"/>
                  <a:gd name="T50" fmla="*/ 0 w 165"/>
                  <a:gd name="T51" fmla="*/ 18 h 18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65"/>
                  <a:gd name="T79" fmla="*/ 0 h 185"/>
                  <a:gd name="T80" fmla="*/ 165 w 165"/>
                  <a:gd name="T81" fmla="*/ 185 h 18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65" h="185">
                    <a:moveTo>
                      <a:pt x="0" y="18"/>
                    </a:moveTo>
                    <a:lnTo>
                      <a:pt x="0" y="18"/>
                    </a:lnTo>
                    <a:lnTo>
                      <a:pt x="13" y="38"/>
                    </a:lnTo>
                    <a:lnTo>
                      <a:pt x="4" y="80"/>
                    </a:lnTo>
                    <a:lnTo>
                      <a:pt x="13" y="84"/>
                    </a:lnTo>
                    <a:lnTo>
                      <a:pt x="9" y="91"/>
                    </a:lnTo>
                    <a:lnTo>
                      <a:pt x="1" y="108"/>
                    </a:lnTo>
                    <a:lnTo>
                      <a:pt x="16" y="133"/>
                    </a:lnTo>
                    <a:lnTo>
                      <a:pt x="24" y="183"/>
                    </a:lnTo>
                    <a:lnTo>
                      <a:pt x="34" y="184"/>
                    </a:lnTo>
                    <a:lnTo>
                      <a:pt x="48" y="169"/>
                    </a:lnTo>
                    <a:lnTo>
                      <a:pt x="73" y="181"/>
                    </a:lnTo>
                    <a:lnTo>
                      <a:pt x="75" y="172"/>
                    </a:lnTo>
                    <a:lnTo>
                      <a:pt x="97" y="176"/>
                    </a:lnTo>
                    <a:lnTo>
                      <a:pt x="106" y="139"/>
                    </a:lnTo>
                    <a:lnTo>
                      <a:pt x="145" y="133"/>
                    </a:lnTo>
                    <a:lnTo>
                      <a:pt x="159" y="145"/>
                    </a:lnTo>
                    <a:lnTo>
                      <a:pt x="164" y="117"/>
                    </a:lnTo>
                    <a:lnTo>
                      <a:pt x="155" y="93"/>
                    </a:lnTo>
                    <a:lnTo>
                      <a:pt x="132" y="91"/>
                    </a:lnTo>
                    <a:lnTo>
                      <a:pt x="122" y="55"/>
                    </a:lnTo>
                    <a:lnTo>
                      <a:pt x="62" y="31"/>
                    </a:lnTo>
                    <a:lnTo>
                      <a:pt x="58" y="0"/>
                    </a:lnTo>
                    <a:lnTo>
                      <a:pt x="17" y="19"/>
                    </a:lnTo>
                    <a:lnTo>
                      <a:pt x="0" y="18"/>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95" name="Freeform 194"/>
              <p:cNvSpPr>
                <a:spLocks/>
              </p:cNvSpPr>
              <p:nvPr/>
            </p:nvSpPr>
            <p:spPr bwMode="auto">
              <a:xfrm>
                <a:off x="2073" y="3520"/>
                <a:ext cx="533" cy="224"/>
              </a:xfrm>
              <a:custGeom>
                <a:avLst/>
                <a:gdLst>
                  <a:gd name="T0" fmla="*/ 0 w 533"/>
                  <a:gd name="T1" fmla="*/ 172 h 544"/>
                  <a:gd name="T2" fmla="*/ 30 w 533"/>
                  <a:gd name="T3" fmla="*/ 205 h 544"/>
                  <a:gd name="T4" fmla="*/ 45 w 533"/>
                  <a:gd name="T5" fmla="*/ 218 h 544"/>
                  <a:gd name="T6" fmla="*/ 73 w 533"/>
                  <a:gd name="T7" fmla="*/ 219 h 544"/>
                  <a:gd name="T8" fmla="*/ 118 w 533"/>
                  <a:gd name="T9" fmla="*/ 231 h 544"/>
                  <a:gd name="T10" fmla="*/ 188 w 533"/>
                  <a:gd name="T11" fmla="*/ 291 h 544"/>
                  <a:gd name="T12" fmla="*/ 220 w 533"/>
                  <a:gd name="T13" fmla="*/ 317 h 544"/>
                  <a:gd name="T14" fmla="*/ 218 w 533"/>
                  <a:gd name="T15" fmla="*/ 372 h 544"/>
                  <a:gd name="T16" fmla="*/ 250 w 533"/>
                  <a:gd name="T17" fmla="*/ 396 h 544"/>
                  <a:gd name="T18" fmla="*/ 262 w 533"/>
                  <a:gd name="T19" fmla="*/ 424 h 544"/>
                  <a:gd name="T20" fmla="*/ 275 w 533"/>
                  <a:gd name="T21" fmla="*/ 445 h 544"/>
                  <a:gd name="T22" fmla="*/ 232 w 533"/>
                  <a:gd name="T23" fmla="*/ 488 h 544"/>
                  <a:gd name="T24" fmla="*/ 281 w 533"/>
                  <a:gd name="T25" fmla="*/ 529 h 544"/>
                  <a:gd name="T26" fmla="*/ 343 w 533"/>
                  <a:gd name="T27" fmla="*/ 462 h 544"/>
                  <a:gd name="T28" fmla="*/ 399 w 533"/>
                  <a:gd name="T29" fmla="*/ 384 h 544"/>
                  <a:gd name="T30" fmla="*/ 445 w 533"/>
                  <a:gd name="T31" fmla="*/ 371 h 544"/>
                  <a:gd name="T32" fmla="*/ 475 w 533"/>
                  <a:gd name="T33" fmla="*/ 249 h 544"/>
                  <a:gd name="T34" fmla="*/ 532 w 533"/>
                  <a:gd name="T35" fmla="*/ 166 h 544"/>
                  <a:gd name="T36" fmla="*/ 502 w 533"/>
                  <a:gd name="T37" fmla="*/ 137 h 544"/>
                  <a:gd name="T38" fmla="*/ 401 w 533"/>
                  <a:gd name="T39" fmla="*/ 106 h 544"/>
                  <a:gd name="T40" fmla="*/ 365 w 533"/>
                  <a:gd name="T41" fmla="*/ 78 h 544"/>
                  <a:gd name="T42" fmla="*/ 334 w 533"/>
                  <a:gd name="T43" fmla="*/ 102 h 544"/>
                  <a:gd name="T44" fmla="*/ 305 w 533"/>
                  <a:gd name="T45" fmla="*/ 98 h 544"/>
                  <a:gd name="T46" fmla="*/ 306 w 533"/>
                  <a:gd name="T47" fmla="*/ 75 h 544"/>
                  <a:gd name="T48" fmla="*/ 305 w 533"/>
                  <a:gd name="T49" fmla="*/ 15 h 544"/>
                  <a:gd name="T50" fmla="*/ 265 w 533"/>
                  <a:gd name="T51" fmla="*/ 39 h 544"/>
                  <a:gd name="T52" fmla="*/ 198 w 533"/>
                  <a:gd name="T53" fmla="*/ 49 h 544"/>
                  <a:gd name="T54" fmla="*/ 194 w 533"/>
                  <a:gd name="T55" fmla="*/ 9 h 544"/>
                  <a:gd name="T56" fmla="*/ 147 w 533"/>
                  <a:gd name="T57" fmla="*/ 16 h 544"/>
                  <a:gd name="T58" fmla="*/ 131 w 533"/>
                  <a:gd name="T59" fmla="*/ 37 h 544"/>
                  <a:gd name="T60" fmla="*/ 111 w 533"/>
                  <a:gd name="T61" fmla="*/ 59 h 544"/>
                  <a:gd name="T62" fmla="*/ 87 w 533"/>
                  <a:gd name="T63" fmla="*/ 42 h 544"/>
                  <a:gd name="T64" fmla="*/ 65 w 533"/>
                  <a:gd name="T65" fmla="*/ 61 h 544"/>
                  <a:gd name="T66" fmla="*/ 59 w 533"/>
                  <a:gd name="T67" fmla="*/ 87 h 544"/>
                  <a:gd name="T68" fmla="*/ 19 w 533"/>
                  <a:gd name="T69" fmla="*/ 140 h 544"/>
                  <a:gd name="T70" fmla="*/ 0 w 533"/>
                  <a:gd name="T71" fmla="*/ 172 h 54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33"/>
                  <a:gd name="T109" fmla="*/ 0 h 544"/>
                  <a:gd name="T110" fmla="*/ 533 w 533"/>
                  <a:gd name="T111" fmla="*/ 544 h 54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33" h="544">
                    <a:moveTo>
                      <a:pt x="0" y="172"/>
                    </a:moveTo>
                    <a:lnTo>
                      <a:pt x="0" y="172"/>
                    </a:lnTo>
                    <a:lnTo>
                      <a:pt x="11" y="197"/>
                    </a:lnTo>
                    <a:lnTo>
                      <a:pt x="30" y="205"/>
                    </a:lnTo>
                    <a:lnTo>
                      <a:pt x="45" y="196"/>
                    </a:lnTo>
                    <a:lnTo>
                      <a:pt x="45" y="218"/>
                    </a:lnTo>
                    <a:lnTo>
                      <a:pt x="56" y="218"/>
                    </a:lnTo>
                    <a:lnTo>
                      <a:pt x="73" y="219"/>
                    </a:lnTo>
                    <a:lnTo>
                      <a:pt x="114" y="200"/>
                    </a:lnTo>
                    <a:lnTo>
                      <a:pt x="118" y="231"/>
                    </a:lnTo>
                    <a:lnTo>
                      <a:pt x="178" y="255"/>
                    </a:lnTo>
                    <a:lnTo>
                      <a:pt x="188" y="291"/>
                    </a:lnTo>
                    <a:lnTo>
                      <a:pt x="211" y="293"/>
                    </a:lnTo>
                    <a:lnTo>
                      <a:pt x="220" y="317"/>
                    </a:lnTo>
                    <a:lnTo>
                      <a:pt x="215" y="345"/>
                    </a:lnTo>
                    <a:lnTo>
                      <a:pt x="218" y="372"/>
                    </a:lnTo>
                    <a:lnTo>
                      <a:pt x="246" y="377"/>
                    </a:lnTo>
                    <a:lnTo>
                      <a:pt x="250" y="396"/>
                    </a:lnTo>
                    <a:lnTo>
                      <a:pt x="264" y="399"/>
                    </a:lnTo>
                    <a:lnTo>
                      <a:pt x="262" y="424"/>
                    </a:lnTo>
                    <a:lnTo>
                      <a:pt x="273" y="424"/>
                    </a:lnTo>
                    <a:lnTo>
                      <a:pt x="275" y="445"/>
                    </a:lnTo>
                    <a:lnTo>
                      <a:pt x="222" y="491"/>
                    </a:lnTo>
                    <a:lnTo>
                      <a:pt x="232" y="488"/>
                    </a:lnTo>
                    <a:lnTo>
                      <a:pt x="273" y="517"/>
                    </a:lnTo>
                    <a:lnTo>
                      <a:pt x="281" y="529"/>
                    </a:lnTo>
                    <a:lnTo>
                      <a:pt x="278" y="543"/>
                    </a:lnTo>
                    <a:lnTo>
                      <a:pt x="343" y="462"/>
                    </a:lnTo>
                    <a:lnTo>
                      <a:pt x="347" y="421"/>
                    </a:lnTo>
                    <a:lnTo>
                      <a:pt x="399" y="384"/>
                    </a:lnTo>
                    <a:lnTo>
                      <a:pt x="432" y="384"/>
                    </a:lnTo>
                    <a:lnTo>
                      <a:pt x="445" y="371"/>
                    </a:lnTo>
                    <a:lnTo>
                      <a:pt x="472" y="310"/>
                    </a:lnTo>
                    <a:lnTo>
                      <a:pt x="475" y="249"/>
                    </a:lnTo>
                    <a:lnTo>
                      <a:pt x="527" y="191"/>
                    </a:lnTo>
                    <a:lnTo>
                      <a:pt x="532" y="166"/>
                    </a:lnTo>
                    <a:lnTo>
                      <a:pt x="524" y="141"/>
                    </a:lnTo>
                    <a:lnTo>
                      <a:pt x="502" y="137"/>
                    </a:lnTo>
                    <a:lnTo>
                      <a:pt x="468" y="111"/>
                    </a:lnTo>
                    <a:lnTo>
                      <a:pt x="401" y="106"/>
                    </a:lnTo>
                    <a:lnTo>
                      <a:pt x="395" y="90"/>
                    </a:lnTo>
                    <a:lnTo>
                      <a:pt x="365" y="78"/>
                    </a:lnTo>
                    <a:lnTo>
                      <a:pt x="352" y="79"/>
                    </a:lnTo>
                    <a:lnTo>
                      <a:pt x="334" y="102"/>
                    </a:lnTo>
                    <a:lnTo>
                      <a:pt x="334" y="94"/>
                    </a:lnTo>
                    <a:lnTo>
                      <a:pt x="305" y="98"/>
                    </a:lnTo>
                    <a:lnTo>
                      <a:pt x="317" y="93"/>
                    </a:lnTo>
                    <a:lnTo>
                      <a:pt x="306" y="75"/>
                    </a:lnTo>
                    <a:lnTo>
                      <a:pt x="327" y="48"/>
                    </a:lnTo>
                    <a:lnTo>
                      <a:pt x="305" y="15"/>
                    </a:lnTo>
                    <a:lnTo>
                      <a:pt x="285" y="41"/>
                    </a:lnTo>
                    <a:lnTo>
                      <a:pt x="265" y="39"/>
                    </a:lnTo>
                    <a:lnTo>
                      <a:pt x="237" y="43"/>
                    </a:lnTo>
                    <a:lnTo>
                      <a:pt x="198" y="49"/>
                    </a:lnTo>
                    <a:lnTo>
                      <a:pt x="191" y="35"/>
                    </a:lnTo>
                    <a:lnTo>
                      <a:pt x="194" y="9"/>
                    </a:lnTo>
                    <a:lnTo>
                      <a:pt x="181" y="0"/>
                    </a:lnTo>
                    <a:lnTo>
                      <a:pt x="147" y="16"/>
                    </a:lnTo>
                    <a:lnTo>
                      <a:pt x="124" y="11"/>
                    </a:lnTo>
                    <a:lnTo>
                      <a:pt x="131" y="37"/>
                    </a:lnTo>
                    <a:lnTo>
                      <a:pt x="144" y="40"/>
                    </a:lnTo>
                    <a:lnTo>
                      <a:pt x="111" y="59"/>
                    </a:lnTo>
                    <a:lnTo>
                      <a:pt x="95" y="52"/>
                    </a:lnTo>
                    <a:lnTo>
                      <a:pt x="87" y="42"/>
                    </a:lnTo>
                    <a:lnTo>
                      <a:pt x="55" y="47"/>
                    </a:lnTo>
                    <a:lnTo>
                      <a:pt x="65" y="61"/>
                    </a:lnTo>
                    <a:lnTo>
                      <a:pt x="52" y="63"/>
                    </a:lnTo>
                    <a:lnTo>
                      <a:pt x="59" y="87"/>
                    </a:lnTo>
                    <a:lnTo>
                      <a:pt x="53" y="126"/>
                    </a:lnTo>
                    <a:lnTo>
                      <a:pt x="19" y="140"/>
                    </a:lnTo>
                    <a:lnTo>
                      <a:pt x="0" y="172"/>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96" name="Freeform 195"/>
              <p:cNvSpPr>
                <a:spLocks/>
              </p:cNvSpPr>
              <p:nvPr/>
            </p:nvSpPr>
            <p:spPr bwMode="auto">
              <a:xfrm>
                <a:off x="1863" y="3083"/>
                <a:ext cx="13" cy="224"/>
              </a:xfrm>
              <a:custGeom>
                <a:avLst/>
                <a:gdLst>
                  <a:gd name="T0" fmla="*/ 0 w 13"/>
                  <a:gd name="T1" fmla="*/ 8 h 37"/>
                  <a:gd name="T2" fmla="*/ 0 w 13"/>
                  <a:gd name="T3" fmla="*/ 8 h 37"/>
                  <a:gd name="T4" fmla="*/ 5 w 13"/>
                  <a:gd name="T5" fmla="*/ 36 h 37"/>
                  <a:gd name="T6" fmla="*/ 12 w 13"/>
                  <a:gd name="T7" fmla="*/ 0 h 37"/>
                  <a:gd name="T8" fmla="*/ 0 w 13"/>
                  <a:gd name="T9" fmla="*/ 8 h 37"/>
                  <a:gd name="T10" fmla="*/ 0 w 13"/>
                  <a:gd name="T11" fmla="*/ 8 h 37"/>
                  <a:gd name="T12" fmla="*/ 0 60000 65536"/>
                  <a:gd name="T13" fmla="*/ 0 60000 65536"/>
                  <a:gd name="T14" fmla="*/ 0 60000 65536"/>
                  <a:gd name="T15" fmla="*/ 0 60000 65536"/>
                  <a:gd name="T16" fmla="*/ 0 60000 65536"/>
                  <a:gd name="T17" fmla="*/ 0 60000 65536"/>
                  <a:gd name="T18" fmla="*/ 0 w 13"/>
                  <a:gd name="T19" fmla="*/ 0 h 37"/>
                  <a:gd name="T20" fmla="*/ 13 w 13"/>
                  <a:gd name="T21" fmla="*/ 37 h 37"/>
                </a:gdLst>
                <a:ahLst/>
                <a:cxnLst>
                  <a:cxn ang="T12">
                    <a:pos x="T0" y="T1"/>
                  </a:cxn>
                  <a:cxn ang="T13">
                    <a:pos x="T2" y="T3"/>
                  </a:cxn>
                  <a:cxn ang="T14">
                    <a:pos x="T4" y="T5"/>
                  </a:cxn>
                  <a:cxn ang="T15">
                    <a:pos x="T6" y="T7"/>
                  </a:cxn>
                  <a:cxn ang="T16">
                    <a:pos x="T8" y="T9"/>
                  </a:cxn>
                  <a:cxn ang="T17">
                    <a:pos x="T10" y="T11"/>
                  </a:cxn>
                </a:cxnLst>
                <a:rect l="T18" t="T19" r="T20" b="T21"/>
                <a:pathLst>
                  <a:path w="13" h="37">
                    <a:moveTo>
                      <a:pt x="0" y="8"/>
                    </a:moveTo>
                    <a:lnTo>
                      <a:pt x="0" y="8"/>
                    </a:lnTo>
                    <a:lnTo>
                      <a:pt x="5" y="36"/>
                    </a:lnTo>
                    <a:lnTo>
                      <a:pt x="12" y="0"/>
                    </a:lnTo>
                    <a:lnTo>
                      <a:pt x="0" y="8"/>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97" name="Freeform 196"/>
              <p:cNvSpPr>
                <a:spLocks/>
              </p:cNvSpPr>
              <p:nvPr/>
            </p:nvSpPr>
            <p:spPr bwMode="auto">
              <a:xfrm>
                <a:off x="2049" y="3842"/>
                <a:ext cx="115" cy="224"/>
              </a:xfrm>
              <a:custGeom>
                <a:avLst/>
                <a:gdLst>
                  <a:gd name="T0" fmla="*/ 0 w 115"/>
                  <a:gd name="T1" fmla="*/ 445 h 571"/>
                  <a:gd name="T2" fmla="*/ 0 w 115"/>
                  <a:gd name="T3" fmla="*/ 445 h 571"/>
                  <a:gd name="T4" fmla="*/ 9 w 115"/>
                  <a:gd name="T5" fmla="*/ 430 h 571"/>
                  <a:gd name="T6" fmla="*/ 24 w 115"/>
                  <a:gd name="T7" fmla="*/ 441 h 571"/>
                  <a:gd name="T8" fmla="*/ 39 w 115"/>
                  <a:gd name="T9" fmla="*/ 412 h 571"/>
                  <a:gd name="T10" fmla="*/ 33 w 115"/>
                  <a:gd name="T11" fmla="*/ 400 h 571"/>
                  <a:gd name="T12" fmla="*/ 45 w 115"/>
                  <a:gd name="T13" fmla="*/ 360 h 571"/>
                  <a:gd name="T14" fmla="*/ 24 w 115"/>
                  <a:gd name="T15" fmla="*/ 357 h 571"/>
                  <a:gd name="T16" fmla="*/ 27 w 115"/>
                  <a:gd name="T17" fmla="*/ 292 h 571"/>
                  <a:gd name="T18" fmla="*/ 55 w 115"/>
                  <a:gd name="T19" fmla="*/ 224 h 571"/>
                  <a:gd name="T20" fmla="*/ 54 w 115"/>
                  <a:gd name="T21" fmla="*/ 166 h 571"/>
                  <a:gd name="T22" fmla="*/ 74 w 115"/>
                  <a:gd name="T23" fmla="*/ 58 h 571"/>
                  <a:gd name="T24" fmla="*/ 68 w 115"/>
                  <a:gd name="T25" fmla="*/ 9 h 571"/>
                  <a:gd name="T26" fmla="*/ 81 w 115"/>
                  <a:gd name="T27" fmla="*/ 0 h 571"/>
                  <a:gd name="T28" fmla="*/ 96 w 115"/>
                  <a:gd name="T29" fmla="*/ 25 h 571"/>
                  <a:gd name="T30" fmla="*/ 104 w 115"/>
                  <a:gd name="T31" fmla="*/ 75 h 571"/>
                  <a:gd name="T32" fmla="*/ 114 w 115"/>
                  <a:gd name="T33" fmla="*/ 76 h 571"/>
                  <a:gd name="T34" fmla="*/ 112 w 115"/>
                  <a:gd name="T35" fmla="*/ 93 h 571"/>
                  <a:gd name="T36" fmla="*/ 97 w 115"/>
                  <a:gd name="T37" fmla="*/ 100 h 571"/>
                  <a:gd name="T38" fmla="*/ 98 w 115"/>
                  <a:gd name="T39" fmla="*/ 134 h 571"/>
                  <a:gd name="T40" fmla="*/ 81 w 115"/>
                  <a:gd name="T41" fmla="*/ 152 h 571"/>
                  <a:gd name="T42" fmla="*/ 69 w 115"/>
                  <a:gd name="T43" fmla="*/ 199 h 571"/>
                  <a:gd name="T44" fmla="*/ 78 w 115"/>
                  <a:gd name="T45" fmla="*/ 243 h 571"/>
                  <a:gd name="T46" fmla="*/ 61 w 115"/>
                  <a:gd name="T47" fmla="*/ 281 h 571"/>
                  <a:gd name="T48" fmla="*/ 48 w 115"/>
                  <a:gd name="T49" fmla="*/ 374 h 571"/>
                  <a:gd name="T50" fmla="*/ 58 w 115"/>
                  <a:gd name="T51" fmla="*/ 409 h 571"/>
                  <a:gd name="T52" fmla="*/ 49 w 115"/>
                  <a:gd name="T53" fmla="*/ 412 h 571"/>
                  <a:gd name="T54" fmla="*/ 53 w 115"/>
                  <a:gd name="T55" fmla="*/ 442 h 571"/>
                  <a:gd name="T56" fmla="*/ 30 w 115"/>
                  <a:gd name="T57" fmla="*/ 505 h 571"/>
                  <a:gd name="T58" fmla="*/ 33 w 115"/>
                  <a:gd name="T59" fmla="*/ 516 h 571"/>
                  <a:gd name="T60" fmla="*/ 44 w 115"/>
                  <a:gd name="T61" fmla="*/ 512 h 571"/>
                  <a:gd name="T62" fmla="*/ 48 w 115"/>
                  <a:gd name="T63" fmla="*/ 536 h 571"/>
                  <a:gd name="T64" fmla="*/ 98 w 115"/>
                  <a:gd name="T65" fmla="*/ 541 h 571"/>
                  <a:gd name="T66" fmla="*/ 65 w 115"/>
                  <a:gd name="T67" fmla="*/ 551 h 571"/>
                  <a:gd name="T68" fmla="*/ 61 w 115"/>
                  <a:gd name="T69" fmla="*/ 570 h 571"/>
                  <a:gd name="T70" fmla="*/ 46 w 115"/>
                  <a:gd name="T71" fmla="*/ 565 h 571"/>
                  <a:gd name="T72" fmla="*/ 62 w 115"/>
                  <a:gd name="T73" fmla="*/ 553 h 571"/>
                  <a:gd name="T74" fmla="*/ 38 w 115"/>
                  <a:gd name="T75" fmla="*/ 548 h 571"/>
                  <a:gd name="T76" fmla="*/ 35 w 115"/>
                  <a:gd name="T77" fmla="*/ 527 h 571"/>
                  <a:gd name="T78" fmla="*/ 29 w 115"/>
                  <a:gd name="T79" fmla="*/ 537 h 571"/>
                  <a:gd name="T80" fmla="*/ 20 w 115"/>
                  <a:gd name="T81" fmla="*/ 518 h 571"/>
                  <a:gd name="T82" fmla="*/ 25 w 115"/>
                  <a:gd name="T83" fmla="*/ 513 h 571"/>
                  <a:gd name="T84" fmla="*/ 14 w 115"/>
                  <a:gd name="T85" fmla="*/ 504 h 571"/>
                  <a:gd name="T86" fmla="*/ 24 w 115"/>
                  <a:gd name="T87" fmla="*/ 494 h 571"/>
                  <a:gd name="T88" fmla="*/ 15 w 115"/>
                  <a:gd name="T89" fmla="*/ 466 h 571"/>
                  <a:gd name="T90" fmla="*/ 32 w 115"/>
                  <a:gd name="T91" fmla="*/ 469 h 571"/>
                  <a:gd name="T92" fmla="*/ 15 w 115"/>
                  <a:gd name="T93" fmla="*/ 455 h 571"/>
                  <a:gd name="T94" fmla="*/ 19 w 115"/>
                  <a:gd name="T95" fmla="*/ 444 h 571"/>
                  <a:gd name="T96" fmla="*/ 0 w 115"/>
                  <a:gd name="T97" fmla="*/ 445 h 571"/>
                  <a:gd name="T98" fmla="*/ 0 w 115"/>
                  <a:gd name="T99" fmla="*/ 445 h 57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5"/>
                  <a:gd name="T151" fmla="*/ 0 h 571"/>
                  <a:gd name="T152" fmla="*/ 115 w 115"/>
                  <a:gd name="T153" fmla="*/ 571 h 57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5" h="571">
                    <a:moveTo>
                      <a:pt x="0" y="445"/>
                    </a:moveTo>
                    <a:lnTo>
                      <a:pt x="0" y="445"/>
                    </a:lnTo>
                    <a:lnTo>
                      <a:pt x="9" y="430"/>
                    </a:lnTo>
                    <a:lnTo>
                      <a:pt x="24" y="441"/>
                    </a:lnTo>
                    <a:lnTo>
                      <a:pt x="39" y="412"/>
                    </a:lnTo>
                    <a:lnTo>
                      <a:pt x="33" y="400"/>
                    </a:lnTo>
                    <a:lnTo>
                      <a:pt x="45" y="360"/>
                    </a:lnTo>
                    <a:lnTo>
                      <a:pt x="24" y="357"/>
                    </a:lnTo>
                    <a:lnTo>
                      <a:pt x="27" y="292"/>
                    </a:lnTo>
                    <a:lnTo>
                      <a:pt x="55" y="224"/>
                    </a:lnTo>
                    <a:lnTo>
                      <a:pt x="54" y="166"/>
                    </a:lnTo>
                    <a:lnTo>
                      <a:pt x="74" y="58"/>
                    </a:lnTo>
                    <a:lnTo>
                      <a:pt x="68" y="9"/>
                    </a:lnTo>
                    <a:lnTo>
                      <a:pt x="81" y="0"/>
                    </a:lnTo>
                    <a:lnTo>
                      <a:pt x="96" y="25"/>
                    </a:lnTo>
                    <a:lnTo>
                      <a:pt x="104" y="75"/>
                    </a:lnTo>
                    <a:lnTo>
                      <a:pt x="114" y="76"/>
                    </a:lnTo>
                    <a:lnTo>
                      <a:pt x="112" y="93"/>
                    </a:lnTo>
                    <a:lnTo>
                      <a:pt x="97" y="100"/>
                    </a:lnTo>
                    <a:lnTo>
                      <a:pt x="98" y="134"/>
                    </a:lnTo>
                    <a:lnTo>
                      <a:pt x="81" y="152"/>
                    </a:lnTo>
                    <a:lnTo>
                      <a:pt x="69" y="199"/>
                    </a:lnTo>
                    <a:lnTo>
                      <a:pt x="78" y="243"/>
                    </a:lnTo>
                    <a:lnTo>
                      <a:pt x="61" y="281"/>
                    </a:lnTo>
                    <a:lnTo>
                      <a:pt x="48" y="374"/>
                    </a:lnTo>
                    <a:lnTo>
                      <a:pt x="58" y="409"/>
                    </a:lnTo>
                    <a:lnTo>
                      <a:pt x="49" y="412"/>
                    </a:lnTo>
                    <a:lnTo>
                      <a:pt x="53" y="442"/>
                    </a:lnTo>
                    <a:lnTo>
                      <a:pt x="30" y="505"/>
                    </a:lnTo>
                    <a:lnTo>
                      <a:pt x="33" y="516"/>
                    </a:lnTo>
                    <a:lnTo>
                      <a:pt x="44" y="512"/>
                    </a:lnTo>
                    <a:lnTo>
                      <a:pt x="48" y="536"/>
                    </a:lnTo>
                    <a:lnTo>
                      <a:pt x="98" y="541"/>
                    </a:lnTo>
                    <a:lnTo>
                      <a:pt x="65" y="551"/>
                    </a:lnTo>
                    <a:lnTo>
                      <a:pt x="61" y="570"/>
                    </a:lnTo>
                    <a:lnTo>
                      <a:pt x="46" y="565"/>
                    </a:lnTo>
                    <a:lnTo>
                      <a:pt x="62" y="553"/>
                    </a:lnTo>
                    <a:lnTo>
                      <a:pt x="38" y="548"/>
                    </a:lnTo>
                    <a:lnTo>
                      <a:pt x="35" y="527"/>
                    </a:lnTo>
                    <a:lnTo>
                      <a:pt x="29" y="537"/>
                    </a:lnTo>
                    <a:lnTo>
                      <a:pt x="20" y="518"/>
                    </a:lnTo>
                    <a:lnTo>
                      <a:pt x="25" y="513"/>
                    </a:lnTo>
                    <a:lnTo>
                      <a:pt x="14" y="504"/>
                    </a:lnTo>
                    <a:lnTo>
                      <a:pt x="24" y="494"/>
                    </a:lnTo>
                    <a:lnTo>
                      <a:pt x="15" y="466"/>
                    </a:lnTo>
                    <a:lnTo>
                      <a:pt x="32" y="469"/>
                    </a:lnTo>
                    <a:lnTo>
                      <a:pt x="15" y="455"/>
                    </a:lnTo>
                    <a:lnTo>
                      <a:pt x="19" y="444"/>
                    </a:lnTo>
                    <a:lnTo>
                      <a:pt x="0" y="445"/>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98" name="Freeform 197"/>
              <p:cNvSpPr>
                <a:spLocks/>
              </p:cNvSpPr>
              <p:nvPr/>
            </p:nvSpPr>
            <p:spPr bwMode="auto">
              <a:xfrm>
                <a:off x="2055" y="4045"/>
                <a:ext cx="10" cy="224"/>
              </a:xfrm>
              <a:custGeom>
                <a:avLst/>
                <a:gdLst>
                  <a:gd name="T0" fmla="*/ 0 w 10"/>
                  <a:gd name="T1" fmla="*/ 9 h 22"/>
                  <a:gd name="T2" fmla="*/ 0 w 10"/>
                  <a:gd name="T3" fmla="*/ 9 h 22"/>
                  <a:gd name="T4" fmla="*/ 4 w 10"/>
                  <a:gd name="T5" fmla="*/ 0 h 22"/>
                  <a:gd name="T6" fmla="*/ 9 w 10"/>
                  <a:gd name="T7" fmla="*/ 21 h 22"/>
                  <a:gd name="T8" fmla="*/ 0 w 10"/>
                  <a:gd name="T9" fmla="*/ 9 h 22"/>
                  <a:gd name="T10" fmla="*/ 0 w 10"/>
                  <a:gd name="T11" fmla="*/ 9 h 22"/>
                  <a:gd name="T12" fmla="*/ 0 60000 65536"/>
                  <a:gd name="T13" fmla="*/ 0 60000 65536"/>
                  <a:gd name="T14" fmla="*/ 0 60000 65536"/>
                  <a:gd name="T15" fmla="*/ 0 60000 65536"/>
                  <a:gd name="T16" fmla="*/ 0 60000 65536"/>
                  <a:gd name="T17" fmla="*/ 0 60000 65536"/>
                  <a:gd name="T18" fmla="*/ 0 w 10"/>
                  <a:gd name="T19" fmla="*/ 0 h 22"/>
                  <a:gd name="T20" fmla="*/ 10 w 10"/>
                  <a:gd name="T21" fmla="*/ 22 h 22"/>
                </a:gdLst>
                <a:ahLst/>
                <a:cxnLst>
                  <a:cxn ang="T12">
                    <a:pos x="T0" y="T1"/>
                  </a:cxn>
                  <a:cxn ang="T13">
                    <a:pos x="T2" y="T3"/>
                  </a:cxn>
                  <a:cxn ang="T14">
                    <a:pos x="T4" y="T5"/>
                  </a:cxn>
                  <a:cxn ang="T15">
                    <a:pos x="T6" y="T7"/>
                  </a:cxn>
                  <a:cxn ang="T16">
                    <a:pos x="T8" y="T9"/>
                  </a:cxn>
                  <a:cxn ang="T17">
                    <a:pos x="T10" y="T11"/>
                  </a:cxn>
                </a:cxnLst>
                <a:rect l="T18" t="T19" r="T20" b="T21"/>
                <a:pathLst>
                  <a:path w="10" h="22">
                    <a:moveTo>
                      <a:pt x="0" y="9"/>
                    </a:moveTo>
                    <a:lnTo>
                      <a:pt x="0" y="9"/>
                    </a:lnTo>
                    <a:lnTo>
                      <a:pt x="4" y="0"/>
                    </a:lnTo>
                    <a:lnTo>
                      <a:pt x="9" y="21"/>
                    </a:lnTo>
                    <a:lnTo>
                      <a:pt x="0" y="9"/>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99" name="Freeform 198"/>
              <p:cNvSpPr>
                <a:spLocks/>
              </p:cNvSpPr>
              <p:nvPr/>
            </p:nvSpPr>
            <p:spPr bwMode="auto">
              <a:xfrm>
                <a:off x="2065" y="3932"/>
                <a:ext cx="9" cy="224"/>
              </a:xfrm>
              <a:custGeom>
                <a:avLst/>
                <a:gdLst>
                  <a:gd name="T0" fmla="*/ 0 w 9"/>
                  <a:gd name="T1" fmla="*/ 23 h 28"/>
                  <a:gd name="T2" fmla="*/ 0 w 9"/>
                  <a:gd name="T3" fmla="*/ 23 h 28"/>
                  <a:gd name="T4" fmla="*/ 8 w 9"/>
                  <a:gd name="T5" fmla="*/ 0 h 28"/>
                  <a:gd name="T6" fmla="*/ 8 w 9"/>
                  <a:gd name="T7" fmla="*/ 27 h 28"/>
                  <a:gd name="T8" fmla="*/ 0 w 9"/>
                  <a:gd name="T9" fmla="*/ 23 h 28"/>
                  <a:gd name="T10" fmla="*/ 0 w 9"/>
                  <a:gd name="T11" fmla="*/ 23 h 28"/>
                  <a:gd name="T12" fmla="*/ 0 60000 65536"/>
                  <a:gd name="T13" fmla="*/ 0 60000 65536"/>
                  <a:gd name="T14" fmla="*/ 0 60000 65536"/>
                  <a:gd name="T15" fmla="*/ 0 60000 65536"/>
                  <a:gd name="T16" fmla="*/ 0 60000 65536"/>
                  <a:gd name="T17" fmla="*/ 0 60000 65536"/>
                  <a:gd name="T18" fmla="*/ 0 w 9"/>
                  <a:gd name="T19" fmla="*/ 0 h 28"/>
                  <a:gd name="T20" fmla="*/ 9 w 9"/>
                  <a:gd name="T21" fmla="*/ 28 h 28"/>
                </a:gdLst>
                <a:ahLst/>
                <a:cxnLst>
                  <a:cxn ang="T12">
                    <a:pos x="T0" y="T1"/>
                  </a:cxn>
                  <a:cxn ang="T13">
                    <a:pos x="T2" y="T3"/>
                  </a:cxn>
                  <a:cxn ang="T14">
                    <a:pos x="T4" y="T5"/>
                  </a:cxn>
                  <a:cxn ang="T15">
                    <a:pos x="T6" y="T7"/>
                  </a:cxn>
                  <a:cxn ang="T16">
                    <a:pos x="T8" y="T9"/>
                  </a:cxn>
                  <a:cxn ang="T17">
                    <a:pos x="T10" y="T11"/>
                  </a:cxn>
                </a:cxnLst>
                <a:rect l="T18" t="T19" r="T20" b="T21"/>
                <a:pathLst>
                  <a:path w="9" h="28">
                    <a:moveTo>
                      <a:pt x="0" y="23"/>
                    </a:moveTo>
                    <a:lnTo>
                      <a:pt x="0" y="23"/>
                    </a:lnTo>
                    <a:lnTo>
                      <a:pt x="8" y="0"/>
                    </a:lnTo>
                    <a:lnTo>
                      <a:pt x="8" y="27"/>
                    </a:lnTo>
                    <a:lnTo>
                      <a:pt x="0" y="23"/>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00" name="Freeform 199"/>
              <p:cNvSpPr>
                <a:spLocks/>
              </p:cNvSpPr>
              <p:nvPr/>
            </p:nvSpPr>
            <p:spPr bwMode="auto">
              <a:xfrm>
                <a:off x="2074" y="4126"/>
                <a:ext cx="19" cy="224"/>
              </a:xfrm>
              <a:custGeom>
                <a:avLst/>
                <a:gdLst>
                  <a:gd name="T0" fmla="*/ 0 w 19"/>
                  <a:gd name="T1" fmla="*/ 0 h 13"/>
                  <a:gd name="T2" fmla="*/ 0 w 19"/>
                  <a:gd name="T3" fmla="*/ 0 h 13"/>
                  <a:gd name="T4" fmla="*/ 18 w 19"/>
                  <a:gd name="T5" fmla="*/ 3 h 13"/>
                  <a:gd name="T6" fmla="*/ 18 w 19"/>
                  <a:gd name="T7" fmla="*/ 12 h 13"/>
                  <a:gd name="T8" fmla="*/ 0 w 19"/>
                  <a:gd name="T9" fmla="*/ 0 h 13"/>
                  <a:gd name="T10" fmla="*/ 0 w 19"/>
                  <a:gd name="T11" fmla="*/ 0 h 13"/>
                  <a:gd name="T12" fmla="*/ 0 60000 65536"/>
                  <a:gd name="T13" fmla="*/ 0 60000 65536"/>
                  <a:gd name="T14" fmla="*/ 0 60000 65536"/>
                  <a:gd name="T15" fmla="*/ 0 60000 65536"/>
                  <a:gd name="T16" fmla="*/ 0 60000 65536"/>
                  <a:gd name="T17" fmla="*/ 0 60000 65536"/>
                  <a:gd name="T18" fmla="*/ 0 w 19"/>
                  <a:gd name="T19" fmla="*/ 0 h 13"/>
                  <a:gd name="T20" fmla="*/ 19 w 19"/>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19" h="13">
                    <a:moveTo>
                      <a:pt x="0" y="0"/>
                    </a:moveTo>
                    <a:lnTo>
                      <a:pt x="0" y="0"/>
                    </a:lnTo>
                    <a:lnTo>
                      <a:pt x="18" y="3"/>
                    </a:lnTo>
                    <a:lnTo>
                      <a:pt x="18" y="12"/>
                    </a:lnTo>
                    <a:lnTo>
                      <a:pt x="0" y="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01" name="Freeform 200"/>
              <p:cNvSpPr>
                <a:spLocks/>
              </p:cNvSpPr>
              <p:nvPr/>
            </p:nvSpPr>
            <p:spPr bwMode="auto">
              <a:xfrm>
                <a:off x="2078" y="4106"/>
                <a:ext cx="28" cy="224"/>
              </a:xfrm>
              <a:custGeom>
                <a:avLst/>
                <a:gdLst>
                  <a:gd name="T0" fmla="*/ 0 w 28"/>
                  <a:gd name="T1" fmla="*/ 5 h 28"/>
                  <a:gd name="T2" fmla="*/ 0 w 28"/>
                  <a:gd name="T3" fmla="*/ 5 h 28"/>
                  <a:gd name="T4" fmla="*/ 7 w 28"/>
                  <a:gd name="T5" fmla="*/ 0 h 28"/>
                  <a:gd name="T6" fmla="*/ 6 w 28"/>
                  <a:gd name="T7" fmla="*/ 13 h 28"/>
                  <a:gd name="T8" fmla="*/ 27 w 28"/>
                  <a:gd name="T9" fmla="*/ 17 h 28"/>
                  <a:gd name="T10" fmla="*/ 14 w 28"/>
                  <a:gd name="T11" fmla="*/ 27 h 28"/>
                  <a:gd name="T12" fmla="*/ 0 w 28"/>
                  <a:gd name="T13" fmla="*/ 5 h 28"/>
                  <a:gd name="T14" fmla="*/ 0 w 28"/>
                  <a:gd name="T15" fmla="*/ 5 h 28"/>
                  <a:gd name="T16" fmla="*/ 0 60000 65536"/>
                  <a:gd name="T17" fmla="*/ 0 60000 65536"/>
                  <a:gd name="T18" fmla="*/ 0 60000 65536"/>
                  <a:gd name="T19" fmla="*/ 0 60000 65536"/>
                  <a:gd name="T20" fmla="*/ 0 60000 65536"/>
                  <a:gd name="T21" fmla="*/ 0 60000 65536"/>
                  <a:gd name="T22" fmla="*/ 0 60000 65536"/>
                  <a:gd name="T23" fmla="*/ 0 60000 65536"/>
                  <a:gd name="T24" fmla="*/ 0 w 28"/>
                  <a:gd name="T25" fmla="*/ 0 h 28"/>
                  <a:gd name="T26" fmla="*/ 28 w 28"/>
                  <a:gd name="T27" fmla="*/ 28 h 2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 h="28">
                    <a:moveTo>
                      <a:pt x="0" y="5"/>
                    </a:moveTo>
                    <a:lnTo>
                      <a:pt x="0" y="5"/>
                    </a:lnTo>
                    <a:lnTo>
                      <a:pt x="7" y="0"/>
                    </a:lnTo>
                    <a:lnTo>
                      <a:pt x="6" y="13"/>
                    </a:lnTo>
                    <a:lnTo>
                      <a:pt x="27" y="17"/>
                    </a:lnTo>
                    <a:lnTo>
                      <a:pt x="14" y="27"/>
                    </a:lnTo>
                    <a:lnTo>
                      <a:pt x="0" y="5"/>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02" name="Freeform 201"/>
              <p:cNvSpPr>
                <a:spLocks/>
              </p:cNvSpPr>
              <p:nvPr/>
            </p:nvSpPr>
            <p:spPr bwMode="auto">
              <a:xfrm>
                <a:off x="2097" y="4132"/>
                <a:ext cx="16" cy="224"/>
              </a:xfrm>
              <a:custGeom>
                <a:avLst/>
                <a:gdLst>
                  <a:gd name="T0" fmla="*/ 0 w 16"/>
                  <a:gd name="T1" fmla="*/ 5 h 8"/>
                  <a:gd name="T2" fmla="*/ 0 w 16"/>
                  <a:gd name="T3" fmla="*/ 5 h 8"/>
                  <a:gd name="T4" fmla="*/ 4 w 16"/>
                  <a:gd name="T5" fmla="*/ 0 h 8"/>
                  <a:gd name="T6" fmla="*/ 15 w 16"/>
                  <a:gd name="T7" fmla="*/ 7 h 8"/>
                  <a:gd name="T8" fmla="*/ 0 w 16"/>
                  <a:gd name="T9" fmla="*/ 5 h 8"/>
                  <a:gd name="T10" fmla="*/ 0 w 16"/>
                  <a:gd name="T11" fmla="*/ 5 h 8"/>
                  <a:gd name="T12" fmla="*/ 0 60000 65536"/>
                  <a:gd name="T13" fmla="*/ 0 60000 65536"/>
                  <a:gd name="T14" fmla="*/ 0 60000 65536"/>
                  <a:gd name="T15" fmla="*/ 0 60000 65536"/>
                  <a:gd name="T16" fmla="*/ 0 60000 65536"/>
                  <a:gd name="T17" fmla="*/ 0 60000 65536"/>
                  <a:gd name="T18" fmla="*/ 0 w 16"/>
                  <a:gd name="T19" fmla="*/ 0 h 8"/>
                  <a:gd name="T20" fmla="*/ 16 w 16"/>
                  <a:gd name="T21" fmla="*/ 8 h 8"/>
                </a:gdLst>
                <a:ahLst/>
                <a:cxnLst>
                  <a:cxn ang="T12">
                    <a:pos x="T0" y="T1"/>
                  </a:cxn>
                  <a:cxn ang="T13">
                    <a:pos x="T2" y="T3"/>
                  </a:cxn>
                  <a:cxn ang="T14">
                    <a:pos x="T4" y="T5"/>
                  </a:cxn>
                  <a:cxn ang="T15">
                    <a:pos x="T6" y="T7"/>
                  </a:cxn>
                  <a:cxn ang="T16">
                    <a:pos x="T8" y="T9"/>
                  </a:cxn>
                  <a:cxn ang="T17">
                    <a:pos x="T10" y="T11"/>
                  </a:cxn>
                </a:cxnLst>
                <a:rect l="T18" t="T19" r="T20" b="T21"/>
                <a:pathLst>
                  <a:path w="16" h="8">
                    <a:moveTo>
                      <a:pt x="0" y="5"/>
                    </a:moveTo>
                    <a:lnTo>
                      <a:pt x="0" y="5"/>
                    </a:lnTo>
                    <a:lnTo>
                      <a:pt x="4" y="0"/>
                    </a:lnTo>
                    <a:lnTo>
                      <a:pt x="15" y="7"/>
                    </a:lnTo>
                    <a:lnTo>
                      <a:pt x="0" y="5"/>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03" name="Freeform 202"/>
              <p:cNvSpPr>
                <a:spLocks/>
              </p:cNvSpPr>
              <p:nvPr/>
            </p:nvSpPr>
            <p:spPr bwMode="auto">
              <a:xfrm>
                <a:off x="2107" y="4126"/>
                <a:ext cx="39" cy="224"/>
              </a:xfrm>
              <a:custGeom>
                <a:avLst/>
                <a:gdLst>
                  <a:gd name="T0" fmla="*/ 0 w 39"/>
                  <a:gd name="T1" fmla="*/ 34 h 42"/>
                  <a:gd name="T2" fmla="*/ 0 w 39"/>
                  <a:gd name="T3" fmla="*/ 34 h 42"/>
                  <a:gd name="T4" fmla="*/ 6 w 39"/>
                  <a:gd name="T5" fmla="*/ 27 h 42"/>
                  <a:gd name="T6" fmla="*/ 26 w 39"/>
                  <a:gd name="T7" fmla="*/ 31 h 42"/>
                  <a:gd name="T8" fmla="*/ 17 w 39"/>
                  <a:gd name="T9" fmla="*/ 21 h 42"/>
                  <a:gd name="T10" fmla="*/ 27 w 39"/>
                  <a:gd name="T11" fmla="*/ 14 h 42"/>
                  <a:gd name="T12" fmla="*/ 12 w 39"/>
                  <a:gd name="T13" fmla="*/ 12 h 42"/>
                  <a:gd name="T14" fmla="*/ 12 w 39"/>
                  <a:gd name="T15" fmla="*/ 2 h 42"/>
                  <a:gd name="T16" fmla="*/ 36 w 39"/>
                  <a:gd name="T17" fmla="*/ 0 h 42"/>
                  <a:gd name="T18" fmla="*/ 38 w 39"/>
                  <a:gd name="T19" fmla="*/ 41 h 42"/>
                  <a:gd name="T20" fmla="*/ 0 w 39"/>
                  <a:gd name="T21" fmla="*/ 34 h 42"/>
                  <a:gd name="T22" fmla="*/ 0 w 39"/>
                  <a:gd name="T23" fmla="*/ 34 h 4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9"/>
                  <a:gd name="T37" fmla="*/ 0 h 42"/>
                  <a:gd name="T38" fmla="*/ 39 w 39"/>
                  <a:gd name="T39" fmla="*/ 42 h 4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9" h="42">
                    <a:moveTo>
                      <a:pt x="0" y="34"/>
                    </a:moveTo>
                    <a:lnTo>
                      <a:pt x="0" y="34"/>
                    </a:lnTo>
                    <a:lnTo>
                      <a:pt x="6" y="27"/>
                    </a:lnTo>
                    <a:lnTo>
                      <a:pt x="26" y="31"/>
                    </a:lnTo>
                    <a:lnTo>
                      <a:pt x="17" y="21"/>
                    </a:lnTo>
                    <a:lnTo>
                      <a:pt x="27" y="14"/>
                    </a:lnTo>
                    <a:lnTo>
                      <a:pt x="12" y="12"/>
                    </a:lnTo>
                    <a:lnTo>
                      <a:pt x="12" y="2"/>
                    </a:lnTo>
                    <a:lnTo>
                      <a:pt x="36" y="0"/>
                    </a:lnTo>
                    <a:lnTo>
                      <a:pt x="38" y="41"/>
                    </a:lnTo>
                    <a:lnTo>
                      <a:pt x="0" y="34"/>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04" name="Freeform 203"/>
              <p:cNvSpPr>
                <a:spLocks/>
              </p:cNvSpPr>
              <p:nvPr/>
            </p:nvSpPr>
            <p:spPr bwMode="auto">
              <a:xfrm>
                <a:off x="2126" y="4158"/>
                <a:ext cx="29" cy="224"/>
              </a:xfrm>
              <a:custGeom>
                <a:avLst/>
                <a:gdLst>
                  <a:gd name="T0" fmla="*/ 0 w 29"/>
                  <a:gd name="T1" fmla="*/ 0 h 9"/>
                  <a:gd name="T2" fmla="*/ 0 w 29"/>
                  <a:gd name="T3" fmla="*/ 0 h 9"/>
                  <a:gd name="T4" fmla="*/ 25 w 29"/>
                  <a:gd name="T5" fmla="*/ 2 h 9"/>
                  <a:gd name="T6" fmla="*/ 28 w 29"/>
                  <a:gd name="T7" fmla="*/ 8 h 9"/>
                  <a:gd name="T8" fmla="*/ 0 w 29"/>
                  <a:gd name="T9" fmla="*/ 0 h 9"/>
                  <a:gd name="T10" fmla="*/ 0 w 29"/>
                  <a:gd name="T11" fmla="*/ 0 h 9"/>
                  <a:gd name="T12" fmla="*/ 0 60000 65536"/>
                  <a:gd name="T13" fmla="*/ 0 60000 65536"/>
                  <a:gd name="T14" fmla="*/ 0 60000 65536"/>
                  <a:gd name="T15" fmla="*/ 0 60000 65536"/>
                  <a:gd name="T16" fmla="*/ 0 60000 65536"/>
                  <a:gd name="T17" fmla="*/ 0 60000 65536"/>
                  <a:gd name="T18" fmla="*/ 0 w 29"/>
                  <a:gd name="T19" fmla="*/ 0 h 9"/>
                  <a:gd name="T20" fmla="*/ 29 w 29"/>
                  <a:gd name="T21" fmla="*/ 9 h 9"/>
                </a:gdLst>
                <a:ahLst/>
                <a:cxnLst>
                  <a:cxn ang="T12">
                    <a:pos x="T0" y="T1"/>
                  </a:cxn>
                  <a:cxn ang="T13">
                    <a:pos x="T2" y="T3"/>
                  </a:cxn>
                  <a:cxn ang="T14">
                    <a:pos x="T4" y="T5"/>
                  </a:cxn>
                  <a:cxn ang="T15">
                    <a:pos x="T6" y="T7"/>
                  </a:cxn>
                  <a:cxn ang="T16">
                    <a:pos x="T8" y="T9"/>
                  </a:cxn>
                  <a:cxn ang="T17">
                    <a:pos x="T10" y="T11"/>
                  </a:cxn>
                </a:cxnLst>
                <a:rect l="T18" t="T19" r="T20" b="T21"/>
                <a:pathLst>
                  <a:path w="29" h="9">
                    <a:moveTo>
                      <a:pt x="0" y="0"/>
                    </a:moveTo>
                    <a:lnTo>
                      <a:pt x="0" y="0"/>
                    </a:lnTo>
                    <a:lnTo>
                      <a:pt x="25" y="2"/>
                    </a:lnTo>
                    <a:lnTo>
                      <a:pt x="28" y="8"/>
                    </a:lnTo>
                    <a:lnTo>
                      <a:pt x="0" y="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05" name="Freeform 204"/>
              <p:cNvSpPr>
                <a:spLocks/>
              </p:cNvSpPr>
              <p:nvPr/>
            </p:nvSpPr>
            <p:spPr bwMode="auto">
              <a:xfrm>
                <a:off x="2153" y="4151"/>
                <a:ext cx="14" cy="224"/>
              </a:xfrm>
              <a:custGeom>
                <a:avLst/>
                <a:gdLst>
                  <a:gd name="T0" fmla="*/ 0 w 14"/>
                  <a:gd name="T1" fmla="*/ 6 h 7"/>
                  <a:gd name="T2" fmla="*/ 0 w 14"/>
                  <a:gd name="T3" fmla="*/ 6 h 7"/>
                  <a:gd name="T4" fmla="*/ 3 w 14"/>
                  <a:gd name="T5" fmla="*/ 0 h 7"/>
                  <a:gd name="T6" fmla="*/ 13 w 14"/>
                  <a:gd name="T7" fmla="*/ 6 h 7"/>
                  <a:gd name="T8" fmla="*/ 0 w 14"/>
                  <a:gd name="T9" fmla="*/ 6 h 7"/>
                  <a:gd name="T10" fmla="*/ 0 w 14"/>
                  <a:gd name="T11" fmla="*/ 6 h 7"/>
                  <a:gd name="T12" fmla="*/ 0 60000 65536"/>
                  <a:gd name="T13" fmla="*/ 0 60000 65536"/>
                  <a:gd name="T14" fmla="*/ 0 60000 65536"/>
                  <a:gd name="T15" fmla="*/ 0 60000 65536"/>
                  <a:gd name="T16" fmla="*/ 0 60000 65536"/>
                  <a:gd name="T17" fmla="*/ 0 60000 65536"/>
                  <a:gd name="T18" fmla="*/ 0 w 14"/>
                  <a:gd name="T19" fmla="*/ 0 h 7"/>
                  <a:gd name="T20" fmla="*/ 14 w 14"/>
                  <a:gd name="T21" fmla="*/ 7 h 7"/>
                </a:gdLst>
                <a:ahLst/>
                <a:cxnLst>
                  <a:cxn ang="T12">
                    <a:pos x="T0" y="T1"/>
                  </a:cxn>
                  <a:cxn ang="T13">
                    <a:pos x="T2" y="T3"/>
                  </a:cxn>
                  <a:cxn ang="T14">
                    <a:pos x="T4" y="T5"/>
                  </a:cxn>
                  <a:cxn ang="T15">
                    <a:pos x="T6" y="T7"/>
                  </a:cxn>
                  <a:cxn ang="T16">
                    <a:pos x="T8" y="T9"/>
                  </a:cxn>
                  <a:cxn ang="T17">
                    <a:pos x="T10" y="T11"/>
                  </a:cxn>
                </a:cxnLst>
                <a:rect l="T18" t="T19" r="T20" b="T21"/>
                <a:pathLst>
                  <a:path w="14" h="7">
                    <a:moveTo>
                      <a:pt x="0" y="6"/>
                    </a:moveTo>
                    <a:lnTo>
                      <a:pt x="0" y="6"/>
                    </a:lnTo>
                    <a:lnTo>
                      <a:pt x="3" y="0"/>
                    </a:lnTo>
                    <a:lnTo>
                      <a:pt x="13" y="6"/>
                    </a:lnTo>
                    <a:lnTo>
                      <a:pt x="0" y="6"/>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06" name="Freeform 205"/>
              <p:cNvSpPr>
                <a:spLocks/>
              </p:cNvSpPr>
              <p:nvPr/>
            </p:nvSpPr>
            <p:spPr bwMode="auto">
              <a:xfrm>
                <a:off x="2005" y="3261"/>
                <a:ext cx="164" cy="226"/>
              </a:xfrm>
              <a:custGeom>
                <a:avLst/>
                <a:gdLst>
                  <a:gd name="T0" fmla="*/ 0 w 164"/>
                  <a:gd name="T1" fmla="*/ 150 h 226"/>
                  <a:gd name="T2" fmla="*/ 0 w 164"/>
                  <a:gd name="T3" fmla="*/ 150 h 226"/>
                  <a:gd name="T4" fmla="*/ 20 w 164"/>
                  <a:gd name="T5" fmla="*/ 166 h 226"/>
                  <a:gd name="T6" fmla="*/ 49 w 164"/>
                  <a:gd name="T7" fmla="*/ 170 h 226"/>
                  <a:gd name="T8" fmla="*/ 78 w 164"/>
                  <a:gd name="T9" fmla="*/ 200 h 226"/>
                  <a:gd name="T10" fmla="*/ 117 w 164"/>
                  <a:gd name="T11" fmla="*/ 203 h 226"/>
                  <a:gd name="T12" fmla="*/ 111 w 164"/>
                  <a:gd name="T13" fmla="*/ 219 h 226"/>
                  <a:gd name="T14" fmla="*/ 121 w 164"/>
                  <a:gd name="T15" fmla="*/ 225 h 226"/>
                  <a:gd name="T16" fmla="*/ 127 w 164"/>
                  <a:gd name="T17" fmla="*/ 186 h 226"/>
                  <a:gd name="T18" fmla="*/ 120 w 164"/>
                  <a:gd name="T19" fmla="*/ 162 h 226"/>
                  <a:gd name="T20" fmla="*/ 133 w 164"/>
                  <a:gd name="T21" fmla="*/ 160 h 226"/>
                  <a:gd name="T22" fmla="*/ 123 w 164"/>
                  <a:gd name="T23" fmla="*/ 146 h 226"/>
                  <a:gd name="T24" fmla="*/ 155 w 164"/>
                  <a:gd name="T25" fmla="*/ 141 h 226"/>
                  <a:gd name="T26" fmla="*/ 163 w 164"/>
                  <a:gd name="T27" fmla="*/ 151 h 226"/>
                  <a:gd name="T28" fmla="*/ 151 w 164"/>
                  <a:gd name="T29" fmla="*/ 131 h 226"/>
                  <a:gd name="T30" fmla="*/ 155 w 164"/>
                  <a:gd name="T31" fmla="*/ 84 h 226"/>
                  <a:gd name="T32" fmla="*/ 128 w 164"/>
                  <a:gd name="T33" fmla="*/ 86 h 226"/>
                  <a:gd name="T34" fmla="*/ 120 w 164"/>
                  <a:gd name="T35" fmla="*/ 74 h 226"/>
                  <a:gd name="T36" fmla="*/ 93 w 164"/>
                  <a:gd name="T37" fmla="*/ 71 h 226"/>
                  <a:gd name="T38" fmla="*/ 76 w 164"/>
                  <a:gd name="T39" fmla="*/ 44 h 226"/>
                  <a:gd name="T40" fmla="*/ 102 w 164"/>
                  <a:gd name="T41" fmla="*/ 8 h 226"/>
                  <a:gd name="T42" fmla="*/ 98 w 164"/>
                  <a:gd name="T43" fmla="*/ 0 h 226"/>
                  <a:gd name="T44" fmla="*/ 52 w 164"/>
                  <a:gd name="T45" fmla="*/ 20 h 226"/>
                  <a:gd name="T46" fmla="*/ 27 w 164"/>
                  <a:gd name="T47" fmla="*/ 60 h 226"/>
                  <a:gd name="T48" fmla="*/ 19 w 164"/>
                  <a:gd name="T49" fmla="*/ 50 h 226"/>
                  <a:gd name="T50" fmla="*/ 13 w 164"/>
                  <a:gd name="T51" fmla="*/ 70 h 226"/>
                  <a:gd name="T52" fmla="*/ 19 w 164"/>
                  <a:gd name="T53" fmla="*/ 115 h 226"/>
                  <a:gd name="T54" fmla="*/ 25 w 164"/>
                  <a:gd name="T55" fmla="*/ 115 h 226"/>
                  <a:gd name="T56" fmla="*/ 0 w 164"/>
                  <a:gd name="T57" fmla="*/ 150 h 226"/>
                  <a:gd name="T58" fmla="*/ 0 w 164"/>
                  <a:gd name="T59" fmla="*/ 150 h 2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64"/>
                  <a:gd name="T91" fmla="*/ 0 h 226"/>
                  <a:gd name="T92" fmla="*/ 164 w 164"/>
                  <a:gd name="T93" fmla="*/ 226 h 2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64" h="226">
                    <a:moveTo>
                      <a:pt x="0" y="150"/>
                    </a:moveTo>
                    <a:lnTo>
                      <a:pt x="0" y="150"/>
                    </a:lnTo>
                    <a:lnTo>
                      <a:pt x="20" y="166"/>
                    </a:lnTo>
                    <a:lnTo>
                      <a:pt x="49" y="170"/>
                    </a:lnTo>
                    <a:lnTo>
                      <a:pt x="78" y="200"/>
                    </a:lnTo>
                    <a:lnTo>
                      <a:pt x="117" y="203"/>
                    </a:lnTo>
                    <a:lnTo>
                      <a:pt x="111" y="219"/>
                    </a:lnTo>
                    <a:lnTo>
                      <a:pt x="121" y="225"/>
                    </a:lnTo>
                    <a:lnTo>
                      <a:pt x="127" y="186"/>
                    </a:lnTo>
                    <a:lnTo>
                      <a:pt x="120" y="162"/>
                    </a:lnTo>
                    <a:lnTo>
                      <a:pt x="133" y="160"/>
                    </a:lnTo>
                    <a:lnTo>
                      <a:pt x="123" y="146"/>
                    </a:lnTo>
                    <a:lnTo>
                      <a:pt x="155" y="141"/>
                    </a:lnTo>
                    <a:lnTo>
                      <a:pt x="163" y="151"/>
                    </a:lnTo>
                    <a:lnTo>
                      <a:pt x="151" y="131"/>
                    </a:lnTo>
                    <a:lnTo>
                      <a:pt x="155" y="84"/>
                    </a:lnTo>
                    <a:lnTo>
                      <a:pt x="128" y="86"/>
                    </a:lnTo>
                    <a:lnTo>
                      <a:pt x="120" y="74"/>
                    </a:lnTo>
                    <a:lnTo>
                      <a:pt x="93" y="71"/>
                    </a:lnTo>
                    <a:lnTo>
                      <a:pt x="76" y="44"/>
                    </a:lnTo>
                    <a:lnTo>
                      <a:pt x="102" y="8"/>
                    </a:lnTo>
                    <a:lnTo>
                      <a:pt x="98" y="0"/>
                    </a:lnTo>
                    <a:lnTo>
                      <a:pt x="52" y="20"/>
                    </a:lnTo>
                    <a:lnTo>
                      <a:pt x="27" y="60"/>
                    </a:lnTo>
                    <a:lnTo>
                      <a:pt x="19" y="50"/>
                    </a:lnTo>
                    <a:lnTo>
                      <a:pt x="13" y="70"/>
                    </a:lnTo>
                    <a:lnTo>
                      <a:pt x="19" y="115"/>
                    </a:lnTo>
                    <a:lnTo>
                      <a:pt x="25" y="115"/>
                    </a:lnTo>
                    <a:lnTo>
                      <a:pt x="0" y="150"/>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07" name="Freeform 206"/>
              <p:cNvSpPr>
                <a:spLocks/>
              </p:cNvSpPr>
              <p:nvPr/>
            </p:nvSpPr>
            <p:spPr bwMode="auto">
              <a:xfrm>
                <a:off x="1911" y="3187"/>
                <a:ext cx="44" cy="224"/>
              </a:xfrm>
              <a:custGeom>
                <a:avLst/>
                <a:gdLst>
                  <a:gd name="T0" fmla="*/ 0 w 44"/>
                  <a:gd name="T1" fmla="*/ 0 h 37"/>
                  <a:gd name="T2" fmla="*/ 0 w 44"/>
                  <a:gd name="T3" fmla="*/ 0 h 37"/>
                  <a:gd name="T4" fmla="*/ 1 w 44"/>
                  <a:gd name="T5" fmla="*/ 14 h 37"/>
                  <a:gd name="T6" fmla="*/ 10 w 44"/>
                  <a:gd name="T7" fmla="*/ 12 h 37"/>
                  <a:gd name="T8" fmla="*/ 37 w 44"/>
                  <a:gd name="T9" fmla="*/ 36 h 37"/>
                  <a:gd name="T10" fmla="*/ 43 w 44"/>
                  <a:gd name="T11" fmla="*/ 18 h 37"/>
                  <a:gd name="T12" fmla="*/ 28 w 44"/>
                  <a:gd name="T13" fmla="*/ 1 h 37"/>
                  <a:gd name="T14" fmla="*/ 0 w 44"/>
                  <a:gd name="T15" fmla="*/ 0 h 37"/>
                  <a:gd name="T16" fmla="*/ 0 w 44"/>
                  <a:gd name="T17" fmla="*/ 0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4"/>
                  <a:gd name="T28" fmla="*/ 0 h 37"/>
                  <a:gd name="T29" fmla="*/ 44 w 44"/>
                  <a:gd name="T30" fmla="*/ 37 h 3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4" h="37">
                    <a:moveTo>
                      <a:pt x="0" y="0"/>
                    </a:moveTo>
                    <a:lnTo>
                      <a:pt x="0" y="0"/>
                    </a:lnTo>
                    <a:lnTo>
                      <a:pt x="1" y="14"/>
                    </a:lnTo>
                    <a:lnTo>
                      <a:pt x="10" y="12"/>
                    </a:lnTo>
                    <a:lnTo>
                      <a:pt x="37" y="36"/>
                    </a:lnTo>
                    <a:lnTo>
                      <a:pt x="43" y="18"/>
                    </a:lnTo>
                    <a:lnTo>
                      <a:pt x="28" y="1"/>
                    </a:lnTo>
                    <a:lnTo>
                      <a:pt x="0" y="0"/>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08" name="Freeform 207"/>
              <p:cNvSpPr>
                <a:spLocks/>
              </p:cNvSpPr>
              <p:nvPr/>
            </p:nvSpPr>
            <p:spPr bwMode="auto">
              <a:xfrm>
                <a:off x="1921" y="3023"/>
                <a:ext cx="148" cy="224"/>
              </a:xfrm>
              <a:custGeom>
                <a:avLst/>
                <a:gdLst>
                  <a:gd name="T0" fmla="*/ 0 w 148"/>
                  <a:gd name="T1" fmla="*/ 18 h 47"/>
                  <a:gd name="T2" fmla="*/ 0 w 148"/>
                  <a:gd name="T3" fmla="*/ 18 h 47"/>
                  <a:gd name="T4" fmla="*/ 20 w 148"/>
                  <a:gd name="T5" fmla="*/ 2 h 47"/>
                  <a:gd name="T6" fmla="*/ 58 w 148"/>
                  <a:gd name="T7" fmla="*/ 0 h 47"/>
                  <a:gd name="T8" fmla="*/ 147 w 148"/>
                  <a:gd name="T9" fmla="*/ 39 h 47"/>
                  <a:gd name="T10" fmla="*/ 99 w 148"/>
                  <a:gd name="T11" fmla="*/ 46 h 47"/>
                  <a:gd name="T12" fmla="*/ 107 w 148"/>
                  <a:gd name="T13" fmla="*/ 37 h 47"/>
                  <a:gd name="T14" fmla="*/ 84 w 148"/>
                  <a:gd name="T15" fmla="*/ 22 h 47"/>
                  <a:gd name="T16" fmla="*/ 40 w 148"/>
                  <a:gd name="T17" fmla="*/ 14 h 47"/>
                  <a:gd name="T18" fmla="*/ 42 w 148"/>
                  <a:gd name="T19" fmla="*/ 7 h 47"/>
                  <a:gd name="T20" fmla="*/ 0 w 148"/>
                  <a:gd name="T21" fmla="*/ 18 h 47"/>
                  <a:gd name="T22" fmla="*/ 0 w 148"/>
                  <a:gd name="T23" fmla="*/ 18 h 4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
                  <a:gd name="T37" fmla="*/ 0 h 47"/>
                  <a:gd name="T38" fmla="*/ 148 w 148"/>
                  <a:gd name="T39" fmla="*/ 47 h 4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 h="47">
                    <a:moveTo>
                      <a:pt x="0" y="18"/>
                    </a:moveTo>
                    <a:lnTo>
                      <a:pt x="0" y="18"/>
                    </a:lnTo>
                    <a:lnTo>
                      <a:pt x="20" y="2"/>
                    </a:lnTo>
                    <a:lnTo>
                      <a:pt x="58" y="0"/>
                    </a:lnTo>
                    <a:lnTo>
                      <a:pt x="147" y="39"/>
                    </a:lnTo>
                    <a:lnTo>
                      <a:pt x="99" y="46"/>
                    </a:lnTo>
                    <a:lnTo>
                      <a:pt x="107" y="37"/>
                    </a:lnTo>
                    <a:lnTo>
                      <a:pt x="84" y="22"/>
                    </a:lnTo>
                    <a:lnTo>
                      <a:pt x="40" y="14"/>
                    </a:lnTo>
                    <a:lnTo>
                      <a:pt x="42" y="7"/>
                    </a:lnTo>
                    <a:lnTo>
                      <a:pt x="0" y="18"/>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09" name="Freeform 208"/>
              <p:cNvSpPr>
                <a:spLocks/>
              </p:cNvSpPr>
              <p:nvPr/>
            </p:nvSpPr>
            <p:spPr bwMode="auto">
              <a:xfrm>
                <a:off x="2100" y="3059"/>
                <a:ext cx="47" cy="224"/>
              </a:xfrm>
              <a:custGeom>
                <a:avLst/>
                <a:gdLst>
                  <a:gd name="T0" fmla="*/ 0 w 47"/>
                  <a:gd name="T1" fmla="*/ 0 h 27"/>
                  <a:gd name="T2" fmla="*/ 0 w 47"/>
                  <a:gd name="T3" fmla="*/ 0 h 27"/>
                  <a:gd name="T4" fmla="*/ 0 w 47"/>
                  <a:gd name="T5" fmla="*/ 26 h 27"/>
                  <a:gd name="T6" fmla="*/ 46 w 47"/>
                  <a:gd name="T7" fmla="*/ 17 h 27"/>
                  <a:gd name="T8" fmla="*/ 26 w 47"/>
                  <a:gd name="T9" fmla="*/ 3 h 27"/>
                  <a:gd name="T10" fmla="*/ 0 w 47"/>
                  <a:gd name="T11" fmla="*/ 0 h 27"/>
                  <a:gd name="T12" fmla="*/ 0 w 47"/>
                  <a:gd name="T13" fmla="*/ 0 h 27"/>
                  <a:gd name="T14" fmla="*/ 0 60000 65536"/>
                  <a:gd name="T15" fmla="*/ 0 60000 65536"/>
                  <a:gd name="T16" fmla="*/ 0 60000 65536"/>
                  <a:gd name="T17" fmla="*/ 0 60000 65536"/>
                  <a:gd name="T18" fmla="*/ 0 60000 65536"/>
                  <a:gd name="T19" fmla="*/ 0 60000 65536"/>
                  <a:gd name="T20" fmla="*/ 0 60000 65536"/>
                  <a:gd name="T21" fmla="*/ 0 w 47"/>
                  <a:gd name="T22" fmla="*/ 0 h 27"/>
                  <a:gd name="T23" fmla="*/ 47 w 47"/>
                  <a:gd name="T24" fmla="*/ 27 h 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7" h="27">
                    <a:moveTo>
                      <a:pt x="0" y="0"/>
                    </a:moveTo>
                    <a:lnTo>
                      <a:pt x="0" y="0"/>
                    </a:lnTo>
                    <a:lnTo>
                      <a:pt x="0" y="26"/>
                    </a:lnTo>
                    <a:lnTo>
                      <a:pt x="46" y="17"/>
                    </a:lnTo>
                    <a:lnTo>
                      <a:pt x="26" y="3"/>
                    </a:lnTo>
                    <a:lnTo>
                      <a:pt x="0" y="0"/>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10" name="Freeform 209"/>
              <p:cNvSpPr>
                <a:spLocks/>
              </p:cNvSpPr>
              <p:nvPr/>
            </p:nvSpPr>
            <p:spPr bwMode="auto">
              <a:xfrm>
                <a:off x="1978" y="3342"/>
                <a:ext cx="77" cy="224"/>
              </a:xfrm>
              <a:custGeom>
                <a:avLst/>
                <a:gdLst>
                  <a:gd name="T0" fmla="*/ 0 w 77"/>
                  <a:gd name="T1" fmla="*/ 32 h 86"/>
                  <a:gd name="T2" fmla="*/ 0 w 77"/>
                  <a:gd name="T3" fmla="*/ 32 h 86"/>
                  <a:gd name="T4" fmla="*/ 1 w 77"/>
                  <a:gd name="T5" fmla="*/ 49 h 86"/>
                  <a:gd name="T6" fmla="*/ 14 w 77"/>
                  <a:gd name="T7" fmla="*/ 53 h 86"/>
                  <a:gd name="T8" fmla="*/ 7 w 77"/>
                  <a:gd name="T9" fmla="*/ 67 h 86"/>
                  <a:gd name="T10" fmla="*/ 4 w 77"/>
                  <a:gd name="T11" fmla="*/ 81 h 86"/>
                  <a:gd name="T12" fmla="*/ 22 w 77"/>
                  <a:gd name="T13" fmla="*/ 85 h 86"/>
                  <a:gd name="T14" fmla="*/ 38 w 77"/>
                  <a:gd name="T15" fmla="*/ 61 h 86"/>
                  <a:gd name="T16" fmla="*/ 69 w 77"/>
                  <a:gd name="T17" fmla="*/ 42 h 86"/>
                  <a:gd name="T18" fmla="*/ 76 w 77"/>
                  <a:gd name="T19" fmla="*/ 20 h 86"/>
                  <a:gd name="T20" fmla="*/ 47 w 77"/>
                  <a:gd name="T21" fmla="*/ 16 h 86"/>
                  <a:gd name="T22" fmla="*/ 27 w 77"/>
                  <a:gd name="T23" fmla="*/ 0 h 86"/>
                  <a:gd name="T24" fmla="*/ 9 w 77"/>
                  <a:gd name="T25" fmla="*/ 8 h 86"/>
                  <a:gd name="T26" fmla="*/ 0 w 77"/>
                  <a:gd name="T27" fmla="*/ 32 h 86"/>
                  <a:gd name="T28" fmla="*/ 0 w 77"/>
                  <a:gd name="T29" fmla="*/ 32 h 8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7"/>
                  <a:gd name="T46" fmla="*/ 0 h 86"/>
                  <a:gd name="T47" fmla="*/ 77 w 77"/>
                  <a:gd name="T48" fmla="*/ 86 h 8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7" h="86">
                    <a:moveTo>
                      <a:pt x="0" y="32"/>
                    </a:moveTo>
                    <a:lnTo>
                      <a:pt x="0" y="32"/>
                    </a:lnTo>
                    <a:lnTo>
                      <a:pt x="1" y="49"/>
                    </a:lnTo>
                    <a:lnTo>
                      <a:pt x="14" y="53"/>
                    </a:lnTo>
                    <a:lnTo>
                      <a:pt x="7" y="67"/>
                    </a:lnTo>
                    <a:lnTo>
                      <a:pt x="4" y="81"/>
                    </a:lnTo>
                    <a:lnTo>
                      <a:pt x="22" y="85"/>
                    </a:lnTo>
                    <a:lnTo>
                      <a:pt x="38" y="61"/>
                    </a:lnTo>
                    <a:lnTo>
                      <a:pt x="69" y="42"/>
                    </a:lnTo>
                    <a:lnTo>
                      <a:pt x="76" y="20"/>
                    </a:lnTo>
                    <a:lnTo>
                      <a:pt x="47" y="16"/>
                    </a:lnTo>
                    <a:lnTo>
                      <a:pt x="27" y="0"/>
                    </a:lnTo>
                    <a:lnTo>
                      <a:pt x="9" y="8"/>
                    </a:lnTo>
                    <a:lnTo>
                      <a:pt x="0" y="32"/>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11" name="Freeform 210"/>
              <p:cNvSpPr>
                <a:spLocks/>
              </p:cNvSpPr>
              <p:nvPr/>
            </p:nvSpPr>
            <p:spPr bwMode="auto">
              <a:xfrm>
                <a:off x="1851" y="3128"/>
                <a:ext cx="33" cy="224"/>
              </a:xfrm>
              <a:custGeom>
                <a:avLst/>
                <a:gdLst>
                  <a:gd name="T0" fmla="*/ 0 w 33"/>
                  <a:gd name="T1" fmla="*/ 11 h 15"/>
                  <a:gd name="T2" fmla="*/ 0 w 33"/>
                  <a:gd name="T3" fmla="*/ 11 h 15"/>
                  <a:gd name="T4" fmla="*/ 9 w 33"/>
                  <a:gd name="T5" fmla="*/ 0 h 15"/>
                  <a:gd name="T6" fmla="*/ 32 w 33"/>
                  <a:gd name="T7" fmla="*/ 14 h 15"/>
                  <a:gd name="T8" fmla="*/ 0 w 33"/>
                  <a:gd name="T9" fmla="*/ 11 h 15"/>
                  <a:gd name="T10" fmla="*/ 0 w 33"/>
                  <a:gd name="T11" fmla="*/ 11 h 15"/>
                  <a:gd name="T12" fmla="*/ 0 60000 65536"/>
                  <a:gd name="T13" fmla="*/ 0 60000 65536"/>
                  <a:gd name="T14" fmla="*/ 0 60000 65536"/>
                  <a:gd name="T15" fmla="*/ 0 60000 65536"/>
                  <a:gd name="T16" fmla="*/ 0 60000 65536"/>
                  <a:gd name="T17" fmla="*/ 0 60000 65536"/>
                  <a:gd name="T18" fmla="*/ 0 w 33"/>
                  <a:gd name="T19" fmla="*/ 0 h 15"/>
                  <a:gd name="T20" fmla="*/ 33 w 33"/>
                  <a:gd name="T21" fmla="*/ 15 h 15"/>
                </a:gdLst>
                <a:ahLst/>
                <a:cxnLst>
                  <a:cxn ang="T12">
                    <a:pos x="T0" y="T1"/>
                  </a:cxn>
                  <a:cxn ang="T13">
                    <a:pos x="T2" y="T3"/>
                  </a:cxn>
                  <a:cxn ang="T14">
                    <a:pos x="T4" y="T5"/>
                  </a:cxn>
                  <a:cxn ang="T15">
                    <a:pos x="T6" y="T7"/>
                  </a:cxn>
                  <a:cxn ang="T16">
                    <a:pos x="T8" y="T9"/>
                  </a:cxn>
                  <a:cxn ang="T17">
                    <a:pos x="T10" y="T11"/>
                  </a:cxn>
                </a:cxnLst>
                <a:rect l="T18" t="T19" r="T20" b="T21"/>
                <a:pathLst>
                  <a:path w="33" h="15">
                    <a:moveTo>
                      <a:pt x="0" y="11"/>
                    </a:moveTo>
                    <a:lnTo>
                      <a:pt x="0" y="11"/>
                    </a:lnTo>
                    <a:lnTo>
                      <a:pt x="9" y="0"/>
                    </a:lnTo>
                    <a:lnTo>
                      <a:pt x="32" y="14"/>
                    </a:lnTo>
                    <a:lnTo>
                      <a:pt x="0" y="11"/>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12" name="Freeform 211"/>
              <p:cNvSpPr>
                <a:spLocks/>
              </p:cNvSpPr>
              <p:nvPr/>
            </p:nvSpPr>
            <p:spPr bwMode="auto">
              <a:xfrm>
                <a:off x="2250" y="4089"/>
                <a:ext cx="22" cy="224"/>
              </a:xfrm>
              <a:custGeom>
                <a:avLst/>
                <a:gdLst>
                  <a:gd name="T0" fmla="*/ 0 w 22"/>
                  <a:gd name="T1" fmla="*/ 12 h 13"/>
                  <a:gd name="T2" fmla="*/ 0 w 22"/>
                  <a:gd name="T3" fmla="*/ 12 h 13"/>
                  <a:gd name="T4" fmla="*/ 12 w 22"/>
                  <a:gd name="T5" fmla="*/ 5 h 13"/>
                  <a:gd name="T6" fmla="*/ 6 w 22"/>
                  <a:gd name="T7" fmla="*/ 0 h 13"/>
                  <a:gd name="T8" fmla="*/ 21 w 22"/>
                  <a:gd name="T9" fmla="*/ 1 h 13"/>
                  <a:gd name="T10" fmla="*/ 0 w 22"/>
                  <a:gd name="T11" fmla="*/ 12 h 13"/>
                  <a:gd name="T12" fmla="*/ 0 w 22"/>
                  <a:gd name="T13" fmla="*/ 12 h 13"/>
                  <a:gd name="T14" fmla="*/ 0 60000 65536"/>
                  <a:gd name="T15" fmla="*/ 0 60000 65536"/>
                  <a:gd name="T16" fmla="*/ 0 60000 65536"/>
                  <a:gd name="T17" fmla="*/ 0 60000 65536"/>
                  <a:gd name="T18" fmla="*/ 0 60000 65536"/>
                  <a:gd name="T19" fmla="*/ 0 60000 65536"/>
                  <a:gd name="T20" fmla="*/ 0 60000 65536"/>
                  <a:gd name="T21" fmla="*/ 0 w 22"/>
                  <a:gd name="T22" fmla="*/ 0 h 13"/>
                  <a:gd name="T23" fmla="*/ 22 w 22"/>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 h="13">
                    <a:moveTo>
                      <a:pt x="0" y="12"/>
                    </a:moveTo>
                    <a:lnTo>
                      <a:pt x="0" y="12"/>
                    </a:lnTo>
                    <a:lnTo>
                      <a:pt x="12" y="5"/>
                    </a:lnTo>
                    <a:lnTo>
                      <a:pt x="6" y="0"/>
                    </a:lnTo>
                    <a:lnTo>
                      <a:pt x="21" y="1"/>
                    </a:lnTo>
                    <a:lnTo>
                      <a:pt x="0" y="12"/>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13" name="Freeform 212"/>
              <p:cNvSpPr>
                <a:spLocks/>
              </p:cNvSpPr>
              <p:nvPr/>
            </p:nvSpPr>
            <p:spPr bwMode="auto">
              <a:xfrm>
                <a:off x="2267" y="4088"/>
                <a:ext cx="25" cy="224"/>
              </a:xfrm>
              <a:custGeom>
                <a:avLst/>
                <a:gdLst>
                  <a:gd name="T0" fmla="*/ 0 w 25"/>
                  <a:gd name="T1" fmla="*/ 15 h 16"/>
                  <a:gd name="T2" fmla="*/ 0 w 25"/>
                  <a:gd name="T3" fmla="*/ 15 h 16"/>
                  <a:gd name="T4" fmla="*/ 11 w 25"/>
                  <a:gd name="T5" fmla="*/ 0 h 16"/>
                  <a:gd name="T6" fmla="*/ 24 w 25"/>
                  <a:gd name="T7" fmla="*/ 5 h 16"/>
                  <a:gd name="T8" fmla="*/ 0 w 25"/>
                  <a:gd name="T9" fmla="*/ 15 h 16"/>
                  <a:gd name="T10" fmla="*/ 0 w 25"/>
                  <a:gd name="T11" fmla="*/ 15 h 16"/>
                  <a:gd name="T12" fmla="*/ 0 60000 65536"/>
                  <a:gd name="T13" fmla="*/ 0 60000 65536"/>
                  <a:gd name="T14" fmla="*/ 0 60000 65536"/>
                  <a:gd name="T15" fmla="*/ 0 60000 65536"/>
                  <a:gd name="T16" fmla="*/ 0 60000 65536"/>
                  <a:gd name="T17" fmla="*/ 0 60000 65536"/>
                  <a:gd name="T18" fmla="*/ 0 w 25"/>
                  <a:gd name="T19" fmla="*/ 0 h 16"/>
                  <a:gd name="T20" fmla="*/ 25 w 25"/>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25" h="16">
                    <a:moveTo>
                      <a:pt x="0" y="15"/>
                    </a:moveTo>
                    <a:lnTo>
                      <a:pt x="0" y="15"/>
                    </a:lnTo>
                    <a:lnTo>
                      <a:pt x="11" y="0"/>
                    </a:lnTo>
                    <a:lnTo>
                      <a:pt x="24" y="5"/>
                    </a:lnTo>
                    <a:lnTo>
                      <a:pt x="0" y="15"/>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14" name="Freeform 213"/>
              <p:cNvSpPr>
                <a:spLocks/>
              </p:cNvSpPr>
              <p:nvPr/>
            </p:nvSpPr>
            <p:spPr bwMode="auto">
              <a:xfrm>
                <a:off x="2338" y="3266"/>
                <a:ext cx="41" cy="224"/>
              </a:xfrm>
              <a:custGeom>
                <a:avLst/>
                <a:gdLst>
                  <a:gd name="T0" fmla="*/ 0 w 41"/>
                  <a:gd name="T1" fmla="*/ 45 h 48"/>
                  <a:gd name="T2" fmla="*/ 0 w 41"/>
                  <a:gd name="T3" fmla="*/ 45 h 48"/>
                  <a:gd name="T4" fmla="*/ 6 w 41"/>
                  <a:gd name="T5" fmla="*/ 0 h 48"/>
                  <a:gd name="T6" fmla="*/ 40 w 41"/>
                  <a:gd name="T7" fmla="*/ 21 h 48"/>
                  <a:gd name="T8" fmla="*/ 20 w 41"/>
                  <a:gd name="T9" fmla="*/ 47 h 48"/>
                  <a:gd name="T10" fmla="*/ 0 w 41"/>
                  <a:gd name="T11" fmla="*/ 45 h 48"/>
                  <a:gd name="T12" fmla="*/ 0 w 41"/>
                  <a:gd name="T13" fmla="*/ 45 h 48"/>
                  <a:gd name="T14" fmla="*/ 0 60000 65536"/>
                  <a:gd name="T15" fmla="*/ 0 60000 65536"/>
                  <a:gd name="T16" fmla="*/ 0 60000 65536"/>
                  <a:gd name="T17" fmla="*/ 0 60000 65536"/>
                  <a:gd name="T18" fmla="*/ 0 60000 65536"/>
                  <a:gd name="T19" fmla="*/ 0 60000 65536"/>
                  <a:gd name="T20" fmla="*/ 0 60000 65536"/>
                  <a:gd name="T21" fmla="*/ 0 w 41"/>
                  <a:gd name="T22" fmla="*/ 0 h 48"/>
                  <a:gd name="T23" fmla="*/ 41 w 41"/>
                  <a:gd name="T24" fmla="*/ 48 h 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1" h="48">
                    <a:moveTo>
                      <a:pt x="0" y="45"/>
                    </a:moveTo>
                    <a:lnTo>
                      <a:pt x="0" y="45"/>
                    </a:lnTo>
                    <a:lnTo>
                      <a:pt x="6" y="0"/>
                    </a:lnTo>
                    <a:lnTo>
                      <a:pt x="40" y="21"/>
                    </a:lnTo>
                    <a:lnTo>
                      <a:pt x="20" y="47"/>
                    </a:lnTo>
                    <a:lnTo>
                      <a:pt x="0" y="45"/>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15" name="Freeform 214"/>
              <p:cNvSpPr>
                <a:spLocks/>
              </p:cNvSpPr>
              <p:nvPr/>
            </p:nvSpPr>
            <p:spPr bwMode="auto">
              <a:xfrm>
                <a:off x="1821" y="3102"/>
                <a:ext cx="55" cy="224"/>
              </a:xfrm>
              <a:custGeom>
                <a:avLst/>
                <a:gdLst>
                  <a:gd name="T0" fmla="*/ 0 w 55"/>
                  <a:gd name="T1" fmla="*/ 47 h 60"/>
                  <a:gd name="T2" fmla="*/ 0 w 55"/>
                  <a:gd name="T3" fmla="*/ 47 h 60"/>
                  <a:gd name="T4" fmla="*/ 11 w 55"/>
                  <a:gd name="T5" fmla="*/ 26 h 60"/>
                  <a:gd name="T6" fmla="*/ 25 w 55"/>
                  <a:gd name="T7" fmla="*/ 25 h 60"/>
                  <a:gd name="T8" fmla="*/ 11 w 55"/>
                  <a:gd name="T9" fmla="*/ 7 h 60"/>
                  <a:gd name="T10" fmla="*/ 42 w 55"/>
                  <a:gd name="T11" fmla="*/ 0 h 60"/>
                  <a:gd name="T12" fmla="*/ 47 w 55"/>
                  <a:gd name="T13" fmla="*/ 28 h 60"/>
                  <a:gd name="T14" fmla="*/ 54 w 55"/>
                  <a:gd name="T15" fmla="*/ 30 h 60"/>
                  <a:gd name="T16" fmla="*/ 39 w 55"/>
                  <a:gd name="T17" fmla="*/ 48 h 60"/>
                  <a:gd name="T18" fmla="*/ 30 w 55"/>
                  <a:gd name="T19" fmla="*/ 59 h 60"/>
                  <a:gd name="T20" fmla="*/ 0 w 55"/>
                  <a:gd name="T21" fmla="*/ 47 h 60"/>
                  <a:gd name="T22" fmla="*/ 0 w 55"/>
                  <a:gd name="T23" fmla="*/ 47 h 6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5"/>
                  <a:gd name="T37" fmla="*/ 0 h 60"/>
                  <a:gd name="T38" fmla="*/ 55 w 55"/>
                  <a:gd name="T39" fmla="*/ 60 h 6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5" h="60">
                    <a:moveTo>
                      <a:pt x="0" y="47"/>
                    </a:moveTo>
                    <a:lnTo>
                      <a:pt x="0" y="47"/>
                    </a:lnTo>
                    <a:lnTo>
                      <a:pt x="11" y="26"/>
                    </a:lnTo>
                    <a:lnTo>
                      <a:pt x="25" y="25"/>
                    </a:lnTo>
                    <a:lnTo>
                      <a:pt x="11" y="7"/>
                    </a:lnTo>
                    <a:lnTo>
                      <a:pt x="42" y="0"/>
                    </a:lnTo>
                    <a:lnTo>
                      <a:pt x="47" y="28"/>
                    </a:lnTo>
                    <a:lnTo>
                      <a:pt x="54" y="30"/>
                    </a:lnTo>
                    <a:lnTo>
                      <a:pt x="39" y="48"/>
                    </a:lnTo>
                    <a:lnTo>
                      <a:pt x="30" y="59"/>
                    </a:lnTo>
                    <a:lnTo>
                      <a:pt x="0" y="47"/>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16" name="Freeform 215"/>
              <p:cNvSpPr>
                <a:spLocks/>
              </p:cNvSpPr>
              <p:nvPr/>
            </p:nvSpPr>
            <p:spPr bwMode="auto">
              <a:xfrm>
                <a:off x="2245" y="3251"/>
                <a:ext cx="66" cy="224"/>
              </a:xfrm>
              <a:custGeom>
                <a:avLst/>
                <a:gdLst>
                  <a:gd name="T0" fmla="*/ 0 w 66"/>
                  <a:gd name="T1" fmla="*/ 31 h 94"/>
                  <a:gd name="T2" fmla="*/ 0 w 66"/>
                  <a:gd name="T3" fmla="*/ 31 h 94"/>
                  <a:gd name="T4" fmla="*/ 9 w 66"/>
                  <a:gd name="T5" fmla="*/ 44 h 94"/>
                  <a:gd name="T6" fmla="*/ 22 w 66"/>
                  <a:gd name="T7" fmla="*/ 53 h 94"/>
                  <a:gd name="T8" fmla="*/ 19 w 66"/>
                  <a:gd name="T9" fmla="*/ 79 h 94"/>
                  <a:gd name="T10" fmla="*/ 26 w 66"/>
                  <a:gd name="T11" fmla="*/ 93 h 94"/>
                  <a:gd name="T12" fmla="*/ 65 w 66"/>
                  <a:gd name="T13" fmla="*/ 87 h 94"/>
                  <a:gd name="T14" fmla="*/ 43 w 66"/>
                  <a:gd name="T15" fmla="*/ 59 h 94"/>
                  <a:gd name="T16" fmla="*/ 58 w 66"/>
                  <a:gd name="T17" fmla="*/ 34 h 94"/>
                  <a:gd name="T18" fmla="*/ 19 w 66"/>
                  <a:gd name="T19" fmla="*/ 0 h 94"/>
                  <a:gd name="T20" fmla="*/ 6 w 66"/>
                  <a:gd name="T21" fmla="*/ 10 h 94"/>
                  <a:gd name="T22" fmla="*/ 11 w 66"/>
                  <a:gd name="T23" fmla="*/ 19 h 94"/>
                  <a:gd name="T24" fmla="*/ 0 w 66"/>
                  <a:gd name="T25" fmla="*/ 31 h 94"/>
                  <a:gd name="T26" fmla="*/ 0 w 66"/>
                  <a:gd name="T27" fmla="*/ 31 h 9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6"/>
                  <a:gd name="T43" fmla="*/ 0 h 94"/>
                  <a:gd name="T44" fmla="*/ 66 w 66"/>
                  <a:gd name="T45" fmla="*/ 94 h 9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6" h="94">
                    <a:moveTo>
                      <a:pt x="0" y="31"/>
                    </a:moveTo>
                    <a:lnTo>
                      <a:pt x="0" y="31"/>
                    </a:lnTo>
                    <a:lnTo>
                      <a:pt x="9" y="44"/>
                    </a:lnTo>
                    <a:lnTo>
                      <a:pt x="22" y="53"/>
                    </a:lnTo>
                    <a:lnTo>
                      <a:pt x="19" y="79"/>
                    </a:lnTo>
                    <a:lnTo>
                      <a:pt x="26" y="93"/>
                    </a:lnTo>
                    <a:lnTo>
                      <a:pt x="65" y="87"/>
                    </a:lnTo>
                    <a:lnTo>
                      <a:pt x="43" y="59"/>
                    </a:lnTo>
                    <a:lnTo>
                      <a:pt x="58" y="34"/>
                    </a:lnTo>
                    <a:lnTo>
                      <a:pt x="19" y="0"/>
                    </a:lnTo>
                    <a:lnTo>
                      <a:pt x="6" y="10"/>
                    </a:lnTo>
                    <a:lnTo>
                      <a:pt x="11" y="19"/>
                    </a:lnTo>
                    <a:lnTo>
                      <a:pt x="0" y="31"/>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17" name="Freeform 216"/>
              <p:cNvSpPr>
                <a:spLocks/>
              </p:cNvSpPr>
              <p:nvPr/>
            </p:nvSpPr>
            <p:spPr bwMode="auto">
              <a:xfrm>
                <a:off x="2065" y="3059"/>
                <a:ext cx="36" cy="224"/>
              </a:xfrm>
              <a:custGeom>
                <a:avLst/>
                <a:gdLst>
                  <a:gd name="T0" fmla="*/ 0 w 36"/>
                  <a:gd name="T1" fmla="*/ 19 h 27"/>
                  <a:gd name="T2" fmla="*/ 0 w 36"/>
                  <a:gd name="T3" fmla="*/ 19 h 27"/>
                  <a:gd name="T4" fmla="*/ 27 w 36"/>
                  <a:gd name="T5" fmla="*/ 19 h 27"/>
                  <a:gd name="T6" fmla="*/ 14 w 36"/>
                  <a:gd name="T7" fmla="*/ 2 h 27"/>
                  <a:gd name="T8" fmla="*/ 35 w 36"/>
                  <a:gd name="T9" fmla="*/ 0 h 27"/>
                  <a:gd name="T10" fmla="*/ 35 w 36"/>
                  <a:gd name="T11" fmla="*/ 26 h 27"/>
                  <a:gd name="T12" fmla="*/ 0 w 36"/>
                  <a:gd name="T13" fmla="*/ 19 h 27"/>
                  <a:gd name="T14" fmla="*/ 0 w 36"/>
                  <a:gd name="T15" fmla="*/ 19 h 27"/>
                  <a:gd name="T16" fmla="*/ 0 60000 65536"/>
                  <a:gd name="T17" fmla="*/ 0 60000 65536"/>
                  <a:gd name="T18" fmla="*/ 0 60000 65536"/>
                  <a:gd name="T19" fmla="*/ 0 60000 65536"/>
                  <a:gd name="T20" fmla="*/ 0 60000 65536"/>
                  <a:gd name="T21" fmla="*/ 0 60000 65536"/>
                  <a:gd name="T22" fmla="*/ 0 60000 65536"/>
                  <a:gd name="T23" fmla="*/ 0 60000 65536"/>
                  <a:gd name="T24" fmla="*/ 0 w 36"/>
                  <a:gd name="T25" fmla="*/ 0 h 27"/>
                  <a:gd name="T26" fmla="*/ 36 w 36"/>
                  <a:gd name="T27" fmla="*/ 27 h 2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6" h="27">
                    <a:moveTo>
                      <a:pt x="0" y="19"/>
                    </a:moveTo>
                    <a:lnTo>
                      <a:pt x="0" y="19"/>
                    </a:lnTo>
                    <a:lnTo>
                      <a:pt x="27" y="19"/>
                    </a:lnTo>
                    <a:lnTo>
                      <a:pt x="14" y="2"/>
                    </a:lnTo>
                    <a:lnTo>
                      <a:pt x="35" y="0"/>
                    </a:lnTo>
                    <a:lnTo>
                      <a:pt x="35" y="26"/>
                    </a:lnTo>
                    <a:lnTo>
                      <a:pt x="0" y="19"/>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18" name="Freeform 217"/>
              <p:cNvSpPr>
                <a:spLocks/>
              </p:cNvSpPr>
              <p:nvPr/>
            </p:nvSpPr>
            <p:spPr bwMode="auto">
              <a:xfrm>
                <a:off x="1860" y="3121"/>
                <a:ext cx="85" cy="224"/>
              </a:xfrm>
              <a:custGeom>
                <a:avLst/>
                <a:gdLst>
                  <a:gd name="T0" fmla="*/ 0 w 85"/>
                  <a:gd name="T1" fmla="*/ 20 h 42"/>
                  <a:gd name="T2" fmla="*/ 0 w 85"/>
                  <a:gd name="T3" fmla="*/ 20 h 42"/>
                  <a:gd name="T4" fmla="*/ 15 w 85"/>
                  <a:gd name="T5" fmla="*/ 2 h 42"/>
                  <a:gd name="T6" fmla="*/ 60 w 85"/>
                  <a:gd name="T7" fmla="*/ 0 h 42"/>
                  <a:gd name="T8" fmla="*/ 84 w 85"/>
                  <a:gd name="T9" fmla="*/ 13 h 42"/>
                  <a:gd name="T10" fmla="*/ 64 w 85"/>
                  <a:gd name="T11" fmla="*/ 15 h 42"/>
                  <a:gd name="T12" fmla="*/ 29 w 85"/>
                  <a:gd name="T13" fmla="*/ 41 h 42"/>
                  <a:gd name="T14" fmla="*/ 23 w 85"/>
                  <a:gd name="T15" fmla="*/ 34 h 42"/>
                  <a:gd name="T16" fmla="*/ 0 w 85"/>
                  <a:gd name="T17" fmla="*/ 20 h 42"/>
                  <a:gd name="T18" fmla="*/ 0 w 85"/>
                  <a:gd name="T19" fmla="*/ 20 h 4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5"/>
                  <a:gd name="T31" fmla="*/ 0 h 42"/>
                  <a:gd name="T32" fmla="*/ 85 w 85"/>
                  <a:gd name="T33" fmla="*/ 42 h 4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5" h="42">
                    <a:moveTo>
                      <a:pt x="0" y="20"/>
                    </a:moveTo>
                    <a:lnTo>
                      <a:pt x="0" y="20"/>
                    </a:lnTo>
                    <a:lnTo>
                      <a:pt x="15" y="2"/>
                    </a:lnTo>
                    <a:lnTo>
                      <a:pt x="60" y="0"/>
                    </a:lnTo>
                    <a:lnTo>
                      <a:pt x="84" y="13"/>
                    </a:lnTo>
                    <a:lnTo>
                      <a:pt x="64" y="15"/>
                    </a:lnTo>
                    <a:lnTo>
                      <a:pt x="29" y="41"/>
                    </a:lnTo>
                    <a:lnTo>
                      <a:pt x="23" y="34"/>
                    </a:lnTo>
                    <a:lnTo>
                      <a:pt x="0" y="20"/>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19" name="Freeform 218"/>
              <p:cNvSpPr>
                <a:spLocks/>
              </p:cNvSpPr>
              <p:nvPr/>
            </p:nvSpPr>
            <p:spPr bwMode="auto">
              <a:xfrm>
                <a:off x="1889" y="3142"/>
                <a:ext cx="56" cy="224"/>
              </a:xfrm>
              <a:custGeom>
                <a:avLst/>
                <a:gdLst>
                  <a:gd name="T0" fmla="*/ 0 w 56"/>
                  <a:gd name="T1" fmla="*/ 28 h 57"/>
                  <a:gd name="T2" fmla="*/ 0 w 56"/>
                  <a:gd name="T3" fmla="*/ 28 h 57"/>
                  <a:gd name="T4" fmla="*/ 22 w 56"/>
                  <a:gd name="T5" fmla="*/ 55 h 57"/>
                  <a:gd name="T6" fmla="*/ 50 w 56"/>
                  <a:gd name="T7" fmla="*/ 56 h 57"/>
                  <a:gd name="T8" fmla="*/ 55 w 56"/>
                  <a:gd name="T9" fmla="*/ 0 h 57"/>
                  <a:gd name="T10" fmla="*/ 35 w 56"/>
                  <a:gd name="T11" fmla="*/ 2 h 57"/>
                  <a:gd name="T12" fmla="*/ 0 w 56"/>
                  <a:gd name="T13" fmla="*/ 28 h 57"/>
                  <a:gd name="T14" fmla="*/ 0 w 56"/>
                  <a:gd name="T15" fmla="*/ 28 h 57"/>
                  <a:gd name="T16" fmla="*/ 0 60000 65536"/>
                  <a:gd name="T17" fmla="*/ 0 60000 65536"/>
                  <a:gd name="T18" fmla="*/ 0 60000 65536"/>
                  <a:gd name="T19" fmla="*/ 0 60000 65536"/>
                  <a:gd name="T20" fmla="*/ 0 60000 65536"/>
                  <a:gd name="T21" fmla="*/ 0 60000 65536"/>
                  <a:gd name="T22" fmla="*/ 0 60000 65536"/>
                  <a:gd name="T23" fmla="*/ 0 60000 65536"/>
                  <a:gd name="T24" fmla="*/ 0 w 56"/>
                  <a:gd name="T25" fmla="*/ 0 h 57"/>
                  <a:gd name="T26" fmla="*/ 56 w 56"/>
                  <a:gd name="T27" fmla="*/ 57 h 5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 h="57">
                    <a:moveTo>
                      <a:pt x="0" y="28"/>
                    </a:moveTo>
                    <a:lnTo>
                      <a:pt x="0" y="28"/>
                    </a:lnTo>
                    <a:lnTo>
                      <a:pt x="22" y="55"/>
                    </a:lnTo>
                    <a:lnTo>
                      <a:pt x="50" y="56"/>
                    </a:lnTo>
                    <a:lnTo>
                      <a:pt x="55" y="0"/>
                    </a:lnTo>
                    <a:lnTo>
                      <a:pt x="35" y="2"/>
                    </a:lnTo>
                    <a:lnTo>
                      <a:pt x="0" y="28"/>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20" name="Freeform 219"/>
              <p:cNvSpPr>
                <a:spLocks/>
              </p:cNvSpPr>
              <p:nvPr/>
            </p:nvSpPr>
            <p:spPr bwMode="auto">
              <a:xfrm>
                <a:off x="1948" y="3204"/>
                <a:ext cx="77" cy="224"/>
              </a:xfrm>
              <a:custGeom>
                <a:avLst/>
                <a:gdLst>
                  <a:gd name="T0" fmla="*/ 0 w 77"/>
                  <a:gd name="T1" fmla="*/ 18 h 35"/>
                  <a:gd name="T2" fmla="*/ 0 w 77"/>
                  <a:gd name="T3" fmla="*/ 18 h 35"/>
                  <a:gd name="T4" fmla="*/ 6 w 77"/>
                  <a:gd name="T5" fmla="*/ 0 h 35"/>
                  <a:gd name="T6" fmla="*/ 22 w 77"/>
                  <a:gd name="T7" fmla="*/ 11 h 35"/>
                  <a:gd name="T8" fmla="*/ 51 w 77"/>
                  <a:gd name="T9" fmla="*/ 0 h 35"/>
                  <a:gd name="T10" fmla="*/ 76 w 77"/>
                  <a:gd name="T11" fmla="*/ 13 h 35"/>
                  <a:gd name="T12" fmla="*/ 70 w 77"/>
                  <a:gd name="T13" fmla="*/ 33 h 35"/>
                  <a:gd name="T14" fmla="*/ 67 w 77"/>
                  <a:gd name="T15" fmla="*/ 17 h 35"/>
                  <a:gd name="T16" fmla="*/ 51 w 77"/>
                  <a:gd name="T17" fmla="*/ 11 h 35"/>
                  <a:gd name="T18" fmla="*/ 36 w 77"/>
                  <a:gd name="T19" fmla="*/ 21 h 35"/>
                  <a:gd name="T20" fmla="*/ 39 w 77"/>
                  <a:gd name="T21" fmla="*/ 30 h 35"/>
                  <a:gd name="T22" fmla="*/ 33 w 77"/>
                  <a:gd name="T23" fmla="*/ 34 h 35"/>
                  <a:gd name="T24" fmla="*/ 0 w 77"/>
                  <a:gd name="T25" fmla="*/ 18 h 35"/>
                  <a:gd name="T26" fmla="*/ 0 w 77"/>
                  <a:gd name="T27" fmla="*/ 18 h 3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7"/>
                  <a:gd name="T43" fmla="*/ 0 h 35"/>
                  <a:gd name="T44" fmla="*/ 77 w 77"/>
                  <a:gd name="T45" fmla="*/ 35 h 3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7" h="35">
                    <a:moveTo>
                      <a:pt x="0" y="18"/>
                    </a:moveTo>
                    <a:lnTo>
                      <a:pt x="0" y="18"/>
                    </a:lnTo>
                    <a:lnTo>
                      <a:pt x="6" y="0"/>
                    </a:lnTo>
                    <a:lnTo>
                      <a:pt x="22" y="11"/>
                    </a:lnTo>
                    <a:lnTo>
                      <a:pt x="51" y="0"/>
                    </a:lnTo>
                    <a:lnTo>
                      <a:pt x="76" y="13"/>
                    </a:lnTo>
                    <a:lnTo>
                      <a:pt x="70" y="33"/>
                    </a:lnTo>
                    <a:lnTo>
                      <a:pt x="67" y="17"/>
                    </a:lnTo>
                    <a:lnTo>
                      <a:pt x="51" y="11"/>
                    </a:lnTo>
                    <a:lnTo>
                      <a:pt x="36" y="21"/>
                    </a:lnTo>
                    <a:lnTo>
                      <a:pt x="39" y="30"/>
                    </a:lnTo>
                    <a:lnTo>
                      <a:pt x="33" y="34"/>
                    </a:lnTo>
                    <a:lnTo>
                      <a:pt x="0" y="18"/>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21" name="Freeform 220"/>
              <p:cNvSpPr>
                <a:spLocks/>
              </p:cNvSpPr>
              <p:nvPr/>
            </p:nvSpPr>
            <p:spPr bwMode="auto">
              <a:xfrm>
                <a:off x="2226" y="3639"/>
                <a:ext cx="112" cy="224"/>
              </a:xfrm>
              <a:custGeom>
                <a:avLst/>
                <a:gdLst>
                  <a:gd name="T0" fmla="*/ 0 w 112"/>
                  <a:gd name="T1" fmla="*/ 43 h 116"/>
                  <a:gd name="T2" fmla="*/ 0 w 112"/>
                  <a:gd name="T3" fmla="*/ 43 h 116"/>
                  <a:gd name="T4" fmla="*/ 9 w 112"/>
                  <a:gd name="T5" fmla="*/ 6 h 116"/>
                  <a:gd name="T6" fmla="*/ 48 w 112"/>
                  <a:gd name="T7" fmla="*/ 0 h 116"/>
                  <a:gd name="T8" fmla="*/ 62 w 112"/>
                  <a:gd name="T9" fmla="*/ 12 h 116"/>
                  <a:gd name="T10" fmla="*/ 65 w 112"/>
                  <a:gd name="T11" fmla="*/ 39 h 116"/>
                  <a:gd name="T12" fmla="*/ 93 w 112"/>
                  <a:gd name="T13" fmla="*/ 44 h 116"/>
                  <a:gd name="T14" fmla="*/ 97 w 112"/>
                  <a:gd name="T15" fmla="*/ 63 h 116"/>
                  <a:gd name="T16" fmla="*/ 111 w 112"/>
                  <a:gd name="T17" fmla="*/ 66 h 116"/>
                  <a:gd name="T18" fmla="*/ 109 w 112"/>
                  <a:gd name="T19" fmla="*/ 91 h 116"/>
                  <a:gd name="T20" fmla="*/ 95 w 112"/>
                  <a:gd name="T21" fmla="*/ 115 h 116"/>
                  <a:gd name="T22" fmla="*/ 58 w 112"/>
                  <a:gd name="T23" fmla="*/ 114 h 116"/>
                  <a:gd name="T24" fmla="*/ 66 w 112"/>
                  <a:gd name="T25" fmla="*/ 86 h 116"/>
                  <a:gd name="T26" fmla="*/ 0 w 112"/>
                  <a:gd name="T27" fmla="*/ 43 h 116"/>
                  <a:gd name="T28" fmla="*/ 0 w 112"/>
                  <a:gd name="T29" fmla="*/ 43 h 11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2"/>
                  <a:gd name="T46" fmla="*/ 0 h 116"/>
                  <a:gd name="T47" fmla="*/ 112 w 112"/>
                  <a:gd name="T48" fmla="*/ 116 h 11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2" h="116">
                    <a:moveTo>
                      <a:pt x="0" y="43"/>
                    </a:moveTo>
                    <a:lnTo>
                      <a:pt x="0" y="43"/>
                    </a:lnTo>
                    <a:lnTo>
                      <a:pt x="9" y="6"/>
                    </a:lnTo>
                    <a:lnTo>
                      <a:pt x="48" y="0"/>
                    </a:lnTo>
                    <a:lnTo>
                      <a:pt x="62" y="12"/>
                    </a:lnTo>
                    <a:lnTo>
                      <a:pt x="65" y="39"/>
                    </a:lnTo>
                    <a:lnTo>
                      <a:pt x="93" y="44"/>
                    </a:lnTo>
                    <a:lnTo>
                      <a:pt x="97" y="63"/>
                    </a:lnTo>
                    <a:lnTo>
                      <a:pt x="111" y="66"/>
                    </a:lnTo>
                    <a:lnTo>
                      <a:pt x="109" y="91"/>
                    </a:lnTo>
                    <a:lnTo>
                      <a:pt x="95" y="115"/>
                    </a:lnTo>
                    <a:lnTo>
                      <a:pt x="58" y="114"/>
                    </a:lnTo>
                    <a:lnTo>
                      <a:pt x="66" y="86"/>
                    </a:lnTo>
                    <a:lnTo>
                      <a:pt x="0" y="43"/>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22" name="Freeform 221"/>
              <p:cNvSpPr>
                <a:spLocks/>
              </p:cNvSpPr>
              <p:nvPr/>
            </p:nvSpPr>
            <p:spPr bwMode="auto">
              <a:xfrm>
                <a:off x="1971" y="3443"/>
                <a:ext cx="172" cy="224"/>
              </a:xfrm>
              <a:custGeom>
                <a:avLst/>
                <a:gdLst>
                  <a:gd name="T0" fmla="*/ 0 w 172"/>
                  <a:gd name="T1" fmla="*/ 58 h 247"/>
                  <a:gd name="T2" fmla="*/ 0 w 172"/>
                  <a:gd name="T3" fmla="*/ 58 h 247"/>
                  <a:gd name="T4" fmla="*/ 3 w 172"/>
                  <a:gd name="T5" fmla="*/ 78 h 247"/>
                  <a:gd name="T6" fmla="*/ 34 w 172"/>
                  <a:gd name="T7" fmla="*/ 112 h 247"/>
                  <a:gd name="T8" fmla="*/ 68 w 172"/>
                  <a:gd name="T9" fmla="*/ 193 h 247"/>
                  <a:gd name="T10" fmla="*/ 146 w 172"/>
                  <a:gd name="T11" fmla="*/ 246 h 247"/>
                  <a:gd name="T12" fmla="*/ 159 w 172"/>
                  <a:gd name="T13" fmla="*/ 237 h 247"/>
                  <a:gd name="T14" fmla="*/ 167 w 172"/>
                  <a:gd name="T15" fmla="*/ 220 h 247"/>
                  <a:gd name="T16" fmla="*/ 155 w 172"/>
                  <a:gd name="T17" fmla="*/ 213 h 247"/>
                  <a:gd name="T18" fmla="*/ 162 w 172"/>
                  <a:gd name="T19" fmla="*/ 209 h 247"/>
                  <a:gd name="T20" fmla="*/ 171 w 172"/>
                  <a:gd name="T21" fmla="*/ 167 h 247"/>
                  <a:gd name="T22" fmla="*/ 158 w 172"/>
                  <a:gd name="T23" fmla="*/ 147 h 247"/>
                  <a:gd name="T24" fmla="*/ 147 w 172"/>
                  <a:gd name="T25" fmla="*/ 147 h 247"/>
                  <a:gd name="T26" fmla="*/ 147 w 172"/>
                  <a:gd name="T27" fmla="*/ 125 h 247"/>
                  <a:gd name="T28" fmla="*/ 132 w 172"/>
                  <a:gd name="T29" fmla="*/ 134 h 247"/>
                  <a:gd name="T30" fmla="*/ 113 w 172"/>
                  <a:gd name="T31" fmla="*/ 126 h 247"/>
                  <a:gd name="T32" fmla="*/ 102 w 172"/>
                  <a:gd name="T33" fmla="*/ 101 h 247"/>
                  <a:gd name="T34" fmla="*/ 121 w 172"/>
                  <a:gd name="T35" fmla="*/ 69 h 247"/>
                  <a:gd name="T36" fmla="*/ 155 w 172"/>
                  <a:gd name="T37" fmla="*/ 55 h 247"/>
                  <a:gd name="T38" fmla="*/ 145 w 172"/>
                  <a:gd name="T39" fmla="*/ 49 h 247"/>
                  <a:gd name="T40" fmla="*/ 151 w 172"/>
                  <a:gd name="T41" fmla="*/ 33 h 247"/>
                  <a:gd name="T42" fmla="*/ 112 w 172"/>
                  <a:gd name="T43" fmla="*/ 30 h 247"/>
                  <a:gd name="T44" fmla="*/ 83 w 172"/>
                  <a:gd name="T45" fmla="*/ 0 h 247"/>
                  <a:gd name="T46" fmla="*/ 76 w 172"/>
                  <a:gd name="T47" fmla="*/ 22 h 247"/>
                  <a:gd name="T48" fmla="*/ 45 w 172"/>
                  <a:gd name="T49" fmla="*/ 41 h 247"/>
                  <a:gd name="T50" fmla="*/ 29 w 172"/>
                  <a:gd name="T51" fmla="*/ 65 h 247"/>
                  <a:gd name="T52" fmla="*/ 11 w 172"/>
                  <a:gd name="T53" fmla="*/ 61 h 247"/>
                  <a:gd name="T54" fmla="*/ 14 w 172"/>
                  <a:gd name="T55" fmla="*/ 47 h 247"/>
                  <a:gd name="T56" fmla="*/ 0 w 172"/>
                  <a:gd name="T57" fmla="*/ 58 h 247"/>
                  <a:gd name="T58" fmla="*/ 0 w 172"/>
                  <a:gd name="T59" fmla="*/ 58 h 24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72"/>
                  <a:gd name="T91" fmla="*/ 0 h 247"/>
                  <a:gd name="T92" fmla="*/ 172 w 172"/>
                  <a:gd name="T93" fmla="*/ 247 h 24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72" h="247">
                    <a:moveTo>
                      <a:pt x="0" y="58"/>
                    </a:moveTo>
                    <a:lnTo>
                      <a:pt x="0" y="58"/>
                    </a:lnTo>
                    <a:lnTo>
                      <a:pt x="3" y="78"/>
                    </a:lnTo>
                    <a:lnTo>
                      <a:pt x="34" y="112"/>
                    </a:lnTo>
                    <a:lnTo>
                      <a:pt x="68" y="193"/>
                    </a:lnTo>
                    <a:lnTo>
                      <a:pt x="146" y="246"/>
                    </a:lnTo>
                    <a:lnTo>
                      <a:pt x="159" y="237"/>
                    </a:lnTo>
                    <a:lnTo>
                      <a:pt x="167" y="220"/>
                    </a:lnTo>
                    <a:lnTo>
                      <a:pt x="155" y="213"/>
                    </a:lnTo>
                    <a:lnTo>
                      <a:pt x="162" y="209"/>
                    </a:lnTo>
                    <a:lnTo>
                      <a:pt x="171" y="167"/>
                    </a:lnTo>
                    <a:lnTo>
                      <a:pt x="158" y="147"/>
                    </a:lnTo>
                    <a:lnTo>
                      <a:pt x="147" y="147"/>
                    </a:lnTo>
                    <a:lnTo>
                      <a:pt x="147" y="125"/>
                    </a:lnTo>
                    <a:lnTo>
                      <a:pt x="132" y="134"/>
                    </a:lnTo>
                    <a:lnTo>
                      <a:pt x="113" y="126"/>
                    </a:lnTo>
                    <a:lnTo>
                      <a:pt x="102" y="101"/>
                    </a:lnTo>
                    <a:lnTo>
                      <a:pt x="121" y="69"/>
                    </a:lnTo>
                    <a:lnTo>
                      <a:pt x="155" y="55"/>
                    </a:lnTo>
                    <a:lnTo>
                      <a:pt x="145" y="49"/>
                    </a:lnTo>
                    <a:lnTo>
                      <a:pt x="151" y="33"/>
                    </a:lnTo>
                    <a:lnTo>
                      <a:pt x="112" y="30"/>
                    </a:lnTo>
                    <a:lnTo>
                      <a:pt x="83" y="0"/>
                    </a:lnTo>
                    <a:lnTo>
                      <a:pt x="76" y="22"/>
                    </a:lnTo>
                    <a:lnTo>
                      <a:pt x="45" y="41"/>
                    </a:lnTo>
                    <a:lnTo>
                      <a:pt x="29" y="65"/>
                    </a:lnTo>
                    <a:lnTo>
                      <a:pt x="11" y="61"/>
                    </a:lnTo>
                    <a:lnTo>
                      <a:pt x="14" y="47"/>
                    </a:lnTo>
                    <a:lnTo>
                      <a:pt x="0" y="58"/>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23" name="Freeform 222"/>
              <p:cNvSpPr>
                <a:spLocks/>
              </p:cNvSpPr>
              <p:nvPr/>
            </p:nvSpPr>
            <p:spPr bwMode="auto">
              <a:xfrm>
                <a:off x="2288" y="3265"/>
                <a:ext cx="57" cy="224"/>
              </a:xfrm>
              <a:custGeom>
                <a:avLst/>
                <a:gdLst>
                  <a:gd name="T0" fmla="*/ 0 w 57"/>
                  <a:gd name="T1" fmla="*/ 25 h 54"/>
                  <a:gd name="T2" fmla="*/ 0 w 57"/>
                  <a:gd name="T3" fmla="*/ 25 h 54"/>
                  <a:gd name="T4" fmla="*/ 15 w 57"/>
                  <a:gd name="T5" fmla="*/ 0 h 54"/>
                  <a:gd name="T6" fmla="*/ 56 w 57"/>
                  <a:gd name="T7" fmla="*/ 4 h 54"/>
                  <a:gd name="T8" fmla="*/ 50 w 57"/>
                  <a:gd name="T9" fmla="*/ 49 h 54"/>
                  <a:gd name="T10" fmla="*/ 22 w 57"/>
                  <a:gd name="T11" fmla="*/ 53 h 54"/>
                  <a:gd name="T12" fmla="*/ 0 w 57"/>
                  <a:gd name="T13" fmla="*/ 25 h 54"/>
                  <a:gd name="T14" fmla="*/ 0 w 57"/>
                  <a:gd name="T15" fmla="*/ 25 h 54"/>
                  <a:gd name="T16" fmla="*/ 0 60000 65536"/>
                  <a:gd name="T17" fmla="*/ 0 60000 65536"/>
                  <a:gd name="T18" fmla="*/ 0 60000 65536"/>
                  <a:gd name="T19" fmla="*/ 0 60000 65536"/>
                  <a:gd name="T20" fmla="*/ 0 60000 65536"/>
                  <a:gd name="T21" fmla="*/ 0 60000 65536"/>
                  <a:gd name="T22" fmla="*/ 0 60000 65536"/>
                  <a:gd name="T23" fmla="*/ 0 60000 65536"/>
                  <a:gd name="T24" fmla="*/ 0 w 57"/>
                  <a:gd name="T25" fmla="*/ 0 h 54"/>
                  <a:gd name="T26" fmla="*/ 57 w 57"/>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 h="54">
                    <a:moveTo>
                      <a:pt x="0" y="25"/>
                    </a:moveTo>
                    <a:lnTo>
                      <a:pt x="0" y="25"/>
                    </a:lnTo>
                    <a:lnTo>
                      <a:pt x="15" y="0"/>
                    </a:lnTo>
                    <a:lnTo>
                      <a:pt x="56" y="4"/>
                    </a:lnTo>
                    <a:lnTo>
                      <a:pt x="50" y="49"/>
                    </a:lnTo>
                    <a:lnTo>
                      <a:pt x="22" y="53"/>
                    </a:lnTo>
                    <a:lnTo>
                      <a:pt x="0" y="25"/>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24" name="Freeform 223"/>
              <p:cNvSpPr>
                <a:spLocks/>
              </p:cNvSpPr>
              <p:nvPr/>
            </p:nvSpPr>
            <p:spPr bwMode="auto">
              <a:xfrm>
                <a:off x="2235" y="3177"/>
                <a:ext cx="14" cy="224"/>
              </a:xfrm>
              <a:custGeom>
                <a:avLst/>
                <a:gdLst>
                  <a:gd name="T0" fmla="*/ 0 w 14"/>
                  <a:gd name="T1" fmla="*/ 10 h 11"/>
                  <a:gd name="T2" fmla="*/ 0 w 14"/>
                  <a:gd name="T3" fmla="*/ 10 h 11"/>
                  <a:gd name="T4" fmla="*/ 12 w 14"/>
                  <a:gd name="T5" fmla="*/ 8 h 11"/>
                  <a:gd name="T6" fmla="*/ 13 w 14"/>
                  <a:gd name="T7" fmla="*/ 0 h 11"/>
                  <a:gd name="T8" fmla="*/ 0 w 14"/>
                  <a:gd name="T9" fmla="*/ 10 h 11"/>
                  <a:gd name="T10" fmla="*/ 0 w 14"/>
                  <a:gd name="T11" fmla="*/ 10 h 11"/>
                  <a:gd name="T12" fmla="*/ 0 60000 65536"/>
                  <a:gd name="T13" fmla="*/ 0 60000 65536"/>
                  <a:gd name="T14" fmla="*/ 0 60000 65536"/>
                  <a:gd name="T15" fmla="*/ 0 60000 65536"/>
                  <a:gd name="T16" fmla="*/ 0 60000 65536"/>
                  <a:gd name="T17" fmla="*/ 0 60000 65536"/>
                  <a:gd name="T18" fmla="*/ 0 w 14"/>
                  <a:gd name="T19" fmla="*/ 0 h 11"/>
                  <a:gd name="T20" fmla="*/ 14 w 14"/>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14" h="11">
                    <a:moveTo>
                      <a:pt x="0" y="10"/>
                    </a:moveTo>
                    <a:lnTo>
                      <a:pt x="0" y="10"/>
                    </a:lnTo>
                    <a:lnTo>
                      <a:pt x="12" y="8"/>
                    </a:lnTo>
                    <a:lnTo>
                      <a:pt x="13" y="0"/>
                    </a:lnTo>
                    <a:lnTo>
                      <a:pt x="0" y="1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25" name="Freeform 224"/>
              <p:cNvSpPr>
                <a:spLocks/>
              </p:cNvSpPr>
              <p:nvPr/>
            </p:nvSpPr>
            <p:spPr bwMode="auto">
              <a:xfrm>
                <a:off x="2283" y="3773"/>
                <a:ext cx="72" cy="224"/>
              </a:xfrm>
              <a:custGeom>
                <a:avLst/>
                <a:gdLst>
                  <a:gd name="T0" fmla="*/ 0 w 72"/>
                  <a:gd name="T1" fmla="*/ 59 h 74"/>
                  <a:gd name="T2" fmla="*/ 0 w 72"/>
                  <a:gd name="T3" fmla="*/ 59 h 74"/>
                  <a:gd name="T4" fmla="*/ 12 w 72"/>
                  <a:gd name="T5" fmla="*/ 3 h 74"/>
                  <a:gd name="T6" fmla="*/ 22 w 72"/>
                  <a:gd name="T7" fmla="*/ 0 h 74"/>
                  <a:gd name="T8" fmla="*/ 63 w 72"/>
                  <a:gd name="T9" fmla="*/ 29 h 74"/>
                  <a:gd name="T10" fmla="*/ 71 w 72"/>
                  <a:gd name="T11" fmla="*/ 41 h 74"/>
                  <a:gd name="T12" fmla="*/ 68 w 72"/>
                  <a:gd name="T13" fmla="*/ 55 h 74"/>
                  <a:gd name="T14" fmla="*/ 49 w 72"/>
                  <a:gd name="T15" fmla="*/ 73 h 74"/>
                  <a:gd name="T16" fmla="*/ 0 w 72"/>
                  <a:gd name="T17" fmla="*/ 59 h 74"/>
                  <a:gd name="T18" fmla="*/ 0 w 72"/>
                  <a:gd name="T19" fmla="*/ 59 h 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2"/>
                  <a:gd name="T31" fmla="*/ 0 h 74"/>
                  <a:gd name="T32" fmla="*/ 72 w 72"/>
                  <a:gd name="T33" fmla="*/ 74 h 7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2" h="74">
                    <a:moveTo>
                      <a:pt x="0" y="59"/>
                    </a:moveTo>
                    <a:lnTo>
                      <a:pt x="0" y="59"/>
                    </a:lnTo>
                    <a:lnTo>
                      <a:pt x="12" y="3"/>
                    </a:lnTo>
                    <a:lnTo>
                      <a:pt x="22" y="0"/>
                    </a:lnTo>
                    <a:lnTo>
                      <a:pt x="63" y="29"/>
                    </a:lnTo>
                    <a:lnTo>
                      <a:pt x="71" y="41"/>
                    </a:lnTo>
                    <a:lnTo>
                      <a:pt x="68" y="55"/>
                    </a:lnTo>
                    <a:lnTo>
                      <a:pt x="49" y="73"/>
                    </a:lnTo>
                    <a:lnTo>
                      <a:pt x="0" y="59"/>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26" name="Freeform 225"/>
              <p:cNvSpPr>
                <a:spLocks/>
              </p:cNvSpPr>
              <p:nvPr/>
            </p:nvSpPr>
            <p:spPr bwMode="auto">
              <a:xfrm>
                <a:off x="2081" y="3230"/>
                <a:ext cx="184" cy="224"/>
              </a:xfrm>
              <a:custGeom>
                <a:avLst/>
                <a:gdLst>
                  <a:gd name="T0" fmla="*/ 0 w 184"/>
                  <a:gd name="T1" fmla="*/ 42 h 157"/>
                  <a:gd name="T2" fmla="*/ 0 w 184"/>
                  <a:gd name="T3" fmla="*/ 42 h 157"/>
                  <a:gd name="T4" fmla="*/ 17 w 184"/>
                  <a:gd name="T5" fmla="*/ 69 h 157"/>
                  <a:gd name="T6" fmla="*/ 44 w 184"/>
                  <a:gd name="T7" fmla="*/ 72 h 157"/>
                  <a:gd name="T8" fmla="*/ 52 w 184"/>
                  <a:gd name="T9" fmla="*/ 84 h 157"/>
                  <a:gd name="T10" fmla="*/ 79 w 184"/>
                  <a:gd name="T11" fmla="*/ 82 h 157"/>
                  <a:gd name="T12" fmla="*/ 75 w 184"/>
                  <a:gd name="T13" fmla="*/ 129 h 157"/>
                  <a:gd name="T14" fmla="*/ 87 w 184"/>
                  <a:gd name="T15" fmla="*/ 149 h 157"/>
                  <a:gd name="T16" fmla="*/ 103 w 184"/>
                  <a:gd name="T17" fmla="*/ 156 h 157"/>
                  <a:gd name="T18" fmla="*/ 136 w 184"/>
                  <a:gd name="T19" fmla="*/ 137 h 157"/>
                  <a:gd name="T20" fmla="*/ 123 w 184"/>
                  <a:gd name="T21" fmla="*/ 134 h 157"/>
                  <a:gd name="T22" fmla="*/ 116 w 184"/>
                  <a:gd name="T23" fmla="*/ 108 h 157"/>
                  <a:gd name="T24" fmla="*/ 139 w 184"/>
                  <a:gd name="T25" fmla="*/ 113 h 157"/>
                  <a:gd name="T26" fmla="*/ 173 w 184"/>
                  <a:gd name="T27" fmla="*/ 97 h 157"/>
                  <a:gd name="T28" fmla="*/ 164 w 184"/>
                  <a:gd name="T29" fmla="*/ 84 h 157"/>
                  <a:gd name="T30" fmla="*/ 175 w 184"/>
                  <a:gd name="T31" fmla="*/ 72 h 157"/>
                  <a:gd name="T32" fmla="*/ 170 w 184"/>
                  <a:gd name="T33" fmla="*/ 63 h 157"/>
                  <a:gd name="T34" fmla="*/ 183 w 184"/>
                  <a:gd name="T35" fmla="*/ 53 h 157"/>
                  <a:gd name="T36" fmla="*/ 167 w 184"/>
                  <a:gd name="T37" fmla="*/ 51 h 157"/>
                  <a:gd name="T38" fmla="*/ 167 w 184"/>
                  <a:gd name="T39" fmla="*/ 39 h 157"/>
                  <a:gd name="T40" fmla="*/ 141 w 184"/>
                  <a:gd name="T41" fmla="*/ 25 h 157"/>
                  <a:gd name="T42" fmla="*/ 152 w 184"/>
                  <a:gd name="T43" fmla="*/ 21 h 157"/>
                  <a:gd name="T44" fmla="*/ 72 w 184"/>
                  <a:gd name="T45" fmla="*/ 24 h 157"/>
                  <a:gd name="T46" fmla="*/ 46 w 184"/>
                  <a:gd name="T47" fmla="*/ 0 h 157"/>
                  <a:gd name="T48" fmla="*/ 47 w 184"/>
                  <a:gd name="T49" fmla="*/ 11 h 157"/>
                  <a:gd name="T50" fmla="*/ 24 w 184"/>
                  <a:gd name="T51" fmla="*/ 20 h 157"/>
                  <a:gd name="T52" fmla="*/ 31 w 184"/>
                  <a:gd name="T53" fmla="*/ 39 h 157"/>
                  <a:gd name="T54" fmla="*/ 22 w 184"/>
                  <a:gd name="T55" fmla="*/ 46 h 157"/>
                  <a:gd name="T56" fmla="*/ 17 w 184"/>
                  <a:gd name="T57" fmla="*/ 29 h 157"/>
                  <a:gd name="T58" fmla="*/ 26 w 184"/>
                  <a:gd name="T59" fmla="*/ 6 h 157"/>
                  <a:gd name="T60" fmla="*/ 0 w 184"/>
                  <a:gd name="T61" fmla="*/ 42 h 157"/>
                  <a:gd name="T62" fmla="*/ 0 w 184"/>
                  <a:gd name="T63" fmla="*/ 42 h 15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4"/>
                  <a:gd name="T97" fmla="*/ 0 h 157"/>
                  <a:gd name="T98" fmla="*/ 184 w 184"/>
                  <a:gd name="T99" fmla="*/ 157 h 15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4" h="157">
                    <a:moveTo>
                      <a:pt x="0" y="42"/>
                    </a:moveTo>
                    <a:lnTo>
                      <a:pt x="0" y="42"/>
                    </a:lnTo>
                    <a:lnTo>
                      <a:pt x="17" y="69"/>
                    </a:lnTo>
                    <a:lnTo>
                      <a:pt x="44" y="72"/>
                    </a:lnTo>
                    <a:lnTo>
                      <a:pt x="52" y="84"/>
                    </a:lnTo>
                    <a:lnTo>
                      <a:pt x="79" y="82"/>
                    </a:lnTo>
                    <a:lnTo>
                      <a:pt x="75" y="129"/>
                    </a:lnTo>
                    <a:lnTo>
                      <a:pt x="87" y="149"/>
                    </a:lnTo>
                    <a:lnTo>
                      <a:pt x="103" y="156"/>
                    </a:lnTo>
                    <a:lnTo>
                      <a:pt x="136" y="137"/>
                    </a:lnTo>
                    <a:lnTo>
                      <a:pt x="123" y="134"/>
                    </a:lnTo>
                    <a:lnTo>
                      <a:pt x="116" y="108"/>
                    </a:lnTo>
                    <a:lnTo>
                      <a:pt x="139" y="113"/>
                    </a:lnTo>
                    <a:lnTo>
                      <a:pt x="173" y="97"/>
                    </a:lnTo>
                    <a:lnTo>
                      <a:pt x="164" y="84"/>
                    </a:lnTo>
                    <a:lnTo>
                      <a:pt x="175" y="72"/>
                    </a:lnTo>
                    <a:lnTo>
                      <a:pt x="170" y="63"/>
                    </a:lnTo>
                    <a:lnTo>
                      <a:pt x="183" y="53"/>
                    </a:lnTo>
                    <a:lnTo>
                      <a:pt x="167" y="51"/>
                    </a:lnTo>
                    <a:lnTo>
                      <a:pt x="167" y="39"/>
                    </a:lnTo>
                    <a:lnTo>
                      <a:pt x="141" y="25"/>
                    </a:lnTo>
                    <a:lnTo>
                      <a:pt x="152" y="21"/>
                    </a:lnTo>
                    <a:lnTo>
                      <a:pt x="72" y="24"/>
                    </a:lnTo>
                    <a:lnTo>
                      <a:pt x="46" y="0"/>
                    </a:lnTo>
                    <a:lnTo>
                      <a:pt x="47" y="11"/>
                    </a:lnTo>
                    <a:lnTo>
                      <a:pt x="24" y="20"/>
                    </a:lnTo>
                    <a:lnTo>
                      <a:pt x="31" y="39"/>
                    </a:lnTo>
                    <a:lnTo>
                      <a:pt x="22" y="46"/>
                    </a:lnTo>
                    <a:lnTo>
                      <a:pt x="17" y="29"/>
                    </a:lnTo>
                    <a:lnTo>
                      <a:pt x="26" y="6"/>
                    </a:lnTo>
                    <a:lnTo>
                      <a:pt x="0" y="42"/>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grpSp>
        <p:sp>
          <p:nvSpPr>
            <p:cNvPr id="66" name="Freeform 65"/>
            <p:cNvSpPr>
              <a:spLocks/>
            </p:cNvSpPr>
            <p:nvPr/>
          </p:nvSpPr>
          <p:spPr bwMode="auto">
            <a:xfrm>
              <a:off x="4706099" y="3986682"/>
              <a:ext cx="119061" cy="291958"/>
            </a:xfrm>
            <a:custGeom>
              <a:avLst/>
              <a:gdLst>
                <a:gd name="T0" fmla="*/ 0 w 95"/>
                <a:gd name="T1" fmla="*/ 17056038 h 203"/>
                <a:gd name="T2" fmla="*/ 0 w 95"/>
                <a:gd name="T3" fmla="*/ 17056038 h 203"/>
                <a:gd name="T4" fmla="*/ 21990127 w 95"/>
                <a:gd name="T5" fmla="*/ 52872417 h 203"/>
                <a:gd name="T6" fmla="*/ 50262967 w 95"/>
                <a:gd name="T7" fmla="*/ 68222847 h 203"/>
                <a:gd name="T8" fmla="*/ 36127169 w 95"/>
                <a:gd name="T9" fmla="*/ 93806917 h 203"/>
                <a:gd name="T10" fmla="*/ 87960510 w 95"/>
                <a:gd name="T11" fmla="*/ 139856901 h 203"/>
                <a:gd name="T12" fmla="*/ 111520992 w 95"/>
                <a:gd name="T13" fmla="*/ 202962959 h 203"/>
                <a:gd name="T14" fmla="*/ 114662975 w 95"/>
                <a:gd name="T15" fmla="*/ 255835356 h 203"/>
                <a:gd name="T16" fmla="*/ 50262967 w 95"/>
                <a:gd name="T17" fmla="*/ 301886645 h 203"/>
                <a:gd name="T18" fmla="*/ 59687661 w 95"/>
                <a:gd name="T19" fmla="*/ 344525504 h 203"/>
                <a:gd name="T20" fmla="*/ 80106161 w 95"/>
                <a:gd name="T21" fmla="*/ 315530166 h 203"/>
                <a:gd name="T22" fmla="*/ 92672857 w 95"/>
                <a:gd name="T23" fmla="*/ 324058182 h 203"/>
                <a:gd name="T24" fmla="*/ 97385204 w 95"/>
                <a:gd name="T25" fmla="*/ 303592249 h 203"/>
                <a:gd name="T26" fmla="*/ 147648151 w 95"/>
                <a:gd name="T27" fmla="*/ 272891389 h 203"/>
                <a:gd name="T28" fmla="*/ 141365440 w 95"/>
                <a:gd name="T29" fmla="*/ 185906926 h 203"/>
                <a:gd name="T30" fmla="*/ 72253084 w 95"/>
                <a:gd name="T31" fmla="*/ 105744835 h 203"/>
                <a:gd name="T32" fmla="*/ 80106161 w 95"/>
                <a:gd name="T33" fmla="*/ 78456467 h 203"/>
                <a:gd name="T34" fmla="*/ 120945686 w 95"/>
                <a:gd name="T35" fmla="*/ 39227581 h 203"/>
                <a:gd name="T36" fmla="*/ 62828390 w 95"/>
                <a:gd name="T37" fmla="*/ 0 h 203"/>
                <a:gd name="T38" fmla="*/ 0 w 95"/>
                <a:gd name="T39" fmla="*/ 17056038 h 203"/>
                <a:gd name="T40" fmla="*/ 0 w 95"/>
                <a:gd name="T41" fmla="*/ 17056038 h 20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5"/>
                <a:gd name="T64" fmla="*/ 0 h 203"/>
                <a:gd name="T65" fmla="*/ 95 w 95"/>
                <a:gd name="T66" fmla="*/ 203 h 20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5" h="203">
                  <a:moveTo>
                    <a:pt x="0" y="10"/>
                  </a:moveTo>
                  <a:lnTo>
                    <a:pt x="0" y="10"/>
                  </a:lnTo>
                  <a:lnTo>
                    <a:pt x="14" y="31"/>
                  </a:lnTo>
                  <a:lnTo>
                    <a:pt x="32" y="40"/>
                  </a:lnTo>
                  <a:lnTo>
                    <a:pt x="23" y="55"/>
                  </a:lnTo>
                  <a:lnTo>
                    <a:pt x="56" y="82"/>
                  </a:lnTo>
                  <a:lnTo>
                    <a:pt x="71" y="119"/>
                  </a:lnTo>
                  <a:lnTo>
                    <a:pt x="73" y="150"/>
                  </a:lnTo>
                  <a:lnTo>
                    <a:pt x="32" y="177"/>
                  </a:lnTo>
                  <a:lnTo>
                    <a:pt x="38" y="202"/>
                  </a:lnTo>
                  <a:lnTo>
                    <a:pt x="51" y="185"/>
                  </a:lnTo>
                  <a:lnTo>
                    <a:pt x="59" y="190"/>
                  </a:lnTo>
                  <a:lnTo>
                    <a:pt x="62" y="178"/>
                  </a:lnTo>
                  <a:lnTo>
                    <a:pt x="94" y="160"/>
                  </a:lnTo>
                  <a:lnTo>
                    <a:pt x="90" y="109"/>
                  </a:lnTo>
                  <a:lnTo>
                    <a:pt x="46" y="62"/>
                  </a:lnTo>
                  <a:lnTo>
                    <a:pt x="51" y="46"/>
                  </a:lnTo>
                  <a:lnTo>
                    <a:pt x="77" y="23"/>
                  </a:lnTo>
                  <a:lnTo>
                    <a:pt x="40" y="0"/>
                  </a:lnTo>
                  <a:lnTo>
                    <a:pt x="0" y="10"/>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67" name="Freeform 66"/>
            <p:cNvSpPr>
              <a:spLocks/>
            </p:cNvSpPr>
            <p:nvPr/>
          </p:nvSpPr>
          <p:spPr bwMode="auto">
            <a:xfrm>
              <a:off x="3628193" y="3460423"/>
              <a:ext cx="126999" cy="291958"/>
            </a:xfrm>
            <a:custGeom>
              <a:avLst/>
              <a:gdLst>
                <a:gd name="T0" fmla="*/ 0 w 102"/>
                <a:gd name="T1" fmla="*/ 3439837 h 46"/>
                <a:gd name="T2" fmla="*/ 37206018 w 102"/>
                <a:gd name="T3" fmla="*/ 0 h 46"/>
                <a:gd name="T4" fmla="*/ 72863135 w 102"/>
                <a:gd name="T5" fmla="*/ 15478608 h 46"/>
                <a:gd name="T6" fmla="*/ 86814474 w 102"/>
                <a:gd name="T7" fmla="*/ 32676478 h 46"/>
                <a:gd name="T8" fmla="*/ 105418723 w 102"/>
                <a:gd name="T9" fmla="*/ 32676478 h 46"/>
                <a:gd name="T10" fmla="*/ 119371288 w 102"/>
                <a:gd name="T11" fmla="*/ 24077546 h 46"/>
                <a:gd name="T12" fmla="*/ 128672167 w 102"/>
                <a:gd name="T13" fmla="*/ 22356972 h 46"/>
                <a:gd name="T14" fmla="*/ 137974292 w 102"/>
                <a:gd name="T15" fmla="*/ 39556149 h 46"/>
                <a:gd name="T16" fmla="*/ 155027149 w 102"/>
                <a:gd name="T17" fmla="*/ 44715256 h 46"/>
                <a:gd name="T18" fmla="*/ 150376710 w 102"/>
                <a:gd name="T19" fmla="*/ 51593615 h 46"/>
                <a:gd name="T20" fmla="*/ 156577296 w 102"/>
                <a:gd name="T21" fmla="*/ 65352956 h 46"/>
                <a:gd name="T22" fmla="*/ 155027149 w 102"/>
                <a:gd name="T23" fmla="*/ 75671151 h 46"/>
                <a:gd name="T24" fmla="*/ 137974292 w 102"/>
                <a:gd name="T25" fmla="*/ 60192548 h 46"/>
                <a:gd name="T26" fmla="*/ 128672167 w 102"/>
                <a:gd name="T27" fmla="*/ 55033451 h 46"/>
                <a:gd name="T28" fmla="*/ 119371288 w 102"/>
                <a:gd name="T29" fmla="*/ 55033451 h 46"/>
                <a:gd name="T30" fmla="*/ 114719603 w 102"/>
                <a:gd name="T31" fmla="*/ 72231316 h 46"/>
                <a:gd name="T32" fmla="*/ 103868576 w 102"/>
                <a:gd name="T33" fmla="*/ 67072218 h 46"/>
                <a:gd name="T34" fmla="*/ 83714181 w 102"/>
                <a:gd name="T35" fmla="*/ 77391724 h 46"/>
                <a:gd name="T36" fmla="*/ 58910570 w 102"/>
                <a:gd name="T37" fmla="*/ 75671151 h 46"/>
                <a:gd name="T38" fmla="*/ 58910570 w 102"/>
                <a:gd name="T39" fmla="*/ 44715256 h 46"/>
                <a:gd name="T40" fmla="*/ 20153156 w 102"/>
                <a:gd name="T41" fmla="*/ 17197870 h 46"/>
                <a:gd name="T42" fmla="*/ 0 w 102"/>
                <a:gd name="T43" fmla="*/ 3439837 h 46"/>
                <a:gd name="T44" fmla="*/ 0 w 102"/>
                <a:gd name="T45" fmla="*/ 3439837 h 4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2"/>
                <a:gd name="T70" fmla="*/ 0 h 46"/>
                <a:gd name="T71" fmla="*/ 102 w 102"/>
                <a:gd name="T72" fmla="*/ 46 h 4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2" h="46">
                  <a:moveTo>
                    <a:pt x="0" y="2"/>
                  </a:moveTo>
                  <a:lnTo>
                    <a:pt x="24" y="0"/>
                  </a:lnTo>
                  <a:lnTo>
                    <a:pt x="47" y="9"/>
                  </a:lnTo>
                  <a:lnTo>
                    <a:pt x="56" y="19"/>
                  </a:lnTo>
                  <a:lnTo>
                    <a:pt x="68" y="19"/>
                  </a:lnTo>
                  <a:lnTo>
                    <a:pt x="77" y="14"/>
                  </a:lnTo>
                  <a:lnTo>
                    <a:pt x="83" y="13"/>
                  </a:lnTo>
                  <a:lnTo>
                    <a:pt x="89" y="23"/>
                  </a:lnTo>
                  <a:lnTo>
                    <a:pt x="100" y="26"/>
                  </a:lnTo>
                  <a:lnTo>
                    <a:pt x="97" y="30"/>
                  </a:lnTo>
                  <a:lnTo>
                    <a:pt x="101" y="38"/>
                  </a:lnTo>
                  <a:lnTo>
                    <a:pt x="100" y="44"/>
                  </a:lnTo>
                  <a:lnTo>
                    <a:pt x="89" y="35"/>
                  </a:lnTo>
                  <a:lnTo>
                    <a:pt x="83" y="32"/>
                  </a:lnTo>
                  <a:lnTo>
                    <a:pt x="77" y="32"/>
                  </a:lnTo>
                  <a:lnTo>
                    <a:pt x="74" y="42"/>
                  </a:lnTo>
                  <a:lnTo>
                    <a:pt x="67" y="39"/>
                  </a:lnTo>
                  <a:lnTo>
                    <a:pt x="54" y="45"/>
                  </a:lnTo>
                  <a:lnTo>
                    <a:pt x="38" y="44"/>
                  </a:lnTo>
                  <a:lnTo>
                    <a:pt x="38" y="26"/>
                  </a:lnTo>
                  <a:lnTo>
                    <a:pt x="13" y="10"/>
                  </a:lnTo>
                  <a:lnTo>
                    <a:pt x="0" y="2"/>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68" name="Freeform 67"/>
            <p:cNvSpPr>
              <a:spLocks/>
            </p:cNvSpPr>
            <p:nvPr/>
          </p:nvSpPr>
          <p:spPr bwMode="auto">
            <a:xfrm>
              <a:off x="3718681" y="3508842"/>
              <a:ext cx="104774" cy="291958"/>
            </a:xfrm>
            <a:custGeom>
              <a:avLst/>
              <a:gdLst>
                <a:gd name="T0" fmla="*/ 48621765 w 85"/>
                <a:gd name="T1" fmla="*/ 3439855 h 69"/>
                <a:gd name="T2" fmla="*/ 54698713 w 85"/>
                <a:gd name="T3" fmla="*/ 3439855 h 69"/>
                <a:gd name="T4" fmla="*/ 74451875 w 85"/>
                <a:gd name="T5" fmla="*/ 10319564 h 69"/>
                <a:gd name="T6" fmla="*/ 92683970 w 85"/>
                <a:gd name="T7" fmla="*/ 25796947 h 69"/>
                <a:gd name="T8" fmla="*/ 103320478 w 85"/>
                <a:gd name="T9" fmla="*/ 44715498 h 69"/>
                <a:gd name="T10" fmla="*/ 127630734 w 85"/>
                <a:gd name="T11" fmla="*/ 65353310 h 69"/>
                <a:gd name="T12" fmla="*/ 115475606 w 85"/>
                <a:gd name="T13" fmla="*/ 70512435 h 69"/>
                <a:gd name="T14" fmla="*/ 106358952 w 85"/>
                <a:gd name="T15" fmla="*/ 84271851 h 69"/>
                <a:gd name="T16" fmla="*/ 104840331 w 85"/>
                <a:gd name="T17" fmla="*/ 91150268 h 69"/>
                <a:gd name="T18" fmla="*/ 100282004 w 85"/>
                <a:gd name="T19" fmla="*/ 116948516 h 69"/>
                <a:gd name="T20" fmla="*/ 82048695 w 85"/>
                <a:gd name="T21" fmla="*/ 110068809 h 69"/>
                <a:gd name="T22" fmla="*/ 79010202 w 85"/>
                <a:gd name="T23" fmla="*/ 87710414 h 69"/>
                <a:gd name="T24" fmla="*/ 60776893 w 85"/>
                <a:gd name="T25" fmla="*/ 96310704 h 69"/>
                <a:gd name="T26" fmla="*/ 44063438 w 85"/>
                <a:gd name="T27" fmla="*/ 108348226 h 69"/>
                <a:gd name="T28" fmla="*/ 33426921 w 85"/>
                <a:gd name="T29" fmla="*/ 106628955 h 69"/>
                <a:gd name="T30" fmla="*/ 24310266 w 85"/>
                <a:gd name="T31" fmla="*/ 94590122 h 69"/>
                <a:gd name="T32" fmla="*/ 18233314 w 85"/>
                <a:gd name="T33" fmla="*/ 84271851 h 69"/>
                <a:gd name="T34" fmla="*/ 25830119 w 85"/>
                <a:gd name="T35" fmla="*/ 73952289 h 69"/>
                <a:gd name="T36" fmla="*/ 30388447 w 85"/>
                <a:gd name="T37" fmla="*/ 82551268 h 69"/>
                <a:gd name="T38" fmla="*/ 53180092 w 85"/>
                <a:gd name="T39" fmla="*/ 94590122 h 69"/>
                <a:gd name="T40" fmla="*/ 57738419 w 85"/>
                <a:gd name="T41" fmla="*/ 84271851 h 69"/>
                <a:gd name="T42" fmla="*/ 36466627 w 85"/>
                <a:gd name="T43" fmla="*/ 65353310 h 69"/>
                <a:gd name="T44" fmla="*/ 30388447 w 85"/>
                <a:gd name="T45" fmla="*/ 49874623 h 69"/>
                <a:gd name="T46" fmla="*/ 22791646 w 85"/>
                <a:gd name="T47" fmla="*/ 44715498 h 69"/>
                <a:gd name="T48" fmla="*/ 22791646 w 85"/>
                <a:gd name="T49" fmla="*/ 34395926 h 69"/>
                <a:gd name="T50" fmla="*/ 13674986 w 85"/>
                <a:gd name="T51" fmla="*/ 30957384 h 69"/>
                <a:gd name="T52" fmla="*/ 0 w 85"/>
                <a:gd name="T53" fmla="*/ 29236801 h 69"/>
                <a:gd name="T54" fmla="*/ 4558328 w 85"/>
                <a:gd name="T55" fmla="*/ 17197963 h 69"/>
                <a:gd name="T56" fmla="*/ 6078183 w 85"/>
                <a:gd name="T57" fmla="*/ 10319564 h 69"/>
                <a:gd name="T58" fmla="*/ 16713460 w 85"/>
                <a:gd name="T59" fmla="*/ 10319564 h 69"/>
                <a:gd name="T60" fmla="*/ 22791646 w 85"/>
                <a:gd name="T61" fmla="*/ 15478692 h 69"/>
                <a:gd name="T62" fmla="*/ 39505101 w 85"/>
                <a:gd name="T63" fmla="*/ 30957384 h 69"/>
                <a:gd name="T64" fmla="*/ 41023731 w 85"/>
                <a:gd name="T65" fmla="*/ 20637817 h 69"/>
                <a:gd name="T66" fmla="*/ 34946774 w 85"/>
                <a:gd name="T67" fmla="*/ 8598982 h 69"/>
                <a:gd name="T68" fmla="*/ 39505101 w 85"/>
                <a:gd name="T69" fmla="*/ 0 h 69"/>
                <a:gd name="T70" fmla="*/ 48621765 w 85"/>
                <a:gd name="T71" fmla="*/ 3439855 h 69"/>
                <a:gd name="T72" fmla="*/ 48621765 w 85"/>
                <a:gd name="T73" fmla="*/ 3439855 h 6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5"/>
                <a:gd name="T112" fmla="*/ 0 h 69"/>
                <a:gd name="T113" fmla="*/ 85 w 85"/>
                <a:gd name="T114" fmla="*/ 69 h 6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5" h="69">
                  <a:moveTo>
                    <a:pt x="32" y="2"/>
                  </a:moveTo>
                  <a:lnTo>
                    <a:pt x="36" y="2"/>
                  </a:lnTo>
                  <a:lnTo>
                    <a:pt x="49" y="6"/>
                  </a:lnTo>
                  <a:lnTo>
                    <a:pt x="61" y="15"/>
                  </a:lnTo>
                  <a:lnTo>
                    <a:pt x="68" y="26"/>
                  </a:lnTo>
                  <a:lnTo>
                    <a:pt x="84" y="38"/>
                  </a:lnTo>
                  <a:lnTo>
                    <a:pt x="76" y="41"/>
                  </a:lnTo>
                  <a:lnTo>
                    <a:pt x="70" y="49"/>
                  </a:lnTo>
                  <a:lnTo>
                    <a:pt x="69" y="53"/>
                  </a:lnTo>
                  <a:lnTo>
                    <a:pt x="66" y="68"/>
                  </a:lnTo>
                  <a:lnTo>
                    <a:pt x="54" y="64"/>
                  </a:lnTo>
                  <a:lnTo>
                    <a:pt x="52" y="51"/>
                  </a:lnTo>
                  <a:lnTo>
                    <a:pt x="40" y="56"/>
                  </a:lnTo>
                  <a:lnTo>
                    <a:pt x="29" y="63"/>
                  </a:lnTo>
                  <a:lnTo>
                    <a:pt x="22" y="62"/>
                  </a:lnTo>
                  <a:lnTo>
                    <a:pt x="16" y="55"/>
                  </a:lnTo>
                  <a:lnTo>
                    <a:pt x="12" y="49"/>
                  </a:lnTo>
                  <a:lnTo>
                    <a:pt x="17" y="43"/>
                  </a:lnTo>
                  <a:lnTo>
                    <a:pt x="20" y="48"/>
                  </a:lnTo>
                  <a:lnTo>
                    <a:pt x="35" y="55"/>
                  </a:lnTo>
                  <a:lnTo>
                    <a:pt x="38" y="49"/>
                  </a:lnTo>
                  <a:lnTo>
                    <a:pt x="24" y="38"/>
                  </a:lnTo>
                  <a:lnTo>
                    <a:pt x="20" y="29"/>
                  </a:lnTo>
                  <a:lnTo>
                    <a:pt x="15" y="26"/>
                  </a:lnTo>
                  <a:lnTo>
                    <a:pt x="15" y="20"/>
                  </a:lnTo>
                  <a:lnTo>
                    <a:pt x="9" y="18"/>
                  </a:lnTo>
                  <a:lnTo>
                    <a:pt x="0" y="17"/>
                  </a:lnTo>
                  <a:lnTo>
                    <a:pt x="3" y="10"/>
                  </a:lnTo>
                  <a:lnTo>
                    <a:pt x="4" y="6"/>
                  </a:lnTo>
                  <a:lnTo>
                    <a:pt x="11" y="6"/>
                  </a:lnTo>
                  <a:lnTo>
                    <a:pt x="15" y="9"/>
                  </a:lnTo>
                  <a:lnTo>
                    <a:pt x="26" y="18"/>
                  </a:lnTo>
                  <a:lnTo>
                    <a:pt x="27" y="12"/>
                  </a:lnTo>
                  <a:lnTo>
                    <a:pt x="23" y="5"/>
                  </a:lnTo>
                  <a:lnTo>
                    <a:pt x="26" y="0"/>
                  </a:lnTo>
                  <a:lnTo>
                    <a:pt x="32" y="2"/>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69" name="Freeform 68"/>
            <p:cNvSpPr>
              <a:spLocks/>
            </p:cNvSpPr>
            <p:nvPr/>
          </p:nvSpPr>
          <p:spPr bwMode="auto">
            <a:xfrm>
              <a:off x="3694868" y="3508841"/>
              <a:ext cx="74613" cy="291958"/>
            </a:xfrm>
            <a:custGeom>
              <a:avLst/>
              <a:gdLst>
                <a:gd name="T0" fmla="*/ 0 w 57"/>
                <a:gd name="T1" fmla="*/ 10017957 h 43"/>
                <a:gd name="T2" fmla="*/ 11994369 w 57"/>
                <a:gd name="T3" fmla="*/ 21705362 h 43"/>
                <a:gd name="T4" fmla="*/ 25702218 w 57"/>
                <a:gd name="T5" fmla="*/ 38401091 h 43"/>
                <a:gd name="T6" fmla="*/ 47977476 w 57"/>
                <a:gd name="T7" fmla="*/ 61775897 h 43"/>
                <a:gd name="T8" fmla="*/ 61685320 w 57"/>
                <a:gd name="T9" fmla="*/ 48419056 h 43"/>
                <a:gd name="T10" fmla="*/ 63398800 w 57"/>
                <a:gd name="T11" fmla="*/ 60106454 h 43"/>
                <a:gd name="T12" fmla="*/ 73679684 w 57"/>
                <a:gd name="T13" fmla="*/ 61775897 h 43"/>
                <a:gd name="T14" fmla="*/ 89101029 w 57"/>
                <a:gd name="T15" fmla="*/ 70124408 h 43"/>
                <a:gd name="T16" fmla="*/ 95954951 w 57"/>
                <a:gd name="T17" fmla="*/ 60106454 h 43"/>
                <a:gd name="T18" fmla="*/ 71966203 w 57"/>
                <a:gd name="T19" fmla="*/ 41739979 h 43"/>
                <a:gd name="T20" fmla="*/ 66825762 w 57"/>
                <a:gd name="T21" fmla="*/ 26713693 h 43"/>
                <a:gd name="T22" fmla="*/ 56544878 w 57"/>
                <a:gd name="T23" fmla="*/ 21705362 h 43"/>
                <a:gd name="T24" fmla="*/ 56544878 w 57"/>
                <a:gd name="T25" fmla="*/ 11687403 h 43"/>
                <a:gd name="T26" fmla="*/ 46263995 w 57"/>
                <a:gd name="T27" fmla="*/ 8348513 h 43"/>
                <a:gd name="T28" fmla="*/ 30842660 w 57"/>
                <a:gd name="T29" fmla="*/ 5008332 h 43"/>
                <a:gd name="T30" fmla="*/ 17134811 w 57"/>
                <a:gd name="T31" fmla="*/ 0 h 43"/>
                <a:gd name="T32" fmla="*/ 5140443 w 57"/>
                <a:gd name="T33" fmla="*/ 1669444 h 43"/>
                <a:gd name="T34" fmla="*/ 0 w 57"/>
                <a:gd name="T35" fmla="*/ 10017957 h 43"/>
                <a:gd name="T36" fmla="*/ 0 w 57"/>
                <a:gd name="T37" fmla="*/ 10017957 h 4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7"/>
                <a:gd name="T58" fmla="*/ 0 h 43"/>
                <a:gd name="T59" fmla="*/ 57 w 57"/>
                <a:gd name="T60" fmla="*/ 43 h 4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7" h="43">
                  <a:moveTo>
                    <a:pt x="0" y="6"/>
                  </a:moveTo>
                  <a:lnTo>
                    <a:pt x="7" y="13"/>
                  </a:lnTo>
                  <a:lnTo>
                    <a:pt x="15" y="23"/>
                  </a:lnTo>
                  <a:lnTo>
                    <a:pt x="28" y="37"/>
                  </a:lnTo>
                  <a:lnTo>
                    <a:pt x="36" y="29"/>
                  </a:lnTo>
                  <a:lnTo>
                    <a:pt x="37" y="36"/>
                  </a:lnTo>
                  <a:lnTo>
                    <a:pt x="43" y="37"/>
                  </a:lnTo>
                  <a:lnTo>
                    <a:pt x="52" y="42"/>
                  </a:lnTo>
                  <a:lnTo>
                    <a:pt x="56" y="36"/>
                  </a:lnTo>
                  <a:lnTo>
                    <a:pt x="42" y="25"/>
                  </a:lnTo>
                  <a:lnTo>
                    <a:pt x="39" y="16"/>
                  </a:lnTo>
                  <a:lnTo>
                    <a:pt x="33" y="13"/>
                  </a:lnTo>
                  <a:lnTo>
                    <a:pt x="33" y="7"/>
                  </a:lnTo>
                  <a:lnTo>
                    <a:pt x="27" y="5"/>
                  </a:lnTo>
                  <a:lnTo>
                    <a:pt x="18" y="3"/>
                  </a:lnTo>
                  <a:lnTo>
                    <a:pt x="10" y="0"/>
                  </a:lnTo>
                  <a:lnTo>
                    <a:pt x="3" y="1"/>
                  </a:lnTo>
                  <a:lnTo>
                    <a:pt x="0" y="6"/>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70" name="Freeform 69"/>
            <p:cNvSpPr>
              <a:spLocks/>
            </p:cNvSpPr>
            <p:nvPr/>
          </p:nvSpPr>
          <p:spPr bwMode="auto">
            <a:xfrm>
              <a:off x="3736143" y="3335803"/>
              <a:ext cx="711195" cy="291958"/>
            </a:xfrm>
            <a:custGeom>
              <a:avLst/>
              <a:gdLst>
                <a:gd name="T0" fmla="*/ 837896752 w 572"/>
                <a:gd name="T1" fmla="*/ 173329062 h 246"/>
                <a:gd name="T2" fmla="*/ 749778861 w 572"/>
                <a:gd name="T3" fmla="*/ 163032328 h 246"/>
                <a:gd name="T4" fmla="*/ 717313589 w 572"/>
                <a:gd name="T5" fmla="*/ 130426133 h 246"/>
                <a:gd name="T6" fmla="*/ 675574125 w 572"/>
                <a:gd name="T7" fmla="*/ 135574479 h 246"/>
                <a:gd name="T8" fmla="*/ 635379996 w 572"/>
                <a:gd name="T9" fmla="*/ 121845555 h 246"/>
                <a:gd name="T10" fmla="*/ 562720752 w 572"/>
                <a:gd name="T11" fmla="*/ 70362068 h 246"/>
                <a:gd name="T12" fmla="*/ 471510634 w 572"/>
                <a:gd name="T13" fmla="*/ 51483487 h 246"/>
                <a:gd name="T14" fmla="*/ 408126826 w 572"/>
                <a:gd name="T15" fmla="*/ 30890090 h 246"/>
                <a:gd name="T16" fmla="*/ 344743018 w 572"/>
                <a:gd name="T17" fmla="*/ 17161161 h 246"/>
                <a:gd name="T18" fmla="*/ 284452602 w 572"/>
                <a:gd name="T19" fmla="*/ 36038437 h 246"/>
                <a:gd name="T20" fmla="*/ 216431076 w 572"/>
                <a:gd name="T21" fmla="*/ 36038437 h 246"/>
                <a:gd name="T22" fmla="*/ 216431076 w 572"/>
                <a:gd name="T23" fmla="*/ 84090992 h 246"/>
                <a:gd name="T24" fmla="*/ 242711894 w 572"/>
                <a:gd name="T25" fmla="*/ 106400515 h 246"/>
                <a:gd name="T26" fmla="*/ 242711894 w 572"/>
                <a:gd name="T27" fmla="*/ 139006710 h 246"/>
                <a:gd name="T28" fmla="*/ 216431076 w 572"/>
                <a:gd name="T29" fmla="*/ 140722826 h 246"/>
                <a:gd name="T30" fmla="*/ 177782595 w 572"/>
                <a:gd name="T31" fmla="*/ 123561671 h 246"/>
                <a:gd name="T32" fmla="*/ 151501738 w 572"/>
                <a:gd name="T33" fmla="*/ 130426133 h 246"/>
                <a:gd name="T34" fmla="*/ 120583201 w 572"/>
                <a:gd name="T35" fmla="*/ 118413324 h 246"/>
                <a:gd name="T36" fmla="*/ 46378446 w 572"/>
                <a:gd name="T37" fmla="*/ 116697208 h 246"/>
                <a:gd name="T38" fmla="*/ 30918546 w 572"/>
                <a:gd name="T39" fmla="*/ 133858364 h 246"/>
                <a:gd name="T40" fmla="*/ 27826320 w 572"/>
                <a:gd name="T41" fmla="*/ 156167866 h 246"/>
                <a:gd name="T42" fmla="*/ 4637720 w 572"/>
                <a:gd name="T43" fmla="*/ 145871173 h 246"/>
                <a:gd name="T44" fmla="*/ 0 w 572"/>
                <a:gd name="T45" fmla="*/ 192206333 h 246"/>
                <a:gd name="T46" fmla="*/ 12367668 w 572"/>
                <a:gd name="T47" fmla="*/ 224813839 h 246"/>
                <a:gd name="T48" fmla="*/ 40193983 w 572"/>
                <a:gd name="T49" fmla="*/ 223097723 h 246"/>
                <a:gd name="T50" fmla="*/ 66474811 w 572"/>
                <a:gd name="T51" fmla="*/ 269432843 h 246"/>
                <a:gd name="T52" fmla="*/ 160777174 w 572"/>
                <a:gd name="T53" fmla="*/ 252271688 h 246"/>
                <a:gd name="T54" fmla="*/ 153047229 w 572"/>
                <a:gd name="T55" fmla="*/ 302039039 h 246"/>
                <a:gd name="T56" fmla="*/ 105123311 w 572"/>
                <a:gd name="T57" fmla="*/ 327780772 h 246"/>
                <a:gd name="T58" fmla="*/ 157684948 w 572"/>
                <a:gd name="T59" fmla="*/ 375833399 h 246"/>
                <a:gd name="T60" fmla="*/ 194787976 w 572"/>
                <a:gd name="T61" fmla="*/ 380981746 h 246"/>
                <a:gd name="T62" fmla="*/ 222614286 w 572"/>
                <a:gd name="T63" fmla="*/ 387846208 h 246"/>
                <a:gd name="T64" fmla="*/ 222614286 w 572"/>
                <a:gd name="T65" fmla="*/ 293458461 h 246"/>
                <a:gd name="T66" fmla="*/ 259717276 w 572"/>
                <a:gd name="T67" fmla="*/ 264284497 h 246"/>
                <a:gd name="T68" fmla="*/ 272084939 w 572"/>
                <a:gd name="T69" fmla="*/ 252271688 h 246"/>
                <a:gd name="T70" fmla="*/ 290635812 w 572"/>
                <a:gd name="T71" fmla="*/ 260852265 h 246"/>
                <a:gd name="T72" fmla="*/ 299911249 w 572"/>
                <a:gd name="T73" fmla="*/ 267716728 h 246"/>
                <a:gd name="T74" fmla="*/ 323101084 w 572"/>
                <a:gd name="T75" fmla="*/ 307187385 h 246"/>
                <a:gd name="T76" fmla="*/ 343197526 w 572"/>
                <a:gd name="T77" fmla="*/ 332929119 h 246"/>
                <a:gd name="T78" fmla="*/ 394213671 w 572"/>
                <a:gd name="T79" fmla="*/ 332929119 h 246"/>
                <a:gd name="T80" fmla="*/ 414311279 w 572"/>
                <a:gd name="T81" fmla="*/ 398142901 h 246"/>
                <a:gd name="T82" fmla="*/ 435954379 w 572"/>
                <a:gd name="T83" fmla="*/ 420452403 h 246"/>
                <a:gd name="T84" fmla="*/ 486969280 w 572"/>
                <a:gd name="T85" fmla="*/ 410155710 h 246"/>
                <a:gd name="T86" fmla="*/ 547260862 w 572"/>
                <a:gd name="T87" fmla="*/ 410155710 h 246"/>
                <a:gd name="T88" fmla="*/ 544169878 w 572"/>
                <a:gd name="T89" fmla="*/ 382697861 h 246"/>
                <a:gd name="T90" fmla="*/ 554990807 w 572"/>
                <a:gd name="T91" fmla="*/ 368968937 h 246"/>
                <a:gd name="T92" fmla="*/ 592093796 w 572"/>
                <a:gd name="T93" fmla="*/ 374117284 h 246"/>
                <a:gd name="T94" fmla="*/ 644655433 w 572"/>
                <a:gd name="T95" fmla="*/ 360388359 h 246"/>
                <a:gd name="T96" fmla="*/ 732773479 w 572"/>
                <a:gd name="T97" fmla="*/ 379265630 h 246"/>
                <a:gd name="T98" fmla="*/ 732773479 w 572"/>
                <a:gd name="T99" fmla="*/ 319200194 h 246"/>
                <a:gd name="T100" fmla="*/ 799248270 w 572"/>
                <a:gd name="T101" fmla="*/ 252271688 h 246"/>
                <a:gd name="T102" fmla="*/ 861086587 w 572"/>
                <a:gd name="T103" fmla="*/ 216233261 h 24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72"/>
                <a:gd name="T157" fmla="*/ 0 h 246"/>
                <a:gd name="T158" fmla="*/ 572 w 572"/>
                <a:gd name="T159" fmla="*/ 246 h 24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72" h="246">
                  <a:moveTo>
                    <a:pt x="557" y="126"/>
                  </a:moveTo>
                  <a:lnTo>
                    <a:pt x="571" y="121"/>
                  </a:lnTo>
                  <a:lnTo>
                    <a:pt x="542" y="101"/>
                  </a:lnTo>
                  <a:lnTo>
                    <a:pt x="524" y="109"/>
                  </a:lnTo>
                  <a:lnTo>
                    <a:pt x="497" y="102"/>
                  </a:lnTo>
                  <a:lnTo>
                    <a:pt x="485" y="95"/>
                  </a:lnTo>
                  <a:lnTo>
                    <a:pt x="474" y="95"/>
                  </a:lnTo>
                  <a:lnTo>
                    <a:pt x="467" y="84"/>
                  </a:lnTo>
                  <a:lnTo>
                    <a:pt x="464" y="76"/>
                  </a:lnTo>
                  <a:lnTo>
                    <a:pt x="454" y="76"/>
                  </a:lnTo>
                  <a:lnTo>
                    <a:pt x="446" y="76"/>
                  </a:lnTo>
                  <a:lnTo>
                    <a:pt x="437" y="79"/>
                  </a:lnTo>
                  <a:lnTo>
                    <a:pt x="424" y="66"/>
                  </a:lnTo>
                  <a:lnTo>
                    <a:pt x="418" y="68"/>
                  </a:lnTo>
                  <a:lnTo>
                    <a:pt x="411" y="71"/>
                  </a:lnTo>
                  <a:lnTo>
                    <a:pt x="404" y="73"/>
                  </a:lnTo>
                  <a:lnTo>
                    <a:pt x="392" y="63"/>
                  </a:lnTo>
                  <a:lnTo>
                    <a:pt x="364" y="41"/>
                  </a:lnTo>
                  <a:lnTo>
                    <a:pt x="342" y="27"/>
                  </a:lnTo>
                  <a:lnTo>
                    <a:pt x="328" y="15"/>
                  </a:lnTo>
                  <a:lnTo>
                    <a:pt x="305" y="30"/>
                  </a:lnTo>
                  <a:lnTo>
                    <a:pt x="301" y="19"/>
                  </a:lnTo>
                  <a:lnTo>
                    <a:pt x="268" y="18"/>
                  </a:lnTo>
                  <a:lnTo>
                    <a:pt x="264" y="18"/>
                  </a:lnTo>
                  <a:lnTo>
                    <a:pt x="249" y="0"/>
                  </a:lnTo>
                  <a:lnTo>
                    <a:pt x="233" y="2"/>
                  </a:lnTo>
                  <a:lnTo>
                    <a:pt x="223" y="10"/>
                  </a:lnTo>
                  <a:lnTo>
                    <a:pt x="202" y="14"/>
                  </a:lnTo>
                  <a:lnTo>
                    <a:pt x="195" y="10"/>
                  </a:lnTo>
                  <a:lnTo>
                    <a:pt x="184" y="21"/>
                  </a:lnTo>
                  <a:lnTo>
                    <a:pt x="176" y="19"/>
                  </a:lnTo>
                  <a:lnTo>
                    <a:pt x="146" y="22"/>
                  </a:lnTo>
                  <a:lnTo>
                    <a:pt x="140" y="21"/>
                  </a:lnTo>
                  <a:lnTo>
                    <a:pt x="136" y="23"/>
                  </a:lnTo>
                  <a:lnTo>
                    <a:pt x="148" y="36"/>
                  </a:lnTo>
                  <a:lnTo>
                    <a:pt x="140" y="49"/>
                  </a:lnTo>
                  <a:lnTo>
                    <a:pt x="141" y="58"/>
                  </a:lnTo>
                  <a:lnTo>
                    <a:pt x="141" y="62"/>
                  </a:lnTo>
                  <a:lnTo>
                    <a:pt x="157" y="62"/>
                  </a:lnTo>
                  <a:lnTo>
                    <a:pt x="162" y="71"/>
                  </a:lnTo>
                  <a:lnTo>
                    <a:pt x="162" y="79"/>
                  </a:lnTo>
                  <a:lnTo>
                    <a:pt x="157" y="81"/>
                  </a:lnTo>
                  <a:lnTo>
                    <a:pt x="151" y="76"/>
                  </a:lnTo>
                  <a:lnTo>
                    <a:pt x="144" y="79"/>
                  </a:lnTo>
                  <a:lnTo>
                    <a:pt x="140" y="82"/>
                  </a:lnTo>
                  <a:lnTo>
                    <a:pt x="129" y="76"/>
                  </a:lnTo>
                  <a:lnTo>
                    <a:pt x="125" y="69"/>
                  </a:lnTo>
                  <a:lnTo>
                    <a:pt x="115" y="72"/>
                  </a:lnTo>
                  <a:lnTo>
                    <a:pt x="115" y="75"/>
                  </a:lnTo>
                  <a:lnTo>
                    <a:pt x="108" y="69"/>
                  </a:lnTo>
                  <a:lnTo>
                    <a:pt x="98" y="76"/>
                  </a:lnTo>
                  <a:lnTo>
                    <a:pt x="86" y="79"/>
                  </a:lnTo>
                  <a:lnTo>
                    <a:pt x="82" y="76"/>
                  </a:lnTo>
                  <a:lnTo>
                    <a:pt x="78" y="69"/>
                  </a:lnTo>
                  <a:lnTo>
                    <a:pt x="63" y="68"/>
                  </a:lnTo>
                  <a:lnTo>
                    <a:pt x="36" y="66"/>
                  </a:lnTo>
                  <a:lnTo>
                    <a:pt x="30" y="68"/>
                  </a:lnTo>
                  <a:lnTo>
                    <a:pt x="28" y="72"/>
                  </a:lnTo>
                  <a:lnTo>
                    <a:pt x="24" y="71"/>
                  </a:lnTo>
                  <a:lnTo>
                    <a:pt x="20" y="78"/>
                  </a:lnTo>
                  <a:lnTo>
                    <a:pt x="16" y="84"/>
                  </a:lnTo>
                  <a:lnTo>
                    <a:pt x="16" y="86"/>
                  </a:lnTo>
                  <a:lnTo>
                    <a:pt x="18" y="91"/>
                  </a:lnTo>
                  <a:lnTo>
                    <a:pt x="14" y="93"/>
                  </a:lnTo>
                  <a:lnTo>
                    <a:pt x="9" y="84"/>
                  </a:lnTo>
                  <a:lnTo>
                    <a:pt x="3" y="85"/>
                  </a:lnTo>
                  <a:lnTo>
                    <a:pt x="0" y="98"/>
                  </a:lnTo>
                  <a:lnTo>
                    <a:pt x="0" y="105"/>
                  </a:lnTo>
                  <a:lnTo>
                    <a:pt x="0" y="112"/>
                  </a:lnTo>
                  <a:lnTo>
                    <a:pt x="4" y="118"/>
                  </a:lnTo>
                  <a:lnTo>
                    <a:pt x="8" y="123"/>
                  </a:lnTo>
                  <a:lnTo>
                    <a:pt x="8" y="131"/>
                  </a:lnTo>
                  <a:lnTo>
                    <a:pt x="14" y="130"/>
                  </a:lnTo>
                  <a:lnTo>
                    <a:pt x="22" y="124"/>
                  </a:lnTo>
                  <a:lnTo>
                    <a:pt x="26" y="130"/>
                  </a:lnTo>
                  <a:lnTo>
                    <a:pt x="32" y="137"/>
                  </a:lnTo>
                  <a:lnTo>
                    <a:pt x="37" y="144"/>
                  </a:lnTo>
                  <a:lnTo>
                    <a:pt x="43" y="157"/>
                  </a:lnTo>
                  <a:lnTo>
                    <a:pt x="55" y="154"/>
                  </a:lnTo>
                  <a:lnTo>
                    <a:pt x="74" y="150"/>
                  </a:lnTo>
                  <a:lnTo>
                    <a:pt x="104" y="147"/>
                  </a:lnTo>
                  <a:lnTo>
                    <a:pt x="111" y="156"/>
                  </a:lnTo>
                  <a:lnTo>
                    <a:pt x="112" y="172"/>
                  </a:lnTo>
                  <a:lnTo>
                    <a:pt x="99" y="176"/>
                  </a:lnTo>
                  <a:lnTo>
                    <a:pt x="86" y="179"/>
                  </a:lnTo>
                  <a:lnTo>
                    <a:pt x="87" y="191"/>
                  </a:lnTo>
                  <a:lnTo>
                    <a:pt x="68" y="191"/>
                  </a:lnTo>
                  <a:lnTo>
                    <a:pt x="86" y="215"/>
                  </a:lnTo>
                  <a:lnTo>
                    <a:pt x="94" y="217"/>
                  </a:lnTo>
                  <a:lnTo>
                    <a:pt x="102" y="219"/>
                  </a:lnTo>
                  <a:lnTo>
                    <a:pt x="106" y="229"/>
                  </a:lnTo>
                  <a:lnTo>
                    <a:pt x="110" y="225"/>
                  </a:lnTo>
                  <a:lnTo>
                    <a:pt x="126" y="222"/>
                  </a:lnTo>
                  <a:lnTo>
                    <a:pt x="134" y="226"/>
                  </a:lnTo>
                  <a:lnTo>
                    <a:pt x="140" y="231"/>
                  </a:lnTo>
                  <a:lnTo>
                    <a:pt x="144" y="226"/>
                  </a:lnTo>
                  <a:lnTo>
                    <a:pt x="155" y="228"/>
                  </a:lnTo>
                  <a:lnTo>
                    <a:pt x="137" y="174"/>
                  </a:lnTo>
                  <a:lnTo>
                    <a:pt x="144" y="171"/>
                  </a:lnTo>
                  <a:lnTo>
                    <a:pt x="167" y="159"/>
                  </a:lnTo>
                  <a:lnTo>
                    <a:pt x="171" y="158"/>
                  </a:lnTo>
                  <a:lnTo>
                    <a:pt x="168" y="154"/>
                  </a:lnTo>
                  <a:lnTo>
                    <a:pt x="173" y="156"/>
                  </a:lnTo>
                  <a:lnTo>
                    <a:pt x="173" y="150"/>
                  </a:lnTo>
                  <a:lnTo>
                    <a:pt x="176" y="147"/>
                  </a:lnTo>
                  <a:lnTo>
                    <a:pt x="178" y="148"/>
                  </a:lnTo>
                  <a:lnTo>
                    <a:pt x="183" y="148"/>
                  </a:lnTo>
                  <a:lnTo>
                    <a:pt x="188" y="152"/>
                  </a:lnTo>
                  <a:lnTo>
                    <a:pt x="195" y="145"/>
                  </a:lnTo>
                  <a:lnTo>
                    <a:pt x="198" y="147"/>
                  </a:lnTo>
                  <a:lnTo>
                    <a:pt x="194" y="156"/>
                  </a:lnTo>
                  <a:lnTo>
                    <a:pt x="197" y="169"/>
                  </a:lnTo>
                  <a:lnTo>
                    <a:pt x="209" y="176"/>
                  </a:lnTo>
                  <a:lnTo>
                    <a:pt x="209" y="179"/>
                  </a:lnTo>
                  <a:lnTo>
                    <a:pt x="205" y="185"/>
                  </a:lnTo>
                  <a:lnTo>
                    <a:pt x="207" y="188"/>
                  </a:lnTo>
                  <a:lnTo>
                    <a:pt x="222" y="194"/>
                  </a:lnTo>
                  <a:lnTo>
                    <a:pt x="226" y="202"/>
                  </a:lnTo>
                  <a:lnTo>
                    <a:pt x="240" y="197"/>
                  </a:lnTo>
                  <a:lnTo>
                    <a:pt x="255" y="194"/>
                  </a:lnTo>
                  <a:lnTo>
                    <a:pt x="268" y="218"/>
                  </a:lnTo>
                  <a:lnTo>
                    <a:pt x="272" y="229"/>
                  </a:lnTo>
                  <a:lnTo>
                    <a:pt x="268" y="232"/>
                  </a:lnTo>
                  <a:lnTo>
                    <a:pt x="266" y="236"/>
                  </a:lnTo>
                  <a:lnTo>
                    <a:pt x="278" y="240"/>
                  </a:lnTo>
                  <a:lnTo>
                    <a:pt x="282" y="245"/>
                  </a:lnTo>
                  <a:lnTo>
                    <a:pt x="298" y="240"/>
                  </a:lnTo>
                  <a:lnTo>
                    <a:pt x="304" y="245"/>
                  </a:lnTo>
                  <a:lnTo>
                    <a:pt x="315" y="239"/>
                  </a:lnTo>
                  <a:lnTo>
                    <a:pt x="323" y="238"/>
                  </a:lnTo>
                  <a:lnTo>
                    <a:pt x="333" y="239"/>
                  </a:lnTo>
                  <a:lnTo>
                    <a:pt x="354" y="239"/>
                  </a:lnTo>
                  <a:lnTo>
                    <a:pt x="349" y="235"/>
                  </a:lnTo>
                  <a:lnTo>
                    <a:pt x="349" y="228"/>
                  </a:lnTo>
                  <a:lnTo>
                    <a:pt x="352" y="223"/>
                  </a:lnTo>
                  <a:lnTo>
                    <a:pt x="352" y="219"/>
                  </a:lnTo>
                  <a:lnTo>
                    <a:pt x="345" y="216"/>
                  </a:lnTo>
                  <a:lnTo>
                    <a:pt x="359" y="215"/>
                  </a:lnTo>
                  <a:lnTo>
                    <a:pt x="371" y="216"/>
                  </a:lnTo>
                  <a:lnTo>
                    <a:pt x="373" y="219"/>
                  </a:lnTo>
                  <a:lnTo>
                    <a:pt x="383" y="218"/>
                  </a:lnTo>
                  <a:lnTo>
                    <a:pt x="376" y="207"/>
                  </a:lnTo>
                  <a:lnTo>
                    <a:pt x="383" y="206"/>
                  </a:lnTo>
                  <a:lnTo>
                    <a:pt x="417" y="210"/>
                  </a:lnTo>
                  <a:lnTo>
                    <a:pt x="444" y="212"/>
                  </a:lnTo>
                  <a:lnTo>
                    <a:pt x="464" y="221"/>
                  </a:lnTo>
                  <a:lnTo>
                    <a:pt x="474" y="221"/>
                  </a:lnTo>
                  <a:lnTo>
                    <a:pt x="478" y="231"/>
                  </a:lnTo>
                  <a:lnTo>
                    <a:pt x="485" y="210"/>
                  </a:lnTo>
                  <a:lnTo>
                    <a:pt x="474" y="186"/>
                  </a:lnTo>
                  <a:lnTo>
                    <a:pt x="508" y="179"/>
                  </a:lnTo>
                  <a:lnTo>
                    <a:pt x="512" y="166"/>
                  </a:lnTo>
                  <a:lnTo>
                    <a:pt x="517" y="147"/>
                  </a:lnTo>
                  <a:lnTo>
                    <a:pt x="552" y="148"/>
                  </a:lnTo>
                  <a:lnTo>
                    <a:pt x="557" y="126"/>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71" name="Freeform 70"/>
            <p:cNvSpPr>
              <a:spLocks/>
            </p:cNvSpPr>
            <p:nvPr/>
          </p:nvSpPr>
          <p:spPr bwMode="auto">
            <a:xfrm>
              <a:off x="3907591" y="3483441"/>
              <a:ext cx="312736" cy="291958"/>
            </a:xfrm>
            <a:custGeom>
              <a:avLst/>
              <a:gdLst>
                <a:gd name="T0" fmla="*/ 37557332 w 250"/>
                <a:gd name="T1" fmla="*/ 114387181 h 153"/>
                <a:gd name="T2" fmla="*/ 43817105 w 250"/>
                <a:gd name="T3" fmla="*/ 95883169 h 153"/>
                <a:gd name="T4" fmla="*/ 53205497 w 250"/>
                <a:gd name="T5" fmla="*/ 87472254 h 153"/>
                <a:gd name="T6" fmla="*/ 70419843 w 250"/>
                <a:gd name="T7" fmla="*/ 90836620 h 153"/>
                <a:gd name="T8" fmla="*/ 89197899 w 250"/>
                <a:gd name="T9" fmla="*/ 97565352 h 153"/>
                <a:gd name="T10" fmla="*/ 93892720 w 250"/>
                <a:gd name="T11" fmla="*/ 102611900 h 153"/>
                <a:gd name="T12" fmla="*/ 106412245 w 250"/>
                <a:gd name="T13" fmla="*/ 114387181 h 153"/>
                <a:gd name="T14" fmla="*/ 115800637 w 250"/>
                <a:gd name="T15" fmla="*/ 144665176 h 153"/>
                <a:gd name="T16" fmla="*/ 129885103 w 250"/>
                <a:gd name="T17" fmla="*/ 141300810 h 153"/>
                <a:gd name="T18" fmla="*/ 151793020 w 250"/>
                <a:gd name="T19" fmla="*/ 144665176 h 153"/>
                <a:gd name="T20" fmla="*/ 183090619 w 250"/>
                <a:gd name="T21" fmla="*/ 178308874 h 153"/>
                <a:gd name="T22" fmla="*/ 215953120 w 250"/>
                <a:gd name="T23" fmla="*/ 198495069 h 153"/>
                <a:gd name="T24" fmla="*/ 247250681 w 250"/>
                <a:gd name="T25" fmla="*/ 220362150 h 153"/>
                <a:gd name="T26" fmla="*/ 259770205 w 250"/>
                <a:gd name="T27" fmla="*/ 255687991 h 153"/>
                <a:gd name="T28" fmla="*/ 278548241 w 250"/>
                <a:gd name="T29" fmla="*/ 227090881 h 153"/>
                <a:gd name="T30" fmla="*/ 281678122 w 250"/>
                <a:gd name="T31" fmla="*/ 201859435 h 153"/>
                <a:gd name="T32" fmla="*/ 269159849 w 250"/>
                <a:gd name="T33" fmla="*/ 163169188 h 153"/>
                <a:gd name="T34" fmla="*/ 295762587 w 250"/>
                <a:gd name="T35" fmla="*/ 154758273 h 153"/>
                <a:gd name="T36" fmla="*/ 328625167 w 250"/>
                <a:gd name="T37" fmla="*/ 163169188 h 153"/>
                <a:gd name="T38" fmla="*/ 381830644 w 250"/>
                <a:gd name="T39" fmla="*/ 158122639 h 153"/>
                <a:gd name="T40" fmla="*/ 381830644 w 250"/>
                <a:gd name="T41" fmla="*/ 136254261 h 153"/>
                <a:gd name="T42" fmla="*/ 317670504 w 250"/>
                <a:gd name="T43" fmla="*/ 136254261 h 153"/>
                <a:gd name="T44" fmla="*/ 286372944 w 250"/>
                <a:gd name="T45" fmla="*/ 132889895 h 153"/>
                <a:gd name="T46" fmla="*/ 258205265 w 250"/>
                <a:gd name="T47" fmla="*/ 144665176 h 153"/>
                <a:gd name="T48" fmla="*/ 239427229 w 250"/>
                <a:gd name="T49" fmla="*/ 141300810 h 153"/>
                <a:gd name="T50" fmla="*/ 223777823 w 250"/>
                <a:gd name="T51" fmla="*/ 142982993 h 153"/>
                <a:gd name="T52" fmla="*/ 204999787 w 250"/>
                <a:gd name="T53" fmla="*/ 132889895 h 153"/>
                <a:gd name="T54" fmla="*/ 204999787 w 250"/>
                <a:gd name="T55" fmla="*/ 124480278 h 153"/>
                <a:gd name="T56" fmla="*/ 201869906 w 250"/>
                <a:gd name="T57" fmla="*/ 95883169 h 153"/>
                <a:gd name="T58" fmla="*/ 140839687 w 250"/>
                <a:gd name="T59" fmla="*/ 72332588 h 153"/>
                <a:gd name="T60" fmla="*/ 109542126 w 250"/>
                <a:gd name="T61" fmla="*/ 50464210 h 153"/>
                <a:gd name="T62" fmla="*/ 70419843 w 250"/>
                <a:gd name="T63" fmla="*/ 60557308 h 153"/>
                <a:gd name="T64" fmla="*/ 45382045 w 250"/>
                <a:gd name="T65" fmla="*/ 26914936 h 153"/>
                <a:gd name="T66" fmla="*/ 46946986 w 250"/>
                <a:gd name="T67" fmla="*/ 0 h 153"/>
                <a:gd name="T68" fmla="*/ 28167689 w 250"/>
                <a:gd name="T69" fmla="*/ 117751546 h 15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50"/>
                <a:gd name="T106" fmla="*/ 0 h 153"/>
                <a:gd name="T107" fmla="*/ 250 w 250"/>
                <a:gd name="T108" fmla="*/ 153 h 15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50" h="153">
                  <a:moveTo>
                    <a:pt x="18" y="70"/>
                  </a:moveTo>
                  <a:lnTo>
                    <a:pt x="24" y="68"/>
                  </a:lnTo>
                  <a:lnTo>
                    <a:pt x="26" y="62"/>
                  </a:lnTo>
                  <a:lnTo>
                    <a:pt x="28" y="57"/>
                  </a:lnTo>
                  <a:lnTo>
                    <a:pt x="36" y="60"/>
                  </a:lnTo>
                  <a:lnTo>
                    <a:pt x="34" y="52"/>
                  </a:lnTo>
                  <a:lnTo>
                    <a:pt x="41" y="49"/>
                  </a:lnTo>
                  <a:lnTo>
                    <a:pt x="45" y="54"/>
                  </a:lnTo>
                  <a:lnTo>
                    <a:pt x="51" y="54"/>
                  </a:lnTo>
                  <a:lnTo>
                    <a:pt x="57" y="58"/>
                  </a:lnTo>
                  <a:lnTo>
                    <a:pt x="60" y="60"/>
                  </a:lnTo>
                  <a:lnTo>
                    <a:pt x="60" y="61"/>
                  </a:lnTo>
                  <a:lnTo>
                    <a:pt x="61" y="66"/>
                  </a:lnTo>
                  <a:lnTo>
                    <a:pt x="68" y="68"/>
                  </a:lnTo>
                  <a:lnTo>
                    <a:pt x="68" y="75"/>
                  </a:lnTo>
                  <a:lnTo>
                    <a:pt x="74" y="86"/>
                  </a:lnTo>
                  <a:lnTo>
                    <a:pt x="81" y="87"/>
                  </a:lnTo>
                  <a:lnTo>
                    <a:pt x="83" y="84"/>
                  </a:lnTo>
                  <a:lnTo>
                    <a:pt x="91" y="80"/>
                  </a:lnTo>
                  <a:lnTo>
                    <a:pt x="97" y="86"/>
                  </a:lnTo>
                  <a:lnTo>
                    <a:pt x="105" y="94"/>
                  </a:lnTo>
                  <a:lnTo>
                    <a:pt x="117" y="106"/>
                  </a:lnTo>
                  <a:lnTo>
                    <a:pt x="137" y="111"/>
                  </a:lnTo>
                  <a:lnTo>
                    <a:pt x="138" y="118"/>
                  </a:lnTo>
                  <a:lnTo>
                    <a:pt x="151" y="124"/>
                  </a:lnTo>
                  <a:lnTo>
                    <a:pt x="158" y="131"/>
                  </a:lnTo>
                  <a:lnTo>
                    <a:pt x="153" y="152"/>
                  </a:lnTo>
                  <a:lnTo>
                    <a:pt x="166" y="152"/>
                  </a:lnTo>
                  <a:lnTo>
                    <a:pt x="173" y="141"/>
                  </a:lnTo>
                  <a:lnTo>
                    <a:pt x="178" y="135"/>
                  </a:lnTo>
                  <a:lnTo>
                    <a:pt x="182" y="130"/>
                  </a:lnTo>
                  <a:lnTo>
                    <a:pt x="180" y="120"/>
                  </a:lnTo>
                  <a:lnTo>
                    <a:pt x="170" y="116"/>
                  </a:lnTo>
                  <a:lnTo>
                    <a:pt x="172" y="97"/>
                  </a:lnTo>
                  <a:lnTo>
                    <a:pt x="181" y="90"/>
                  </a:lnTo>
                  <a:lnTo>
                    <a:pt x="189" y="92"/>
                  </a:lnTo>
                  <a:lnTo>
                    <a:pt x="207" y="89"/>
                  </a:lnTo>
                  <a:lnTo>
                    <a:pt x="210" y="97"/>
                  </a:lnTo>
                  <a:lnTo>
                    <a:pt x="221" y="96"/>
                  </a:lnTo>
                  <a:lnTo>
                    <a:pt x="244" y="94"/>
                  </a:lnTo>
                  <a:lnTo>
                    <a:pt x="249" y="86"/>
                  </a:lnTo>
                  <a:lnTo>
                    <a:pt x="244" y="81"/>
                  </a:lnTo>
                  <a:lnTo>
                    <a:pt x="229" y="81"/>
                  </a:lnTo>
                  <a:lnTo>
                    <a:pt x="203" y="81"/>
                  </a:lnTo>
                  <a:lnTo>
                    <a:pt x="193" y="81"/>
                  </a:lnTo>
                  <a:lnTo>
                    <a:pt x="183" y="79"/>
                  </a:lnTo>
                  <a:lnTo>
                    <a:pt x="167" y="87"/>
                  </a:lnTo>
                  <a:lnTo>
                    <a:pt x="165" y="86"/>
                  </a:lnTo>
                  <a:lnTo>
                    <a:pt x="161" y="82"/>
                  </a:lnTo>
                  <a:lnTo>
                    <a:pt x="153" y="84"/>
                  </a:lnTo>
                  <a:lnTo>
                    <a:pt x="145" y="87"/>
                  </a:lnTo>
                  <a:lnTo>
                    <a:pt x="143" y="85"/>
                  </a:lnTo>
                  <a:lnTo>
                    <a:pt x="141" y="82"/>
                  </a:lnTo>
                  <a:lnTo>
                    <a:pt x="131" y="79"/>
                  </a:lnTo>
                  <a:lnTo>
                    <a:pt x="129" y="78"/>
                  </a:lnTo>
                  <a:lnTo>
                    <a:pt x="131" y="74"/>
                  </a:lnTo>
                  <a:lnTo>
                    <a:pt x="136" y="71"/>
                  </a:lnTo>
                  <a:lnTo>
                    <a:pt x="129" y="57"/>
                  </a:lnTo>
                  <a:lnTo>
                    <a:pt x="118" y="36"/>
                  </a:lnTo>
                  <a:lnTo>
                    <a:pt x="90" y="43"/>
                  </a:lnTo>
                  <a:lnTo>
                    <a:pt x="83" y="36"/>
                  </a:lnTo>
                  <a:lnTo>
                    <a:pt x="70" y="30"/>
                  </a:lnTo>
                  <a:lnTo>
                    <a:pt x="58" y="39"/>
                  </a:lnTo>
                  <a:lnTo>
                    <a:pt x="45" y="36"/>
                  </a:lnTo>
                  <a:lnTo>
                    <a:pt x="32" y="27"/>
                  </a:lnTo>
                  <a:lnTo>
                    <a:pt x="29" y="16"/>
                  </a:lnTo>
                  <a:lnTo>
                    <a:pt x="31" y="8"/>
                  </a:lnTo>
                  <a:lnTo>
                    <a:pt x="30" y="0"/>
                  </a:lnTo>
                  <a:lnTo>
                    <a:pt x="0" y="16"/>
                  </a:lnTo>
                  <a:lnTo>
                    <a:pt x="18" y="70"/>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72" name="Freeform 71"/>
            <p:cNvSpPr>
              <a:spLocks/>
            </p:cNvSpPr>
            <p:nvPr/>
          </p:nvSpPr>
          <p:spPr bwMode="auto">
            <a:xfrm>
              <a:off x="3864730" y="3534241"/>
              <a:ext cx="239711" cy="291958"/>
            </a:xfrm>
            <a:custGeom>
              <a:avLst/>
              <a:gdLst>
                <a:gd name="T0" fmla="*/ 0 w 191"/>
                <a:gd name="T1" fmla="*/ 32855643 h 134"/>
                <a:gd name="T2" fmla="*/ 1575071 w 191"/>
                <a:gd name="T3" fmla="*/ 63983358 h 134"/>
                <a:gd name="T4" fmla="*/ 17325780 w 191"/>
                <a:gd name="T5" fmla="*/ 44960360 h 134"/>
                <a:gd name="T6" fmla="*/ 39378027 w 191"/>
                <a:gd name="T7" fmla="*/ 69171089 h 134"/>
                <a:gd name="T8" fmla="*/ 29927604 w 191"/>
                <a:gd name="T9" fmla="*/ 83005040 h 134"/>
                <a:gd name="T10" fmla="*/ 3150142 w 191"/>
                <a:gd name="T11" fmla="*/ 69171089 h 134"/>
                <a:gd name="T12" fmla="*/ 0 w 191"/>
                <a:gd name="T13" fmla="*/ 89922036 h 134"/>
                <a:gd name="T14" fmla="*/ 3150142 w 191"/>
                <a:gd name="T15" fmla="*/ 102026743 h 134"/>
                <a:gd name="T16" fmla="*/ 17325780 w 191"/>
                <a:gd name="T17" fmla="*/ 103755986 h 134"/>
                <a:gd name="T18" fmla="*/ 11025498 w 191"/>
                <a:gd name="T19" fmla="*/ 117589937 h 134"/>
                <a:gd name="T20" fmla="*/ 23627322 w 191"/>
                <a:gd name="T21" fmla="*/ 126236156 h 134"/>
                <a:gd name="T22" fmla="*/ 23627322 w 191"/>
                <a:gd name="T23" fmla="*/ 167738009 h 134"/>
                <a:gd name="T24" fmla="*/ 64580420 w 191"/>
                <a:gd name="T25" fmla="*/ 155633302 h 134"/>
                <a:gd name="T26" fmla="*/ 88206497 w 191"/>
                <a:gd name="T27" fmla="*/ 143528595 h 134"/>
                <a:gd name="T28" fmla="*/ 141760149 w 191"/>
                <a:gd name="T29" fmla="*/ 171196496 h 134"/>
                <a:gd name="T30" fmla="*/ 173262853 w 191"/>
                <a:gd name="T31" fmla="*/ 186761047 h 134"/>
                <a:gd name="T32" fmla="*/ 181138205 w 191"/>
                <a:gd name="T33" fmla="*/ 195407266 h 134"/>
                <a:gd name="T34" fmla="*/ 184288346 w 191"/>
                <a:gd name="T35" fmla="*/ 214428948 h 134"/>
                <a:gd name="T36" fmla="*/ 215791011 w 191"/>
                <a:gd name="T37" fmla="*/ 229992143 h 134"/>
                <a:gd name="T38" fmla="*/ 261469310 w 191"/>
                <a:gd name="T39" fmla="*/ 174655025 h 134"/>
                <a:gd name="T40" fmla="*/ 291396905 w 191"/>
                <a:gd name="T41" fmla="*/ 174655025 h 134"/>
                <a:gd name="T42" fmla="*/ 296122116 w 191"/>
                <a:gd name="T43" fmla="*/ 152174814 h 134"/>
                <a:gd name="T44" fmla="*/ 299272257 w 191"/>
                <a:gd name="T45" fmla="*/ 141799351 h 134"/>
                <a:gd name="T46" fmla="*/ 289821834 w 191"/>
                <a:gd name="T47" fmla="*/ 127965400 h 134"/>
                <a:gd name="T48" fmla="*/ 267769592 w 191"/>
                <a:gd name="T49" fmla="*/ 119319181 h 134"/>
                <a:gd name="T50" fmla="*/ 266194522 w 191"/>
                <a:gd name="T51" fmla="*/ 107214474 h 134"/>
                <a:gd name="T52" fmla="*/ 234691857 w 191"/>
                <a:gd name="T53" fmla="*/ 98568255 h 134"/>
                <a:gd name="T54" fmla="*/ 215791011 w 191"/>
                <a:gd name="T55" fmla="*/ 77817308 h 134"/>
                <a:gd name="T56" fmla="*/ 207915658 w 191"/>
                <a:gd name="T57" fmla="*/ 65712601 h 134"/>
                <a:gd name="T58" fmla="*/ 193738769 w 191"/>
                <a:gd name="T59" fmla="*/ 53606580 h 134"/>
                <a:gd name="T60" fmla="*/ 184288346 w 191"/>
                <a:gd name="T61" fmla="*/ 60524870 h 134"/>
                <a:gd name="T62" fmla="*/ 177988064 w 191"/>
                <a:gd name="T63" fmla="*/ 65712601 h 134"/>
                <a:gd name="T64" fmla="*/ 166962571 w 191"/>
                <a:gd name="T65" fmla="*/ 63983358 h 134"/>
                <a:gd name="T66" fmla="*/ 157512109 w 191"/>
                <a:gd name="T67" fmla="*/ 44960360 h 134"/>
                <a:gd name="T68" fmla="*/ 157512109 w 191"/>
                <a:gd name="T69" fmla="*/ 32855643 h 134"/>
                <a:gd name="T70" fmla="*/ 146485360 w 191"/>
                <a:gd name="T71" fmla="*/ 29397156 h 134"/>
                <a:gd name="T72" fmla="*/ 143335219 w 191"/>
                <a:gd name="T73" fmla="*/ 19021687 h 134"/>
                <a:gd name="T74" fmla="*/ 130734655 w 191"/>
                <a:gd name="T75" fmla="*/ 8646222 h 134"/>
                <a:gd name="T76" fmla="*/ 121284232 w 191"/>
                <a:gd name="T77" fmla="*/ 8646222 h 134"/>
                <a:gd name="T78" fmla="*/ 114983950 w 191"/>
                <a:gd name="T79" fmla="*/ 0 h 134"/>
                <a:gd name="T80" fmla="*/ 103957202 w 191"/>
                <a:gd name="T81" fmla="*/ 5187733 h 134"/>
                <a:gd name="T82" fmla="*/ 107108598 w 191"/>
                <a:gd name="T83" fmla="*/ 19021687 h 134"/>
                <a:gd name="T84" fmla="*/ 102382131 w 191"/>
                <a:gd name="T85" fmla="*/ 15563200 h 134"/>
                <a:gd name="T86" fmla="*/ 94506779 w 191"/>
                <a:gd name="T87" fmla="*/ 13833956 h 134"/>
                <a:gd name="T88" fmla="*/ 88206497 w 191"/>
                <a:gd name="T89" fmla="*/ 32855643 h 134"/>
                <a:gd name="T90" fmla="*/ 75605913 w 191"/>
                <a:gd name="T91" fmla="*/ 36314131 h 134"/>
                <a:gd name="T92" fmla="*/ 64580420 w 191"/>
                <a:gd name="T93" fmla="*/ 32855643 h 134"/>
                <a:gd name="T94" fmla="*/ 55128742 w 191"/>
                <a:gd name="T95" fmla="*/ 41501862 h 134"/>
                <a:gd name="T96" fmla="*/ 45678319 w 191"/>
                <a:gd name="T97" fmla="*/ 32855643 h 134"/>
                <a:gd name="T98" fmla="*/ 31502675 w 191"/>
                <a:gd name="T99" fmla="*/ 24209424 h 134"/>
                <a:gd name="T100" fmla="*/ 0 w 191"/>
                <a:gd name="T101" fmla="*/ 32855643 h 134"/>
                <a:gd name="T102" fmla="*/ 0 w 191"/>
                <a:gd name="T103" fmla="*/ 32855643 h 13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91"/>
                <a:gd name="T157" fmla="*/ 0 h 134"/>
                <a:gd name="T158" fmla="*/ 191 w 191"/>
                <a:gd name="T159" fmla="*/ 134 h 13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91" h="134">
                  <a:moveTo>
                    <a:pt x="0" y="19"/>
                  </a:moveTo>
                  <a:lnTo>
                    <a:pt x="1" y="37"/>
                  </a:lnTo>
                  <a:lnTo>
                    <a:pt x="11" y="26"/>
                  </a:lnTo>
                  <a:lnTo>
                    <a:pt x="25" y="40"/>
                  </a:lnTo>
                  <a:lnTo>
                    <a:pt x="19" y="48"/>
                  </a:lnTo>
                  <a:lnTo>
                    <a:pt x="2" y="40"/>
                  </a:lnTo>
                  <a:lnTo>
                    <a:pt x="0" y="52"/>
                  </a:lnTo>
                  <a:lnTo>
                    <a:pt x="2" y="59"/>
                  </a:lnTo>
                  <a:lnTo>
                    <a:pt x="11" y="60"/>
                  </a:lnTo>
                  <a:lnTo>
                    <a:pt x="7" y="68"/>
                  </a:lnTo>
                  <a:lnTo>
                    <a:pt x="15" y="73"/>
                  </a:lnTo>
                  <a:lnTo>
                    <a:pt x="15" y="97"/>
                  </a:lnTo>
                  <a:lnTo>
                    <a:pt x="41" y="90"/>
                  </a:lnTo>
                  <a:lnTo>
                    <a:pt x="56" y="83"/>
                  </a:lnTo>
                  <a:lnTo>
                    <a:pt x="90" y="99"/>
                  </a:lnTo>
                  <a:lnTo>
                    <a:pt x="110" y="108"/>
                  </a:lnTo>
                  <a:lnTo>
                    <a:pt x="115" y="113"/>
                  </a:lnTo>
                  <a:lnTo>
                    <a:pt x="117" y="124"/>
                  </a:lnTo>
                  <a:lnTo>
                    <a:pt x="137" y="133"/>
                  </a:lnTo>
                  <a:lnTo>
                    <a:pt x="166" y="101"/>
                  </a:lnTo>
                  <a:lnTo>
                    <a:pt x="185" y="101"/>
                  </a:lnTo>
                  <a:lnTo>
                    <a:pt x="188" y="88"/>
                  </a:lnTo>
                  <a:lnTo>
                    <a:pt x="190" y="82"/>
                  </a:lnTo>
                  <a:lnTo>
                    <a:pt x="184" y="74"/>
                  </a:lnTo>
                  <a:lnTo>
                    <a:pt x="170" y="69"/>
                  </a:lnTo>
                  <a:lnTo>
                    <a:pt x="169" y="62"/>
                  </a:lnTo>
                  <a:lnTo>
                    <a:pt x="149" y="57"/>
                  </a:lnTo>
                  <a:lnTo>
                    <a:pt x="137" y="45"/>
                  </a:lnTo>
                  <a:lnTo>
                    <a:pt x="132" y="38"/>
                  </a:lnTo>
                  <a:lnTo>
                    <a:pt x="123" y="31"/>
                  </a:lnTo>
                  <a:lnTo>
                    <a:pt x="117" y="35"/>
                  </a:lnTo>
                  <a:lnTo>
                    <a:pt x="113" y="38"/>
                  </a:lnTo>
                  <a:lnTo>
                    <a:pt x="106" y="37"/>
                  </a:lnTo>
                  <a:lnTo>
                    <a:pt x="100" y="26"/>
                  </a:lnTo>
                  <a:lnTo>
                    <a:pt x="100" y="19"/>
                  </a:lnTo>
                  <a:lnTo>
                    <a:pt x="93" y="17"/>
                  </a:lnTo>
                  <a:lnTo>
                    <a:pt x="91" y="11"/>
                  </a:lnTo>
                  <a:lnTo>
                    <a:pt x="83" y="5"/>
                  </a:lnTo>
                  <a:lnTo>
                    <a:pt x="77" y="5"/>
                  </a:lnTo>
                  <a:lnTo>
                    <a:pt x="73" y="0"/>
                  </a:lnTo>
                  <a:lnTo>
                    <a:pt x="66" y="3"/>
                  </a:lnTo>
                  <a:lnTo>
                    <a:pt x="68" y="11"/>
                  </a:lnTo>
                  <a:lnTo>
                    <a:pt x="65" y="9"/>
                  </a:lnTo>
                  <a:lnTo>
                    <a:pt x="60" y="8"/>
                  </a:lnTo>
                  <a:lnTo>
                    <a:pt x="56" y="19"/>
                  </a:lnTo>
                  <a:lnTo>
                    <a:pt x="48" y="21"/>
                  </a:lnTo>
                  <a:lnTo>
                    <a:pt x="41" y="19"/>
                  </a:lnTo>
                  <a:lnTo>
                    <a:pt x="35" y="24"/>
                  </a:lnTo>
                  <a:lnTo>
                    <a:pt x="29" y="19"/>
                  </a:lnTo>
                  <a:lnTo>
                    <a:pt x="20" y="14"/>
                  </a:lnTo>
                  <a:lnTo>
                    <a:pt x="0" y="19"/>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73" name="Freeform 72"/>
            <p:cNvSpPr>
              <a:spLocks/>
            </p:cNvSpPr>
            <p:nvPr/>
          </p:nvSpPr>
          <p:spPr bwMode="auto">
            <a:xfrm>
              <a:off x="4134602" y="3489792"/>
              <a:ext cx="196849" cy="291958"/>
            </a:xfrm>
            <a:custGeom>
              <a:avLst/>
              <a:gdLst>
                <a:gd name="T0" fmla="*/ 62060649 w 160"/>
                <a:gd name="T1" fmla="*/ 82551268 h 69"/>
                <a:gd name="T2" fmla="*/ 43896322 w 160"/>
                <a:gd name="T3" fmla="*/ 82551268 h 69"/>
                <a:gd name="T4" fmla="*/ 9082166 w 160"/>
                <a:gd name="T5" fmla="*/ 87710414 h 69"/>
                <a:gd name="T6" fmla="*/ 0 w 160"/>
                <a:gd name="T7" fmla="*/ 99749247 h 69"/>
                <a:gd name="T8" fmla="*/ 9082166 w 160"/>
                <a:gd name="T9" fmla="*/ 104909684 h 69"/>
                <a:gd name="T10" fmla="*/ 16649818 w 160"/>
                <a:gd name="T11" fmla="*/ 110068809 h 69"/>
                <a:gd name="T12" fmla="*/ 65087217 w 160"/>
                <a:gd name="T13" fmla="*/ 108348226 h 69"/>
                <a:gd name="T14" fmla="*/ 96874808 w 160"/>
                <a:gd name="T15" fmla="*/ 108348226 h 69"/>
                <a:gd name="T16" fmla="*/ 112011337 w 160"/>
                <a:gd name="T17" fmla="*/ 116948516 h 69"/>
                <a:gd name="T18" fmla="*/ 116552418 w 160"/>
                <a:gd name="T19" fmla="*/ 101469830 h 69"/>
                <a:gd name="T20" fmla="*/ 130175663 w 160"/>
                <a:gd name="T21" fmla="*/ 99749247 h 69"/>
                <a:gd name="T22" fmla="*/ 149853274 w 160"/>
                <a:gd name="T23" fmla="*/ 94590122 h 69"/>
                <a:gd name="T24" fmla="*/ 166503125 w 160"/>
                <a:gd name="T25" fmla="*/ 91150268 h 69"/>
                <a:gd name="T26" fmla="*/ 196777413 w 160"/>
                <a:gd name="T27" fmla="*/ 72233018 h 69"/>
                <a:gd name="T28" fmla="*/ 230078269 w 160"/>
                <a:gd name="T29" fmla="*/ 53314477 h 69"/>
                <a:gd name="T30" fmla="*/ 240673716 w 160"/>
                <a:gd name="T31" fmla="*/ 42996227 h 69"/>
                <a:gd name="T32" fmla="*/ 236132635 w 160"/>
                <a:gd name="T33" fmla="*/ 25796947 h 69"/>
                <a:gd name="T34" fmla="*/ 220996106 w 160"/>
                <a:gd name="T35" fmla="*/ 25796947 h 69"/>
                <a:gd name="T36" fmla="*/ 205859577 w 160"/>
                <a:gd name="T37" fmla="*/ 17197963 h 69"/>
                <a:gd name="T38" fmla="*/ 189208534 w 160"/>
                <a:gd name="T39" fmla="*/ 10319564 h 69"/>
                <a:gd name="T40" fmla="*/ 149853274 w 160"/>
                <a:gd name="T41" fmla="*/ 6879710 h 69"/>
                <a:gd name="T42" fmla="*/ 98388092 w 160"/>
                <a:gd name="T43" fmla="*/ 0 h 69"/>
                <a:gd name="T44" fmla="*/ 89305928 w 160"/>
                <a:gd name="T45" fmla="*/ 1719272 h 69"/>
                <a:gd name="T46" fmla="*/ 92333726 w 160"/>
                <a:gd name="T47" fmla="*/ 10319564 h 69"/>
                <a:gd name="T48" fmla="*/ 98388092 w 160"/>
                <a:gd name="T49" fmla="*/ 20637817 h 69"/>
                <a:gd name="T50" fmla="*/ 83251563 w 160"/>
                <a:gd name="T51" fmla="*/ 22357093 h 69"/>
                <a:gd name="T52" fmla="*/ 80224976 w 160"/>
                <a:gd name="T53" fmla="*/ 17197963 h 69"/>
                <a:gd name="T54" fmla="*/ 63573933 w 160"/>
                <a:gd name="T55" fmla="*/ 15478692 h 69"/>
                <a:gd name="T56" fmla="*/ 40868524 w 160"/>
                <a:gd name="T57" fmla="*/ 17197963 h 69"/>
                <a:gd name="T58" fmla="*/ 51465202 w 160"/>
                <a:gd name="T59" fmla="*/ 22357093 h 69"/>
                <a:gd name="T60" fmla="*/ 52978486 w 160"/>
                <a:gd name="T61" fmla="*/ 29236801 h 69"/>
                <a:gd name="T62" fmla="*/ 46924120 w 160"/>
                <a:gd name="T63" fmla="*/ 37835780 h 69"/>
                <a:gd name="T64" fmla="*/ 46924120 w 160"/>
                <a:gd name="T65" fmla="*/ 49874623 h 69"/>
                <a:gd name="T66" fmla="*/ 54491769 w 160"/>
                <a:gd name="T67" fmla="*/ 56754331 h 69"/>
                <a:gd name="T68" fmla="*/ 83251563 w 160"/>
                <a:gd name="T69" fmla="*/ 56754331 h 69"/>
                <a:gd name="T70" fmla="*/ 93847010 w 160"/>
                <a:gd name="T71" fmla="*/ 56754331 h 69"/>
                <a:gd name="T72" fmla="*/ 102929173 w 160"/>
                <a:gd name="T73" fmla="*/ 67072582 h 69"/>
                <a:gd name="T74" fmla="*/ 93847010 w 160"/>
                <a:gd name="T75" fmla="*/ 80831997 h 69"/>
                <a:gd name="T76" fmla="*/ 83251563 w 160"/>
                <a:gd name="T77" fmla="*/ 80831997 h 69"/>
                <a:gd name="T78" fmla="*/ 72656096 w 160"/>
                <a:gd name="T79" fmla="*/ 79111414 h 69"/>
                <a:gd name="T80" fmla="*/ 68115014 w 160"/>
                <a:gd name="T81" fmla="*/ 80831997 h 69"/>
                <a:gd name="T82" fmla="*/ 62060649 w 160"/>
                <a:gd name="T83" fmla="*/ 82551268 h 69"/>
                <a:gd name="T84" fmla="*/ 62060649 w 160"/>
                <a:gd name="T85" fmla="*/ 82551268 h 6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60"/>
                <a:gd name="T130" fmla="*/ 0 h 69"/>
                <a:gd name="T131" fmla="*/ 160 w 160"/>
                <a:gd name="T132" fmla="*/ 69 h 6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60" h="69">
                  <a:moveTo>
                    <a:pt x="41" y="48"/>
                  </a:moveTo>
                  <a:lnTo>
                    <a:pt x="29" y="48"/>
                  </a:lnTo>
                  <a:lnTo>
                    <a:pt x="6" y="51"/>
                  </a:lnTo>
                  <a:lnTo>
                    <a:pt x="0" y="58"/>
                  </a:lnTo>
                  <a:lnTo>
                    <a:pt x="6" y="61"/>
                  </a:lnTo>
                  <a:lnTo>
                    <a:pt x="11" y="64"/>
                  </a:lnTo>
                  <a:lnTo>
                    <a:pt x="43" y="63"/>
                  </a:lnTo>
                  <a:lnTo>
                    <a:pt x="64" y="63"/>
                  </a:lnTo>
                  <a:lnTo>
                    <a:pt x="74" y="68"/>
                  </a:lnTo>
                  <a:lnTo>
                    <a:pt x="77" y="59"/>
                  </a:lnTo>
                  <a:lnTo>
                    <a:pt x="86" y="58"/>
                  </a:lnTo>
                  <a:lnTo>
                    <a:pt x="99" y="55"/>
                  </a:lnTo>
                  <a:lnTo>
                    <a:pt x="110" y="53"/>
                  </a:lnTo>
                  <a:lnTo>
                    <a:pt x="130" y="42"/>
                  </a:lnTo>
                  <a:lnTo>
                    <a:pt x="152" y="31"/>
                  </a:lnTo>
                  <a:lnTo>
                    <a:pt x="159" y="25"/>
                  </a:lnTo>
                  <a:lnTo>
                    <a:pt x="156" y="15"/>
                  </a:lnTo>
                  <a:lnTo>
                    <a:pt x="146" y="15"/>
                  </a:lnTo>
                  <a:lnTo>
                    <a:pt x="136" y="10"/>
                  </a:lnTo>
                  <a:lnTo>
                    <a:pt x="125" y="6"/>
                  </a:lnTo>
                  <a:lnTo>
                    <a:pt x="99" y="4"/>
                  </a:lnTo>
                  <a:lnTo>
                    <a:pt x="65" y="0"/>
                  </a:lnTo>
                  <a:lnTo>
                    <a:pt x="59" y="1"/>
                  </a:lnTo>
                  <a:lnTo>
                    <a:pt x="61" y="6"/>
                  </a:lnTo>
                  <a:lnTo>
                    <a:pt x="65" y="12"/>
                  </a:lnTo>
                  <a:lnTo>
                    <a:pt x="55" y="13"/>
                  </a:lnTo>
                  <a:lnTo>
                    <a:pt x="53" y="10"/>
                  </a:lnTo>
                  <a:lnTo>
                    <a:pt x="42" y="9"/>
                  </a:lnTo>
                  <a:lnTo>
                    <a:pt x="27" y="10"/>
                  </a:lnTo>
                  <a:lnTo>
                    <a:pt x="34" y="13"/>
                  </a:lnTo>
                  <a:lnTo>
                    <a:pt x="35" y="17"/>
                  </a:lnTo>
                  <a:lnTo>
                    <a:pt x="31" y="22"/>
                  </a:lnTo>
                  <a:lnTo>
                    <a:pt x="31" y="29"/>
                  </a:lnTo>
                  <a:lnTo>
                    <a:pt x="36" y="33"/>
                  </a:lnTo>
                  <a:lnTo>
                    <a:pt x="55" y="33"/>
                  </a:lnTo>
                  <a:lnTo>
                    <a:pt x="62" y="33"/>
                  </a:lnTo>
                  <a:lnTo>
                    <a:pt x="68" y="39"/>
                  </a:lnTo>
                  <a:lnTo>
                    <a:pt x="62" y="47"/>
                  </a:lnTo>
                  <a:lnTo>
                    <a:pt x="55" y="47"/>
                  </a:lnTo>
                  <a:lnTo>
                    <a:pt x="48" y="46"/>
                  </a:lnTo>
                  <a:lnTo>
                    <a:pt x="45" y="47"/>
                  </a:lnTo>
                  <a:lnTo>
                    <a:pt x="41" y="48"/>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74" name="Freeform 73"/>
            <p:cNvSpPr>
              <a:spLocks/>
            </p:cNvSpPr>
            <p:nvPr/>
          </p:nvSpPr>
          <p:spPr bwMode="auto">
            <a:xfrm>
              <a:off x="4115552" y="3546941"/>
              <a:ext cx="126999" cy="291958"/>
            </a:xfrm>
            <a:custGeom>
              <a:avLst/>
              <a:gdLst>
                <a:gd name="T0" fmla="*/ 0 w 102"/>
                <a:gd name="T1" fmla="*/ 102674656 h 71"/>
                <a:gd name="T2" fmla="*/ 1550147 w 102"/>
                <a:gd name="T3" fmla="*/ 107894661 h 71"/>
                <a:gd name="T4" fmla="*/ 12402423 w 102"/>
                <a:gd name="T5" fmla="*/ 109635982 h 71"/>
                <a:gd name="T6" fmla="*/ 40307556 w 102"/>
                <a:gd name="T7" fmla="*/ 111375984 h 71"/>
                <a:gd name="T8" fmla="*/ 72863135 w 102"/>
                <a:gd name="T9" fmla="*/ 73090648 h 71"/>
                <a:gd name="T10" fmla="*/ 82164034 w 102"/>
                <a:gd name="T11" fmla="*/ 97453332 h 71"/>
                <a:gd name="T12" fmla="*/ 91466159 w 102"/>
                <a:gd name="T13" fmla="*/ 121817314 h 71"/>
                <a:gd name="T14" fmla="*/ 111619309 w 102"/>
                <a:gd name="T15" fmla="*/ 111375984 h 71"/>
                <a:gd name="T16" fmla="*/ 133322607 w 102"/>
                <a:gd name="T17" fmla="*/ 102674656 h 71"/>
                <a:gd name="T18" fmla="*/ 155027149 w 102"/>
                <a:gd name="T19" fmla="*/ 109635982 h 71"/>
                <a:gd name="T20" fmla="*/ 156577296 w 102"/>
                <a:gd name="T21" fmla="*/ 73090648 h 71"/>
                <a:gd name="T22" fmla="*/ 141074585 w 102"/>
                <a:gd name="T23" fmla="*/ 66129322 h 71"/>
                <a:gd name="T24" fmla="*/ 131772460 w 102"/>
                <a:gd name="T25" fmla="*/ 67869323 h 71"/>
                <a:gd name="T26" fmla="*/ 137974292 w 102"/>
                <a:gd name="T27" fmla="*/ 45246662 h 71"/>
                <a:gd name="T28" fmla="*/ 119371288 w 102"/>
                <a:gd name="T29" fmla="*/ 40025327 h 71"/>
                <a:gd name="T30" fmla="*/ 103868576 w 102"/>
                <a:gd name="T31" fmla="*/ 38285326 h 71"/>
                <a:gd name="T32" fmla="*/ 82164034 w 102"/>
                <a:gd name="T33" fmla="*/ 38285326 h 71"/>
                <a:gd name="T34" fmla="*/ 65111157 w 102"/>
                <a:gd name="T35" fmla="*/ 38285326 h 71"/>
                <a:gd name="T36" fmla="*/ 43407859 w 102"/>
                <a:gd name="T37" fmla="*/ 38285326 h 71"/>
                <a:gd name="T38" fmla="*/ 26354992 w 102"/>
                <a:gd name="T39" fmla="*/ 34805322 h 71"/>
                <a:gd name="T40" fmla="*/ 23253454 w 102"/>
                <a:gd name="T41" fmla="*/ 31324000 h 71"/>
                <a:gd name="T42" fmla="*/ 26354992 w 102"/>
                <a:gd name="T43" fmla="*/ 22622672 h 71"/>
                <a:gd name="T44" fmla="*/ 34105725 w 102"/>
                <a:gd name="T45" fmla="*/ 17402661 h 71"/>
                <a:gd name="T46" fmla="*/ 63561010 w 102"/>
                <a:gd name="T47" fmla="*/ 10441332 h 71"/>
                <a:gd name="T48" fmla="*/ 62010864 w 102"/>
                <a:gd name="T49" fmla="*/ 0 h 71"/>
                <a:gd name="T50" fmla="*/ 40307556 w 102"/>
                <a:gd name="T51" fmla="*/ 3480005 h 71"/>
                <a:gd name="T52" fmla="*/ 20153156 w 102"/>
                <a:gd name="T53" fmla="*/ 1740002 h 71"/>
                <a:gd name="T54" fmla="*/ 7750735 w 102"/>
                <a:gd name="T55" fmla="*/ 13921338 h 71"/>
                <a:gd name="T56" fmla="*/ 3100294 w 102"/>
                <a:gd name="T57" fmla="*/ 38285326 h 71"/>
                <a:gd name="T58" fmla="*/ 4650441 w 102"/>
                <a:gd name="T59" fmla="*/ 45246662 h 71"/>
                <a:gd name="T60" fmla="*/ 3100294 w 102"/>
                <a:gd name="T61" fmla="*/ 46986664 h 71"/>
                <a:gd name="T62" fmla="*/ 17052863 w 102"/>
                <a:gd name="T63" fmla="*/ 50466668 h 71"/>
                <a:gd name="T64" fmla="*/ 23253454 w 102"/>
                <a:gd name="T65" fmla="*/ 64389320 h 71"/>
                <a:gd name="T66" fmla="*/ 20153156 w 102"/>
                <a:gd name="T67" fmla="*/ 80050655 h 71"/>
                <a:gd name="T68" fmla="*/ 15502716 w 102"/>
                <a:gd name="T69" fmla="*/ 81791976 h 71"/>
                <a:gd name="T70" fmla="*/ 10852276 w 102"/>
                <a:gd name="T71" fmla="*/ 88752004 h 71"/>
                <a:gd name="T72" fmla="*/ 0 w 102"/>
                <a:gd name="T73" fmla="*/ 102674656 h 71"/>
                <a:gd name="T74" fmla="*/ 0 w 102"/>
                <a:gd name="T75" fmla="*/ 102674656 h 7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2"/>
                <a:gd name="T115" fmla="*/ 0 h 71"/>
                <a:gd name="T116" fmla="*/ 102 w 102"/>
                <a:gd name="T117" fmla="*/ 71 h 7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2" h="71">
                  <a:moveTo>
                    <a:pt x="0" y="59"/>
                  </a:moveTo>
                  <a:lnTo>
                    <a:pt x="1" y="62"/>
                  </a:lnTo>
                  <a:lnTo>
                    <a:pt x="8" y="63"/>
                  </a:lnTo>
                  <a:lnTo>
                    <a:pt x="26" y="64"/>
                  </a:lnTo>
                  <a:lnTo>
                    <a:pt x="47" y="42"/>
                  </a:lnTo>
                  <a:lnTo>
                    <a:pt x="53" y="56"/>
                  </a:lnTo>
                  <a:lnTo>
                    <a:pt x="59" y="70"/>
                  </a:lnTo>
                  <a:lnTo>
                    <a:pt x="72" y="64"/>
                  </a:lnTo>
                  <a:lnTo>
                    <a:pt x="86" y="59"/>
                  </a:lnTo>
                  <a:lnTo>
                    <a:pt x="100" y="63"/>
                  </a:lnTo>
                  <a:lnTo>
                    <a:pt x="101" y="42"/>
                  </a:lnTo>
                  <a:lnTo>
                    <a:pt x="91" y="38"/>
                  </a:lnTo>
                  <a:lnTo>
                    <a:pt x="85" y="39"/>
                  </a:lnTo>
                  <a:lnTo>
                    <a:pt x="89" y="26"/>
                  </a:lnTo>
                  <a:lnTo>
                    <a:pt x="77" y="23"/>
                  </a:lnTo>
                  <a:lnTo>
                    <a:pt x="67" y="22"/>
                  </a:lnTo>
                  <a:lnTo>
                    <a:pt x="53" y="22"/>
                  </a:lnTo>
                  <a:lnTo>
                    <a:pt x="42" y="22"/>
                  </a:lnTo>
                  <a:lnTo>
                    <a:pt x="28" y="22"/>
                  </a:lnTo>
                  <a:lnTo>
                    <a:pt x="17" y="20"/>
                  </a:lnTo>
                  <a:lnTo>
                    <a:pt x="15" y="18"/>
                  </a:lnTo>
                  <a:lnTo>
                    <a:pt x="17" y="13"/>
                  </a:lnTo>
                  <a:lnTo>
                    <a:pt x="22" y="10"/>
                  </a:lnTo>
                  <a:lnTo>
                    <a:pt x="41" y="6"/>
                  </a:lnTo>
                  <a:lnTo>
                    <a:pt x="40" y="0"/>
                  </a:lnTo>
                  <a:lnTo>
                    <a:pt x="26" y="2"/>
                  </a:lnTo>
                  <a:lnTo>
                    <a:pt x="13" y="1"/>
                  </a:lnTo>
                  <a:lnTo>
                    <a:pt x="5" y="8"/>
                  </a:lnTo>
                  <a:lnTo>
                    <a:pt x="2" y="22"/>
                  </a:lnTo>
                  <a:lnTo>
                    <a:pt x="3" y="26"/>
                  </a:lnTo>
                  <a:lnTo>
                    <a:pt x="2" y="27"/>
                  </a:lnTo>
                  <a:lnTo>
                    <a:pt x="11" y="29"/>
                  </a:lnTo>
                  <a:lnTo>
                    <a:pt x="15" y="37"/>
                  </a:lnTo>
                  <a:lnTo>
                    <a:pt x="13" y="46"/>
                  </a:lnTo>
                  <a:lnTo>
                    <a:pt x="10" y="47"/>
                  </a:lnTo>
                  <a:lnTo>
                    <a:pt x="7" y="51"/>
                  </a:lnTo>
                  <a:lnTo>
                    <a:pt x="0" y="59"/>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75" name="Freeform 74"/>
            <p:cNvSpPr>
              <a:spLocks/>
            </p:cNvSpPr>
            <p:nvPr/>
          </p:nvSpPr>
          <p:spPr bwMode="auto">
            <a:xfrm>
              <a:off x="3263070" y="3444547"/>
              <a:ext cx="61912" cy="291958"/>
            </a:xfrm>
            <a:custGeom>
              <a:avLst/>
              <a:gdLst>
                <a:gd name="T0" fmla="*/ 0 w 48"/>
                <a:gd name="T1" fmla="*/ 20152825 h 49"/>
                <a:gd name="T2" fmla="*/ 46584378 w 48"/>
                <a:gd name="T3" fmla="*/ 18473316 h 49"/>
                <a:gd name="T4" fmla="*/ 51574823 w 48"/>
                <a:gd name="T5" fmla="*/ 0 h 49"/>
                <a:gd name="T6" fmla="*/ 78194824 w 48"/>
                <a:gd name="T7" fmla="*/ 48703209 h 49"/>
                <a:gd name="T8" fmla="*/ 71540469 w 48"/>
                <a:gd name="T9" fmla="*/ 75572772 h 49"/>
                <a:gd name="T10" fmla="*/ 29946545 w 48"/>
                <a:gd name="T11" fmla="*/ 80611301 h 49"/>
                <a:gd name="T12" fmla="*/ 14973917 w 48"/>
                <a:gd name="T13" fmla="*/ 75572772 h 49"/>
                <a:gd name="T14" fmla="*/ 13310006 w 48"/>
                <a:gd name="T15" fmla="*/ 48703209 h 49"/>
                <a:gd name="T16" fmla="*/ 0 w 48"/>
                <a:gd name="T17" fmla="*/ 21832340 h 49"/>
                <a:gd name="T18" fmla="*/ 0 w 48"/>
                <a:gd name="T19" fmla="*/ 20152825 h 49"/>
                <a:gd name="T20" fmla="*/ 0 w 48"/>
                <a:gd name="T21" fmla="*/ 20152825 h 4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8"/>
                <a:gd name="T34" fmla="*/ 0 h 49"/>
                <a:gd name="T35" fmla="*/ 48 w 48"/>
                <a:gd name="T36" fmla="*/ 49 h 4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8" h="49">
                  <a:moveTo>
                    <a:pt x="0" y="12"/>
                  </a:moveTo>
                  <a:lnTo>
                    <a:pt x="28" y="11"/>
                  </a:lnTo>
                  <a:lnTo>
                    <a:pt x="31" y="0"/>
                  </a:lnTo>
                  <a:lnTo>
                    <a:pt x="47" y="29"/>
                  </a:lnTo>
                  <a:lnTo>
                    <a:pt x="43" y="45"/>
                  </a:lnTo>
                  <a:lnTo>
                    <a:pt x="18" y="48"/>
                  </a:lnTo>
                  <a:lnTo>
                    <a:pt x="9" y="45"/>
                  </a:lnTo>
                  <a:lnTo>
                    <a:pt x="8" y="29"/>
                  </a:lnTo>
                  <a:lnTo>
                    <a:pt x="0" y="13"/>
                  </a:lnTo>
                  <a:lnTo>
                    <a:pt x="0" y="12"/>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76" name="Freeform 75"/>
            <p:cNvSpPr>
              <a:spLocks/>
            </p:cNvSpPr>
            <p:nvPr/>
          </p:nvSpPr>
          <p:spPr bwMode="auto">
            <a:xfrm>
              <a:off x="3294819" y="3499316"/>
              <a:ext cx="31750" cy="291958"/>
            </a:xfrm>
            <a:custGeom>
              <a:avLst/>
              <a:gdLst>
                <a:gd name="T0" fmla="*/ 0 w 25"/>
                <a:gd name="T1" fmla="*/ 60733038 h 47"/>
                <a:gd name="T2" fmla="*/ 0 w 25"/>
                <a:gd name="T3" fmla="*/ 60733038 h 47"/>
                <a:gd name="T4" fmla="*/ 1612900 w 25"/>
                <a:gd name="T5" fmla="*/ 19087337 h 47"/>
                <a:gd name="T6" fmla="*/ 19354799 w 25"/>
                <a:gd name="T7" fmla="*/ 0 h 47"/>
                <a:gd name="T8" fmla="*/ 38709598 w 25"/>
                <a:gd name="T9" fmla="*/ 46850265 h 47"/>
                <a:gd name="T10" fmla="*/ 20967704 w 25"/>
                <a:gd name="T11" fmla="*/ 79820370 h 47"/>
                <a:gd name="T12" fmla="*/ 0 w 25"/>
                <a:gd name="T13" fmla="*/ 60733038 h 47"/>
                <a:gd name="T14" fmla="*/ 0 w 25"/>
                <a:gd name="T15" fmla="*/ 60733038 h 47"/>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47"/>
                <a:gd name="T26" fmla="*/ 25 w 25"/>
                <a:gd name="T27" fmla="*/ 47 h 4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47">
                  <a:moveTo>
                    <a:pt x="0" y="35"/>
                  </a:moveTo>
                  <a:lnTo>
                    <a:pt x="0" y="35"/>
                  </a:lnTo>
                  <a:lnTo>
                    <a:pt x="1" y="11"/>
                  </a:lnTo>
                  <a:lnTo>
                    <a:pt x="12" y="0"/>
                  </a:lnTo>
                  <a:lnTo>
                    <a:pt x="24" y="27"/>
                  </a:lnTo>
                  <a:lnTo>
                    <a:pt x="13" y="46"/>
                  </a:lnTo>
                  <a:lnTo>
                    <a:pt x="0" y="35"/>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77" name="Freeform 76"/>
            <p:cNvSpPr>
              <a:spLocks/>
            </p:cNvSpPr>
            <p:nvPr/>
          </p:nvSpPr>
          <p:spPr bwMode="auto">
            <a:xfrm>
              <a:off x="3128134" y="3356440"/>
              <a:ext cx="130174" cy="291958"/>
            </a:xfrm>
            <a:custGeom>
              <a:avLst/>
              <a:gdLst>
                <a:gd name="T0" fmla="*/ 0 w 105"/>
                <a:gd name="T1" fmla="*/ 42239311 h 41"/>
                <a:gd name="T2" fmla="*/ 0 w 105"/>
                <a:gd name="T3" fmla="*/ 42239311 h 41"/>
                <a:gd name="T4" fmla="*/ 1537305 w 105"/>
                <a:gd name="T5" fmla="*/ 45911833 h 41"/>
                <a:gd name="T6" fmla="*/ 3074610 w 105"/>
                <a:gd name="T7" fmla="*/ 58766978 h 41"/>
                <a:gd name="T8" fmla="*/ 19981242 w 105"/>
                <a:gd name="T9" fmla="*/ 62440845 h 41"/>
                <a:gd name="T10" fmla="*/ 53795752 w 105"/>
                <a:gd name="T11" fmla="*/ 55094467 h 41"/>
                <a:gd name="T12" fmla="*/ 89146332 w 105"/>
                <a:gd name="T13" fmla="*/ 73459734 h 41"/>
                <a:gd name="T14" fmla="*/ 138331392 w 105"/>
                <a:gd name="T15" fmla="*/ 60604589 h 41"/>
                <a:gd name="T16" fmla="*/ 159848693 w 105"/>
                <a:gd name="T17" fmla="*/ 23874044 h 41"/>
                <a:gd name="T18" fmla="*/ 152163412 w 105"/>
                <a:gd name="T19" fmla="*/ 0 h 41"/>
                <a:gd name="T20" fmla="*/ 89146332 w 105"/>
                <a:gd name="T21" fmla="*/ 1836256 h 41"/>
                <a:gd name="T22" fmla="*/ 70702380 w 105"/>
                <a:gd name="T23" fmla="*/ 40403056 h 41"/>
                <a:gd name="T24" fmla="*/ 0 w 105"/>
                <a:gd name="T25" fmla="*/ 42239311 h 41"/>
                <a:gd name="T26" fmla="*/ 0 w 105"/>
                <a:gd name="T27" fmla="*/ 42239311 h 4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5"/>
                <a:gd name="T43" fmla="*/ 0 h 41"/>
                <a:gd name="T44" fmla="*/ 105 w 105"/>
                <a:gd name="T45" fmla="*/ 41 h 4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5" h="41">
                  <a:moveTo>
                    <a:pt x="0" y="23"/>
                  </a:moveTo>
                  <a:lnTo>
                    <a:pt x="0" y="23"/>
                  </a:lnTo>
                  <a:lnTo>
                    <a:pt x="1" y="25"/>
                  </a:lnTo>
                  <a:lnTo>
                    <a:pt x="2" y="32"/>
                  </a:lnTo>
                  <a:lnTo>
                    <a:pt x="13" y="34"/>
                  </a:lnTo>
                  <a:lnTo>
                    <a:pt x="35" y="30"/>
                  </a:lnTo>
                  <a:lnTo>
                    <a:pt x="58" y="40"/>
                  </a:lnTo>
                  <a:lnTo>
                    <a:pt x="90" y="33"/>
                  </a:lnTo>
                  <a:lnTo>
                    <a:pt x="104" y="13"/>
                  </a:lnTo>
                  <a:lnTo>
                    <a:pt x="99" y="0"/>
                  </a:lnTo>
                  <a:lnTo>
                    <a:pt x="58" y="1"/>
                  </a:lnTo>
                  <a:lnTo>
                    <a:pt x="46" y="22"/>
                  </a:lnTo>
                  <a:lnTo>
                    <a:pt x="0" y="23"/>
                  </a:lnTo>
                </a:path>
              </a:pathLst>
            </a:custGeom>
            <a:solidFill>
              <a:schemeClr val="accent2">
                <a:lumMod val="60000"/>
                <a:lumOff val="40000"/>
              </a:schemeClr>
            </a:solidFill>
            <a:ln w="6350">
              <a:solidFill>
                <a:schemeClr val="bg1"/>
              </a:solidFill>
              <a:round/>
              <a:headEnd/>
              <a:tailEnd/>
            </a:ln>
          </p:spPr>
          <p:txBody>
            <a:bodyPr lIns="0" tIns="0" rIns="0" bIns="0" anchor="ctr">
              <a:spAutoFit/>
            </a:bodyPr>
            <a:lstStyle/>
            <a:p>
              <a:pPr>
                <a:defRPr/>
              </a:pPr>
              <a:endParaRPr lang="en-GB" dirty="0"/>
            </a:p>
          </p:txBody>
        </p:sp>
        <p:sp>
          <p:nvSpPr>
            <p:cNvPr id="78" name="Freeform 77"/>
            <p:cNvSpPr>
              <a:spLocks/>
            </p:cNvSpPr>
            <p:nvPr/>
          </p:nvSpPr>
          <p:spPr bwMode="auto">
            <a:xfrm>
              <a:off x="3017010" y="3291352"/>
              <a:ext cx="57150" cy="291958"/>
            </a:xfrm>
            <a:custGeom>
              <a:avLst/>
              <a:gdLst>
                <a:gd name="T0" fmla="*/ 0 w 45"/>
                <a:gd name="T1" fmla="*/ 11676657 h 33"/>
                <a:gd name="T2" fmla="*/ 0 w 45"/>
                <a:gd name="T3" fmla="*/ 11676657 h 33"/>
                <a:gd name="T4" fmla="*/ 16128999 w 45"/>
                <a:gd name="T5" fmla="*/ 1946109 h 33"/>
                <a:gd name="T6" fmla="*/ 48387003 w 45"/>
                <a:gd name="T7" fmla="*/ 0 h 33"/>
                <a:gd name="T8" fmla="*/ 69354696 w 45"/>
                <a:gd name="T9" fmla="*/ 25300818 h 33"/>
                <a:gd name="T10" fmla="*/ 70967596 w 45"/>
                <a:gd name="T11" fmla="*/ 44761905 h 33"/>
                <a:gd name="T12" fmla="*/ 62903099 w 45"/>
                <a:gd name="T13" fmla="*/ 62278289 h 33"/>
                <a:gd name="T14" fmla="*/ 0 w 45"/>
                <a:gd name="T15" fmla="*/ 11676657 h 33"/>
                <a:gd name="T16" fmla="*/ 0 w 45"/>
                <a:gd name="T17" fmla="*/ 11676657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5"/>
                <a:gd name="T28" fmla="*/ 0 h 33"/>
                <a:gd name="T29" fmla="*/ 45 w 45"/>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5" h="33">
                  <a:moveTo>
                    <a:pt x="0" y="6"/>
                  </a:moveTo>
                  <a:lnTo>
                    <a:pt x="0" y="6"/>
                  </a:lnTo>
                  <a:lnTo>
                    <a:pt x="10" y="1"/>
                  </a:lnTo>
                  <a:lnTo>
                    <a:pt x="30" y="0"/>
                  </a:lnTo>
                  <a:lnTo>
                    <a:pt x="43" y="13"/>
                  </a:lnTo>
                  <a:lnTo>
                    <a:pt x="44" y="23"/>
                  </a:lnTo>
                  <a:lnTo>
                    <a:pt x="39" y="32"/>
                  </a:lnTo>
                  <a:lnTo>
                    <a:pt x="0" y="6"/>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sp>
          <p:nvSpPr>
            <p:cNvPr id="79" name="Freeform 78"/>
            <p:cNvSpPr>
              <a:spLocks/>
            </p:cNvSpPr>
            <p:nvPr/>
          </p:nvSpPr>
          <p:spPr bwMode="auto">
            <a:xfrm>
              <a:off x="3348794" y="3464391"/>
              <a:ext cx="107950" cy="291958"/>
            </a:xfrm>
            <a:custGeom>
              <a:avLst/>
              <a:gdLst>
                <a:gd name="T0" fmla="*/ 0 w 86"/>
                <a:gd name="T1" fmla="*/ 53237874 h 48"/>
                <a:gd name="T2" fmla="*/ 0 w 86"/>
                <a:gd name="T3" fmla="*/ 53237874 h 48"/>
                <a:gd name="T4" fmla="*/ 7877839 w 86"/>
                <a:gd name="T5" fmla="*/ 0 h 48"/>
                <a:gd name="T6" fmla="*/ 133927029 w 86"/>
                <a:gd name="T7" fmla="*/ 11645907 h 48"/>
                <a:gd name="T8" fmla="*/ 110292264 w 86"/>
                <a:gd name="T9" fmla="*/ 44918452 h 48"/>
                <a:gd name="T10" fmla="*/ 119746672 w 86"/>
                <a:gd name="T11" fmla="*/ 63219891 h 48"/>
                <a:gd name="T12" fmla="*/ 86658754 w 86"/>
                <a:gd name="T13" fmla="*/ 64883776 h 48"/>
                <a:gd name="T14" fmla="*/ 66175857 w 86"/>
                <a:gd name="T15" fmla="*/ 78192272 h 48"/>
                <a:gd name="T16" fmla="*/ 12605046 w 86"/>
                <a:gd name="T17" fmla="*/ 78192272 h 48"/>
                <a:gd name="T18" fmla="*/ 0 w 86"/>
                <a:gd name="T19" fmla="*/ 53237874 h 48"/>
                <a:gd name="T20" fmla="*/ 0 w 86"/>
                <a:gd name="T21" fmla="*/ 53237874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6"/>
                <a:gd name="T34" fmla="*/ 0 h 48"/>
                <a:gd name="T35" fmla="*/ 86 w 86"/>
                <a:gd name="T36" fmla="*/ 48 h 4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6" h="48">
                  <a:moveTo>
                    <a:pt x="0" y="32"/>
                  </a:moveTo>
                  <a:lnTo>
                    <a:pt x="0" y="32"/>
                  </a:lnTo>
                  <a:lnTo>
                    <a:pt x="5" y="0"/>
                  </a:lnTo>
                  <a:lnTo>
                    <a:pt x="85" y="7"/>
                  </a:lnTo>
                  <a:lnTo>
                    <a:pt x="70" y="27"/>
                  </a:lnTo>
                  <a:lnTo>
                    <a:pt x="76" y="38"/>
                  </a:lnTo>
                  <a:lnTo>
                    <a:pt x="55" y="39"/>
                  </a:lnTo>
                  <a:lnTo>
                    <a:pt x="42" y="47"/>
                  </a:lnTo>
                  <a:lnTo>
                    <a:pt x="8" y="47"/>
                  </a:lnTo>
                  <a:lnTo>
                    <a:pt x="0" y="32"/>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80" name="Freeform 79"/>
            <p:cNvSpPr>
              <a:spLocks/>
            </p:cNvSpPr>
            <p:nvPr/>
          </p:nvSpPr>
          <p:spPr bwMode="auto">
            <a:xfrm>
              <a:off x="3251958" y="3333421"/>
              <a:ext cx="98425" cy="291958"/>
            </a:xfrm>
            <a:custGeom>
              <a:avLst/>
              <a:gdLst>
                <a:gd name="T0" fmla="*/ 0 w 79"/>
                <a:gd name="T1" fmla="*/ 25637190 h 34"/>
                <a:gd name="T2" fmla="*/ 7760624 w 79"/>
                <a:gd name="T3" fmla="*/ 47856961 h 34"/>
                <a:gd name="T4" fmla="*/ 37253235 w 79"/>
                <a:gd name="T5" fmla="*/ 56403123 h 34"/>
                <a:gd name="T6" fmla="*/ 85373103 w 79"/>
                <a:gd name="T7" fmla="*/ 34183352 h 34"/>
                <a:gd name="T8" fmla="*/ 114865707 w 79"/>
                <a:gd name="T9" fmla="*/ 39310788 h 34"/>
                <a:gd name="T10" fmla="*/ 121073955 w 79"/>
                <a:gd name="T11" fmla="*/ 17092330 h 34"/>
                <a:gd name="T12" fmla="*/ 68298222 w 79"/>
                <a:gd name="T13" fmla="*/ 11963587 h 34"/>
                <a:gd name="T14" fmla="*/ 37253235 w 79"/>
                <a:gd name="T15" fmla="*/ 0 h 34"/>
                <a:gd name="T16" fmla="*/ 1552374 w 79"/>
                <a:gd name="T17" fmla="*/ 23928480 h 34"/>
                <a:gd name="T18" fmla="*/ 0 w 79"/>
                <a:gd name="T19" fmla="*/ 25637190 h 34"/>
                <a:gd name="T20" fmla="*/ 0 w 79"/>
                <a:gd name="T21" fmla="*/ 25637190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9"/>
                <a:gd name="T34" fmla="*/ 0 h 34"/>
                <a:gd name="T35" fmla="*/ 79 w 79"/>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9" h="34">
                  <a:moveTo>
                    <a:pt x="0" y="15"/>
                  </a:moveTo>
                  <a:lnTo>
                    <a:pt x="5" y="28"/>
                  </a:lnTo>
                  <a:lnTo>
                    <a:pt x="24" y="33"/>
                  </a:lnTo>
                  <a:lnTo>
                    <a:pt x="55" y="20"/>
                  </a:lnTo>
                  <a:lnTo>
                    <a:pt x="74" y="23"/>
                  </a:lnTo>
                  <a:lnTo>
                    <a:pt x="78" y="10"/>
                  </a:lnTo>
                  <a:lnTo>
                    <a:pt x="44" y="7"/>
                  </a:lnTo>
                  <a:lnTo>
                    <a:pt x="24" y="0"/>
                  </a:lnTo>
                  <a:lnTo>
                    <a:pt x="1" y="14"/>
                  </a:lnTo>
                  <a:lnTo>
                    <a:pt x="0" y="15"/>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grpSp>
          <p:nvGrpSpPr>
            <p:cNvPr id="26" name="Group 167"/>
            <p:cNvGrpSpPr>
              <a:grpSpLocks/>
            </p:cNvGrpSpPr>
            <p:nvPr/>
          </p:nvGrpSpPr>
          <p:grpSpPr bwMode="auto">
            <a:xfrm>
              <a:off x="3105909" y="3153034"/>
              <a:ext cx="77787" cy="314671"/>
              <a:chOff x="3191" y="2465"/>
              <a:chExt cx="63" cy="237"/>
            </a:xfrm>
            <a:grpFill/>
          </p:grpSpPr>
          <p:sp>
            <p:nvSpPr>
              <p:cNvPr id="188" name="Freeform 187"/>
              <p:cNvSpPr>
                <a:spLocks/>
              </p:cNvSpPr>
              <p:nvPr/>
            </p:nvSpPr>
            <p:spPr bwMode="auto">
              <a:xfrm>
                <a:off x="3191" y="2465"/>
                <a:ext cx="37" cy="220"/>
              </a:xfrm>
              <a:custGeom>
                <a:avLst/>
                <a:gdLst>
                  <a:gd name="T0" fmla="*/ 0 w 37"/>
                  <a:gd name="T1" fmla="*/ 41 h 55"/>
                  <a:gd name="T2" fmla="*/ 0 w 37"/>
                  <a:gd name="T3" fmla="*/ 41 h 55"/>
                  <a:gd name="T4" fmla="*/ 3 w 37"/>
                  <a:gd name="T5" fmla="*/ 15 h 55"/>
                  <a:gd name="T6" fmla="*/ 31 w 37"/>
                  <a:gd name="T7" fmla="*/ 0 h 55"/>
                  <a:gd name="T8" fmla="*/ 26 w 37"/>
                  <a:gd name="T9" fmla="*/ 21 h 55"/>
                  <a:gd name="T10" fmla="*/ 36 w 37"/>
                  <a:gd name="T11" fmla="*/ 27 h 55"/>
                  <a:gd name="T12" fmla="*/ 18 w 37"/>
                  <a:gd name="T13" fmla="*/ 39 h 55"/>
                  <a:gd name="T14" fmla="*/ 18 w 37"/>
                  <a:gd name="T15" fmla="*/ 54 h 55"/>
                  <a:gd name="T16" fmla="*/ 7 w 37"/>
                  <a:gd name="T17" fmla="*/ 54 h 55"/>
                  <a:gd name="T18" fmla="*/ 0 w 37"/>
                  <a:gd name="T19" fmla="*/ 41 h 55"/>
                  <a:gd name="T20" fmla="*/ 0 w 37"/>
                  <a:gd name="T21" fmla="*/ 41 h 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55"/>
                  <a:gd name="T35" fmla="*/ 37 w 37"/>
                  <a:gd name="T36" fmla="*/ 55 h 5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55">
                    <a:moveTo>
                      <a:pt x="0" y="41"/>
                    </a:moveTo>
                    <a:lnTo>
                      <a:pt x="0" y="41"/>
                    </a:lnTo>
                    <a:lnTo>
                      <a:pt x="3" y="15"/>
                    </a:lnTo>
                    <a:lnTo>
                      <a:pt x="31" y="0"/>
                    </a:lnTo>
                    <a:lnTo>
                      <a:pt x="26" y="21"/>
                    </a:lnTo>
                    <a:lnTo>
                      <a:pt x="36" y="27"/>
                    </a:lnTo>
                    <a:lnTo>
                      <a:pt x="18" y="39"/>
                    </a:lnTo>
                    <a:lnTo>
                      <a:pt x="18" y="54"/>
                    </a:lnTo>
                    <a:lnTo>
                      <a:pt x="7" y="54"/>
                    </a:lnTo>
                    <a:lnTo>
                      <a:pt x="0" y="41"/>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sp>
            <p:nvSpPr>
              <p:cNvPr id="189" name="Freeform 188"/>
              <p:cNvSpPr>
                <a:spLocks/>
              </p:cNvSpPr>
              <p:nvPr/>
            </p:nvSpPr>
            <p:spPr bwMode="auto">
              <a:xfrm>
                <a:off x="3216" y="2482"/>
                <a:ext cx="13" cy="220"/>
              </a:xfrm>
              <a:custGeom>
                <a:avLst/>
                <a:gdLst>
                  <a:gd name="T0" fmla="*/ 0 w 13"/>
                  <a:gd name="T1" fmla="*/ 6 h 7"/>
                  <a:gd name="T2" fmla="*/ 0 w 13"/>
                  <a:gd name="T3" fmla="*/ 6 h 7"/>
                  <a:gd name="T4" fmla="*/ 10 w 13"/>
                  <a:gd name="T5" fmla="*/ 0 h 7"/>
                  <a:gd name="T6" fmla="*/ 12 w 13"/>
                  <a:gd name="T7" fmla="*/ 4 h 7"/>
                  <a:gd name="T8" fmla="*/ 0 w 13"/>
                  <a:gd name="T9" fmla="*/ 6 h 7"/>
                  <a:gd name="T10" fmla="*/ 0 w 13"/>
                  <a:gd name="T11" fmla="*/ 6 h 7"/>
                  <a:gd name="T12" fmla="*/ 0 60000 65536"/>
                  <a:gd name="T13" fmla="*/ 0 60000 65536"/>
                  <a:gd name="T14" fmla="*/ 0 60000 65536"/>
                  <a:gd name="T15" fmla="*/ 0 60000 65536"/>
                  <a:gd name="T16" fmla="*/ 0 60000 65536"/>
                  <a:gd name="T17" fmla="*/ 0 60000 65536"/>
                  <a:gd name="T18" fmla="*/ 0 w 13"/>
                  <a:gd name="T19" fmla="*/ 0 h 7"/>
                  <a:gd name="T20" fmla="*/ 13 w 13"/>
                  <a:gd name="T21" fmla="*/ 7 h 7"/>
                </a:gdLst>
                <a:ahLst/>
                <a:cxnLst>
                  <a:cxn ang="T12">
                    <a:pos x="T0" y="T1"/>
                  </a:cxn>
                  <a:cxn ang="T13">
                    <a:pos x="T2" y="T3"/>
                  </a:cxn>
                  <a:cxn ang="T14">
                    <a:pos x="T4" y="T5"/>
                  </a:cxn>
                  <a:cxn ang="T15">
                    <a:pos x="T6" y="T7"/>
                  </a:cxn>
                  <a:cxn ang="T16">
                    <a:pos x="T8" y="T9"/>
                  </a:cxn>
                  <a:cxn ang="T17">
                    <a:pos x="T10" y="T11"/>
                  </a:cxn>
                </a:cxnLst>
                <a:rect l="T18" t="T19" r="T20" b="T21"/>
                <a:pathLst>
                  <a:path w="13" h="7">
                    <a:moveTo>
                      <a:pt x="0" y="6"/>
                    </a:moveTo>
                    <a:lnTo>
                      <a:pt x="0" y="6"/>
                    </a:lnTo>
                    <a:lnTo>
                      <a:pt x="10" y="0"/>
                    </a:lnTo>
                    <a:lnTo>
                      <a:pt x="12" y="4"/>
                    </a:lnTo>
                    <a:lnTo>
                      <a:pt x="0" y="6"/>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90" name="Freeform 189"/>
              <p:cNvSpPr>
                <a:spLocks/>
              </p:cNvSpPr>
              <p:nvPr/>
            </p:nvSpPr>
            <p:spPr bwMode="auto">
              <a:xfrm>
                <a:off x="3232" y="2478"/>
                <a:ext cx="22" cy="220"/>
              </a:xfrm>
              <a:custGeom>
                <a:avLst/>
                <a:gdLst>
                  <a:gd name="T0" fmla="*/ 0 w 22"/>
                  <a:gd name="T1" fmla="*/ 12 h 24"/>
                  <a:gd name="T2" fmla="*/ 0 w 22"/>
                  <a:gd name="T3" fmla="*/ 12 h 24"/>
                  <a:gd name="T4" fmla="*/ 16 w 22"/>
                  <a:gd name="T5" fmla="*/ 23 h 24"/>
                  <a:gd name="T6" fmla="*/ 21 w 22"/>
                  <a:gd name="T7" fmla="*/ 11 h 24"/>
                  <a:gd name="T8" fmla="*/ 17 w 22"/>
                  <a:gd name="T9" fmla="*/ 0 h 24"/>
                  <a:gd name="T10" fmla="*/ 0 w 22"/>
                  <a:gd name="T11" fmla="*/ 12 h 24"/>
                  <a:gd name="T12" fmla="*/ 0 w 22"/>
                  <a:gd name="T13" fmla="*/ 12 h 24"/>
                  <a:gd name="T14" fmla="*/ 0 60000 65536"/>
                  <a:gd name="T15" fmla="*/ 0 60000 65536"/>
                  <a:gd name="T16" fmla="*/ 0 60000 65536"/>
                  <a:gd name="T17" fmla="*/ 0 60000 65536"/>
                  <a:gd name="T18" fmla="*/ 0 60000 65536"/>
                  <a:gd name="T19" fmla="*/ 0 60000 65536"/>
                  <a:gd name="T20" fmla="*/ 0 60000 65536"/>
                  <a:gd name="T21" fmla="*/ 0 w 22"/>
                  <a:gd name="T22" fmla="*/ 0 h 24"/>
                  <a:gd name="T23" fmla="*/ 22 w 22"/>
                  <a:gd name="T24" fmla="*/ 24 h 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 h="24">
                    <a:moveTo>
                      <a:pt x="0" y="12"/>
                    </a:moveTo>
                    <a:lnTo>
                      <a:pt x="0" y="12"/>
                    </a:lnTo>
                    <a:lnTo>
                      <a:pt x="16" y="23"/>
                    </a:lnTo>
                    <a:lnTo>
                      <a:pt x="21" y="11"/>
                    </a:lnTo>
                    <a:lnTo>
                      <a:pt x="17" y="0"/>
                    </a:lnTo>
                    <a:lnTo>
                      <a:pt x="0" y="12"/>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grpSp>
        <p:sp>
          <p:nvSpPr>
            <p:cNvPr id="82" name="Freeform 81"/>
            <p:cNvSpPr>
              <a:spLocks/>
            </p:cNvSpPr>
            <p:nvPr/>
          </p:nvSpPr>
          <p:spPr bwMode="auto">
            <a:xfrm>
              <a:off x="3318633" y="2914247"/>
              <a:ext cx="185736" cy="293689"/>
            </a:xfrm>
            <a:custGeom>
              <a:avLst/>
              <a:gdLst>
                <a:gd name="T0" fmla="*/ 0 w 149"/>
                <a:gd name="T1" fmla="*/ 39536435 h 224"/>
                <a:gd name="T2" fmla="*/ 0 w 149"/>
                <a:gd name="T3" fmla="*/ 39536435 h 224"/>
                <a:gd name="T4" fmla="*/ 15539579 w 149"/>
                <a:gd name="T5" fmla="*/ 27504408 h 224"/>
                <a:gd name="T6" fmla="*/ 38847698 w 149"/>
                <a:gd name="T7" fmla="*/ 51569784 h 224"/>
                <a:gd name="T8" fmla="*/ 83910746 w 149"/>
                <a:gd name="T9" fmla="*/ 55007506 h 224"/>
                <a:gd name="T10" fmla="*/ 108773316 w 149"/>
                <a:gd name="T11" fmla="*/ 41256607 h 224"/>
                <a:gd name="T12" fmla="*/ 116543103 w 149"/>
                <a:gd name="T13" fmla="*/ 8595619 h 224"/>
                <a:gd name="T14" fmla="*/ 158498456 w 149"/>
                <a:gd name="T15" fmla="*/ 0 h 224"/>
                <a:gd name="T16" fmla="*/ 180253400 w 149"/>
                <a:gd name="T17" fmla="*/ 12033343 h 224"/>
                <a:gd name="T18" fmla="*/ 177144488 w 149"/>
                <a:gd name="T19" fmla="*/ 39536435 h 224"/>
                <a:gd name="T20" fmla="*/ 169375947 w 149"/>
                <a:gd name="T21" fmla="*/ 67040844 h 224"/>
                <a:gd name="T22" fmla="*/ 198899392 w 149"/>
                <a:gd name="T23" fmla="*/ 99701845 h 224"/>
                <a:gd name="T24" fmla="*/ 181806609 w 149"/>
                <a:gd name="T25" fmla="*/ 123768522 h 224"/>
                <a:gd name="T26" fmla="*/ 203561514 w 149"/>
                <a:gd name="T27" fmla="*/ 166742669 h 224"/>
                <a:gd name="T28" fmla="*/ 194238517 w 149"/>
                <a:gd name="T29" fmla="*/ 204561585 h 224"/>
                <a:gd name="T30" fmla="*/ 229977293 w 149"/>
                <a:gd name="T31" fmla="*/ 283635746 h 224"/>
                <a:gd name="T32" fmla="*/ 149174213 w 149"/>
                <a:gd name="T33" fmla="*/ 359270956 h 224"/>
                <a:gd name="T34" fmla="*/ 51278369 w 149"/>
                <a:gd name="T35" fmla="*/ 383337633 h 224"/>
                <a:gd name="T36" fmla="*/ 46617494 w 149"/>
                <a:gd name="T37" fmla="*/ 367866572 h 224"/>
                <a:gd name="T38" fmla="*/ 15539579 w 149"/>
                <a:gd name="T39" fmla="*/ 357552095 h 224"/>
                <a:gd name="T40" fmla="*/ 10877457 w 149"/>
                <a:gd name="T41" fmla="*/ 281916885 h 224"/>
                <a:gd name="T42" fmla="*/ 104111194 w 149"/>
                <a:gd name="T43" fmla="*/ 201123863 h 224"/>
                <a:gd name="T44" fmla="*/ 73033274 w 149"/>
                <a:gd name="T45" fmla="*/ 161586086 h 224"/>
                <a:gd name="T46" fmla="*/ 62155821 w 149"/>
                <a:gd name="T47" fmla="*/ 80793043 h 224"/>
                <a:gd name="T48" fmla="*/ 0 w 149"/>
                <a:gd name="T49" fmla="*/ 39536435 h 224"/>
                <a:gd name="T50" fmla="*/ 0 w 149"/>
                <a:gd name="T51" fmla="*/ 39536435 h 22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49"/>
                <a:gd name="T79" fmla="*/ 0 h 224"/>
                <a:gd name="T80" fmla="*/ 149 w 149"/>
                <a:gd name="T81" fmla="*/ 224 h 22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49" h="224">
                  <a:moveTo>
                    <a:pt x="0" y="23"/>
                  </a:moveTo>
                  <a:lnTo>
                    <a:pt x="0" y="23"/>
                  </a:lnTo>
                  <a:lnTo>
                    <a:pt x="10" y="16"/>
                  </a:lnTo>
                  <a:lnTo>
                    <a:pt x="25" y="30"/>
                  </a:lnTo>
                  <a:lnTo>
                    <a:pt x="54" y="32"/>
                  </a:lnTo>
                  <a:lnTo>
                    <a:pt x="70" y="24"/>
                  </a:lnTo>
                  <a:lnTo>
                    <a:pt x="75" y="5"/>
                  </a:lnTo>
                  <a:lnTo>
                    <a:pt x="102" y="0"/>
                  </a:lnTo>
                  <a:lnTo>
                    <a:pt x="116" y="7"/>
                  </a:lnTo>
                  <a:lnTo>
                    <a:pt x="114" y="23"/>
                  </a:lnTo>
                  <a:lnTo>
                    <a:pt x="109" y="39"/>
                  </a:lnTo>
                  <a:lnTo>
                    <a:pt x="128" y="58"/>
                  </a:lnTo>
                  <a:lnTo>
                    <a:pt x="117" y="72"/>
                  </a:lnTo>
                  <a:lnTo>
                    <a:pt x="131" y="97"/>
                  </a:lnTo>
                  <a:lnTo>
                    <a:pt x="125" y="119"/>
                  </a:lnTo>
                  <a:lnTo>
                    <a:pt x="148" y="165"/>
                  </a:lnTo>
                  <a:lnTo>
                    <a:pt x="96" y="209"/>
                  </a:lnTo>
                  <a:lnTo>
                    <a:pt x="33" y="223"/>
                  </a:lnTo>
                  <a:lnTo>
                    <a:pt x="30" y="214"/>
                  </a:lnTo>
                  <a:lnTo>
                    <a:pt x="10" y="208"/>
                  </a:lnTo>
                  <a:lnTo>
                    <a:pt x="7" y="164"/>
                  </a:lnTo>
                  <a:lnTo>
                    <a:pt x="67" y="117"/>
                  </a:lnTo>
                  <a:lnTo>
                    <a:pt x="47" y="94"/>
                  </a:lnTo>
                  <a:lnTo>
                    <a:pt x="40" y="47"/>
                  </a:lnTo>
                  <a:lnTo>
                    <a:pt x="0" y="23"/>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grpSp>
          <p:nvGrpSpPr>
            <p:cNvPr id="227" name="Group 172"/>
            <p:cNvGrpSpPr>
              <a:grpSpLocks/>
            </p:cNvGrpSpPr>
            <p:nvPr/>
          </p:nvGrpSpPr>
          <p:grpSpPr bwMode="auto">
            <a:xfrm>
              <a:off x="2890011" y="3375666"/>
              <a:ext cx="238123" cy="392001"/>
              <a:chOff x="3019" y="2633"/>
              <a:chExt cx="190" cy="301"/>
            </a:xfrm>
            <a:grpFill/>
          </p:grpSpPr>
          <p:sp>
            <p:nvSpPr>
              <p:cNvPr id="186" name="Freeform 185"/>
              <p:cNvSpPr>
                <a:spLocks/>
              </p:cNvSpPr>
              <p:nvPr/>
            </p:nvSpPr>
            <p:spPr bwMode="auto">
              <a:xfrm>
                <a:off x="3019" y="2633"/>
                <a:ext cx="172" cy="224"/>
              </a:xfrm>
              <a:custGeom>
                <a:avLst/>
                <a:gdLst>
                  <a:gd name="T0" fmla="*/ 0 w 172"/>
                  <a:gd name="T1" fmla="*/ 45 h 150"/>
                  <a:gd name="T2" fmla="*/ 0 w 172"/>
                  <a:gd name="T3" fmla="*/ 45 h 150"/>
                  <a:gd name="T4" fmla="*/ 5 w 172"/>
                  <a:gd name="T5" fmla="*/ 58 h 150"/>
                  <a:gd name="T6" fmla="*/ 41 w 172"/>
                  <a:gd name="T7" fmla="*/ 67 h 150"/>
                  <a:gd name="T8" fmla="*/ 35 w 172"/>
                  <a:gd name="T9" fmla="*/ 75 h 150"/>
                  <a:gd name="T10" fmla="*/ 48 w 172"/>
                  <a:gd name="T11" fmla="*/ 84 h 150"/>
                  <a:gd name="T12" fmla="*/ 53 w 172"/>
                  <a:gd name="T13" fmla="*/ 101 h 150"/>
                  <a:gd name="T14" fmla="*/ 38 w 172"/>
                  <a:gd name="T15" fmla="*/ 133 h 150"/>
                  <a:gd name="T16" fmla="*/ 81 w 172"/>
                  <a:gd name="T17" fmla="*/ 145 h 150"/>
                  <a:gd name="T18" fmla="*/ 85 w 172"/>
                  <a:gd name="T19" fmla="*/ 147 h 150"/>
                  <a:gd name="T20" fmla="*/ 105 w 172"/>
                  <a:gd name="T21" fmla="*/ 149 h 150"/>
                  <a:gd name="T22" fmla="*/ 105 w 172"/>
                  <a:gd name="T23" fmla="*/ 137 h 150"/>
                  <a:gd name="T24" fmla="*/ 117 w 172"/>
                  <a:gd name="T25" fmla="*/ 130 h 150"/>
                  <a:gd name="T26" fmla="*/ 145 w 172"/>
                  <a:gd name="T27" fmla="*/ 138 h 150"/>
                  <a:gd name="T28" fmla="*/ 163 w 172"/>
                  <a:gd name="T29" fmla="*/ 125 h 150"/>
                  <a:gd name="T30" fmla="*/ 153 w 172"/>
                  <a:gd name="T31" fmla="*/ 107 h 150"/>
                  <a:gd name="T32" fmla="*/ 157 w 172"/>
                  <a:gd name="T33" fmla="*/ 90 h 150"/>
                  <a:gd name="T34" fmla="*/ 143 w 172"/>
                  <a:gd name="T35" fmla="*/ 80 h 150"/>
                  <a:gd name="T36" fmla="*/ 163 w 172"/>
                  <a:gd name="T37" fmla="*/ 60 h 150"/>
                  <a:gd name="T38" fmla="*/ 171 w 172"/>
                  <a:gd name="T39" fmla="*/ 38 h 150"/>
                  <a:gd name="T40" fmla="*/ 146 w 172"/>
                  <a:gd name="T41" fmla="*/ 28 h 150"/>
                  <a:gd name="T42" fmla="*/ 139 w 172"/>
                  <a:gd name="T43" fmla="*/ 26 h 150"/>
                  <a:gd name="T44" fmla="*/ 100 w 172"/>
                  <a:gd name="T45" fmla="*/ 0 h 150"/>
                  <a:gd name="T46" fmla="*/ 86 w 172"/>
                  <a:gd name="T47" fmla="*/ 4 h 150"/>
                  <a:gd name="T48" fmla="*/ 71 w 172"/>
                  <a:gd name="T49" fmla="*/ 29 h 150"/>
                  <a:gd name="T50" fmla="*/ 38 w 172"/>
                  <a:gd name="T51" fmla="*/ 25 h 150"/>
                  <a:gd name="T52" fmla="*/ 43 w 172"/>
                  <a:gd name="T53" fmla="*/ 44 h 150"/>
                  <a:gd name="T54" fmla="*/ 0 w 172"/>
                  <a:gd name="T55" fmla="*/ 45 h 150"/>
                  <a:gd name="T56" fmla="*/ 0 w 172"/>
                  <a:gd name="T57" fmla="*/ 45 h 15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72"/>
                  <a:gd name="T88" fmla="*/ 0 h 150"/>
                  <a:gd name="T89" fmla="*/ 172 w 172"/>
                  <a:gd name="T90" fmla="*/ 150 h 15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72" h="150">
                    <a:moveTo>
                      <a:pt x="0" y="45"/>
                    </a:moveTo>
                    <a:lnTo>
                      <a:pt x="0" y="45"/>
                    </a:lnTo>
                    <a:lnTo>
                      <a:pt x="5" y="58"/>
                    </a:lnTo>
                    <a:lnTo>
                      <a:pt x="41" y="67"/>
                    </a:lnTo>
                    <a:lnTo>
                      <a:pt x="35" y="75"/>
                    </a:lnTo>
                    <a:lnTo>
                      <a:pt x="48" y="84"/>
                    </a:lnTo>
                    <a:lnTo>
                      <a:pt x="53" y="101"/>
                    </a:lnTo>
                    <a:lnTo>
                      <a:pt x="38" y="133"/>
                    </a:lnTo>
                    <a:lnTo>
                      <a:pt x="81" y="145"/>
                    </a:lnTo>
                    <a:lnTo>
                      <a:pt x="85" y="147"/>
                    </a:lnTo>
                    <a:lnTo>
                      <a:pt x="105" y="149"/>
                    </a:lnTo>
                    <a:lnTo>
                      <a:pt x="105" y="137"/>
                    </a:lnTo>
                    <a:lnTo>
                      <a:pt x="117" y="130"/>
                    </a:lnTo>
                    <a:lnTo>
                      <a:pt x="145" y="138"/>
                    </a:lnTo>
                    <a:lnTo>
                      <a:pt x="163" y="125"/>
                    </a:lnTo>
                    <a:lnTo>
                      <a:pt x="153" y="107"/>
                    </a:lnTo>
                    <a:lnTo>
                      <a:pt x="157" y="90"/>
                    </a:lnTo>
                    <a:lnTo>
                      <a:pt x="143" y="80"/>
                    </a:lnTo>
                    <a:lnTo>
                      <a:pt x="163" y="60"/>
                    </a:lnTo>
                    <a:lnTo>
                      <a:pt x="171" y="38"/>
                    </a:lnTo>
                    <a:lnTo>
                      <a:pt x="146" y="28"/>
                    </a:lnTo>
                    <a:lnTo>
                      <a:pt x="139" y="26"/>
                    </a:lnTo>
                    <a:lnTo>
                      <a:pt x="100" y="0"/>
                    </a:lnTo>
                    <a:lnTo>
                      <a:pt x="86" y="4"/>
                    </a:lnTo>
                    <a:lnTo>
                      <a:pt x="71" y="29"/>
                    </a:lnTo>
                    <a:lnTo>
                      <a:pt x="38" y="25"/>
                    </a:lnTo>
                    <a:lnTo>
                      <a:pt x="43" y="44"/>
                    </a:lnTo>
                    <a:lnTo>
                      <a:pt x="0" y="45"/>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sp>
            <p:nvSpPr>
              <p:cNvPr id="187" name="Freeform 186"/>
              <p:cNvSpPr>
                <a:spLocks/>
              </p:cNvSpPr>
              <p:nvPr/>
            </p:nvSpPr>
            <p:spPr bwMode="auto">
              <a:xfrm>
                <a:off x="3198" y="2710"/>
                <a:ext cx="11" cy="224"/>
              </a:xfrm>
              <a:custGeom>
                <a:avLst/>
                <a:gdLst>
                  <a:gd name="T0" fmla="*/ 0 w 11"/>
                  <a:gd name="T1" fmla="*/ 14 h 29"/>
                  <a:gd name="T2" fmla="*/ 0 w 11"/>
                  <a:gd name="T3" fmla="*/ 14 h 29"/>
                  <a:gd name="T4" fmla="*/ 9 w 11"/>
                  <a:gd name="T5" fmla="*/ 28 h 29"/>
                  <a:gd name="T6" fmla="*/ 10 w 11"/>
                  <a:gd name="T7" fmla="*/ 0 h 29"/>
                  <a:gd name="T8" fmla="*/ 0 w 11"/>
                  <a:gd name="T9" fmla="*/ 14 h 29"/>
                  <a:gd name="T10" fmla="*/ 0 w 11"/>
                  <a:gd name="T11" fmla="*/ 14 h 29"/>
                  <a:gd name="T12" fmla="*/ 0 60000 65536"/>
                  <a:gd name="T13" fmla="*/ 0 60000 65536"/>
                  <a:gd name="T14" fmla="*/ 0 60000 65536"/>
                  <a:gd name="T15" fmla="*/ 0 60000 65536"/>
                  <a:gd name="T16" fmla="*/ 0 60000 65536"/>
                  <a:gd name="T17" fmla="*/ 0 60000 65536"/>
                  <a:gd name="T18" fmla="*/ 0 w 11"/>
                  <a:gd name="T19" fmla="*/ 0 h 29"/>
                  <a:gd name="T20" fmla="*/ 11 w 11"/>
                  <a:gd name="T21" fmla="*/ 29 h 29"/>
                </a:gdLst>
                <a:ahLst/>
                <a:cxnLst>
                  <a:cxn ang="T12">
                    <a:pos x="T0" y="T1"/>
                  </a:cxn>
                  <a:cxn ang="T13">
                    <a:pos x="T2" y="T3"/>
                  </a:cxn>
                  <a:cxn ang="T14">
                    <a:pos x="T4" y="T5"/>
                  </a:cxn>
                  <a:cxn ang="T15">
                    <a:pos x="T6" y="T7"/>
                  </a:cxn>
                  <a:cxn ang="T16">
                    <a:pos x="T8" y="T9"/>
                  </a:cxn>
                  <a:cxn ang="T17">
                    <a:pos x="T10" y="T11"/>
                  </a:cxn>
                </a:cxnLst>
                <a:rect l="T18" t="T19" r="T20" b="T21"/>
                <a:pathLst>
                  <a:path w="11" h="29">
                    <a:moveTo>
                      <a:pt x="0" y="14"/>
                    </a:moveTo>
                    <a:lnTo>
                      <a:pt x="0" y="14"/>
                    </a:lnTo>
                    <a:lnTo>
                      <a:pt x="9" y="28"/>
                    </a:lnTo>
                    <a:lnTo>
                      <a:pt x="10" y="0"/>
                    </a:lnTo>
                    <a:lnTo>
                      <a:pt x="0" y="14"/>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grpSp>
        <p:sp>
          <p:nvSpPr>
            <p:cNvPr id="84" name="Freeform 83"/>
            <p:cNvSpPr>
              <a:spLocks/>
            </p:cNvSpPr>
            <p:nvPr/>
          </p:nvSpPr>
          <p:spPr bwMode="auto">
            <a:xfrm>
              <a:off x="3070984" y="3273889"/>
              <a:ext cx="144461" cy="291958"/>
            </a:xfrm>
            <a:custGeom>
              <a:avLst/>
              <a:gdLst>
                <a:gd name="T0" fmla="*/ 0 w 119"/>
                <a:gd name="T1" fmla="*/ 91405696 h 133"/>
                <a:gd name="T2" fmla="*/ 0 w 119"/>
                <a:gd name="T3" fmla="*/ 91405696 h 133"/>
                <a:gd name="T4" fmla="*/ 0 w 119"/>
                <a:gd name="T5" fmla="*/ 128645278 h 133"/>
                <a:gd name="T6" fmla="*/ 1473755 w 119"/>
                <a:gd name="T7" fmla="*/ 145571769 h 133"/>
                <a:gd name="T8" fmla="*/ 4421266 w 119"/>
                <a:gd name="T9" fmla="*/ 164192211 h 133"/>
                <a:gd name="T10" fmla="*/ 41263940 w 119"/>
                <a:gd name="T11" fmla="*/ 181118743 h 133"/>
                <a:gd name="T12" fmla="*/ 29473892 w 119"/>
                <a:gd name="T13" fmla="*/ 218358325 h 133"/>
                <a:gd name="T14" fmla="*/ 69264067 w 119"/>
                <a:gd name="T15" fmla="*/ 223436272 h 133"/>
                <a:gd name="T16" fmla="*/ 137055594 w 119"/>
                <a:gd name="T17" fmla="*/ 221743623 h 133"/>
                <a:gd name="T18" fmla="*/ 154739438 w 119"/>
                <a:gd name="T19" fmla="*/ 186196690 h 133"/>
                <a:gd name="T20" fmla="*/ 119370536 w 119"/>
                <a:gd name="T21" fmla="*/ 140493822 h 133"/>
                <a:gd name="T22" fmla="*/ 162108250 w 119"/>
                <a:gd name="T23" fmla="*/ 115104085 h 133"/>
                <a:gd name="T24" fmla="*/ 173898288 w 119"/>
                <a:gd name="T25" fmla="*/ 123567330 h 133"/>
                <a:gd name="T26" fmla="*/ 162108250 w 119"/>
                <a:gd name="T27" fmla="*/ 33854294 h 133"/>
                <a:gd name="T28" fmla="*/ 129686820 w 119"/>
                <a:gd name="T29" fmla="*/ 11848549 h 133"/>
                <a:gd name="T30" fmla="*/ 94317918 w 119"/>
                <a:gd name="T31" fmla="*/ 27083697 h 133"/>
                <a:gd name="T32" fmla="*/ 100212937 w 119"/>
                <a:gd name="T33" fmla="*/ 16926496 h 133"/>
                <a:gd name="T34" fmla="*/ 69264067 w 119"/>
                <a:gd name="T35" fmla="*/ 0 h 133"/>
                <a:gd name="T36" fmla="*/ 53053978 w 119"/>
                <a:gd name="T37" fmla="*/ 0 h 133"/>
                <a:gd name="T38" fmla="*/ 53053978 w 119"/>
                <a:gd name="T39" fmla="*/ 49088146 h 133"/>
                <a:gd name="T40" fmla="*/ 33895156 w 119"/>
                <a:gd name="T41" fmla="*/ 35546943 h 133"/>
                <a:gd name="T42" fmla="*/ 23578873 w 119"/>
                <a:gd name="T43" fmla="*/ 50780795 h 133"/>
                <a:gd name="T44" fmla="*/ 20632577 w 119"/>
                <a:gd name="T45" fmla="*/ 81249781 h 133"/>
                <a:gd name="T46" fmla="*/ 0 w 119"/>
                <a:gd name="T47" fmla="*/ 91405696 h 133"/>
                <a:gd name="T48" fmla="*/ 0 w 119"/>
                <a:gd name="T49" fmla="*/ 91405696 h 13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19"/>
                <a:gd name="T76" fmla="*/ 0 h 133"/>
                <a:gd name="T77" fmla="*/ 119 w 119"/>
                <a:gd name="T78" fmla="*/ 133 h 13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19" h="133">
                  <a:moveTo>
                    <a:pt x="0" y="54"/>
                  </a:moveTo>
                  <a:lnTo>
                    <a:pt x="0" y="54"/>
                  </a:lnTo>
                  <a:lnTo>
                    <a:pt x="0" y="76"/>
                  </a:lnTo>
                  <a:lnTo>
                    <a:pt x="1" y="86"/>
                  </a:lnTo>
                  <a:lnTo>
                    <a:pt x="3" y="97"/>
                  </a:lnTo>
                  <a:lnTo>
                    <a:pt x="28" y="107"/>
                  </a:lnTo>
                  <a:lnTo>
                    <a:pt x="20" y="129"/>
                  </a:lnTo>
                  <a:lnTo>
                    <a:pt x="47" y="132"/>
                  </a:lnTo>
                  <a:lnTo>
                    <a:pt x="93" y="131"/>
                  </a:lnTo>
                  <a:lnTo>
                    <a:pt x="105" y="110"/>
                  </a:lnTo>
                  <a:lnTo>
                    <a:pt x="81" y="83"/>
                  </a:lnTo>
                  <a:lnTo>
                    <a:pt x="110" y="68"/>
                  </a:lnTo>
                  <a:lnTo>
                    <a:pt x="118" y="73"/>
                  </a:lnTo>
                  <a:lnTo>
                    <a:pt x="110" y="20"/>
                  </a:lnTo>
                  <a:lnTo>
                    <a:pt x="88" y="7"/>
                  </a:lnTo>
                  <a:lnTo>
                    <a:pt x="64" y="16"/>
                  </a:lnTo>
                  <a:lnTo>
                    <a:pt x="68" y="10"/>
                  </a:lnTo>
                  <a:lnTo>
                    <a:pt x="47" y="0"/>
                  </a:lnTo>
                  <a:lnTo>
                    <a:pt x="36" y="0"/>
                  </a:lnTo>
                  <a:lnTo>
                    <a:pt x="36" y="29"/>
                  </a:lnTo>
                  <a:lnTo>
                    <a:pt x="23" y="21"/>
                  </a:lnTo>
                  <a:lnTo>
                    <a:pt x="16" y="30"/>
                  </a:lnTo>
                  <a:lnTo>
                    <a:pt x="14" y="48"/>
                  </a:lnTo>
                  <a:lnTo>
                    <a:pt x="0" y="54"/>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grpSp>
          <p:nvGrpSpPr>
            <p:cNvPr id="228" name="Group 176"/>
            <p:cNvGrpSpPr>
              <a:grpSpLocks/>
            </p:cNvGrpSpPr>
            <p:nvPr/>
          </p:nvGrpSpPr>
          <p:grpSpPr bwMode="auto">
            <a:xfrm>
              <a:off x="3310695" y="3540304"/>
              <a:ext cx="109537" cy="368735"/>
              <a:chOff x="3356" y="2759"/>
              <a:chExt cx="86" cy="283"/>
            </a:xfrm>
            <a:grpFill/>
          </p:grpSpPr>
          <p:sp>
            <p:nvSpPr>
              <p:cNvPr id="184" name="Freeform 183"/>
              <p:cNvSpPr>
                <a:spLocks/>
              </p:cNvSpPr>
              <p:nvPr/>
            </p:nvSpPr>
            <p:spPr bwMode="auto">
              <a:xfrm>
                <a:off x="3356" y="2759"/>
                <a:ext cx="86" cy="224"/>
              </a:xfrm>
              <a:custGeom>
                <a:avLst/>
                <a:gdLst>
                  <a:gd name="T0" fmla="*/ 0 w 86"/>
                  <a:gd name="T1" fmla="*/ 34 h 86"/>
                  <a:gd name="T2" fmla="*/ 0 w 86"/>
                  <a:gd name="T3" fmla="*/ 34 h 86"/>
                  <a:gd name="T4" fmla="*/ 11 w 86"/>
                  <a:gd name="T5" fmla="*/ 15 h 86"/>
                  <a:gd name="T6" fmla="*/ 38 w 86"/>
                  <a:gd name="T7" fmla="*/ 8 h 86"/>
                  <a:gd name="T8" fmla="*/ 72 w 86"/>
                  <a:gd name="T9" fmla="*/ 8 h 86"/>
                  <a:gd name="T10" fmla="*/ 85 w 86"/>
                  <a:gd name="T11" fmla="*/ 0 h 86"/>
                  <a:gd name="T12" fmla="*/ 80 w 86"/>
                  <a:gd name="T13" fmla="*/ 18 h 86"/>
                  <a:gd name="T14" fmla="*/ 57 w 86"/>
                  <a:gd name="T15" fmla="*/ 14 h 86"/>
                  <a:gd name="T16" fmla="*/ 46 w 86"/>
                  <a:gd name="T17" fmla="*/ 29 h 86"/>
                  <a:gd name="T18" fmla="*/ 33 w 86"/>
                  <a:gd name="T19" fmla="*/ 21 h 86"/>
                  <a:gd name="T20" fmla="*/ 42 w 86"/>
                  <a:gd name="T21" fmla="*/ 43 h 86"/>
                  <a:gd name="T22" fmla="*/ 31 w 86"/>
                  <a:gd name="T23" fmla="*/ 48 h 86"/>
                  <a:gd name="T24" fmla="*/ 52 w 86"/>
                  <a:gd name="T25" fmla="*/ 57 h 86"/>
                  <a:gd name="T26" fmla="*/ 52 w 86"/>
                  <a:gd name="T27" fmla="*/ 66 h 86"/>
                  <a:gd name="T28" fmla="*/ 35 w 86"/>
                  <a:gd name="T29" fmla="*/ 69 h 86"/>
                  <a:gd name="T30" fmla="*/ 41 w 86"/>
                  <a:gd name="T31" fmla="*/ 85 h 86"/>
                  <a:gd name="T32" fmla="*/ 20 w 86"/>
                  <a:gd name="T33" fmla="*/ 80 h 86"/>
                  <a:gd name="T34" fmla="*/ 14 w 86"/>
                  <a:gd name="T35" fmla="*/ 65 h 86"/>
                  <a:gd name="T36" fmla="*/ 41 w 86"/>
                  <a:gd name="T37" fmla="*/ 58 h 86"/>
                  <a:gd name="T38" fmla="*/ 14 w 86"/>
                  <a:gd name="T39" fmla="*/ 56 h 86"/>
                  <a:gd name="T40" fmla="*/ 0 w 86"/>
                  <a:gd name="T41" fmla="*/ 34 h 86"/>
                  <a:gd name="T42" fmla="*/ 0 w 86"/>
                  <a:gd name="T43" fmla="*/ 34 h 8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86"/>
                  <a:gd name="T67" fmla="*/ 0 h 86"/>
                  <a:gd name="T68" fmla="*/ 86 w 86"/>
                  <a:gd name="T69" fmla="*/ 86 h 8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86" h="86">
                    <a:moveTo>
                      <a:pt x="0" y="34"/>
                    </a:moveTo>
                    <a:lnTo>
                      <a:pt x="0" y="34"/>
                    </a:lnTo>
                    <a:lnTo>
                      <a:pt x="11" y="15"/>
                    </a:lnTo>
                    <a:lnTo>
                      <a:pt x="38" y="8"/>
                    </a:lnTo>
                    <a:lnTo>
                      <a:pt x="72" y="8"/>
                    </a:lnTo>
                    <a:lnTo>
                      <a:pt x="85" y="0"/>
                    </a:lnTo>
                    <a:lnTo>
                      <a:pt x="80" y="18"/>
                    </a:lnTo>
                    <a:lnTo>
                      <a:pt x="57" y="14"/>
                    </a:lnTo>
                    <a:lnTo>
                      <a:pt x="46" y="29"/>
                    </a:lnTo>
                    <a:lnTo>
                      <a:pt x="33" y="21"/>
                    </a:lnTo>
                    <a:lnTo>
                      <a:pt x="42" y="43"/>
                    </a:lnTo>
                    <a:lnTo>
                      <a:pt x="31" y="48"/>
                    </a:lnTo>
                    <a:lnTo>
                      <a:pt x="52" y="57"/>
                    </a:lnTo>
                    <a:lnTo>
                      <a:pt x="52" y="66"/>
                    </a:lnTo>
                    <a:lnTo>
                      <a:pt x="35" y="69"/>
                    </a:lnTo>
                    <a:lnTo>
                      <a:pt x="41" y="85"/>
                    </a:lnTo>
                    <a:lnTo>
                      <a:pt x="20" y="80"/>
                    </a:lnTo>
                    <a:lnTo>
                      <a:pt x="14" y="65"/>
                    </a:lnTo>
                    <a:lnTo>
                      <a:pt x="41" y="58"/>
                    </a:lnTo>
                    <a:lnTo>
                      <a:pt x="14" y="56"/>
                    </a:lnTo>
                    <a:lnTo>
                      <a:pt x="0" y="34"/>
                    </a:lnTo>
                  </a:path>
                </a:pathLst>
              </a:custGeom>
              <a:solidFill>
                <a:schemeClr val="accent2">
                  <a:lumMod val="60000"/>
                  <a:lumOff val="40000"/>
                </a:schemeClr>
              </a:solidFill>
              <a:ln w="6350">
                <a:solidFill>
                  <a:schemeClr val="bg1"/>
                </a:solidFill>
                <a:round/>
                <a:headEnd/>
                <a:tailEnd/>
              </a:ln>
            </p:spPr>
            <p:txBody>
              <a:bodyPr lIns="0" tIns="0" rIns="0" bIns="0" anchor="ctr">
                <a:spAutoFit/>
              </a:bodyPr>
              <a:lstStyle/>
              <a:p>
                <a:pPr>
                  <a:defRPr/>
                </a:pPr>
                <a:endParaRPr lang="en-GB" dirty="0"/>
              </a:p>
            </p:txBody>
          </p:sp>
          <p:sp>
            <p:nvSpPr>
              <p:cNvPr id="185" name="Freeform 184"/>
              <p:cNvSpPr>
                <a:spLocks/>
              </p:cNvSpPr>
              <p:nvPr/>
            </p:nvSpPr>
            <p:spPr bwMode="auto">
              <a:xfrm>
                <a:off x="3401" y="2818"/>
                <a:ext cx="41" cy="224"/>
              </a:xfrm>
              <a:custGeom>
                <a:avLst/>
                <a:gdLst>
                  <a:gd name="T0" fmla="*/ 0 w 41"/>
                  <a:gd name="T1" fmla="*/ 6 h 7"/>
                  <a:gd name="T2" fmla="*/ 0 w 41"/>
                  <a:gd name="T3" fmla="*/ 6 h 7"/>
                  <a:gd name="T4" fmla="*/ 3 w 41"/>
                  <a:gd name="T5" fmla="*/ 0 h 7"/>
                  <a:gd name="T6" fmla="*/ 40 w 41"/>
                  <a:gd name="T7" fmla="*/ 6 h 7"/>
                  <a:gd name="T8" fmla="*/ 13 w 41"/>
                  <a:gd name="T9" fmla="*/ 6 h 7"/>
                  <a:gd name="T10" fmla="*/ 0 w 41"/>
                  <a:gd name="T11" fmla="*/ 6 h 7"/>
                  <a:gd name="T12" fmla="*/ 0 w 41"/>
                  <a:gd name="T13" fmla="*/ 6 h 7"/>
                  <a:gd name="T14" fmla="*/ 0 60000 65536"/>
                  <a:gd name="T15" fmla="*/ 0 60000 65536"/>
                  <a:gd name="T16" fmla="*/ 0 60000 65536"/>
                  <a:gd name="T17" fmla="*/ 0 60000 65536"/>
                  <a:gd name="T18" fmla="*/ 0 60000 65536"/>
                  <a:gd name="T19" fmla="*/ 0 60000 65536"/>
                  <a:gd name="T20" fmla="*/ 0 60000 65536"/>
                  <a:gd name="T21" fmla="*/ 0 w 41"/>
                  <a:gd name="T22" fmla="*/ 0 h 7"/>
                  <a:gd name="T23" fmla="*/ 41 w 41"/>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1" h="7">
                    <a:moveTo>
                      <a:pt x="0" y="6"/>
                    </a:moveTo>
                    <a:lnTo>
                      <a:pt x="0" y="6"/>
                    </a:lnTo>
                    <a:lnTo>
                      <a:pt x="3" y="0"/>
                    </a:lnTo>
                    <a:lnTo>
                      <a:pt x="40" y="6"/>
                    </a:lnTo>
                    <a:lnTo>
                      <a:pt x="13" y="6"/>
                    </a:lnTo>
                    <a:lnTo>
                      <a:pt x="0" y="6"/>
                    </a:lnTo>
                  </a:path>
                </a:pathLst>
              </a:custGeom>
              <a:grpFill/>
              <a:ln w="6350">
                <a:solidFill>
                  <a:schemeClr val="bg1"/>
                </a:solidFill>
                <a:round/>
                <a:headEnd/>
                <a:tailEnd/>
              </a:ln>
            </p:spPr>
            <p:txBody>
              <a:bodyPr lIns="0" tIns="0" rIns="0" bIns="0" anchor="ctr">
                <a:spAutoFit/>
              </a:bodyPr>
              <a:lstStyle/>
              <a:p>
                <a:pPr>
                  <a:defRPr/>
                </a:pPr>
                <a:endParaRPr lang="en-GB" dirty="0"/>
              </a:p>
            </p:txBody>
          </p:sp>
        </p:grpSp>
        <p:sp>
          <p:nvSpPr>
            <p:cNvPr id="86" name="Freeform 85"/>
            <p:cNvSpPr>
              <a:spLocks/>
            </p:cNvSpPr>
            <p:nvPr/>
          </p:nvSpPr>
          <p:spPr bwMode="auto">
            <a:xfrm>
              <a:off x="3234438" y="3378776"/>
              <a:ext cx="122296" cy="291958"/>
            </a:xfrm>
            <a:custGeom>
              <a:avLst/>
              <a:gdLst>
                <a:gd name="T0" fmla="*/ 0 w 93"/>
                <a:gd name="T1" fmla="*/ 44700470 h 49"/>
                <a:gd name="T2" fmla="*/ 0 w 93"/>
                <a:gd name="T3" fmla="*/ 44700470 h 49"/>
                <a:gd name="T4" fmla="*/ 22337937 w 93"/>
                <a:gd name="T5" fmla="*/ 12771562 h 49"/>
                <a:gd name="T6" fmla="*/ 52655329 w 93"/>
                <a:gd name="T7" fmla="*/ 20754422 h 49"/>
                <a:gd name="T8" fmla="*/ 102118623 w 93"/>
                <a:gd name="T9" fmla="*/ 0 h 49"/>
                <a:gd name="T10" fmla="*/ 132434743 w 93"/>
                <a:gd name="T11" fmla="*/ 4789967 h 49"/>
                <a:gd name="T12" fmla="*/ 146795741 w 93"/>
                <a:gd name="T13" fmla="*/ 15964451 h 49"/>
                <a:gd name="T14" fmla="*/ 90949660 w 93"/>
                <a:gd name="T15" fmla="*/ 67050695 h 49"/>
                <a:gd name="T16" fmla="*/ 43081751 w 93"/>
                <a:gd name="T17" fmla="*/ 76629363 h 49"/>
                <a:gd name="T18" fmla="*/ 0 w 93"/>
                <a:gd name="T19" fmla="*/ 44700470 h 49"/>
                <a:gd name="T20" fmla="*/ 0 w 93"/>
                <a:gd name="T21" fmla="*/ 44700470 h 4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3"/>
                <a:gd name="T34" fmla="*/ 0 h 49"/>
                <a:gd name="T35" fmla="*/ 93 w 93"/>
                <a:gd name="T36" fmla="*/ 49 h 4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3" h="49">
                  <a:moveTo>
                    <a:pt x="0" y="28"/>
                  </a:moveTo>
                  <a:lnTo>
                    <a:pt x="0" y="28"/>
                  </a:lnTo>
                  <a:lnTo>
                    <a:pt x="14" y="8"/>
                  </a:lnTo>
                  <a:lnTo>
                    <a:pt x="33" y="13"/>
                  </a:lnTo>
                  <a:lnTo>
                    <a:pt x="64" y="0"/>
                  </a:lnTo>
                  <a:lnTo>
                    <a:pt x="83" y="3"/>
                  </a:lnTo>
                  <a:lnTo>
                    <a:pt x="92" y="10"/>
                  </a:lnTo>
                  <a:lnTo>
                    <a:pt x="57" y="42"/>
                  </a:lnTo>
                  <a:lnTo>
                    <a:pt x="27" y="48"/>
                  </a:lnTo>
                  <a:lnTo>
                    <a:pt x="0" y="28"/>
                  </a:lnTo>
                </a:path>
              </a:pathLst>
            </a:custGeom>
            <a:solidFill>
              <a:schemeClr val="accent2">
                <a:lumMod val="60000"/>
                <a:lumOff val="40000"/>
              </a:schemeClr>
            </a:solidFill>
            <a:ln w="6350">
              <a:solidFill>
                <a:schemeClr val="bg1"/>
              </a:solidFill>
              <a:round/>
              <a:headEnd/>
              <a:tailEnd/>
            </a:ln>
          </p:spPr>
          <p:txBody>
            <a:bodyPr wrap="square" lIns="0" tIns="0" rIns="0" bIns="0" anchor="ctr">
              <a:spAutoFit/>
            </a:bodyPr>
            <a:lstStyle/>
            <a:p>
              <a:pPr>
                <a:defRPr/>
              </a:pPr>
              <a:endParaRPr lang="en-GB" dirty="0"/>
            </a:p>
          </p:txBody>
        </p:sp>
        <p:grpSp>
          <p:nvGrpSpPr>
            <p:cNvPr id="229" name="Group 180"/>
            <p:cNvGrpSpPr>
              <a:grpSpLocks/>
            </p:cNvGrpSpPr>
            <p:nvPr/>
          </p:nvGrpSpPr>
          <p:grpSpPr bwMode="auto">
            <a:xfrm>
              <a:off x="3082096" y="3469830"/>
              <a:ext cx="201611" cy="400275"/>
              <a:chOff x="3172" y="2705"/>
              <a:chExt cx="161" cy="304"/>
            </a:xfrm>
            <a:grpFill/>
          </p:grpSpPr>
          <p:sp>
            <p:nvSpPr>
              <p:cNvPr id="181" name="Freeform 180"/>
              <p:cNvSpPr>
                <a:spLocks/>
              </p:cNvSpPr>
              <p:nvPr/>
            </p:nvSpPr>
            <p:spPr bwMode="auto">
              <a:xfrm>
                <a:off x="3172" y="2705"/>
                <a:ext cx="161" cy="222"/>
              </a:xfrm>
              <a:custGeom>
                <a:avLst/>
                <a:gdLst>
                  <a:gd name="T0" fmla="*/ 0 w 161"/>
                  <a:gd name="T1" fmla="*/ 37 h 151"/>
                  <a:gd name="T2" fmla="*/ 0 w 161"/>
                  <a:gd name="T3" fmla="*/ 37 h 151"/>
                  <a:gd name="T4" fmla="*/ 4 w 161"/>
                  <a:gd name="T5" fmla="*/ 20 h 151"/>
                  <a:gd name="T6" fmla="*/ 23 w 161"/>
                  <a:gd name="T7" fmla="*/ 11 h 151"/>
                  <a:gd name="T8" fmla="*/ 31 w 161"/>
                  <a:gd name="T9" fmla="*/ 19 h 151"/>
                  <a:gd name="T10" fmla="*/ 50 w 161"/>
                  <a:gd name="T11" fmla="*/ 4 h 151"/>
                  <a:gd name="T12" fmla="*/ 72 w 161"/>
                  <a:gd name="T13" fmla="*/ 0 h 151"/>
                  <a:gd name="T14" fmla="*/ 95 w 161"/>
                  <a:gd name="T15" fmla="*/ 10 h 151"/>
                  <a:gd name="T16" fmla="*/ 95 w 161"/>
                  <a:gd name="T17" fmla="*/ 27 h 151"/>
                  <a:gd name="T18" fmla="*/ 76 w 161"/>
                  <a:gd name="T19" fmla="*/ 29 h 151"/>
                  <a:gd name="T20" fmla="*/ 78 w 161"/>
                  <a:gd name="T21" fmla="*/ 50 h 151"/>
                  <a:gd name="T22" fmla="*/ 108 w 161"/>
                  <a:gd name="T23" fmla="*/ 83 h 151"/>
                  <a:gd name="T24" fmla="*/ 127 w 161"/>
                  <a:gd name="T25" fmla="*/ 86 h 151"/>
                  <a:gd name="T26" fmla="*/ 126 w 161"/>
                  <a:gd name="T27" fmla="*/ 93 h 151"/>
                  <a:gd name="T28" fmla="*/ 160 w 161"/>
                  <a:gd name="T29" fmla="*/ 115 h 151"/>
                  <a:gd name="T30" fmla="*/ 136 w 161"/>
                  <a:gd name="T31" fmla="*/ 112 h 151"/>
                  <a:gd name="T32" fmla="*/ 141 w 161"/>
                  <a:gd name="T33" fmla="*/ 133 h 151"/>
                  <a:gd name="T34" fmla="*/ 127 w 161"/>
                  <a:gd name="T35" fmla="*/ 150 h 151"/>
                  <a:gd name="T36" fmla="*/ 121 w 161"/>
                  <a:gd name="T37" fmla="*/ 116 h 151"/>
                  <a:gd name="T38" fmla="*/ 61 w 161"/>
                  <a:gd name="T39" fmla="*/ 78 h 151"/>
                  <a:gd name="T40" fmla="*/ 47 w 161"/>
                  <a:gd name="T41" fmla="*/ 53 h 151"/>
                  <a:gd name="T42" fmla="*/ 28 w 161"/>
                  <a:gd name="T43" fmla="*/ 45 h 151"/>
                  <a:gd name="T44" fmla="*/ 10 w 161"/>
                  <a:gd name="T45" fmla="*/ 55 h 151"/>
                  <a:gd name="T46" fmla="*/ 0 w 161"/>
                  <a:gd name="T47" fmla="*/ 37 h 151"/>
                  <a:gd name="T48" fmla="*/ 0 w 161"/>
                  <a:gd name="T49" fmla="*/ 37 h 15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61"/>
                  <a:gd name="T76" fmla="*/ 0 h 151"/>
                  <a:gd name="T77" fmla="*/ 161 w 161"/>
                  <a:gd name="T78" fmla="*/ 151 h 15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61" h="151">
                    <a:moveTo>
                      <a:pt x="0" y="37"/>
                    </a:moveTo>
                    <a:lnTo>
                      <a:pt x="0" y="37"/>
                    </a:lnTo>
                    <a:lnTo>
                      <a:pt x="4" y="20"/>
                    </a:lnTo>
                    <a:lnTo>
                      <a:pt x="23" y="11"/>
                    </a:lnTo>
                    <a:lnTo>
                      <a:pt x="31" y="19"/>
                    </a:lnTo>
                    <a:lnTo>
                      <a:pt x="50" y="4"/>
                    </a:lnTo>
                    <a:lnTo>
                      <a:pt x="72" y="0"/>
                    </a:lnTo>
                    <a:lnTo>
                      <a:pt x="95" y="10"/>
                    </a:lnTo>
                    <a:lnTo>
                      <a:pt x="95" y="27"/>
                    </a:lnTo>
                    <a:lnTo>
                      <a:pt x="76" y="29"/>
                    </a:lnTo>
                    <a:lnTo>
                      <a:pt x="78" y="50"/>
                    </a:lnTo>
                    <a:lnTo>
                      <a:pt x="108" y="83"/>
                    </a:lnTo>
                    <a:lnTo>
                      <a:pt x="127" y="86"/>
                    </a:lnTo>
                    <a:lnTo>
                      <a:pt x="126" y="93"/>
                    </a:lnTo>
                    <a:lnTo>
                      <a:pt x="160" y="115"/>
                    </a:lnTo>
                    <a:lnTo>
                      <a:pt x="136" y="112"/>
                    </a:lnTo>
                    <a:lnTo>
                      <a:pt x="141" y="133"/>
                    </a:lnTo>
                    <a:lnTo>
                      <a:pt x="127" y="150"/>
                    </a:lnTo>
                    <a:lnTo>
                      <a:pt x="121" y="116"/>
                    </a:lnTo>
                    <a:lnTo>
                      <a:pt x="61" y="78"/>
                    </a:lnTo>
                    <a:lnTo>
                      <a:pt x="47" y="53"/>
                    </a:lnTo>
                    <a:lnTo>
                      <a:pt x="28" y="45"/>
                    </a:lnTo>
                    <a:lnTo>
                      <a:pt x="10" y="55"/>
                    </a:lnTo>
                    <a:lnTo>
                      <a:pt x="0" y="37"/>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sp>
            <p:nvSpPr>
              <p:cNvPr id="182" name="Freeform 181"/>
              <p:cNvSpPr>
                <a:spLocks/>
              </p:cNvSpPr>
              <p:nvPr/>
            </p:nvSpPr>
            <p:spPr bwMode="auto">
              <a:xfrm>
                <a:off x="3192" y="2744"/>
                <a:ext cx="21" cy="222"/>
              </a:xfrm>
              <a:custGeom>
                <a:avLst/>
                <a:gdLst>
                  <a:gd name="T0" fmla="*/ 0 w 21"/>
                  <a:gd name="T1" fmla="*/ 6 h 38"/>
                  <a:gd name="T2" fmla="*/ 0 w 21"/>
                  <a:gd name="T3" fmla="*/ 6 h 38"/>
                  <a:gd name="T4" fmla="*/ 4 w 21"/>
                  <a:gd name="T5" fmla="*/ 34 h 38"/>
                  <a:gd name="T6" fmla="*/ 12 w 21"/>
                  <a:gd name="T7" fmla="*/ 37 h 38"/>
                  <a:gd name="T8" fmla="*/ 20 w 21"/>
                  <a:gd name="T9" fmla="*/ 15 h 38"/>
                  <a:gd name="T10" fmla="*/ 13 w 21"/>
                  <a:gd name="T11" fmla="*/ 0 h 38"/>
                  <a:gd name="T12" fmla="*/ 0 w 21"/>
                  <a:gd name="T13" fmla="*/ 6 h 38"/>
                  <a:gd name="T14" fmla="*/ 0 w 21"/>
                  <a:gd name="T15" fmla="*/ 6 h 38"/>
                  <a:gd name="T16" fmla="*/ 0 60000 65536"/>
                  <a:gd name="T17" fmla="*/ 0 60000 65536"/>
                  <a:gd name="T18" fmla="*/ 0 60000 65536"/>
                  <a:gd name="T19" fmla="*/ 0 60000 65536"/>
                  <a:gd name="T20" fmla="*/ 0 60000 65536"/>
                  <a:gd name="T21" fmla="*/ 0 60000 65536"/>
                  <a:gd name="T22" fmla="*/ 0 60000 65536"/>
                  <a:gd name="T23" fmla="*/ 0 60000 65536"/>
                  <a:gd name="T24" fmla="*/ 0 w 21"/>
                  <a:gd name="T25" fmla="*/ 0 h 38"/>
                  <a:gd name="T26" fmla="*/ 21 w 21"/>
                  <a:gd name="T27" fmla="*/ 38 h 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 h="38">
                    <a:moveTo>
                      <a:pt x="0" y="6"/>
                    </a:moveTo>
                    <a:lnTo>
                      <a:pt x="0" y="6"/>
                    </a:lnTo>
                    <a:lnTo>
                      <a:pt x="4" y="34"/>
                    </a:lnTo>
                    <a:lnTo>
                      <a:pt x="12" y="37"/>
                    </a:lnTo>
                    <a:lnTo>
                      <a:pt x="20" y="15"/>
                    </a:lnTo>
                    <a:lnTo>
                      <a:pt x="13" y="0"/>
                    </a:lnTo>
                    <a:lnTo>
                      <a:pt x="0" y="6"/>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sp>
            <p:nvSpPr>
              <p:cNvPr id="183" name="Freeform 182"/>
              <p:cNvSpPr>
                <a:spLocks/>
              </p:cNvSpPr>
              <p:nvPr/>
            </p:nvSpPr>
            <p:spPr bwMode="auto">
              <a:xfrm>
                <a:off x="3251" y="2787"/>
                <a:ext cx="43" cy="222"/>
              </a:xfrm>
              <a:custGeom>
                <a:avLst/>
                <a:gdLst>
                  <a:gd name="T0" fmla="*/ 0 w 43"/>
                  <a:gd name="T1" fmla="*/ 5 h 25"/>
                  <a:gd name="T2" fmla="*/ 0 w 43"/>
                  <a:gd name="T3" fmla="*/ 5 h 25"/>
                  <a:gd name="T4" fmla="*/ 35 w 43"/>
                  <a:gd name="T5" fmla="*/ 24 h 25"/>
                  <a:gd name="T6" fmla="*/ 42 w 43"/>
                  <a:gd name="T7" fmla="*/ 0 h 25"/>
                  <a:gd name="T8" fmla="*/ 0 w 43"/>
                  <a:gd name="T9" fmla="*/ 5 h 25"/>
                  <a:gd name="T10" fmla="*/ 0 w 43"/>
                  <a:gd name="T11" fmla="*/ 5 h 25"/>
                  <a:gd name="T12" fmla="*/ 0 60000 65536"/>
                  <a:gd name="T13" fmla="*/ 0 60000 65536"/>
                  <a:gd name="T14" fmla="*/ 0 60000 65536"/>
                  <a:gd name="T15" fmla="*/ 0 60000 65536"/>
                  <a:gd name="T16" fmla="*/ 0 60000 65536"/>
                  <a:gd name="T17" fmla="*/ 0 60000 65536"/>
                  <a:gd name="T18" fmla="*/ 0 w 43"/>
                  <a:gd name="T19" fmla="*/ 0 h 25"/>
                  <a:gd name="T20" fmla="*/ 43 w 43"/>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43" h="25">
                    <a:moveTo>
                      <a:pt x="0" y="5"/>
                    </a:moveTo>
                    <a:lnTo>
                      <a:pt x="0" y="5"/>
                    </a:lnTo>
                    <a:lnTo>
                      <a:pt x="35" y="24"/>
                    </a:lnTo>
                    <a:lnTo>
                      <a:pt x="42" y="0"/>
                    </a:lnTo>
                    <a:lnTo>
                      <a:pt x="0" y="5"/>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grpSp>
        <p:sp>
          <p:nvSpPr>
            <p:cNvPr id="88" name="Freeform 87"/>
            <p:cNvSpPr>
              <a:spLocks/>
            </p:cNvSpPr>
            <p:nvPr/>
          </p:nvSpPr>
          <p:spPr bwMode="auto">
            <a:xfrm>
              <a:off x="3064635" y="3308815"/>
              <a:ext cx="9525" cy="291958"/>
            </a:xfrm>
            <a:custGeom>
              <a:avLst/>
              <a:gdLst>
                <a:gd name="T0" fmla="*/ 0 w 8"/>
                <a:gd name="T1" fmla="*/ 19058317 h 12"/>
                <a:gd name="T2" fmla="*/ 0 w 8"/>
                <a:gd name="T3" fmla="*/ 19058317 h 12"/>
                <a:gd name="T4" fmla="*/ 7087790 w 8"/>
                <a:gd name="T5" fmla="*/ 0 h 12"/>
                <a:gd name="T6" fmla="*/ 9922669 w 8"/>
                <a:gd name="T7" fmla="*/ 23292851 h 12"/>
                <a:gd name="T8" fmla="*/ 0 w 8"/>
                <a:gd name="T9" fmla="*/ 19058317 h 12"/>
                <a:gd name="T10" fmla="*/ 0 w 8"/>
                <a:gd name="T11" fmla="*/ 19058317 h 12"/>
                <a:gd name="T12" fmla="*/ 0 60000 65536"/>
                <a:gd name="T13" fmla="*/ 0 60000 65536"/>
                <a:gd name="T14" fmla="*/ 0 60000 65536"/>
                <a:gd name="T15" fmla="*/ 0 60000 65536"/>
                <a:gd name="T16" fmla="*/ 0 60000 65536"/>
                <a:gd name="T17" fmla="*/ 0 60000 65536"/>
                <a:gd name="T18" fmla="*/ 0 w 8"/>
                <a:gd name="T19" fmla="*/ 0 h 12"/>
                <a:gd name="T20" fmla="*/ 8 w 8"/>
                <a:gd name="T21" fmla="*/ 12 h 12"/>
              </a:gdLst>
              <a:ahLst/>
              <a:cxnLst>
                <a:cxn ang="T12">
                  <a:pos x="T0" y="T1"/>
                </a:cxn>
                <a:cxn ang="T13">
                  <a:pos x="T2" y="T3"/>
                </a:cxn>
                <a:cxn ang="T14">
                  <a:pos x="T4" y="T5"/>
                </a:cxn>
                <a:cxn ang="T15">
                  <a:pos x="T6" y="T7"/>
                </a:cxn>
                <a:cxn ang="T16">
                  <a:pos x="T8" y="T9"/>
                </a:cxn>
                <a:cxn ang="T17">
                  <a:pos x="T10" y="T11"/>
                </a:cxn>
              </a:cxnLst>
              <a:rect l="T18" t="T19" r="T20" b="T21"/>
              <a:pathLst>
                <a:path w="8" h="12">
                  <a:moveTo>
                    <a:pt x="0" y="9"/>
                  </a:moveTo>
                  <a:lnTo>
                    <a:pt x="0" y="9"/>
                  </a:lnTo>
                  <a:lnTo>
                    <a:pt x="5" y="0"/>
                  </a:lnTo>
                  <a:lnTo>
                    <a:pt x="7" y="11"/>
                  </a:lnTo>
                  <a:lnTo>
                    <a:pt x="0" y="9"/>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89" name="Freeform 88"/>
            <p:cNvSpPr>
              <a:spLocks/>
            </p:cNvSpPr>
            <p:nvPr/>
          </p:nvSpPr>
          <p:spPr bwMode="auto">
            <a:xfrm>
              <a:off x="3028122" y="3257222"/>
              <a:ext cx="63500" cy="291958"/>
            </a:xfrm>
            <a:custGeom>
              <a:avLst/>
              <a:gdLst>
                <a:gd name="T0" fmla="*/ 0 w 50"/>
                <a:gd name="T1" fmla="*/ 62062469 h 47"/>
                <a:gd name="T2" fmla="*/ 0 w 50"/>
                <a:gd name="T3" fmla="*/ 62062469 h 47"/>
                <a:gd name="T4" fmla="*/ 30645101 w 50"/>
                <a:gd name="T5" fmla="*/ 52936036 h 47"/>
                <a:gd name="T6" fmla="*/ 14516101 w 50"/>
                <a:gd name="T7" fmla="*/ 41982954 h 47"/>
                <a:gd name="T8" fmla="*/ 29032201 w 50"/>
                <a:gd name="T9" fmla="*/ 12777012 h 47"/>
                <a:gd name="T10" fmla="*/ 41935407 w 50"/>
                <a:gd name="T11" fmla="*/ 32856521 h 47"/>
                <a:gd name="T12" fmla="*/ 41935407 w 50"/>
                <a:gd name="T13" fmla="*/ 0 h 47"/>
                <a:gd name="T14" fmla="*/ 79032096 w 50"/>
                <a:gd name="T15" fmla="*/ 0 h 47"/>
                <a:gd name="T16" fmla="*/ 75806297 w 50"/>
                <a:gd name="T17" fmla="*/ 32856521 h 47"/>
                <a:gd name="T18" fmla="*/ 53225704 w 50"/>
                <a:gd name="T19" fmla="*/ 43809592 h 47"/>
                <a:gd name="T20" fmla="*/ 53225704 w 50"/>
                <a:gd name="T21" fmla="*/ 83967260 h 47"/>
                <a:gd name="T22" fmla="*/ 32258000 w 50"/>
                <a:gd name="T23" fmla="*/ 60237182 h 47"/>
                <a:gd name="T24" fmla="*/ 0 w 50"/>
                <a:gd name="T25" fmla="*/ 62062469 h 47"/>
                <a:gd name="T26" fmla="*/ 0 w 50"/>
                <a:gd name="T27" fmla="*/ 62062469 h 4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0"/>
                <a:gd name="T43" fmla="*/ 0 h 47"/>
                <a:gd name="T44" fmla="*/ 50 w 50"/>
                <a:gd name="T45" fmla="*/ 47 h 4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0" h="47">
                  <a:moveTo>
                    <a:pt x="0" y="34"/>
                  </a:moveTo>
                  <a:lnTo>
                    <a:pt x="0" y="34"/>
                  </a:lnTo>
                  <a:lnTo>
                    <a:pt x="19" y="29"/>
                  </a:lnTo>
                  <a:lnTo>
                    <a:pt x="9" y="23"/>
                  </a:lnTo>
                  <a:lnTo>
                    <a:pt x="18" y="7"/>
                  </a:lnTo>
                  <a:lnTo>
                    <a:pt x="26" y="18"/>
                  </a:lnTo>
                  <a:lnTo>
                    <a:pt x="26" y="0"/>
                  </a:lnTo>
                  <a:lnTo>
                    <a:pt x="49" y="0"/>
                  </a:lnTo>
                  <a:lnTo>
                    <a:pt x="47" y="18"/>
                  </a:lnTo>
                  <a:lnTo>
                    <a:pt x="33" y="24"/>
                  </a:lnTo>
                  <a:lnTo>
                    <a:pt x="33" y="46"/>
                  </a:lnTo>
                  <a:lnTo>
                    <a:pt x="20" y="33"/>
                  </a:lnTo>
                  <a:lnTo>
                    <a:pt x="0" y="34"/>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sp>
          <p:nvSpPr>
            <p:cNvPr id="90" name="Freeform 89"/>
            <p:cNvSpPr>
              <a:spLocks/>
            </p:cNvSpPr>
            <p:nvPr/>
          </p:nvSpPr>
          <p:spPr bwMode="auto">
            <a:xfrm>
              <a:off x="3051934" y="2920670"/>
              <a:ext cx="441322" cy="291958"/>
            </a:xfrm>
            <a:custGeom>
              <a:avLst/>
              <a:gdLst>
                <a:gd name="T0" fmla="*/ 0 w 354"/>
                <a:gd name="T1" fmla="*/ 360167831 h 285"/>
                <a:gd name="T2" fmla="*/ 51288450 w 354"/>
                <a:gd name="T3" fmla="*/ 366963865 h 285"/>
                <a:gd name="T4" fmla="*/ 1554611 w 354"/>
                <a:gd name="T5" fmla="*/ 389049022 h 285"/>
                <a:gd name="T6" fmla="*/ 9325172 w 354"/>
                <a:gd name="T7" fmla="*/ 423027891 h 285"/>
                <a:gd name="T8" fmla="*/ 6217197 w 354"/>
                <a:gd name="T9" fmla="*/ 436618657 h 285"/>
                <a:gd name="T10" fmla="*/ 13987759 w 354"/>
                <a:gd name="T11" fmla="*/ 468897865 h 285"/>
                <a:gd name="T12" fmla="*/ 108795341 w 354"/>
                <a:gd name="T13" fmla="*/ 451909083 h 285"/>
                <a:gd name="T14" fmla="*/ 130553653 w 354"/>
                <a:gd name="T15" fmla="*/ 451909083 h 285"/>
                <a:gd name="T16" fmla="*/ 150758602 w 354"/>
                <a:gd name="T17" fmla="*/ 385652309 h 285"/>
                <a:gd name="T18" fmla="*/ 150758602 w 354"/>
                <a:gd name="T19" fmla="*/ 358469474 h 285"/>
                <a:gd name="T20" fmla="*/ 191168538 w 354"/>
                <a:gd name="T21" fmla="*/ 273524176 h 285"/>
                <a:gd name="T22" fmla="*/ 202048317 w 354"/>
                <a:gd name="T23" fmla="*/ 200471367 h 285"/>
                <a:gd name="T24" fmla="*/ 245566189 w 354"/>
                <a:gd name="T25" fmla="*/ 130815232 h 285"/>
                <a:gd name="T26" fmla="*/ 279758891 w 354"/>
                <a:gd name="T27" fmla="*/ 105332058 h 285"/>
                <a:gd name="T28" fmla="*/ 320167542 w 354"/>
                <a:gd name="T29" fmla="*/ 83246880 h 285"/>
                <a:gd name="T30" fmla="*/ 345035153 w 354"/>
                <a:gd name="T31" fmla="*/ 71354472 h 285"/>
                <a:gd name="T32" fmla="*/ 413420557 w 354"/>
                <a:gd name="T33" fmla="*/ 98536023 h 285"/>
                <a:gd name="T34" fmla="*/ 446058649 w 354"/>
                <a:gd name="T35" fmla="*/ 52666029 h 285"/>
                <a:gd name="T36" fmla="*/ 509781469 w 354"/>
                <a:gd name="T37" fmla="*/ 56064046 h 285"/>
                <a:gd name="T38" fmla="*/ 547083392 w 354"/>
                <a:gd name="T39" fmla="*/ 52666029 h 285"/>
                <a:gd name="T40" fmla="*/ 526878443 w 354"/>
                <a:gd name="T41" fmla="*/ 50967672 h 285"/>
                <a:gd name="T42" fmla="*/ 548636756 w 354"/>
                <a:gd name="T43" fmla="*/ 27182845 h 285"/>
                <a:gd name="T44" fmla="*/ 484913936 w 354"/>
                <a:gd name="T45" fmla="*/ 27182845 h 285"/>
                <a:gd name="T46" fmla="*/ 477143377 w 354"/>
                <a:gd name="T47" fmla="*/ 0 h 285"/>
                <a:gd name="T48" fmla="*/ 458493039 w 354"/>
                <a:gd name="T49" fmla="*/ 28881201 h 285"/>
                <a:gd name="T50" fmla="*/ 422745726 w 354"/>
                <a:gd name="T51" fmla="*/ 44171637 h 285"/>
                <a:gd name="T52" fmla="*/ 422745726 w 354"/>
                <a:gd name="T53" fmla="*/ 5096375 h 285"/>
                <a:gd name="T54" fmla="*/ 349697737 w 354"/>
                <a:gd name="T55" fmla="*/ 32279219 h 285"/>
                <a:gd name="T56" fmla="*/ 345035153 w 354"/>
                <a:gd name="T57" fmla="*/ 44171637 h 285"/>
                <a:gd name="T58" fmla="*/ 323276762 w 354"/>
                <a:gd name="T59" fmla="*/ 49268012 h 285"/>
                <a:gd name="T60" fmla="*/ 298409229 w 354"/>
                <a:gd name="T61" fmla="*/ 54364386 h 285"/>
                <a:gd name="T62" fmla="*/ 276649670 w 354"/>
                <a:gd name="T63" fmla="*/ 67956455 h 285"/>
                <a:gd name="T64" fmla="*/ 244011578 w 354"/>
                <a:gd name="T65" fmla="*/ 107031718 h 285"/>
                <a:gd name="T66" fmla="*/ 223806630 w 354"/>
                <a:gd name="T67" fmla="*/ 122320840 h 285"/>
                <a:gd name="T68" fmla="*/ 230023825 w 354"/>
                <a:gd name="T69" fmla="*/ 142707640 h 285"/>
                <a:gd name="T70" fmla="*/ 155421186 w 354"/>
                <a:gd name="T71" fmla="*/ 232750576 h 285"/>
                <a:gd name="T72" fmla="*/ 108795341 w 354"/>
                <a:gd name="T73" fmla="*/ 293910976 h 285"/>
                <a:gd name="T74" fmla="*/ 76155983 w 354"/>
                <a:gd name="T75" fmla="*/ 299007350 h 285"/>
                <a:gd name="T76" fmla="*/ 51288450 w 354"/>
                <a:gd name="T77" fmla="*/ 329588201 h 285"/>
                <a:gd name="T78" fmla="*/ 31084738 w 354"/>
                <a:gd name="T79" fmla="*/ 344877405 h 285"/>
                <a:gd name="T80" fmla="*/ 29530127 w 354"/>
                <a:gd name="T81" fmla="*/ 351673440 h 285"/>
                <a:gd name="T82" fmla="*/ 0 w 354"/>
                <a:gd name="T83" fmla="*/ 360167831 h 28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54"/>
                <a:gd name="T127" fmla="*/ 0 h 285"/>
                <a:gd name="T128" fmla="*/ 354 w 354"/>
                <a:gd name="T129" fmla="*/ 285 h 28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54" h="285">
                  <a:moveTo>
                    <a:pt x="0" y="212"/>
                  </a:moveTo>
                  <a:lnTo>
                    <a:pt x="0" y="212"/>
                  </a:lnTo>
                  <a:lnTo>
                    <a:pt x="1" y="224"/>
                  </a:lnTo>
                  <a:lnTo>
                    <a:pt x="33" y="216"/>
                  </a:lnTo>
                  <a:lnTo>
                    <a:pt x="34" y="221"/>
                  </a:lnTo>
                  <a:lnTo>
                    <a:pt x="1" y="229"/>
                  </a:lnTo>
                  <a:lnTo>
                    <a:pt x="9" y="234"/>
                  </a:lnTo>
                  <a:lnTo>
                    <a:pt x="6" y="249"/>
                  </a:lnTo>
                  <a:lnTo>
                    <a:pt x="28" y="236"/>
                  </a:lnTo>
                  <a:lnTo>
                    <a:pt x="4" y="257"/>
                  </a:lnTo>
                  <a:lnTo>
                    <a:pt x="18" y="257"/>
                  </a:lnTo>
                  <a:lnTo>
                    <a:pt x="9" y="276"/>
                  </a:lnTo>
                  <a:lnTo>
                    <a:pt x="43" y="284"/>
                  </a:lnTo>
                  <a:lnTo>
                    <a:pt x="70" y="266"/>
                  </a:lnTo>
                  <a:lnTo>
                    <a:pt x="76" y="249"/>
                  </a:lnTo>
                  <a:lnTo>
                    <a:pt x="84" y="266"/>
                  </a:lnTo>
                  <a:lnTo>
                    <a:pt x="100" y="245"/>
                  </a:lnTo>
                  <a:lnTo>
                    <a:pt x="97" y="227"/>
                  </a:lnTo>
                  <a:lnTo>
                    <a:pt x="104" y="220"/>
                  </a:lnTo>
                  <a:lnTo>
                    <a:pt x="97" y="211"/>
                  </a:lnTo>
                  <a:lnTo>
                    <a:pt x="98" y="171"/>
                  </a:lnTo>
                  <a:lnTo>
                    <a:pt x="123" y="161"/>
                  </a:lnTo>
                  <a:lnTo>
                    <a:pt x="118" y="149"/>
                  </a:lnTo>
                  <a:lnTo>
                    <a:pt x="130" y="118"/>
                  </a:lnTo>
                  <a:lnTo>
                    <a:pt x="153" y="95"/>
                  </a:lnTo>
                  <a:lnTo>
                    <a:pt x="158" y="77"/>
                  </a:lnTo>
                  <a:lnTo>
                    <a:pt x="175" y="73"/>
                  </a:lnTo>
                  <a:lnTo>
                    <a:pt x="180" y="62"/>
                  </a:lnTo>
                  <a:lnTo>
                    <a:pt x="205" y="64"/>
                  </a:lnTo>
                  <a:lnTo>
                    <a:pt x="206" y="49"/>
                  </a:lnTo>
                  <a:lnTo>
                    <a:pt x="212" y="49"/>
                  </a:lnTo>
                  <a:lnTo>
                    <a:pt x="222" y="42"/>
                  </a:lnTo>
                  <a:lnTo>
                    <a:pt x="237" y="56"/>
                  </a:lnTo>
                  <a:lnTo>
                    <a:pt x="266" y="58"/>
                  </a:lnTo>
                  <a:lnTo>
                    <a:pt x="282" y="50"/>
                  </a:lnTo>
                  <a:lnTo>
                    <a:pt x="287" y="31"/>
                  </a:lnTo>
                  <a:lnTo>
                    <a:pt x="314" y="26"/>
                  </a:lnTo>
                  <a:lnTo>
                    <a:pt x="328" y="33"/>
                  </a:lnTo>
                  <a:lnTo>
                    <a:pt x="326" y="49"/>
                  </a:lnTo>
                  <a:lnTo>
                    <a:pt x="352" y="31"/>
                  </a:lnTo>
                  <a:lnTo>
                    <a:pt x="335" y="34"/>
                  </a:lnTo>
                  <a:lnTo>
                    <a:pt x="339" y="30"/>
                  </a:lnTo>
                  <a:lnTo>
                    <a:pt x="322" y="25"/>
                  </a:lnTo>
                  <a:lnTo>
                    <a:pt x="353" y="16"/>
                  </a:lnTo>
                  <a:lnTo>
                    <a:pt x="328" y="5"/>
                  </a:lnTo>
                  <a:lnTo>
                    <a:pt x="312" y="16"/>
                  </a:lnTo>
                  <a:lnTo>
                    <a:pt x="320" y="2"/>
                  </a:lnTo>
                  <a:lnTo>
                    <a:pt x="307" y="0"/>
                  </a:lnTo>
                  <a:lnTo>
                    <a:pt x="299" y="16"/>
                  </a:lnTo>
                  <a:lnTo>
                    <a:pt x="295" y="17"/>
                  </a:lnTo>
                  <a:lnTo>
                    <a:pt x="295" y="4"/>
                  </a:lnTo>
                  <a:lnTo>
                    <a:pt x="272" y="26"/>
                  </a:lnTo>
                  <a:lnTo>
                    <a:pt x="284" y="6"/>
                  </a:lnTo>
                  <a:lnTo>
                    <a:pt x="272" y="3"/>
                  </a:lnTo>
                  <a:lnTo>
                    <a:pt x="248" y="27"/>
                  </a:lnTo>
                  <a:lnTo>
                    <a:pt x="225" y="19"/>
                  </a:lnTo>
                  <a:lnTo>
                    <a:pt x="231" y="33"/>
                  </a:lnTo>
                  <a:lnTo>
                    <a:pt x="222" y="26"/>
                  </a:lnTo>
                  <a:lnTo>
                    <a:pt x="206" y="43"/>
                  </a:lnTo>
                  <a:lnTo>
                    <a:pt x="208" y="29"/>
                  </a:lnTo>
                  <a:lnTo>
                    <a:pt x="199" y="41"/>
                  </a:lnTo>
                  <a:lnTo>
                    <a:pt x="192" y="32"/>
                  </a:lnTo>
                  <a:lnTo>
                    <a:pt x="197" y="45"/>
                  </a:lnTo>
                  <a:lnTo>
                    <a:pt x="178" y="40"/>
                  </a:lnTo>
                  <a:lnTo>
                    <a:pt x="173" y="56"/>
                  </a:lnTo>
                  <a:lnTo>
                    <a:pt x="157" y="63"/>
                  </a:lnTo>
                  <a:lnTo>
                    <a:pt x="172" y="64"/>
                  </a:lnTo>
                  <a:lnTo>
                    <a:pt x="144" y="72"/>
                  </a:lnTo>
                  <a:lnTo>
                    <a:pt x="139" y="84"/>
                  </a:lnTo>
                  <a:lnTo>
                    <a:pt x="148" y="84"/>
                  </a:lnTo>
                  <a:lnTo>
                    <a:pt x="113" y="104"/>
                  </a:lnTo>
                  <a:lnTo>
                    <a:pt x="100" y="137"/>
                  </a:lnTo>
                  <a:lnTo>
                    <a:pt x="63" y="166"/>
                  </a:lnTo>
                  <a:lnTo>
                    <a:pt x="70" y="173"/>
                  </a:lnTo>
                  <a:lnTo>
                    <a:pt x="86" y="168"/>
                  </a:lnTo>
                  <a:lnTo>
                    <a:pt x="49" y="176"/>
                  </a:lnTo>
                  <a:lnTo>
                    <a:pt x="28" y="188"/>
                  </a:lnTo>
                  <a:lnTo>
                    <a:pt x="33" y="194"/>
                  </a:lnTo>
                  <a:lnTo>
                    <a:pt x="19" y="194"/>
                  </a:lnTo>
                  <a:lnTo>
                    <a:pt x="20" y="203"/>
                  </a:lnTo>
                  <a:lnTo>
                    <a:pt x="2" y="203"/>
                  </a:lnTo>
                  <a:lnTo>
                    <a:pt x="19" y="207"/>
                  </a:lnTo>
                  <a:lnTo>
                    <a:pt x="0" y="212"/>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sp>
          <p:nvSpPr>
            <p:cNvPr id="91" name="Freeform 90"/>
            <p:cNvSpPr>
              <a:spLocks/>
            </p:cNvSpPr>
            <p:nvPr/>
          </p:nvSpPr>
          <p:spPr bwMode="auto">
            <a:xfrm>
              <a:off x="3207508" y="3259603"/>
              <a:ext cx="169861" cy="291958"/>
            </a:xfrm>
            <a:custGeom>
              <a:avLst/>
              <a:gdLst>
                <a:gd name="T0" fmla="*/ 0 w 137"/>
                <a:gd name="T1" fmla="*/ 32364034 h 103"/>
                <a:gd name="T2" fmla="*/ 0 w 137"/>
                <a:gd name="T3" fmla="*/ 32364034 h 103"/>
                <a:gd name="T4" fmla="*/ 12298256 w 137"/>
                <a:gd name="T5" fmla="*/ 129457475 h 103"/>
                <a:gd name="T6" fmla="*/ 122981312 w 137"/>
                <a:gd name="T7" fmla="*/ 178003552 h 103"/>
                <a:gd name="T8" fmla="*/ 175249229 w 137"/>
                <a:gd name="T9" fmla="*/ 183398003 h 103"/>
                <a:gd name="T10" fmla="*/ 209069110 w 137"/>
                <a:gd name="T11" fmla="*/ 134851926 h 103"/>
                <a:gd name="T12" fmla="*/ 192159789 w 137"/>
                <a:gd name="T13" fmla="*/ 79113269 h 103"/>
                <a:gd name="T14" fmla="*/ 204458040 w 137"/>
                <a:gd name="T15" fmla="*/ 66526217 h 103"/>
                <a:gd name="T16" fmla="*/ 196770858 w 137"/>
                <a:gd name="T17" fmla="*/ 23374623 h 103"/>
                <a:gd name="T18" fmla="*/ 116832806 w 137"/>
                <a:gd name="T19" fmla="*/ 8990754 h 103"/>
                <a:gd name="T20" fmla="*/ 66102345 w 137"/>
                <a:gd name="T21" fmla="*/ 0 h 103"/>
                <a:gd name="T22" fmla="*/ 0 w 137"/>
                <a:gd name="T23" fmla="*/ 32364034 h 103"/>
                <a:gd name="T24" fmla="*/ 0 w 137"/>
                <a:gd name="T25" fmla="*/ 32364034 h 10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7"/>
                <a:gd name="T40" fmla="*/ 0 h 103"/>
                <a:gd name="T41" fmla="*/ 137 w 137"/>
                <a:gd name="T42" fmla="*/ 103 h 10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7" h="103">
                  <a:moveTo>
                    <a:pt x="0" y="18"/>
                  </a:moveTo>
                  <a:lnTo>
                    <a:pt x="0" y="18"/>
                  </a:lnTo>
                  <a:lnTo>
                    <a:pt x="8" y="72"/>
                  </a:lnTo>
                  <a:lnTo>
                    <a:pt x="80" y="99"/>
                  </a:lnTo>
                  <a:lnTo>
                    <a:pt x="114" y="102"/>
                  </a:lnTo>
                  <a:lnTo>
                    <a:pt x="136" y="75"/>
                  </a:lnTo>
                  <a:lnTo>
                    <a:pt x="125" y="44"/>
                  </a:lnTo>
                  <a:lnTo>
                    <a:pt x="133" y="37"/>
                  </a:lnTo>
                  <a:lnTo>
                    <a:pt x="128" y="13"/>
                  </a:lnTo>
                  <a:lnTo>
                    <a:pt x="76" y="5"/>
                  </a:lnTo>
                  <a:lnTo>
                    <a:pt x="43" y="0"/>
                  </a:lnTo>
                  <a:lnTo>
                    <a:pt x="0" y="18"/>
                  </a:lnTo>
                </a:path>
              </a:pathLst>
            </a:custGeom>
            <a:solidFill>
              <a:schemeClr val="accent2">
                <a:lumMod val="60000"/>
                <a:lumOff val="40000"/>
              </a:schemeClr>
            </a:solidFill>
            <a:ln w="6350">
              <a:solidFill>
                <a:schemeClr val="bg1"/>
              </a:solidFill>
              <a:round/>
              <a:headEnd/>
              <a:tailEnd/>
            </a:ln>
          </p:spPr>
          <p:txBody>
            <a:bodyPr lIns="0" tIns="0" rIns="0" bIns="0" anchor="ctr">
              <a:spAutoFit/>
            </a:bodyPr>
            <a:lstStyle/>
            <a:p>
              <a:pPr>
                <a:defRPr/>
              </a:pPr>
              <a:endParaRPr lang="en-GB" dirty="0"/>
            </a:p>
          </p:txBody>
        </p:sp>
        <p:sp>
          <p:nvSpPr>
            <p:cNvPr id="92" name="Freeform 91"/>
            <p:cNvSpPr>
              <a:spLocks/>
            </p:cNvSpPr>
            <p:nvPr/>
          </p:nvSpPr>
          <p:spPr bwMode="auto">
            <a:xfrm>
              <a:off x="2812223" y="3534241"/>
              <a:ext cx="53975" cy="291958"/>
            </a:xfrm>
            <a:custGeom>
              <a:avLst/>
              <a:gdLst>
                <a:gd name="T0" fmla="*/ 0 w 44"/>
                <a:gd name="T1" fmla="*/ 82664452 h 77"/>
                <a:gd name="T2" fmla="*/ 0 w 44"/>
                <a:gd name="T3" fmla="*/ 82664452 h 77"/>
                <a:gd name="T4" fmla="*/ 10533713 w 44"/>
                <a:gd name="T5" fmla="*/ 0 h 77"/>
                <a:gd name="T6" fmla="*/ 64706208 w 44"/>
                <a:gd name="T7" fmla="*/ 5061646 h 77"/>
                <a:gd name="T8" fmla="*/ 40629686 w 44"/>
                <a:gd name="T9" fmla="*/ 59046043 h 77"/>
                <a:gd name="T10" fmla="*/ 40629686 w 44"/>
                <a:gd name="T11" fmla="*/ 124839645 h 77"/>
                <a:gd name="T12" fmla="*/ 9028545 w 44"/>
                <a:gd name="T13" fmla="*/ 128214075 h 77"/>
                <a:gd name="T14" fmla="*/ 13542818 w 44"/>
                <a:gd name="T15" fmla="*/ 87726116 h 77"/>
                <a:gd name="T16" fmla="*/ 0 w 44"/>
                <a:gd name="T17" fmla="*/ 82664452 h 77"/>
                <a:gd name="T18" fmla="*/ 0 w 44"/>
                <a:gd name="T19" fmla="*/ 82664452 h 7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77"/>
                <a:gd name="T32" fmla="*/ 44 w 44"/>
                <a:gd name="T33" fmla="*/ 77 h 7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77">
                  <a:moveTo>
                    <a:pt x="0" y="49"/>
                  </a:moveTo>
                  <a:lnTo>
                    <a:pt x="0" y="49"/>
                  </a:lnTo>
                  <a:lnTo>
                    <a:pt x="7" y="0"/>
                  </a:lnTo>
                  <a:lnTo>
                    <a:pt x="43" y="3"/>
                  </a:lnTo>
                  <a:lnTo>
                    <a:pt x="27" y="35"/>
                  </a:lnTo>
                  <a:lnTo>
                    <a:pt x="27" y="74"/>
                  </a:lnTo>
                  <a:lnTo>
                    <a:pt x="6" y="76"/>
                  </a:lnTo>
                  <a:lnTo>
                    <a:pt x="9" y="52"/>
                  </a:lnTo>
                  <a:lnTo>
                    <a:pt x="0" y="49"/>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sp>
          <p:nvSpPr>
            <p:cNvPr id="93" name="Freeform 92"/>
            <p:cNvSpPr>
              <a:spLocks/>
            </p:cNvSpPr>
            <p:nvPr/>
          </p:nvSpPr>
          <p:spPr bwMode="auto">
            <a:xfrm>
              <a:off x="3310695" y="3381395"/>
              <a:ext cx="161924" cy="291958"/>
            </a:xfrm>
            <a:custGeom>
              <a:avLst/>
              <a:gdLst>
                <a:gd name="T0" fmla="*/ 0 w 130"/>
                <a:gd name="T1" fmla="*/ 62420472 h 77"/>
                <a:gd name="T2" fmla="*/ 0 w 130"/>
                <a:gd name="T3" fmla="*/ 62420472 h 77"/>
                <a:gd name="T4" fmla="*/ 54300920 w 130"/>
                <a:gd name="T5" fmla="*/ 116404870 h 77"/>
                <a:gd name="T6" fmla="*/ 178417678 w 130"/>
                <a:gd name="T7" fmla="*/ 128214075 h 77"/>
                <a:gd name="T8" fmla="*/ 200138038 w 130"/>
                <a:gd name="T9" fmla="*/ 82664452 h 77"/>
                <a:gd name="T10" fmla="*/ 169109486 w 130"/>
                <a:gd name="T11" fmla="*/ 80977237 h 77"/>
                <a:gd name="T12" fmla="*/ 166006755 w 130"/>
                <a:gd name="T13" fmla="*/ 42175184 h 77"/>
                <a:gd name="T14" fmla="*/ 138079649 w 130"/>
                <a:gd name="T15" fmla="*/ 0 h 77"/>
                <a:gd name="T16" fmla="*/ 54300920 w 130"/>
                <a:gd name="T17" fmla="*/ 8434777 h 77"/>
                <a:gd name="T18" fmla="*/ 0 w 130"/>
                <a:gd name="T19" fmla="*/ 62420472 h 77"/>
                <a:gd name="T20" fmla="*/ 0 w 130"/>
                <a:gd name="T21" fmla="*/ 62420472 h 7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0"/>
                <a:gd name="T34" fmla="*/ 0 h 77"/>
                <a:gd name="T35" fmla="*/ 130 w 130"/>
                <a:gd name="T36" fmla="*/ 77 h 7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0" h="77">
                  <a:moveTo>
                    <a:pt x="0" y="37"/>
                  </a:moveTo>
                  <a:lnTo>
                    <a:pt x="0" y="37"/>
                  </a:lnTo>
                  <a:lnTo>
                    <a:pt x="35" y="69"/>
                  </a:lnTo>
                  <a:lnTo>
                    <a:pt x="115" y="76"/>
                  </a:lnTo>
                  <a:lnTo>
                    <a:pt x="129" y="49"/>
                  </a:lnTo>
                  <a:lnTo>
                    <a:pt x="109" y="48"/>
                  </a:lnTo>
                  <a:lnTo>
                    <a:pt x="107" y="25"/>
                  </a:lnTo>
                  <a:lnTo>
                    <a:pt x="89" y="0"/>
                  </a:lnTo>
                  <a:lnTo>
                    <a:pt x="35" y="5"/>
                  </a:lnTo>
                  <a:lnTo>
                    <a:pt x="0" y="37"/>
                  </a:lnTo>
                </a:path>
              </a:pathLst>
            </a:custGeom>
            <a:solidFill>
              <a:schemeClr val="accent2">
                <a:lumMod val="60000"/>
                <a:lumOff val="40000"/>
              </a:schemeClr>
            </a:solidFill>
            <a:ln w="6350">
              <a:solidFill>
                <a:schemeClr val="bg1"/>
              </a:solidFill>
              <a:round/>
              <a:headEnd/>
              <a:tailEnd/>
            </a:ln>
          </p:spPr>
          <p:txBody>
            <a:bodyPr wrap="square" lIns="0" tIns="0" rIns="0" bIns="0" anchor="ctr">
              <a:spAutoFit/>
            </a:bodyPr>
            <a:lstStyle/>
            <a:p>
              <a:pPr>
                <a:defRPr/>
              </a:pPr>
              <a:endParaRPr lang="en-GB" dirty="0"/>
            </a:p>
          </p:txBody>
        </p:sp>
        <p:sp>
          <p:nvSpPr>
            <p:cNvPr id="94" name="Freeform 93"/>
            <p:cNvSpPr>
              <a:spLocks/>
            </p:cNvSpPr>
            <p:nvPr/>
          </p:nvSpPr>
          <p:spPr bwMode="auto">
            <a:xfrm>
              <a:off x="2813811" y="3523923"/>
              <a:ext cx="209548" cy="291958"/>
            </a:xfrm>
            <a:custGeom>
              <a:avLst/>
              <a:gdLst>
                <a:gd name="T0" fmla="*/ 0 w 168"/>
                <a:gd name="T1" fmla="*/ 16931599 h 122"/>
                <a:gd name="T2" fmla="*/ 0 w 168"/>
                <a:gd name="T3" fmla="*/ 16931599 h 122"/>
                <a:gd name="T4" fmla="*/ 7779543 w 168"/>
                <a:gd name="T5" fmla="*/ 50796104 h 122"/>
                <a:gd name="T6" fmla="*/ 63788014 w 168"/>
                <a:gd name="T7" fmla="*/ 55876103 h 122"/>
                <a:gd name="T8" fmla="*/ 38895220 w 168"/>
                <a:gd name="T9" fmla="*/ 110058005 h 122"/>
                <a:gd name="T10" fmla="*/ 38895220 w 168"/>
                <a:gd name="T11" fmla="*/ 176092824 h 122"/>
                <a:gd name="T12" fmla="*/ 77790439 w 168"/>
                <a:gd name="T13" fmla="*/ 204877315 h 122"/>
                <a:gd name="T14" fmla="*/ 154025470 w 168"/>
                <a:gd name="T15" fmla="*/ 186251520 h 122"/>
                <a:gd name="T16" fmla="*/ 197588194 w 168"/>
                <a:gd name="T17" fmla="*/ 137149597 h 122"/>
                <a:gd name="T18" fmla="*/ 188253243 w 168"/>
                <a:gd name="T19" fmla="*/ 116830903 h 122"/>
                <a:gd name="T20" fmla="*/ 211590619 w 168"/>
                <a:gd name="T21" fmla="*/ 79580595 h 122"/>
                <a:gd name="T22" fmla="*/ 259820779 w 168"/>
                <a:gd name="T23" fmla="*/ 52489003 h 122"/>
                <a:gd name="T24" fmla="*/ 259820779 w 168"/>
                <a:gd name="T25" fmla="*/ 35557399 h 122"/>
                <a:gd name="T26" fmla="*/ 228703863 w 168"/>
                <a:gd name="T27" fmla="*/ 32170299 h 122"/>
                <a:gd name="T28" fmla="*/ 222480978 w 168"/>
                <a:gd name="T29" fmla="*/ 28784501 h 122"/>
                <a:gd name="T30" fmla="*/ 155580879 w 168"/>
                <a:gd name="T31" fmla="*/ 8465800 h 122"/>
                <a:gd name="T32" fmla="*/ 21780729 w 168"/>
                <a:gd name="T33" fmla="*/ 0 h 122"/>
                <a:gd name="T34" fmla="*/ 0 w 168"/>
                <a:gd name="T35" fmla="*/ 16931599 h 122"/>
                <a:gd name="T36" fmla="*/ 0 w 168"/>
                <a:gd name="T37" fmla="*/ 16931599 h 12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68"/>
                <a:gd name="T58" fmla="*/ 0 h 122"/>
                <a:gd name="T59" fmla="*/ 168 w 168"/>
                <a:gd name="T60" fmla="*/ 122 h 12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68" h="122">
                  <a:moveTo>
                    <a:pt x="0" y="10"/>
                  </a:moveTo>
                  <a:lnTo>
                    <a:pt x="0" y="10"/>
                  </a:lnTo>
                  <a:lnTo>
                    <a:pt x="5" y="30"/>
                  </a:lnTo>
                  <a:lnTo>
                    <a:pt x="41" y="33"/>
                  </a:lnTo>
                  <a:lnTo>
                    <a:pt x="25" y="65"/>
                  </a:lnTo>
                  <a:lnTo>
                    <a:pt x="25" y="104"/>
                  </a:lnTo>
                  <a:lnTo>
                    <a:pt x="50" y="121"/>
                  </a:lnTo>
                  <a:lnTo>
                    <a:pt x="99" y="110"/>
                  </a:lnTo>
                  <a:lnTo>
                    <a:pt x="127" y="81"/>
                  </a:lnTo>
                  <a:lnTo>
                    <a:pt x="121" y="69"/>
                  </a:lnTo>
                  <a:lnTo>
                    <a:pt x="136" y="47"/>
                  </a:lnTo>
                  <a:lnTo>
                    <a:pt x="167" y="31"/>
                  </a:lnTo>
                  <a:lnTo>
                    <a:pt x="167" y="21"/>
                  </a:lnTo>
                  <a:lnTo>
                    <a:pt x="147" y="19"/>
                  </a:lnTo>
                  <a:lnTo>
                    <a:pt x="143" y="17"/>
                  </a:lnTo>
                  <a:lnTo>
                    <a:pt x="100" y="5"/>
                  </a:lnTo>
                  <a:lnTo>
                    <a:pt x="14" y="0"/>
                  </a:lnTo>
                  <a:lnTo>
                    <a:pt x="0" y="10"/>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sp>
          <p:nvSpPr>
            <p:cNvPr id="95" name="Freeform 94"/>
            <p:cNvSpPr>
              <a:spLocks/>
            </p:cNvSpPr>
            <p:nvPr/>
          </p:nvSpPr>
          <p:spPr bwMode="auto">
            <a:xfrm>
              <a:off x="3158296" y="2986550"/>
              <a:ext cx="219073" cy="291958"/>
            </a:xfrm>
            <a:custGeom>
              <a:avLst/>
              <a:gdLst>
                <a:gd name="T0" fmla="*/ 0 w 176"/>
                <a:gd name="T1" fmla="*/ 367778835 h 289"/>
                <a:gd name="T2" fmla="*/ 0 w 176"/>
                <a:gd name="T3" fmla="*/ 367778835 h 289"/>
                <a:gd name="T4" fmla="*/ 10845458 w 176"/>
                <a:gd name="T5" fmla="*/ 423707939 h 289"/>
                <a:gd name="T6" fmla="*/ 34086076 w 176"/>
                <a:gd name="T7" fmla="*/ 449130614 h 289"/>
                <a:gd name="T8" fmla="*/ 32537615 w 176"/>
                <a:gd name="T9" fmla="*/ 488112135 h 289"/>
                <a:gd name="T10" fmla="*/ 99161316 w 176"/>
                <a:gd name="T11" fmla="*/ 462689460 h 289"/>
                <a:gd name="T12" fmla="*/ 116204349 w 176"/>
                <a:gd name="T13" fmla="*/ 384727719 h 289"/>
                <a:gd name="T14" fmla="*/ 102259483 w 176"/>
                <a:gd name="T15" fmla="*/ 383032700 h 289"/>
                <a:gd name="T16" fmla="*/ 151840122 w 176"/>
                <a:gd name="T17" fmla="*/ 359305044 h 289"/>
                <a:gd name="T18" fmla="*/ 105358896 w 176"/>
                <a:gd name="T19" fmla="*/ 352524970 h 289"/>
                <a:gd name="T20" fmla="*/ 140994668 w 176"/>
                <a:gd name="T21" fmla="*/ 359305044 h 289"/>
                <a:gd name="T22" fmla="*/ 159587408 w 176"/>
                <a:gd name="T23" fmla="*/ 338967344 h 289"/>
                <a:gd name="T24" fmla="*/ 131697676 w 176"/>
                <a:gd name="T25" fmla="*/ 313544669 h 289"/>
                <a:gd name="T26" fmla="*/ 103809190 w 176"/>
                <a:gd name="T27" fmla="*/ 330492251 h 289"/>
                <a:gd name="T28" fmla="*/ 127049803 w 176"/>
                <a:gd name="T29" fmla="*/ 315239687 h 289"/>
                <a:gd name="T30" fmla="*/ 127049803 w 176"/>
                <a:gd name="T31" fmla="*/ 245750435 h 289"/>
                <a:gd name="T32" fmla="*/ 218463833 w 176"/>
                <a:gd name="T33" fmla="*/ 177957503 h 289"/>
                <a:gd name="T34" fmla="*/ 212266253 w 176"/>
                <a:gd name="T35" fmla="*/ 164398616 h 289"/>
                <a:gd name="T36" fmla="*/ 227759580 w 176"/>
                <a:gd name="T37" fmla="*/ 130502150 h 289"/>
                <a:gd name="T38" fmla="*/ 271142639 w 176"/>
                <a:gd name="T39" fmla="*/ 120333341 h 289"/>
                <a:gd name="T40" fmla="*/ 260297185 w 176"/>
                <a:gd name="T41" fmla="*/ 40676550 h 289"/>
                <a:gd name="T42" fmla="*/ 198321387 w 176"/>
                <a:gd name="T43" fmla="*/ 0 h 289"/>
                <a:gd name="T44" fmla="*/ 189025640 w 176"/>
                <a:gd name="T45" fmla="*/ 0 h 289"/>
                <a:gd name="T46" fmla="*/ 187475934 w 176"/>
                <a:gd name="T47" fmla="*/ 25422685 h 289"/>
                <a:gd name="T48" fmla="*/ 148740710 w 176"/>
                <a:gd name="T49" fmla="*/ 22032648 h 289"/>
                <a:gd name="T50" fmla="*/ 140994668 w 176"/>
                <a:gd name="T51" fmla="*/ 40676550 h 289"/>
                <a:gd name="T52" fmla="*/ 114654643 w 176"/>
                <a:gd name="T53" fmla="*/ 47455333 h 289"/>
                <a:gd name="T54" fmla="*/ 106907357 w 176"/>
                <a:gd name="T55" fmla="*/ 77961762 h 289"/>
                <a:gd name="T56" fmla="*/ 71271565 w 176"/>
                <a:gd name="T57" fmla="*/ 116943304 h 289"/>
                <a:gd name="T58" fmla="*/ 52678825 w 176"/>
                <a:gd name="T59" fmla="*/ 169483672 h 289"/>
                <a:gd name="T60" fmla="*/ 60426111 w 176"/>
                <a:gd name="T61" fmla="*/ 189821332 h 289"/>
                <a:gd name="T62" fmla="*/ 21690917 w 176"/>
                <a:gd name="T63" fmla="*/ 206770215 h 289"/>
                <a:gd name="T64" fmla="*/ 20142450 w 176"/>
                <a:gd name="T65" fmla="*/ 274563147 h 289"/>
                <a:gd name="T66" fmla="*/ 30987909 w 176"/>
                <a:gd name="T67" fmla="*/ 289817012 h 289"/>
                <a:gd name="T68" fmla="*/ 20142450 w 176"/>
                <a:gd name="T69" fmla="*/ 301680841 h 289"/>
                <a:gd name="T70" fmla="*/ 24790329 w 176"/>
                <a:gd name="T71" fmla="*/ 332187269 h 289"/>
                <a:gd name="T72" fmla="*/ 0 w 176"/>
                <a:gd name="T73" fmla="*/ 367778835 h 289"/>
                <a:gd name="T74" fmla="*/ 0 w 176"/>
                <a:gd name="T75" fmla="*/ 367778835 h 28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76"/>
                <a:gd name="T115" fmla="*/ 0 h 289"/>
                <a:gd name="T116" fmla="*/ 176 w 176"/>
                <a:gd name="T117" fmla="*/ 289 h 28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76" h="289">
                  <a:moveTo>
                    <a:pt x="0" y="217"/>
                  </a:moveTo>
                  <a:lnTo>
                    <a:pt x="0" y="217"/>
                  </a:lnTo>
                  <a:lnTo>
                    <a:pt x="7" y="250"/>
                  </a:lnTo>
                  <a:lnTo>
                    <a:pt x="22" y="265"/>
                  </a:lnTo>
                  <a:lnTo>
                    <a:pt x="21" y="288"/>
                  </a:lnTo>
                  <a:lnTo>
                    <a:pt x="64" y="273"/>
                  </a:lnTo>
                  <a:lnTo>
                    <a:pt x="75" y="227"/>
                  </a:lnTo>
                  <a:lnTo>
                    <a:pt x="66" y="226"/>
                  </a:lnTo>
                  <a:lnTo>
                    <a:pt x="98" y="212"/>
                  </a:lnTo>
                  <a:lnTo>
                    <a:pt x="68" y="208"/>
                  </a:lnTo>
                  <a:lnTo>
                    <a:pt x="91" y="212"/>
                  </a:lnTo>
                  <a:lnTo>
                    <a:pt x="103" y="200"/>
                  </a:lnTo>
                  <a:lnTo>
                    <a:pt x="85" y="185"/>
                  </a:lnTo>
                  <a:lnTo>
                    <a:pt x="67" y="195"/>
                  </a:lnTo>
                  <a:lnTo>
                    <a:pt x="82" y="186"/>
                  </a:lnTo>
                  <a:lnTo>
                    <a:pt x="82" y="145"/>
                  </a:lnTo>
                  <a:lnTo>
                    <a:pt x="141" y="105"/>
                  </a:lnTo>
                  <a:lnTo>
                    <a:pt x="137" y="97"/>
                  </a:lnTo>
                  <a:lnTo>
                    <a:pt x="147" y="77"/>
                  </a:lnTo>
                  <a:lnTo>
                    <a:pt x="175" y="71"/>
                  </a:lnTo>
                  <a:lnTo>
                    <a:pt x="168" y="24"/>
                  </a:lnTo>
                  <a:lnTo>
                    <a:pt x="128" y="0"/>
                  </a:lnTo>
                  <a:lnTo>
                    <a:pt x="122" y="0"/>
                  </a:lnTo>
                  <a:lnTo>
                    <a:pt x="121" y="15"/>
                  </a:lnTo>
                  <a:lnTo>
                    <a:pt x="96" y="13"/>
                  </a:lnTo>
                  <a:lnTo>
                    <a:pt x="91" y="24"/>
                  </a:lnTo>
                  <a:lnTo>
                    <a:pt x="74" y="28"/>
                  </a:lnTo>
                  <a:lnTo>
                    <a:pt x="69" y="46"/>
                  </a:lnTo>
                  <a:lnTo>
                    <a:pt x="46" y="69"/>
                  </a:lnTo>
                  <a:lnTo>
                    <a:pt x="34" y="100"/>
                  </a:lnTo>
                  <a:lnTo>
                    <a:pt x="39" y="112"/>
                  </a:lnTo>
                  <a:lnTo>
                    <a:pt x="14" y="122"/>
                  </a:lnTo>
                  <a:lnTo>
                    <a:pt x="13" y="162"/>
                  </a:lnTo>
                  <a:lnTo>
                    <a:pt x="20" y="171"/>
                  </a:lnTo>
                  <a:lnTo>
                    <a:pt x="13" y="178"/>
                  </a:lnTo>
                  <a:lnTo>
                    <a:pt x="16" y="196"/>
                  </a:lnTo>
                  <a:lnTo>
                    <a:pt x="0" y="217"/>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sp>
          <p:nvSpPr>
            <p:cNvPr id="96" name="Freeform 95"/>
            <p:cNvSpPr>
              <a:spLocks/>
            </p:cNvSpPr>
            <p:nvPr/>
          </p:nvSpPr>
          <p:spPr bwMode="auto">
            <a:xfrm>
              <a:off x="3070984" y="3377872"/>
              <a:ext cx="76199" cy="291958"/>
            </a:xfrm>
            <a:custGeom>
              <a:avLst/>
              <a:gdLst>
                <a:gd name="T0" fmla="*/ 0 w 61"/>
                <a:gd name="T1" fmla="*/ 35455227 h 31"/>
                <a:gd name="T2" fmla="*/ 0 w 61"/>
                <a:gd name="T3" fmla="*/ 35455227 h 31"/>
                <a:gd name="T4" fmla="*/ 21846919 w 61"/>
                <a:gd name="T5" fmla="*/ 53183511 h 31"/>
                <a:gd name="T6" fmla="*/ 51494967 w 61"/>
                <a:gd name="T7" fmla="*/ 37227388 h 31"/>
                <a:gd name="T8" fmla="*/ 63978023 w 61"/>
                <a:gd name="T9" fmla="*/ 51410018 h 31"/>
                <a:gd name="T10" fmla="*/ 93627330 w 61"/>
                <a:gd name="T11" fmla="*/ 24818262 h 31"/>
                <a:gd name="T12" fmla="*/ 76462328 w 61"/>
                <a:gd name="T13" fmla="*/ 21272602 h 31"/>
                <a:gd name="T14" fmla="*/ 74902102 w 61"/>
                <a:gd name="T15" fmla="*/ 8863474 h 31"/>
                <a:gd name="T16" fmla="*/ 73340627 w 61"/>
                <a:gd name="T17" fmla="*/ 5317818 h 31"/>
                <a:gd name="T18" fmla="*/ 31209523 w 61"/>
                <a:gd name="T19" fmla="*/ 0 h 31"/>
                <a:gd name="T20" fmla="*/ 0 w 61"/>
                <a:gd name="T21" fmla="*/ 35455227 h 31"/>
                <a:gd name="T22" fmla="*/ 0 w 61"/>
                <a:gd name="T23" fmla="*/ 35455227 h 3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1"/>
                <a:gd name="T37" fmla="*/ 0 h 31"/>
                <a:gd name="T38" fmla="*/ 61 w 61"/>
                <a:gd name="T39" fmla="*/ 31 h 3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1" h="31">
                  <a:moveTo>
                    <a:pt x="0" y="20"/>
                  </a:moveTo>
                  <a:lnTo>
                    <a:pt x="0" y="20"/>
                  </a:lnTo>
                  <a:lnTo>
                    <a:pt x="14" y="30"/>
                  </a:lnTo>
                  <a:lnTo>
                    <a:pt x="33" y="21"/>
                  </a:lnTo>
                  <a:lnTo>
                    <a:pt x="41" y="29"/>
                  </a:lnTo>
                  <a:lnTo>
                    <a:pt x="60" y="14"/>
                  </a:lnTo>
                  <a:lnTo>
                    <a:pt x="49" y="12"/>
                  </a:lnTo>
                  <a:lnTo>
                    <a:pt x="48" y="5"/>
                  </a:lnTo>
                  <a:lnTo>
                    <a:pt x="47" y="3"/>
                  </a:lnTo>
                  <a:lnTo>
                    <a:pt x="20" y="0"/>
                  </a:lnTo>
                  <a:lnTo>
                    <a:pt x="0" y="20"/>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sp>
          <p:nvSpPr>
            <p:cNvPr id="97" name="Freeform 96"/>
            <p:cNvSpPr>
              <a:spLocks/>
            </p:cNvSpPr>
            <p:nvPr/>
          </p:nvSpPr>
          <p:spPr bwMode="auto">
            <a:xfrm>
              <a:off x="3426446" y="3506222"/>
              <a:ext cx="33474" cy="291958"/>
            </a:xfrm>
            <a:custGeom>
              <a:avLst/>
              <a:gdLst>
                <a:gd name="T0" fmla="*/ 0 w 39"/>
                <a:gd name="T1" fmla="*/ 30645102 h 30"/>
                <a:gd name="T2" fmla="*/ 0 w 39"/>
                <a:gd name="T3" fmla="*/ 30645102 h 30"/>
                <a:gd name="T4" fmla="*/ 7456365 w 39"/>
                <a:gd name="T5" fmla="*/ 1612900 h 30"/>
                <a:gd name="T6" fmla="*/ 38771629 w 39"/>
                <a:gd name="T7" fmla="*/ 0 h 30"/>
                <a:gd name="T8" fmla="*/ 56666420 w 39"/>
                <a:gd name="T9" fmla="*/ 22580604 h 30"/>
                <a:gd name="T10" fmla="*/ 31315267 w 39"/>
                <a:gd name="T11" fmla="*/ 22580604 h 30"/>
                <a:gd name="T12" fmla="*/ 2982058 w 39"/>
                <a:gd name="T13" fmla="*/ 46774108 h 30"/>
                <a:gd name="T14" fmla="*/ 14912730 w 39"/>
                <a:gd name="T15" fmla="*/ 32258002 h 30"/>
                <a:gd name="T16" fmla="*/ 0 w 39"/>
                <a:gd name="T17" fmla="*/ 30645102 h 30"/>
                <a:gd name="T18" fmla="*/ 0 w 39"/>
                <a:gd name="T19" fmla="*/ 30645102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9"/>
                <a:gd name="T31" fmla="*/ 0 h 30"/>
                <a:gd name="T32" fmla="*/ 39 w 39"/>
                <a:gd name="T33" fmla="*/ 30 h 3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9" h="30">
                  <a:moveTo>
                    <a:pt x="0" y="19"/>
                  </a:moveTo>
                  <a:lnTo>
                    <a:pt x="0" y="19"/>
                  </a:lnTo>
                  <a:lnTo>
                    <a:pt x="5" y="1"/>
                  </a:lnTo>
                  <a:lnTo>
                    <a:pt x="26" y="0"/>
                  </a:lnTo>
                  <a:lnTo>
                    <a:pt x="38" y="14"/>
                  </a:lnTo>
                  <a:lnTo>
                    <a:pt x="21" y="14"/>
                  </a:lnTo>
                  <a:lnTo>
                    <a:pt x="2" y="29"/>
                  </a:lnTo>
                  <a:lnTo>
                    <a:pt x="10" y="20"/>
                  </a:lnTo>
                  <a:lnTo>
                    <a:pt x="0" y="19"/>
                  </a:lnTo>
                </a:path>
              </a:pathLst>
            </a:custGeom>
            <a:solidFill>
              <a:schemeClr val="accent2">
                <a:lumMod val="60000"/>
                <a:lumOff val="40000"/>
              </a:schemeClr>
            </a:solidFill>
            <a:ln w="6350">
              <a:solidFill>
                <a:schemeClr val="bg1"/>
              </a:solidFill>
              <a:round/>
              <a:headEnd/>
              <a:tailEnd/>
            </a:ln>
          </p:spPr>
          <p:txBody>
            <a:bodyPr wrap="square" lIns="0" tIns="0" rIns="0" bIns="0" anchor="ctr">
              <a:spAutoFit/>
            </a:bodyPr>
            <a:lstStyle/>
            <a:p>
              <a:pPr>
                <a:defRPr/>
              </a:pPr>
              <a:endParaRPr lang="en-GB" dirty="0"/>
            </a:p>
          </p:txBody>
        </p:sp>
        <p:grpSp>
          <p:nvGrpSpPr>
            <p:cNvPr id="281" name="Group 194"/>
            <p:cNvGrpSpPr>
              <a:grpSpLocks/>
            </p:cNvGrpSpPr>
            <p:nvPr/>
          </p:nvGrpSpPr>
          <p:grpSpPr bwMode="auto">
            <a:xfrm>
              <a:off x="2796384" y="3109772"/>
              <a:ext cx="203201" cy="406081"/>
              <a:chOff x="2942" y="2429"/>
              <a:chExt cx="163" cy="312"/>
            </a:xfrm>
            <a:grpFill/>
          </p:grpSpPr>
          <p:sp>
            <p:nvSpPr>
              <p:cNvPr id="176" name="Freeform 175"/>
              <p:cNvSpPr>
                <a:spLocks/>
              </p:cNvSpPr>
              <p:nvPr/>
            </p:nvSpPr>
            <p:spPr bwMode="auto">
              <a:xfrm>
                <a:off x="2942" y="2517"/>
                <a:ext cx="57" cy="224"/>
              </a:xfrm>
              <a:custGeom>
                <a:avLst/>
                <a:gdLst>
                  <a:gd name="T0" fmla="*/ 0 w 57"/>
                  <a:gd name="T1" fmla="*/ 54 h 66"/>
                  <a:gd name="T2" fmla="*/ 0 w 57"/>
                  <a:gd name="T3" fmla="*/ 54 h 66"/>
                  <a:gd name="T4" fmla="*/ 7 w 57"/>
                  <a:gd name="T5" fmla="*/ 60 h 66"/>
                  <a:gd name="T6" fmla="*/ 2 w 57"/>
                  <a:gd name="T7" fmla="*/ 65 h 66"/>
                  <a:gd name="T8" fmla="*/ 52 w 57"/>
                  <a:gd name="T9" fmla="*/ 55 h 66"/>
                  <a:gd name="T10" fmla="*/ 56 w 57"/>
                  <a:gd name="T11" fmla="*/ 21 h 66"/>
                  <a:gd name="T12" fmla="*/ 49 w 57"/>
                  <a:gd name="T13" fmla="*/ 13 h 66"/>
                  <a:gd name="T14" fmla="*/ 34 w 57"/>
                  <a:gd name="T15" fmla="*/ 17 h 66"/>
                  <a:gd name="T16" fmla="*/ 29 w 57"/>
                  <a:gd name="T17" fmla="*/ 12 h 66"/>
                  <a:gd name="T18" fmla="*/ 36 w 57"/>
                  <a:gd name="T19" fmla="*/ 4 h 66"/>
                  <a:gd name="T20" fmla="*/ 29 w 57"/>
                  <a:gd name="T21" fmla="*/ 0 h 66"/>
                  <a:gd name="T22" fmla="*/ 23 w 57"/>
                  <a:gd name="T23" fmla="*/ 17 h 66"/>
                  <a:gd name="T24" fmla="*/ 2 w 57"/>
                  <a:gd name="T25" fmla="*/ 21 h 66"/>
                  <a:gd name="T26" fmla="*/ 9 w 57"/>
                  <a:gd name="T27" fmla="*/ 25 h 66"/>
                  <a:gd name="T28" fmla="*/ 5 w 57"/>
                  <a:gd name="T29" fmla="*/ 34 h 66"/>
                  <a:gd name="T30" fmla="*/ 18 w 57"/>
                  <a:gd name="T31" fmla="*/ 36 h 66"/>
                  <a:gd name="T32" fmla="*/ 6 w 57"/>
                  <a:gd name="T33" fmla="*/ 49 h 66"/>
                  <a:gd name="T34" fmla="*/ 20 w 57"/>
                  <a:gd name="T35" fmla="*/ 46 h 66"/>
                  <a:gd name="T36" fmla="*/ 0 w 57"/>
                  <a:gd name="T37" fmla="*/ 54 h 66"/>
                  <a:gd name="T38" fmla="*/ 0 w 57"/>
                  <a:gd name="T39" fmla="*/ 54 h 6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7"/>
                  <a:gd name="T61" fmla="*/ 0 h 66"/>
                  <a:gd name="T62" fmla="*/ 57 w 57"/>
                  <a:gd name="T63" fmla="*/ 66 h 6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7" h="66">
                    <a:moveTo>
                      <a:pt x="0" y="54"/>
                    </a:moveTo>
                    <a:lnTo>
                      <a:pt x="0" y="54"/>
                    </a:lnTo>
                    <a:lnTo>
                      <a:pt x="7" y="60"/>
                    </a:lnTo>
                    <a:lnTo>
                      <a:pt x="2" y="65"/>
                    </a:lnTo>
                    <a:lnTo>
                      <a:pt x="52" y="55"/>
                    </a:lnTo>
                    <a:lnTo>
                      <a:pt x="56" y="21"/>
                    </a:lnTo>
                    <a:lnTo>
                      <a:pt x="49" y="13"/>
                    </a:lnTo>
                    <a:lnTo>
                      <a:pt x="34" y="17"/>
                    </a:lnTo>
                    <a:lnTo>
                      <a:pt x="29" y="12"/>
                    </a:lnTo>
                    <a:lnTo>
                      <a:pt x="36" y="4"/>
                    </a:lnTo>
                    <a:lnTo>
                      <a:pt x="29" y="0"/>
                    </a:lnTo>
                    <a:lnTo>
                      <a:pt x="23" y="17"/>
                    </a:lnTo>
                    <a:lnTo>
                      <a:pt x="2" y="21"/>
                    </a:lnTo>
                    <a:lnTo>
                      <a:pt x="9" y="25"/>
                    </a:lnTo>
                    <a:lnTo>
                      <a:pt x="5" y="34"/>
                    </a:lnTo>
                    <a:lnTo>
                      <a:pt x="18" y="36"/>
                    </a:lnTo>
                    <a:lnTo>
                      <a:pt x="6" y="49"/>
                    </a:lnTo>
                    <a:lnTo>
                      <a:pt x="20" y="46"/>
                    </a:lnTo>
                    <a:lnTo>
                      <a:pt x="0" y="54"/>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sp>
            <p:nvSpPr>
              <p:cNvPr id="177" name="Freeform 176"/>
              <p:cNvSpPr>
                <a:spLocks/>
              </p:cNvSpPr>
              <p:nvPr/>
            </p:nvSpPr>
            <p:spPr bwMode="auto">
              <a:xfrm>
                <a:off x="2971" y="2493"/>
                <a:ext cx="36" cy="224"/>
              </a:xfrm>
              <a:custGeom>
                <a:avLst/>
                <a:gdLst>
                  <a:gd name="T0" fmla="*/ 0 w 36"/>
                  <a:gd name="T1" fmla="*/ 16 h 26"/>
                  <a:gd name="T2" fmla="*/ 0 w 36"/>
                  <a:gd name="T3" fmla="*/ 16 h 26"/>
                  <a:gd name="T4" fmla="*/ 5 w 36"/>
                  <a:gd name="T5" fmla="*/ 21 h 26"/>
                  <a:gd name="T6" fmla="*/ 20 w 36"/>
                  <a:gd name="T7" fmla="*/ 17 h 26"/>
                  <a:gd name="T8" fmla="*/ 27 w 36"/>
                  <a:gd name="T9" fmla="*/ 25 h 26"/>
                  <a:gd name="T10" fmla="*/ 35 w 36"/>
                  <a:gd name="T11" fmla="*/ 16 h 26"/>
                  <a:gd name="T12" fmla="*/ 27 w 36"/>
                  <a:gd name="T13" fmla="*/ 4 h 26"/>
                  <a:gd name="T14" fmla="*/ 11 w 36"/>
                  <a:gd name="T15" fmla="*/ 0 h 26"/>
                  <a:gd name="T16" fmla="*/ 7 w 36"/>
                  <a:gd name="T17" fmla="*/ 8 h 26"/>
                  <a:gd name="T18" fmla="*/ 0 w 36"/>
                  <a:gd name="T19" fmla="*/ 16 h 26"/>
                  <a:gd name="T20" fmla="*/ 0 w 36"/>
                  <a:gd name="T21" fmla="*/ 16 h 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6"/>
                  <a:gd name="T34" fmla="*/ 0 h 26"/>
                  <a:gd name="T35" fmla="*/ 36 w 36"/>
                  <a:gd name="T36" fmla="*/ 26 h 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6" h="26">
                    <a:moveTo>
                      <a:pt x="0" y="16"/>
                    </a:moveTo>
                    <a:lnTo>
                      <a:pt x="0" y="16"/>
                    </a:lnTo>
                    <a:lnTo>
                      <a:pt x="5" y="21"/>
                    </a:lnTo>
                    <a:lnTo>
                      <a:pt x="20" y="17"/>
                    </a:lnTo>
                    <a:lnTo>
                      <a:pt x="27" y="25"/>
                    </a:lnTo>
                    <a:lnTo>
                      <a:pt x="35" y="16"/>
                    </a:lnTo>
                    <a:lnTo>
                      <a:pt x="27" y="4"/>
                    </a:lnTo>
                    <a:lnTo>
                      <a:pt x="11" y="0"/>
                    </a:lnTo>
                    <a:lnTo>
                      <a:pt x="7" y="8"/>
                    </a:lnTo>
                    <a:lnTo>
                      <a:pt x="0" y="16"/>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sp>
            <p:nvSpPr>
              <p:cNvPr id="178" name="Freeform 177"/>
              <p:cNvSpPr>
                <a:spLocks/>
              </p:cNvSpPr>
              <p:nvPr/>
            </p:nvSpPr>
            <p:spPr bwMode="auto">
              <a:xfrm>
                <a:off x="2987" y="2429"/>
                <a:ext cx="10" cy="224"/>
              </a:xfrm>
              <a:custGeom>
                <a:avLst/>
                <a:gdLst>
                  <a:gd name="T0" fmla="*/ 0 w 10"/>
                  <a:gd name="T1" fmla="*/ 12 h 13"/>
                  <a:gd name="T2" fmla="*/ 0 w 10"/>
                  <a:gd name="T3" fmla="*/ 12 h 13"/>
                  <a:gd name="T4" fmla="*/ 0 w 10"/>
                  <a:gd name="T5" fmla="*/ 3 h 13"/>
                  <a:gd name="T6" fmla="*/ 9 w 10"/>
                  <a:gd name="T7" fmla="*/ 0 h 13"/>
                  <a:gd name="T8" fmla="*/ 0 w 10"/>
                  <a:gd name="T9" fmla="*/ 12 h 13"/>
                  <a:gd name="T10" fmla="*/ 0 w 10"/>
                  <a:gd name="T11" fmla="*/ 12 h 13"/>
                  <a:gd name="T12" fmla="*/ 0 60000 65536"/>
                  <a:gd name="T13" fmla="*/ 0 60000 65536"/>
                  <a:gd name="T14" fmla="*/ 0 60000 65536"/>
                  <a:gd name="T15" fmla="*/ 0 60000 65536"/>
                  <a:gd name="T16" fmla="*/ 0 60000 65536"/>
                  <a:gd name="T17" fmla="*/ 0 60000 65536"/>
                  <a:gd name="T18" fmla="*/ 0 w 10"/>
                  <a:gd name="T19" fmla="*/ 0 h 13"/>
                  <a:gd name="T20" fmla="*/ 10 w 10"/>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10" h="13">
                    <a:moveTo>
                      <a:pt x="0" y="12"/>
                    </a:moveTo>
                    <a:lnTo>
                      <a:pt x="0" y="12"/>
                    </a:lnTo>
                    <a:lnTo>
                      <a:pt x="0" y="3"/>
                    </a:lnTo>
                    <a:lnTo>
                      <a:pt x="9" y="0"/>
                    </a:lnTo>
                    <a:lnTo>
                      <a:pt x="0" y="12"/>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79" name="Freeform 178"/>
              <p:cNvSpPr>
                <a:spLocks/>
              </p:cNvSpPr>
              <p:nvPr/>
            </p:nvSpPr>
            <p:spPr bwMode="auto">
              <a:xfrm>
                <a:off x="2991" y="2439"/>
                <a:ext cx="9" cy="224"/>
              </a:xfrm>
              <a:custGeom>
                <a:avLst/>
                <a:gdLst>
                  <a:gd name="T0" fmla="*/ 0 w 9"/>
                  <a:gd name="T1" fmla="*/ 6 h 8"/>
                  <a:gd name="T2" fmla="*/ 0 w 9"/>
                  <a:gd name="T3" fmla="*/ 6 h 8"/>
                  <a:gd name="T4" fmla="*/ 4 w 9"/>
                  <a:gd name="T5" fmla="*/ 0 h 8"/>
                  <a:gd name="T6" fmla="*/ 8 w 9"/>
                  <a:gd name="T7" fmla="*/ 7 h 8"/>
                  <a:gd name="T8" fmla="*/ 0 w 9"/>
                  <a:gd name="T9" fmla="*/ 6 h 8"/>
                  <a:gd name="T10" fmla="*/ 0 w 9"/>
                  <a:gd name="T11" fmla="*/ 6 h 8"/>
                  <a:gd name="T12" fmla="*/ 0 60000 65536"/>
                  <a:gd name="T13" fmla="*/ 0 60000 65536"/>
                  <a:gd name="T14" fmla="*/ 0 60000 65536"/>
                  <a:gd name="T15" fmla="*/ 0 60000 65536"/>
                  <a:gd name="T16" fmla="*/ 0 60000 65536"/>
                  <a:gd name="T17" fmla="*/ 0 60000 65536"/>
                  <a:gd name="T18" fmla="*/ 0 w 9"/>
                  <a:gd name="T19" fmla="*/ 0 h 8"/>
                  <a:gd name="T20" fmla="*/ 9 w 9"/>
                  <a:gd name="T21" fmla="*/ 8 h 8"/>
                </a:gdLst>
                <a:ahLst/>
                <a:cxnLst>
                  <a:cxn ang="T12">
                    <a:pos x="T0" y="T1"/>
                  </a:cxn>
                  <a:cxn ang="T13">
                    <a:pos x="T2" y="T3"/>
                  </a:cxn>
                  <a:cxn ang="T14">
                    <a:pos x="T4" y="T5"/>
                  </a:cxn>
                  <a:cxn ang="T15">
                    <a:pos x="T6" y="T7"/>
                  </a:cxn>
                  <a:cxn ang="T16">
                    <a:pos x="T8" y="T9"/>
                  </a:cxn>
                  <a:cxn ang="T17">
                    <a:pos x="T10" y="T11"/>
                  </a:cxn>
                </a:cxnLst>
                <a:rect l="T18" t="T19" r="T20" b="T21"/>
                <a:pathLst>
                  <a:path w="9" h="8">
                    <a:moveTo>
                      <a:pt x="0" y="6"/>
                    </a:moveTo>
                    <a:lnTo>
                      <a:pt x="0" y="6"/>
                    </a:lnTo>
                    <a:lnTo>
                      <a:pt x="4" y="0"/>
                    </a:lnTo>
                    <a:lnTo>
                      <a:pt x="8" y="7"/>
                    </a:lnTo>
                    <a:lnTo>
                      <a:pt x="0" y="6"/>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80" name="Freeform 179"/>
              <p:cNvSpPr>
                <a:spLocks/>
              </p:cNvSpPr>
              <p:nvPr/>
            </p:nvSpPr>
            <p:spPr bwMode="auto">
              <a:xfrm>
                <a:off x="2999" y="2498"/>
                <a:ext cx="106" cy="224"/>
              </a:xfrm>
              <a:custGeom>
                <a:avLst/>
                <a:gdLst>
                  <a:gd name="T0" fmla="*/ 0 w 106"/>
                  <a:gd name="T1" fmla="*/ 37 h 161"/>
                  <a:gd name="T2" fmla="*/ 0 w 106"/>
                  <a:gd name="T3" fmla="*/ 37 h 161"/>
                  <a:gd name="T4" fmla="*/ 4 w 106"/>
                  <a:gd name="T5" fmla="*/ 16 h 161"/>
                  <a:gd name="T6" fmla="*/ 16 w 106"/>
                  <a:gd name="T7" fmla="*/ 0 h 161"/>
                  <a:gd name="T8" fmla="*/ 40 w 106"/>
                  <a:gd name="T9" fmla="*/ 0 h 161"/>
                  <a:gd name="T10" fmla="*/ 26 w 106"/>
                  <a:gd name="T11" fmla="*/ 19 h 161"/>
                  <a:gd name="T12" fmla="*/ 58 w 106"/>
                  <a:gd name="T13" fmla="*/ 23 h 161"/>
                  <a:gd name="T14" fmla="*/ 38 w 106"/>
                  <a:gd name="T15" fmla="*/ 49 h 161"/>
                  <a:gd name="T16" fmla="*/ 62 w 106"/>
                  <a:gd name="T17" fmla="*/ 58 h 161"/>
                  <a:gd name="T18" fmla="*/ 85 w 106"/>
                  <a:gd name="T19" fmla="*/ 91 h 161"/>
                  <a:gd name="T20" fmla="*/ 78 w 106"/>
                  <a:gd name="T21" fmla="*/ 93 h 161"/>
                  <a:gd name="T22" fmla="*/ 88 w 106"/>
                  <a:gd name="T23" fmla="*/ 101 h 161"/>
                  <a:gd name="T24" fmla="*/ 82 w 106"/>
                  <a:gd name="T25" fmla="*/ 110 h 161"/>
                  <a:gd name="T26" fmla="*/ 105 w 106"/>
                  <a:gd name="T27" fmla="*/ 111 h 161"/>
                  <a:gd name="T28" fmla="*/ 91 w 106"/>
                  <a:gd name="T29" fmla="*/ 133 h 161"/>
                  <a:gd name="T30" fmla="*/ 101 w 106"/>
                  <a:gd name="T31" fmla="*/ 139 h 161"/>
                  <a:gd name="T32" fmla="*/ 6 w 106"/>
                  <a:gd name="T33" fmla="*/ 160 h 161"/>
                  <a:gd name="T34" fmla="*/ 48 w 106"/>
                  <a:gd name="T35" fmla="*/ 130 h 161"/>
                  <a:gd name="T36" fmla="*/ 36 w 106"/>
                  <a:gd name="T37" fmla="*/ 135 h 161"/>
                  <a:gd name="T38" fmla="*/ 12 w 106"/>
                  <a:gd name="T39" fmla="*/ 126 h 161"/>
                  <a:gd name="T40" fmla="*/ 30 w 106"/>
                  <a:gd name="T41" fmla="*/ 115 h 161"/>
                  <a:gd name="T42" fmla="*/ 19 w 106"/>
                  <a:gd name="T43" fmla="*/ 110 h 161"/>
                  <a:gd name="T44" fmla="*/ 43 w 106"/>
                  <a:gd name="T45" fmla="*/ 98 h 161"/>
                  <a:gd name="T46" fmla="*/ 45 w 106"/>
                  <a:gd name="T47" fmla="*/ 83 h 161"/>
                  <a:gd name="T48" fmla="*/ 33 w 106"/>
                  <a:gd name="T49" fmla="*/ 79 h 161"/>
                  <a:gd name="T50" fmla="*/ 40 w 106"/>
                  <a:gd name="T51" fmla="*/ 70 h 161"/>
                  <a:gd name="T52" fmla="*/ 15 w 106"/>
                  <a:gd name="T53" fmla="*/ 74 h 161"/>
                  <a:gd name="T54" fmla="*/ 16 w 106"/>
                  <a:gd name="T55" fmla="*/ 51 h 161"/>
                  <a:gd name="T56" fmla="*/ 4 w 106"/>
                  <a:gd name="T57" fmla="*/ 62 h 161"/>
                  <a:gd name="T58" fmla="*/ 11 w 106"/>
                  <a:gd name="T59" fmla="*/ 38 h 161"/>
                  <a:gd name="T60" fmla="*/ 0 w 106"/>
                  <a:gd name="T61" fmla="*/ 37 h 161"/>
                  <a:gd name="T62" fmla="*/ 0 w 106"/>
                  <a:gd name="T63" fmla="*/ 37 h 16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06"/>
                  <a:gd name="T97" fmla="*/ 0 h 161"/>
                  <a:gd name="T98" fmla="*/ 106 w 106"/>
                  <a:gd name="T99" fmla="*/ 161 h 16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06" h="161">
                    <a:moveTo>
                      <a:pt x="0" y="37"/>
                    </a:moveTo>
                    <a:lnTo>
                      <a:pt x="0" y="37"/>
                    </a:lnTo>
                    <a:lnTo>
                      <a:pt x="4" y="16"/>
                    </a:lnTo>
                    <a:lnTo>
                      <a:pt x="16" y="0"/>
                    </a:lnTo>
                    <a:lnTo>
                      <a:pt x="40" y="0"/>
                    </a:lnTo>
                    <a:lnTo>
                      <a:pt x="26" y="19"/>
                    </a:lnTo>
                    <a:lnTo>
                      <a:pt x="58" y="23"/>
                    </a:lnTo>
                    <a:lnTo>
                      <a:pt x="38" y="49"/>
                    </a:lnTo>
                    <a:lnTo>
                      <a:pt x="62" y="58"/>
                    </a:lnTo>
                    <a:lnTo>
                      <a:pt x="85" y="91"/>
                    </a:lnTo>
                    <a:lnTo>
                      <a:pt x="78" y="93"/>
                    </a:lnTo>
                    <a:lnTo>
                      <a:pt x="88" y="101"/>
                    </a:lnTo>
                    <a:lnTo>
                      <a:pt x="82" y="110"/>
                    </a:lnTo>
                    <a:lnTo>
                      <a:pt x="105" y="111"/>
                    </a:lnTo>
                    <a:lnTo>
                      <a:pt x="91" y="133"/>
                    </a:lnTo>
                    <a:lnTo>
                      <a:pt x="101" y="139"/>
                    </a:lnTo>
                    <a:lnTo>
                      <a:pt x="6" y="160"/>
                    </a:lnTo>
                    <a:lnTo>
                      <a:pt x="48" y="130"/>
                    </a:lnTo>
                    <a:lnTo>
                      <a:pt x="36" y="135"/>
                    </a:lnTo>
                    <a:lnTo>
                      <a:pt x="12" y="126"/>
                    </a:lnTo>
                    <a:lnTo>
                      <a:pt x="30" y="115"/>
                    </a:lnTo>
                    <a:lnTo>
                      <a:pt x="19" y="110"/>
                    </a:lnTo>
                    <a:lnTo>
                      <a:pt x="43" y="98"/>
                    </a:lnTo>
                    <a:lnTo>
                      <a:pt x="45" y="83"/>
                    </a:lnTo>
                    <a:lnTo>
                      <a:pt x="33" y="79"/>
                    </a:lnTo>
                    <a:lnTo>
                      <a:pt x="40" y="70"/>
                    </a:lnTo>
                    <a:lnTo>
                      <a:pt x="15" y="74"/>
                    </a:lnTo>
                    <a:lnTo>
                      <a:pt x="16" y="51"/>
                    </a:lnTo>
                    <a:lnTo>
                      <a:pt x="4" y="62"/>
                    </a:lnTo>
                    <a:lnTo>
                      <a:pt x="11" y="38"/>
                    </a:lnTo>
                    <a:lnTo>
                      <a:pt x="0" y="37"/>
                    </a:lnTo>
                  </a:path>
                </a:pathLst>
              </a:custGeom>
              <a:solidFill>
                <a:schemeClr val="accent2"/>
              </a:solidFill>
              <a:ln w="6350">
                <a:solidFill>
                  <a:schemeClr val="bg1"/>
                </a:solidFill>
                <a:round/>
                <a:headEnd/>
                <a:tailEnd/>
              </a:ln>
            </p:spPr>
            <p:txBody>
              <a:bodyPr lIns="0" tIns="0" rIns="0" bIns="0" anchor="ctr">
                <a:spAutoFit/>
              </a:bodyPr>
              <a:lstStyle/>
              <a:p>
                <a:pPr>
                  <a:defRPr/>
                </a:pPr>
                <a:endParaRPr lang="en-GB" dirty="0"/>
              </a:p>
            </p:txBody>
          </p:sp>
        </p:grpSp>
        <p:sp>
          <p:nvSpPr>
            <p:cNvPr id="99" name="Freeform 98"/>
            <p:cNvSpPr>
              <a:spLocks/>
            </p:cNvSpPr>
            <p:nvPr/>
          </p:nvSpPr>
          <p:spPr bwMode="auto">
            <a:xfrm>
              <a:off x="3364669" y="3223089"/>
              <a:ext cx="136524" cy="291958"/>
            </a:xfrm>
            <a:custGeom>
              <a:avLst/>
              <a:gdLst>
                <a:gd name="T0" fmla="*/ 54908105 w 109"/>
                <a:gd name="T1" fmla="*/ 8289855 h 90"/>
                <a:gd name="T2" fmla="*/ 64320812 w 109"/>
                <a:gd name="T3" fmla="*/ 4974170 h 90"/>
                <a:gd name="T4" fmla="*/ 76872341 w 109"/>
                <a:gd name="T5" fmla="*/ 0 h 90"/>
                <a:gd name="T6" fmla="*/ 105110482 w 109"/>
                <a:gd name="T7" fmla="*/ 21553883 h 90"/>
                <a:gd name="T8" fmla="*/ 130211035 w 109"/>
                <a:gd name="T9" fmla="*/ 24870854 h 90"/>
                <a:gd name="T10" fmla="*/ 141193153 w 109"/>
                <a:gd name="T11" fmla="*/ 41450558 h 90"/>
                <a:gd name="T12" fmla="*/ 150605860 w 109"/>
                <a:gd name="T13" fmla="*/ 64662927 h 90"/>
                <a:gd name="T14" fmla="*/ 153743429 w 109"/>
                <a:gd name="T15" fmla="*/ 72952779 h 90"/>
                <a:gd name="T16" fmla="*/ 163156136 w 109"/>
                <a:gd name="T17" fmla="*/ 81243919 h 90"/>
                <a:gd name="T18" fmla="*/ 169431313 w 109"/>
                <a:gd name="T19" fmla="*/ 87875306 h 90"/>
                <a:gd name="T20" fmla="*/ 169431313 w 109"/>
                <a:gd name="T21" fmla="*/ 96165158 h 90"/>
                <a:gd name="T22" fmla="*/ 158450409 w 109"/>
                <a:gd name="T23" fmla="*/ 96165158 h 90"/>
                <a:gd name="T24" fmla="*/ 142762563 w 109"/>
                <a:gd name="T25" fmla="*/ 96165158 h 90"/>
                <a:gd name="T26" fmla="*/ 150605860 w 109"/>
                <a:gd name="T27" fmla="*/ 104456297 h 90"/>
                <a:gd name="T28" fmla="*/ 155312840 w 109"/>
                <a:gd name="T29" fmla="*/ 111087664 h 90"/>
                <a:gd name="T30" fmla="*/ 158450409 w 109"/>
                <a:gd name="T31" fmla="*/ 122694487 h 90"/>
                <a:gd name="T32" fmla="*/ 150605860 w 109"/>
                <a:gd name="T33" fmla="*/ 127668656 h 90"/>
                <a:gd name="T34" fmla="*/ 138055584 w 109"/>
                <a:gd name="T35" fmla="*/ 127668656 h 90"/>
                <a:gd name="T36" fmla="*/ 134918014 w 109"/>
                <a:gd name="T37" fmla="*/ 127668656 h 90"/>
                <a:gd name="T38" fmla="*/ 130211035 w 109"/>
                <a:gd name="T39" fmla="*/ 134300023 h 90"/>
                <a:gd name="T40" fmla="*/ 130211035 w 109"/>
                <a:gd name="T41" fmla="*/ 144248360 h 90"/>
                <a:gd name="T42" fmla="*/ 120798327 w 109"/>
                <a:gd name="T43" fmla="*/ 147564044 h 90"/>
                <a:gd name="T44" fmla="*/ 111385620 w 109"/>
                <a:gd name="T45" fmla="*/ 142589875 h 90"/>
                <a:gd name="T46" fmla="*/ 98835344 w 109"/>
                <a:gd name="T47" fmla="*/ 139274191 h 90"/>
                <a:gd name="T48" fmla="*/ 86285068 w 109"/>
                <a:gd name="T49" fmla="*/ 134300023 h 90"/>
                <a:gd name="T50" fmla="*/ 75302930 w 109"/>
                <a:gd name="T51" fmla="*/ 135958508 h 90"/>
                <a:gd name="T52" fmla="*/ 39220249 w 109"/>
                <a:gd name="T53" fmla="*/ 122694487 h 90"/>
                <a:gd name="T54" fmla="*/ 25100562 w 109"/>
                <a:gd name="T55" fmla="*/ 126010170 h 90"/>
                <a:gd name="T56" fmla="*/ 14119692 w 109"/>
                <a:gd name="T57" fmla="*/ 122694487 h 90"/>
                <a:gd name="T58" fmla="*/ 7844551 w 109"/>
                <a:gd name="T59" fmla="*/ 134300023 h 90"/>
                <a:gd name="T60" fmla="*/ 0 w 109"/>
                <a:gd name="T61" fmla="*/ 109430466 h 90"/>
                <a:gd name="T62" fmla="*/ 9412710 w 109"/>
                <a:gd name="T63" fmla="*/ 96165158 h 90"/>
                <a:gd name="T64" fmla="*/ 7844551 w 109"/>
                <a:gd name="T65" fmla="*/ 66321412 h 90"/>
                <a:gd name="T66" fmla="*/ 23532404 w 109"/>
                <a:gd name="T67" fmla="*/ 24870854 h 90"/>
                <a:gd name="T68" fmla="*/ 37652091 w 109"/>
                <a:gd name="T69" fmla="*/ 19896680 h 90"/>
                <a:gd name="T70" fmla="*/ 45495397 w 109"/>
                <a:gd name="T71" fmla="*/ 8289855 h 90"/>
                <a:gd name="T72" fmla="*/ 54908105 w 109"/>
                <a:gd name="T73" fmla="*/ 8289855 h 90"/>
                <a:gd name="T74" fmla="*/ 54908105 w 109"/>
                <a:gd name="T75" fmla="*/ 8289855 h 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9"/>
                <a:gd name="T115" fmla="*/ 0 h 90"/>
                <a:gd name="T116" fmla="*/ 109 w 109"/>
                <a:gd name="T117" fmla="*/ 90 h 9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9" h="90">
                  <a:moveTo>
                    <a:pt x="35" y="5"/>
                  </a:moveTo>
                  <a:lnTo>
                    <a:pt x="41" y="3"/>
                  </a:lnTo>
                  <a:lnTo>
                    <a:pt x="49" y="0"/>
                  </a:lnTo>
                  <a:lnTo>
                    <a:pt x="67" y="13"/>
                  </a:lnTo>
                  <a:lnTo>
                    <a:pt x="83" y="15"/>
                  </a:lnTo>
                  <a:lnTo>
                    <a:pt x="90" y="25"/>
                  </a:lnTo>
                  <a:lnTo>
                    <a:pt x="96" y="39"/>
                  </a:lnTo>
                  <a:lnTo>
                    <a:pt x="98" y="44"/>
                  </a:lnTo>
                  <a:lnTo>
                    <a:pt x="104" y="49"/>
                  </a:lnTo>
                  <a:lnTo>
                    <a:pt x="108" y="53"/>
                  </a:lnTo>
                  <a:lnTo>
                    <a:pt x="108" y="58"/>
                  </a:lnTo>
                  <a:lnTo>
                    <a:pt x="101" y="58"/>
                  </a:lnTo>
                  <a:lnTo>
                    <a:pt x="91" y="58"/>
                  </a:lnTo>
                  <a:lnTo>
                    <a:pt x="96" y="63"/>
                  </a:lnTo>
                  <a:lnTo>
                    <a:pt x="99" y="67"/>
                  </a:lnTo>
                  <a:lnTo>
                    <a:pt x="101" y="74"/>
                  </a:lnTo>
                  <a:lnTo>
                    <a:pt x="96" y="77"/>
                  </a:lnTo>
                  <a:lnTo>
                    <a:pt x="88" y="77"/>
                  </a:lnTo>
                  <a:lnTo>
                    <a:pt x="86" y="77"/>
                  </a:lnTo>
                  <a:lnTo>
                    <a:pt x="83" y="81"/>
                  </a:lnTo>
                  <a:lnTo>
                    <a:pt x="83" y="87"/>
                  </a:lnTo>
                  <a:lnTo>
                    <a:pt x="77" y="89"/>
                  </a:lnTo>
                  <a:lnTo>
                    <a:pt x="71" y="86"/>
                  </a:lnTo>
                  <a:lnTo>
                    <a:pt x="63" y="84"/>
                  </a:lnTo>
                  <a:lnTo>
                    <a:pt x="55" y="81"/>
                  </a:lnTo>
                  <a:lnTo>
                    <a:pt x="48" y="82"/>
                  </a:lnTo>
                  <a:lnTo>
                    <a:pt x="25" y="74"/>
                  </a:lnTo>
                  <a:lnTo>
                    <a:pt x="16" y="76"/>
                  </a:lnTo>
                  <a:lnTo>
                    <a:pt x="9" y="74"/>
                  </a:lnTo>
                  <a:lnTo>
                    <a:pt x="5" y="81"/>
                  </a:lnTo>
                  <a:lnTo>
                    <a:pt x="0" y="66"/>
                  </a:lnTo>
                  <a:lnTo>
                    <a:pt x="6" y="58"/>
                  </a:lnTo>
                  <a:lnTo>
                    <a:pt x="5" y="40"/>
                  </a:lnTo>
                  <a:lnTo>
                    <a:pt x="15" y="15"/>
                  </a:lnTo>
                  <a:lnTo>
                    <a:pt x="24" y="12"/>
                  </a:lnTo>
                  <a:lnTo>
                    <a:pt x="29" y="5"/>
                  </a:lnTo>
                  <a:lnTo>
                    <a:pt x="35" y="5"/>
                  </a:lnTo>
                </a:path>
              </a:pathLst>
            </a:custGeom>
            <a:solidFill>
              <a:schemeClr val="accent2">
                <a:lumMod val="60000"/>
                <a:lumOff val="40000"/>
              </a:schemeClr>
            </a:solidFill>
            <a:ln w="6350">
              <a:solidFill>
                <a:schemeClr val="bg1"/>
              </a:solidFill>
              <a:round/>
              <a:headEnd/>
              <a:tailEnd/>
            </a:ln>
          </p:spPr>
          <p:txBody>
            <a:bodyPr lIns="0" tIns="0" rIns="0" bIns="0" anchor="ctr">
              <a:spAutoFit/>
            </a:bodyPr>
            <a:lstStyle/>
            <a:p>
              <a:pPr>
                <a:defRPr/>
              </a:pPr>
              <a:endParaRPr lang="en-GB" dirty="0"/>
            </a:p>
          </p:txBody>
        </p:sp>
        <p:sp>
          <p:nvSpPr>
            <p:cNvPr id="100" name="Freeform 99"/>
            <p:cNvSpPr>
              <a:spLocks/>
            </p:cNvSpPr>
            <p:nvPr/>
          </p:nvSpPr>
          <p:spPr bwMode="auto">
            <a:xfrm>
              <a:off x="3345620" y="3338977"/>
              <a:ext cx="300036" cy="291958"/>
            </a:xfrm>
            <a:custGeom>
              <a:avLst/>
              <a:gdLst>
                <a:gd name="T0" fmla="*/ 190643677 w 241"/>
                <a:gd name="T1" fmla="*/ 8625115 h 139"/>
                <a:gd name="T2" fmla="*/ 207693550 w 241"/>
                <a:gd name="T3" fmla="*/ 0 h 139"/>
                <a:gd name="T4" fmla="*/ 230943376 w 241"/>
                <a:gd name="T5" fmla="*/ 15525734 h 139"/>
                <a:gd name="T6" fmla="*/ 240243307 w 241"/>
                <a:gd name="T7" fmla="*/ 34500462 h 139"/>
                <a:gd name="T8" fmla="*/ 266591866 w 241"/>
                <a:gd name="T9" fmla="*/ 51750698 h 139"/>
                <a:gd name="T10" fmla="*/ 302240355 w 241"/>
                <a:gd name="T11" fmla="*/ 77626037 h 139"/>
                <a:gd name="T12" fmla="*/ 325490182 w 241"/>
                <a:gd name="T13" fmla="*/ 77626037 h 139"/>
                <a:gd name="T14" fmla="*/ 361138749 w 241"/>
                <a:gd name="T15" fmla="*/ 87976981 h 139"/>
                <a:gd name="T16" fmla="*/ 351838818 w 241"/>
                <a:gd name="T17" fmla="*/ 129376735 h 139"/>
                <a:gd name="T18" fmla="*/ 320840216 w 241"/>
                <a:gd name="T19" fmla="*/ 165602997 h 139"/>
                <a:gd name="T20" fmla="*/ 272791819 w 241"/>
                <a:gd name="T21" fmla="*/ 194928685 h 139"/>
                <a:gd name="T22" fmla="*/ 274341808 w 241"/>
                <a:gd name="T23" fmla="*/ 210453100 h 139"/>
                <a:gd name="T24" fmla="*/ 251091981 w 241"/>
                <a:gd name="T25" fmla="*/ 238054249 h 139"/>
                <a:gd name="T26" fmla="*/ 246442016 w 241"/>
                <a:gd name="T27" fmla="*/ 191478377 h 139"/>
                <a:gd name="T28" fmla="*/ 206143561 w 241"/>
                <a:gd name="T29" fmla="*/ 186302258 h 139"/>
                <a:gd name="T30" fmla="*/ 206143561 w 241"/>
                <a:gd name="T31" fmla="*/ 170777802 h 139"/>
                <a:gd name="T32" fmla="*/ 158095125 w 241"/>
                <a:gd name="T33" fmla="*/ 210453100 h 139"/>
                <a:gd name="T34" fmla="*/ 141045253 w 241"/>
                <a:gd name="T35" fmla="*/ 188028069 h 139"/>
                <a:gd name="T36" fmla="*/ 154995149 w 241"/>
                <a:gd name="T37" fmla="*/ 174228151 h 139"/>
                <a:gd name="T38" fmla="*/ 164295118 w 241"/>
                <a:gd name="T39" fmla="*/ 160426878 h 139"/>
                <a:gd name="T40" fmla="*/ 145695218 w 241"/>
                <a:gd name="T41" fmla="*/ 136277350 h 139"/>
                <a:gd name="T42" fmla="*/ 113146705 w 241"/>
                <a:gd name="T43" fmla="*/ 122477432 h 139"/>
                <a:gd name="T44" fmla="*/ 55798359 w 241"/>
                <a:gd name="T45" fmla="*/ 129376735 h 139"/>
                <a:gd name="T46" fmla="*/ 13949901 w 241"/>
                <a:gd name="T47" fmla="*/ 132827043 h 139"/>
                <a:gd name="T48" fmla="*/ 9299933 w 241"/>
                <a:gd name="T49" fmla="*/ 98326591 h 139"/>
                <a:gd name="T50" fmla="*/ 40298464 w 241"/>
                <a:gd name="T51" fmla="*/ 53475195 h 139"/>
                <a:gd name="T52" fmla="*/ 32548522 w 241"/>
                <a:gd name="T53" fmla="*/ 20700539 h 139"/>
                <a:gd name="T54" fmla="*/ 49598405 w 241"/>
                <a:gd name="T55" fmla="*/ 18974728 h 139"/>
                <a:gd name="T56" fmla="*/ 80596929 w 241"/>
                <a:gd name="T57" fmla="*/ 22425041 h 139"/>
                <a:gd name="T58" fmla="*/ 110046729 w 241"/>
                <a:gd name="T59" fmla="*/ 25875349 h 139"/>
                <a:gd name="T60" fmla="*/ 134845299 w 241"/>
                <a:gd name="T61" fmla="*/ 36224959 h 139"/>
                <a:gd name="T62" fmla="*/ 153445160 w 241"/>
                <a:gd name="T63" fmla="*/ 37950770 h 139"/>
                <a:gd name="T64" fmla="*/ 158095125 w 241"/>
                <a:gd name="T65" fmla="*/ 20700539 h 139"/>
                <a:gd name="T66" fmla="*/ 178245014 w 241"/>
                <a:gd name="T67" fmla="*/ 18974728 h 139"/>
                <a:gd name="T68" fmla="*/ 184444968 w 241"/>
                <a:gd name="T69" fmla="*/ 12075426 h 13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41"/>
                <a:gd name="T106" fmla="*/ 0 h 139"/>
                <a:gd name="T107" fmla="*/ 241 w 241"/>
                <a:gd name="T108" fmla="*/ 139 h 13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41" h="139">
                  <a:moveTo>
                    <a:pt x="119" y="7"/>
                  </a:moveTo>
                  <a:lnTo>
                    <a:pt x="123" y="5"/>
                  </a:lnTo>
                  <a:lnTo>
                    <a:pt x="129" y="2"/>
                  </a:lnTo>
                  <a:lnTo>
                    <a:pt x="134" y="0"/>
                  </a:lnTo>
                  <a:lnTo>
                    <a:pt x="145" y="2"/>
                  </a:lnTo>
                  <a:lnTo>
                    <a:pt x="149" y="9"/>
                  </a:lnTo>
                  <a:lnTo>
                    <a:pt x="151" y="17"/>
                  </a:lnTo>
                  <a:lnTo>
                    <a:pt x="155" y="20"/>
                  </a:lnTo>
                  <a:lnTo>
                    <a:pt x="160" y="18"/>
                  </a:lnTo>
                  <a:lnTo>
                    <a:pt x="172" y="30"/>
                  </a:lnTo>
                  <a:lnTo>
                    <a:pt x="178" y="39"/>
                  </a:lnTo>
                  <a:lnTo>
                    <a:pt x="195" y="45"/>
                  </a:lnTo>
                  <a:lnTo>
                    <a:pt x="205" y="47"/>
                  </a:lnTo>
                  <a:lnTo>
                    <a:pt x="210" y="45"/>
                  </a:lnTo>
                  <a:lnTo>
                    <a:pt x="221" y="49"/>
                  </a:lnTo>
                  <a:lnTo>
                    <a:pt x="233" y="51"/>
                  </a:lnTo>
                  <a:lnTo>
                    <a:pt x="240" y="72"/>
                  </a:lnTo>
                  <a:lnTo>
                    <a:pt x="227" y="75"/>
                  </a:lnTo>
                  <a:lnTo>
                    <a:pt x="225" y="85"/>
                  </a:lnTo>
                  <a:lnTo>
                    <a:pt x="207" y="96"/>
                  </a:lnTo>
                  <a:lnTo>
                    <a:pt x="179" y="103"/>
                  </a:lnTo>
                  <a:lnTo>
                    <a:pt x="176" y="113"/>
                  </a:lnTo>
                  <a:lnTo>
                    <a:pt x="164" y="109"/>
                  </a:lnTo>
                  <a:lnTo>
                    <a:pt x="177" y="122"/>
                  </a:lnTo>
                  <a:lnTo>
                    <a:pt x="193" y="124"/>
                  </a:lnTo>
                  <a:lnTo>
                    <a:pt x="162" y="138"/>
                  </a:lnTo>
                  <a:lnTo>
                    <a:pt x="143" y="122"/>
                  </a:lnTo>
                  <a:lnTo>
                    <a:pt x="159" y="111"/>
                  </a:lnTo>
                  <a:lnTo>
                    <a:pt x="143" y="108"/>
                  </a:lnTo>
                  <a:lnTo>
                    <a:pt x="133" y="108"/>
                  </a:lnTo>
                  <a:lnTo>
                    <a:pt x="136" y="98"/>
                  </a:lnTo>
                  <a:lnTo>
                    <a:pt x="133" y="99"/>
                  </a:lnTo>
                  <a:lnTo>
                    <a:pt x="110" y="104"/>
                  </a:lnTo>
                  <a:lnTo>
                    <a:pt x="102" y="122"/>
                  </a:lnTo>
                  <a:lnTo>
                    <a:pt x="87" y="121"/>
                  </a:lnTo>
                  <a:lnTo>
                    <a:pt x="91" y="109"/>
                  </a:lnTo>
                  <a:lnTo>
                    <a:pt x="92" y="103"/>
                  </a:lnTo>
                  <a:lnTo>
                    <a:pt x="100" y="101"/>
                  </a:lnTo>
                  <a:lnTo>
                    <a:pt x="105" y="97"/>
                  </a:lnTo>
                  <a:lnTo>
                    <a:pt x="106" y="93"/>
                  </a:lnTo>
                  <a:lnTo>
                    <a:pt x="100" y="92"/>
                  </a:lnTo>
                  <a:lnTo>
                    <a:pt x="94" y="79"/>
                  </a:lnTo>
                  <a:lnTo>
                    <a:pt x="85" y="71"/>
                  </a:lnTo>
                  <a:lnTo>
                    <a:pt x="73" y="71"/>
                  </a:lnTo>
                  <a:lnTo>
                    <a:pt x="58" y="74"/>
                  </a:lnTo>
                  <a:lnTo>
                    <a:pt x="36" y="75"/>
                  </a:lnTo>
                  <a:lnTo>
                    <a:pt x="25" y="77"/>
                  </a:lnTo>
                  <a:lnTo>
                    <a:pt x="9" y="77"/>
                  </a:lnTo>
                  <a:lnTo>
                    <a:pt x="0" y="70"/>
                  </a:lnTo>
                  <a:lnTo>
                    <a:pt x="6" y="57"/>
                  </a:lnTo>
                  <a:lnTo>
                    <a:pt x="15" y="44"/>
                  </a:lnTo>
                  <a:lnTo>
                    <a:pt x="26" y="31"/>
                  </a:lnTo>
                  <a:lnTo>
                    <a:pt x="21" y="15"/>
                  </a:lnTo>
                  <a:lnTo>
                    <a:pt x="21" y="12"/>
                  </a:lnTo>
                  <a:lnTo>
                    <a:pt x="25" y="9"/>
                  </a:lnTo>
                  <a:lnTo>
                    <a:pt x="32" y="11"/>
                  </a:lnTo>
                  <a:lnTo>
                    <a:pt x="41" y="9"/>
                  </a:lnTo>
                  <a:lnTo>
                    <a:pt x="52" y="13"/>
                  </a:lnTo>
                  <a:lnTo>
                    <a:pt x="63" y="17"/>
                  </a:lnTo>
                  <a:lnTo>
                    <a:pt x="71" y="15"/>
                  </a:lnTo>
                  <a:lnTo>
                    <a:pt x="79" y="19"/>
                  </a:lnTo>
                  <a:lnTo>
                    <a:pt x="87" y="21"/>
                  </a:lnTo>
                  <a:lnTo>
                    <a:pt x="93" y="24"/>
                  </a:lnTo>
                  <a:lnTo>
                    <a:pt x="99" y="22"/>
                  </a:lnTo>
                  <a:lnTo>
                    <a:pt x="99" y="16"/>
                  </a:lnTo>
                  <a:lnTo>
                    <a:pt x="102" y="12"/>
                  </a:lnTo>
                  <a:lnTo>
                    <a:pt x="112" y="12"/>
                  </a:lnTo>
                  <a:lnTo>
                    <a:pt x="115" y="11"/>
                  </a:lnTo>
                  <a:lnTo>
                    <a:pt x="119" y="7"/>
                  </a:lnTo>
                </a:path>
              </a:pathLst>
            </a:custGeom>
            <a:solidFill>
              <a:schemeClr val="accent2">
                <a:lumMod val="60000"/>
                <a:lumOff val="40000"/>
              </a:schemeClr>
            </a:solidFill>
            <a:ln w="6350">
              <a:solidFill>
                <a:schemeClr val="bg1"/>
              </a:solidFill>
              <a:round/>
              <a:headEnd/>
              <a:tailEnd/>
            </a:ln>
          </p:spPr>
          <p:txBody>
            <a:bodyPr lIns="0" tIns="0" rIns="0" bIns="0" anchor="ctr">
              <a:spAutoFit/>
            </a:bodyPr>
            <a:lstStyle/>
            <a:p>
              <a:pPr>
                <a:defRPr/>
              </a:pPr>
              <a:endParaRPr lang="en-GB" dirty="0"/>
            </a:p>
          </p:txBody>
        </p:sp>
        <p:sp>
          <p:nvSpPr>
            <p:cNvPr id="101" name="Freeform 100"/>
            <p:cNvSpPr>
              <a:spLocks/>
            </p:cNvSpPr>
            <p:nvPr/>
          </p:nvSpPr>
          <p:spPr bwMode="auto">
            <a:xfrm>
              <a:off x="3421819" y="3373902"/>
              <a:ext cx="55563" cy="291958"/>
            </a:xfrm>
            <a:custGeom>
              <a:avLst/>
              <a:gdLst>
                <a:gd name="T0" fmla="*/ 15245252 w 45"/>
                <a:gd name="T1" fmla="*/ 21173698 h 51"/>
                <a:gd name="T2" fmla="*/ 22868498 w 45"/>
                <a:gd name="T3" fmla="*/ 34203856 h 51"/>
                <a:gd name="T4" fmla="*/ 27441949 w 45"/>
                <a:gd name="T5" fmla="*/ 42347396 h 51"/>
                <a:gd name="T6" fmla="*/ 32015399 w 45"/>
                <a:gd name="T7" fmla="*/ 79808144 h 51"/>
                <a:gd name="T8" fmla="*/ 38113745 w 45"/>
                <a:gd name="T9" fmla="*/ 81436595 h 51"/>
                <a:gd name="T10" fmla="*/ 44212101 w 45"/>
                <a:gd name="T11" fmla="*/ 61891357 h 51"/>
                <a:gd name="T12" fmla="*/ 45736996 w 45"/>
                <a:gd name="T13" fmla="*/ 52119377 h 51"/>
                <a:gd name="T14" fmla="*/ 64032034 w 45"/>
                <a:gd name="T15" fmla="*/ 45604298 h 51"/>
                <a:gd name="T16" fmla="*/ 67080589 w 45"/>
                <a:gd name="T17" fmla="*/ 37460758 h 51"/>
                <a:gd name="T18" fmla="*/ 59458583 w 45"/>
                <a:gd name="T19" fmla="*/ 34203856 h 51"/>
                <a:gd name="T20" fmla="*/ 50310447 w 45"/>
                <a:gd name="T21" fmla="*/ 13030163 h 51"/>
                <a:gd name="T22" fmla="*/ 35065190 w 45"/>
                <a:gd name="T23" fmla="*/ 0 h 51"/>
                <a:gd name="T24" fmla="*/ 16770147 w 45"/>
                <a:gd name="T25" fmla="*/ 0 h 51"/>
                <a:gd name="T26" fmla="*/ 0 w 45"/>
                <a:gd name="T27" fmla="*/ 1628451 h 51"/>
                <a:gd name="T28" fmla="*/ 15245252 w 45"/>
                <a:gd name="T29" fmla="*/ 21173698 h 51"/>
                <a:gd name="T30" fmla="*/ 15245252 w 45"/>
                <a:gd name="T31" fmla="*/ 21173698 h 5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5"/>
                <a:gd name="T49" fmla="*/ 0 h 51"/>
                <a:gd name="T50" fmla="*/ 45 w 45"/>
                <a:gd name="T51" fmla="*/ 51 h 5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5" h="51">
                  <a:moveTo>
                    <a:pt x="10" y="13"/>
                  </a:moveTo>
                  <a:lnTo>
                    <a:pt x="15" y="21"/>
                  </a:lnTo>
                  <a:lnTo>
                    <a:pt x="18" y="26"/>
                  </a:lnTo>
                  <a:lnTo>
                    <a:pt x="21" y="49"/>
                  </a:lnTo>
                  <a:lnTo>
                    <a:pt x="25" y="50"/>
                  </a:lnTo>
                  <a:lnTo>
                    <a:pt x="29" y="38"/>
                  </a:lnTo>
                  <a:lnTo>
                    <a:pt x="30" y="32"/>
                  </a:lnTo>
                  <a:lnTo>
                    <a:pt x="42" y="28"/>
                  </a:lnTo>
                  <a:lnTo>
                    <a:pt x="44" y="23"/>
                  </a:lnTo>
                  <a:lnTo>
                    <a:pt x="39" y="21"/>
                  </a:lnTo>
                  <a:lnTo>
                    <a:pt x="33" y="8"/>
                  </a:lnTo>
                  <a:lnTo>
                    <a:pt x="23" y="0"/>
                  </a:lnTo>
                  <a:lnTo>
                    <a:pt x="11" y="0"/>
                  </a:lnTo>
                  <a:lnTo>
                    <a:pt x="0" y="1"/>
                  </a:lnTo>
                  <a:lnTo>
                    <a:pt x="10" y="13"/>
                  </a:lnTo>
                </a:path>
              </a:pathLst>
            </a:custGeom>
            <a:solidFill>
              <a:schemeClr val="accent2">
                <a:lumMod val="60000"/>
                <a:lumOff val="40000"/>
              </a:schemeClr>
            </a:solidFill>
            <a:ln w="6350">
              <a:solidFill>
                <a:schemeClr val="bg1"/>
              </a:solidFill>
              <a:round/>
              <a:headEnd/>
              <a:tailEnd/>
            </a:ln>
          </p:spPr>
          <p:txBody>
            <a:bodyPr lIns="0" tIns="0" rIns="0" bIns="0" anchor="ctr">
              <a:spAutoFit/>
            </a:bodyPr>
            <a:lstStyle/>
            <a:p>
              <a:pPr>
                <a:defRPr/>
              </a:pPr>
              <a:endParaRPr lang="en-GB" dirty="0"/>
            </a:p>
          </p:txBody>
        </p:sp>
        <p:sp>
          <p:nvSpPr>
            <p:cNvPr id="102" name="Freeform 101"/>
            <p:cNvSpPr>
              <a:spLocks/>
            </p:cNvSpPr>
            <p:nvPr/>
          </p:nvSpPr>
          <p:spPr bwMode="auto">
            <a:xfrm>
              <a:off x="3367844" y="3092915"/>
              <a:ext cx="87312" cy="291958"/>
            </a:xfrm>
            <a:custGeom>
              <a:avLst/>
              <a:gdLst>
                <a:gd name="T0" fmla="*/ 92873192 w 69"/>
                <a:gd name="T1" fmla="*/ 1811599 h 46"/>
                <a:gd name="T2" fmla="*/ 0 w 69"/>
                <a:gd name="T3" fmla="*/ 18114643 h 46"/>
                <a:gd name="T4" fmla="*/ 8006221 w 69"/>
                <a:gd name="T5" fmla="*/ 48910485 h 46"/>
                <a:gd name="T6" fmla="*/ 19215183 w 69"/>
                <a:gd name="T7" fmla="*/ 47098886 h 46"/>
                <a:gd name="T8" fmla="*/ 16012443 w 69"/>
                <a:gd name="T9" fmla="*/ 76081768 h 46"/>
                <a:gd name="T10" fmla="*/ 27221407 w 69"/>
                <a:gd name="T11" fmla="*/ 76081768 h 46"/>
                <a:gd name="T12" fmla="*/ 32024886 w 69"/>
                <a:gd name="T13" fmla="*/ 72459918 h 46"/>
                <a:gd name="T14" fmla="*/ 35227626 w 69"/>
                <a:gd name="T15" fmla="*/ 74270170 h 46"/>
                <a:gd name="T16" fmla="*/ 51240074 w 69"/>
                <a:gd name="T17" fmla="*/ 72459918 h 46"/>
                <a:gd name="T18" fmla="*/ 62449034 w 69"/>
                <a:gd name="T19" fmla="*/ 74270170 h 46"/>
                <a:gd name="T20" fmla="*/ 68853250 w 69"/>
                <a:gd name="T21" fmla="*/ 81516563 h 46"/>
                <a:gd name="T22" fmla="*/ 84865707 w 69"/>
                <a:gd name="T23" fmla="*/ 74270170 h 46"/>
                <a:gd name="T24" fmla="*/ 91271189 w 69"/>
                <a:gd name="T25" fmla="*/ 81516563 h 46"/>
                <a:gd name="T26" fmla="*/ 94473929 w 69"/>
                <a:gd name="T27" fmla="*/ 76081768 h 46"/>
                <a:gd name="T28" fmla="*/ 108885629 w 69"/>
                <a:gd name="T29" fmla="*/ 50722083 h 46"/>
                <a:gd name="T30" fmla="*/ 108885629 w 69"/>
                <a:gd name="T31" fmla="*/ 28984238 h 46"/>
                <a:gd name="T32" fmla="*/ 96074667 w 69"/>
                <a:gd name="T33" fmla="*/ 18114643 h 46"/>
                <a:gd name="T34" fmla="*/ 96074667 w 69"/>
                <a:gd name="T35" fmla="*/ 0 h 46"/>
                <a:gd name="T36" fmla="*/ 78461472 w 69"/>
                <a:gd name="T37" fmla="*/ 3623198 h 46"/>
                <a:gd name="T38" fmla="*/ 92873192 w 69"/>
                <a:gd name="T39" fmla="*/ 1811599 h 46"/>
                <a:gd name="T40" fmla="*/ 92873192 w 69"/>
                <a:gd name="T41" fmla="*/ 1811599 h 4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9"/>
                <a:gd name="T64" fmla="*/ 0 h 46"/>
                <a:gd name="T65" fmla="*/ 69 w 69"/>
                <a:gd name="T66" fmla="*/ 46 h 4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9" h="46">
                  <a:moveTo>
                    <a:pt x="58" y="1"/>
                  </a:moveTo>
                  <a:lnTo>
                    <a:pt x="0" y="10"/>
                  </a:lnTo>
                  <a:lnTo>
                    <a:pt x="5" y="27"/>
                  </a:lnTo>
                  <a:lnTo>
                    <a:pt x="12" y="26"/>
                  </a:lnTo>
                  <a:lnTo>
                    <a:pt x="10" y="42"/>
                  </a:lnTo>
                  <a:lnTo>
                    <a:pt x="17" y="42"/>
                  </a:lnTo>
                  <a:lnTo>
                    <a:pt x="20" y="40"/>
                  </a:lnTo>
                  <a:lnTo>
                    <a:pt x="22" y="41"/>
                  </a:lnTo>
                  <a:lnTo>
                    <a:pt x="32" y="40"/>
                  </a:lnTo>
                  <a:lnTo>
                    <a:pt x="39" y="41"/>
                  </a:lnTo>
                  <a:lnTo>
                    <a:pt x="43" y="45"/>
                  </a:lnTo>
                  <a:lnTo>
                    <a:pt x="53" y="41"/>
                  </a:lnTo>
                  <a:lnTo>
                    <a:pt x="57" y="45"/>
                  </a:lnTo>
                  <a:lnTo>
                    <a:pt x="59" y="42"/>
                  </a:lnTo>
                  <a:lnTo>
                    <a:pt x="68" y="28"/>
                  </a:lnTo>
                  <a:lnTo>
                    <a:pt x="68" y="16"/>
                  </a:lnTo>
                  <a:lnTo>
                    <a:pt x="60" y="10"/>
                  </a:lnTo>
                  <a:lnTo>
                    <a:pt x="60" y="0"/>
                  </a:lnTo>
                  <a:lnTo>
                    <a:pt x="49" y="2"/>
                  </a:lnTo>
                  <a:lnTo>
                    <a:pt x="58" y="1"/>
                  </a:lnTo>
                </a:path>
              </a:pathLst>
            </a:custGeom>
            <a:solidFill>
              <a:schemeClr val="accent2">
                <a:lumMod val="60000"/>
                <a:lumOff val="40000"/>
              </a:schemeClr>
            </a:solidFill>
            <a:ln w="6350">
              <a:solidFill>
                <a:schemeClr val="bg1"/>
              </a:solidFill>
              <a:round/>
              <a:headEnd/>
              <a:tailEnd/>
            </a:ln>
          </p:spPr>
          <p:txBody>
            <a:bodyPr lIns="0" tIns="0" rIns="0" bIns="0" anchor="ctr">
              <a:spAutoFit/>
            </a:bodyPr>
            <a:lstStyle/>
            <a:p>
              <a:pPr>
                <a:defRPr/>
              </a:pPr>
              <a:endParaRPr lang="en-GB" dirty="0"/>
            </a:p>
          </p:txBody>
        </p:sp>
        <p:sp>
          <p:nvSpPr>
            <p:cNvPr id="103" name="Freeform 102"/>
            <p:cNvSpPr>
              <a:spLocks/>
            </p:cNvSpPr>
            <p:nvPr/>
          </p:nvSpPr>
          <p:spPr bwMode="auto">
            <a:xfrm>
              <a:off x="3301170" y="3179433"/>
              <a:ext cx="136524" cy="291958"/>
            </a:xfrm>
            <a:custGeom>
              <a:avLst/>
              <a:gdLst>
                <a:gd name="T0" fmla="*/ 34514522 w 109"/>
                <a:gd name="T1" fmla="*/ 12801014 h 54"/>
                <a:gd name="T2" fmla="*/ 69027792 w 109"/>
                <a:gd name="T3" fmla="*/ 9144353 h 54"/>
                <a:gd name="T4" fmla="*/ 95697775 w 109"/>
                <a:gd name="T5" fmla="*/ 0 h 54"/>
                <a:gd name="T6" fmla="*/ 133348604 w 109"/>
                <a:gd name="T7" fmla="*/ 0 h 54"/>
                <a:gd name="T8" fmla="*/ 169431313 w 109"/>
                <a:gd name="T9" fmla="*/ 0 h 54"/>
                <a:gd name="T10" fmla="*/ 155312840 w 109"/>
                <a:gd name="T11" fmla="*/ 21945364 h 54"/>
                <a:gd name="T12" fmla="*/ 141193153 w 109"/>
                <a:gd name="T13" fmla="*/ 34746378 h 54"/>
                <a:gd name="T14" fmla="*/ 123935896 w 109"/>
                <a:gd name="T15" fmla="*/ 36574707 h 54"/>
                <a:gd name="T16" fmla="*/ 103542324 w 109"/>
                <a:gd name="T17" fmla="*/ 60348405 h 54"/>
                <a:gd name="T18" fmla="*/ 95697775 w 109"/>
                <a:gd name="T19" fmla="*/ 80465435 h 54"/>
                <a:gd name="T20" fmla="*/ 89422637 w 109"/>
                <a:gd name="T21" fmla="*/ 96924475 h 54"/>
                <a:gd name="T22" fmla="*/ 80009910 w 109"/>
                <a:gd name="T23" fmla="*/ 85951774 h 54"/>
                <a:gd name="T24" fmla="*/ 0 w 109"/>
                <a:gd name="T25" fmla="*/ 69492755 h 54"/>
                <a:gd name="T26" fmla="*/ 21962993 w 109"/>
                <a:gd name="T27" fmla="*/ 49377078 h 54"/>
                <a:gd name="T28" fmla="*/ 36082680 w 109"/>
                <a:gd name="T29" fmla="*/ 60348405 h 54"/>
                <a:gd name="T30" fmla="*/ 31375701 w 109"/>
                <a:gd name="T31" fmla="*/ 38404388 h 54"/>
                <a:gd name="T32" fmla="*/ 34514522 w 109"/>
                <a:gd name="T33" fmla="*/ 12801014 h 54"/>
                <a:gd name="T34" fmla="*/ 34514522 w 109"/>
                <a:gd name="T35" fmla="*/ 12801014 h 5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9"/>
                <a:gd name="T55" fmla="*/ 0 h 54"/>
                <a:gd name="T56" fmla="*/ 109 w 109"/>
                <a:gd name="T57" fmla="*/ 54 h 5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9" h="54">
                  <a:moveTo>
                    <a:pt x="22" y="7"/>
                  </a:moveTo>
                  <a:lnTo>
                    <a:pt x="44" y="5"/>
                  </a:lnTo>
                  <a:lnTo>
                    <a:pt x="61" y="0"/>
                  </a:lnTo>
                  <a:lnTo>
                    <a:pt x="85" y="0"/>
                  </a:lnTo>
                  <a:lnTo>
                    <a:pt x="108" y="0"/>
                  </a:lnTo>
                  <a:lnTo>
                    <a:pt x="99" y="12"/>
                  </a:lnTo>
                  <a:lnTo>
                    <a:pt x="90" y="19"/>
                  </a:lnTo>
                  <a:lnTo>
                    <a:pt x="79" y="20"/>
                  </a:lnTo>
                  <a:lnTo>
                    <a:pt x="66" y="33"/>
                  </a:lnTo>
                  <a:lnTo>
                    <a:pt x="61" y="44"/>
                  </a:lnTo>
                  <a:lnTo>
                    <a:pt x="57" y="53"/>
                  </a:lnTo>
                  <a:lnTo>
                    <a:pt x="51" y="47"/>
                  </a:lnTo>
                  <a:lnTo>
                    <a:pt x="0" y="38"/>
                  </a:lnTo>
                  <a:lnTo>
                    <a:pt x="14" y="27"/>
                  </a:lnTo>
                  <a:lnTo>
                    <a:pt x="23" y="33"/>
                  </a:lnTo>
                  <a:lnTo>
                    <a:pt x="20" y="21"/>
                  </a:lnTo>
                  <a:lnTo>
                    <a:pt x="22" y="7"/>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04" name="Freeform 103"/>
            <p:cNvSpPr>
              <a:spLocks/>
            </p:cNvSpPr>
            <p:nvPr/>
          </p:nvSpPr>
          <p:spPr bwMode="auto">
            <a:xfrm>
              <a:off x="3324982" y="3139744"/>
              <a:ext cx="117475" cy="291958"/>
            </a:xfrm>
            <a:custGeom>
              <a:avLst/>
              <a:gdLst>
                <a:gd name="T0" fmla="*/ 68810669 w 95"/>
                <a:gd name="T1" fmla="*/ 6786359 h 39"/>
                <a:gd name="T2" fmla="*/ 81044160 w 95"/>
                <a:gd name="T3" fmla="*/ 6786359 h 39"/>
                <a:gd name="T4" fmla="*/ 91747984 w 95"/>
                <a:gd name="T5" fmla="*/ 3393179 h 39"/>
                <a:gd name="T6" fmla="*/ 93276395 w 95"/>
                <a:gd name="T7" fmla="*/ 6786359 h 39"/>
                <a:gd name="T8" fmla="*/ 97864102 w 95"/>
                <a:gd name="T9" fmla="*/ 1697241 h 39"/>
                <a:gd name="T10" fmla="*/ 140679397 w 95"/>
                <a:gd name="T11" fmla="*/ 0 h 39"/>
                <a:gd name="T12" fmla="*/ 143737456 w 95"/>
                <a:gd name="T13" fmla="*/ 10179537 h 39"/>
                <a:gd name="T14" fmla="*/ 137621339 w 95"/>
                <a:gd name="T15" fmla="*/ 35630335 h 39"/>
                <a:gd name="T16" fmla="*/ 126917515 w 95"/>
                <a:gd name="T17" fmla="*/ 64473011 h 39"/>
                <a:gd name="T18" fmla="*/ 103980219 w 95"/>
                <a:gd name="T19" fmla="*/ 49203058 h 39"/>
                <a:gd name="T20" fmla="*/ 64222963 w 95"/>
                <a:gd name="T21" fmla="*/ 42416691 h 39"/>
                <a:gd name="T22" fmla="*/ 27523775 w 95"/>
                <a:gd name="T23" fmla="*/ 50900298 h 39"/>
                <a:gd name="T24" fmla="*/ 22937305 w 95"/>
                <a:gd name="T25" fmla="*/ 50900298 h 39"/>
                <a:gd name="T26" fmla="*/ 1529648 w 95"/>
                <a:gd name="T27" fmla="*/ 54293476 h 39"/>
                <a:gd name="T28" fmla="*/ 0 w 95"/>
                <a:gd name="T29" fmla="*/ 37326272 h 39"/>
                <a:gd name="T30" fmla="*/ 13761888 w 95"/>
                <a:gd name="T31" fmla="*/ 8483599 h 39"/>
                <a:gd name="T32" fmla="*/ 30583070 w 95"/>
                <a:gd name="T33" fmla="*/ 3393179 h 39"/>
                <a:gd name="T34" fmla="*/ 65752611 w 95"/>
                <a:gd name="T35" fmla="*/ 30539916 h 39"/>
                <a:gd name="T36" fmla="*/ 68810669 w 95"/>
                <a:gd name="T37" fmla="*/ 6786359 h 39"/>
                <a:gd name="T38" fmla="*/ 68810669 w 95"/>
                <a:gd name="T39" fmla="*/ 6786359 h 3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95"/>
                <a:gd name="T61" fmla="*/ 0 h 39"/>
                <a:gd name="T62" fmla="*/ 95 w 95"/>
                <a:gd name="T63" fmla="*/ 39 h 3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95" h="39">
                  <a:moveTo>
                    <a:pt x="45" y="4"/>
                  </a:moveTo>
                  <a:lnTo>
                    <a:pt x="53" y="4"/>
                  </a:lnTo>
                  <a:lnTo>
                    <a:pt x="60" y="2"/>
                  </a:lnTo>
                  <a:lnTo>
                    <a:pt x="61" y="4"/>
                  </a:lnTo>
                  <a:lnTo>
                    <a:pt x="64" y="1"/>
                  </a:lnTo>
                  <a:lnTo>
                    <a:pt x="92" y="0"/>
                  </a:lnTo>
                  <a:lnTo>
                    <a:pt x="94" y="6"/>
                  </a:lnTo>
                  <a:lnTo>
                    <a:pt x="90" y="21"/>
                  </a:lnTo>
                  <a:lnTo>
                    <a:pt x="83" y="38"/>
                  </a:lnTo>
                  <a:lnTo>
                    <a:pt x="68" y="29"/>
                  </a:lnTo>
                  <a:lnTo>
                    <a:pt x="42" y="25"/>
                  </a:lnTo>
                  <a:lnTo>
                    <a:pt x="18" y="30"/>
                  </a:lnTo>
                  <a:lnTo>
                    <a:pt x="15" y="30"/>
                  </a:lnTo>
                  <a:lnTo>
                    <a:pt x="1" y="32"/>
                  </a:lnTo>
                  <a:lnTo>
                    <a:pt x="0" y="22"/>
                  </a:lnTo>
                  <a:lnTo>
                    <a:pt x="9" y="5"/>
                  </a:lnTo>
                  <a:lnTo>
                    <a:pt x="20" y="2"/>
                  </a:lnTo>
                  <a:lnTo>
                    <a:pt x="43" y="18"/>
                  </a:lnTo>
                  <a:lnTo>
                    <a:pt x="45" y="4"/>
                  </a:lnTo>
                </a:path>
              </a:pathLst>
            </a:custGeom>
            <a:solidFill>
              <a:schemeClr val="accent2">
                <a:lumMod val="60000"/>
                <a:lumOff val="40000"/>
              </a:schemeClr>
            </a:solidFill>
            <a:ln w="6350">
              <a:solidFill>
                <a:schemeClr val="bg1"/>
              </a:solidFill>
              <a:round/>
              <a:headEnd/>
              <a:tailEnd/>
            </a:ln>
          </p:spPr>
          <p:txBody>
            <a:bodyPr lIns="0" tIns="0" rIns="0" bIns="0" anchor="ctr">
              <a:spAutoFit/>
            </a:bodyPr>
            <a:lstStyle/>
            <a:p>
              <a:pPr>
                <a:defRPr/>
              </a:pPr>
              <a:endParaRPr lang="en-GB" dirty="0"/>
            </a:p>
          </p:txBody>
        </p:sp>
        <p:sp>
          <p:nvSpPr>
            <p:cNvPr id="105" name="Freeform 104"/>
            <p:cNvSpPr>
              <a:spLocks/>
            </p:cNvSpPr>
            <p:nvPr/>
          </p:nvSpPr>
          <p:spPr bwMode="auto">
            <a:xfrm>
              <a:off x="3201158" y="3389778"/>
              <a:ext cx="57150" cy="291958"/>
            </a:xfrm>
            <a:custGeom>
              <a:avLst/>
              <a:gdLst>
                <a:gd name="T0" fmla="*/ 0 w 47"/>
                <a:gd name="T1" fmla="*/ 42676691 h 25"/>
                <a:gd name="T2" fmla="*/ 0 w 47"/>
                <a:gd name="T3" fmla="*/ 42676691 h 25"/>
                <a:gd name="T4" fmla="*/ 0 w 47"/>
                <a:gd name="T5" fmla="*/ 12446704 h 25"/>
                <a:gd name="T6" fmla="*/ 47314124 w 47"/>
                <a:gd name="T7" fmla="*/ 0 h 25"/>
                <a:gd name="T8" fmla="*/ 59141738 w 47"/>
                <a:gd name="T9" fmla="*/ 8890311 h 25"/>
                <a:gd name="T10" fmla="*/ 68013361 w 47"/>
                <a:gd name="T11" fmla="*/ 17781956 h 25"/>
                <a:gd name="T12" fmla="*/ 48792728 w 47"/>
                <a:gd name="T13" fmla="*/ 24894741 h 25"/>
                <a:gd name="T14" fmla="*/ 28092265 w 47"/>
                <a:gd name="T15" fmla="*/ 37341439 h 25"/>
                <a:gd name="T16" fmla="*/ 10350231 w 47"/>
                <a:gd name="T17" fmla="*/ 37341439 h 25"/>
                <a:gd name="T18" fmla="*/ 0 w 47"/>
                <a:gd name="T19" fmla="*/ 42676691 h 25"/>
                <a:gd name="T20" fmla="*/ 0 w 47"/>
                <a:gd name="T21" fmla="*/ 42676691 h 2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7"/>
                <a:gd name="T34" fmla="*/ 0 h 25"/>
                <a:gd name="T35" fmla="*/ 47 w 47"/>
                <a:gd name="T36" fmla="*/ 25 h 2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7" h="25">
                  <a:moveTo>
                    <a:pt x="0" y="24"/>
                  </a:moveTo>
                  <a:lnTo>
                    <a:pt x="0" y="24"/>
                  </a:lnTo>
                  <a:lnTo>
                    <a:pt x="0" y="7"/>
                  </a:lnTo>
                  <a:lnTo>
                    <a:pt x="32" y="0"/>
                  </a:lnTo>
                  <a:lnTo>
                    <a:pt x="40" y="5"/>
                  </a:lnTo>
                  <a:lnTo>
                    <a:pt x="46" y="10"/>
                  </a:lnTo>
                  <a:lnTo>
                    <a:pt x="33" y="14"/>
                  </a:lnTo>
                  <a:lnTo>
                    <a:pt x="19" y="21"/>
                  </a:lnTo>
                  <a:lnTo>
                    <a:pt x="7" y="21"/>
                  </a:lnTo>
                  <a:lnTo>
                    <a:pt x="0" y="24"/>
                  </a:lnTo>
                </a:path>
              </a:pathLst>
            </a:custGeom>
            <a:solidFill>
              <a:schemeClr val="accent2">
                <a:lumMod val="60000"/>
                <a:lumOff val="40000"/>
              </a:schemeClr>
            </a:solidFill>
            <a:ln w="6350">
              <a:solidFill>
                <a:schemeClr val="bg1"/>
              </a:solidFill>
              <a:round/>
              <a:headEnd/>
              <a:tailEnd/>
            </a:ln>
          </p:spPr>
          <p:txBody>
            <a:bodyPr lIns="0" tIns="0" rIns="0" bIns="0" anchor="ctr">
              <a:spAutoFit/>
            </a:bodyPr>
            <a:lstStyle/>
            <a:p>
              <a:pPr>
                <a:defRPr/>
              </a:pPr>
              <a:endParaRPr lang="en-GB" dirty="0"/>
            </a:p>
          </p:txBody>
        </p:sp>
        <p:sp>
          <p:nvSpPr>
            <p:cNvPr id="106" name="Freeform 105"/>
            <p:cNvSpPr>
              <a:spLocks/>
            </p:cNvSpPr>
            <p:nvPr/>
          </p:nvSpPr>
          <p:spPr bwMode="auto">
            <a:xfrm>
              <a:off x="3315777" y="3494258"/>
              <a:ext cx="37916" cy="291958"/>
            </a:xfrm>
            <a:custGeom>
              <a:avLst/>
              <a:gdLst>
                <a:gd name="T0" fmla="*/ 0 w 32"/>
                <a:gd name="T1" fmla="*/ 12903200 h 20"/>
                <a:gd name="T2" fmla="*/ 10765308 w 32"/>
                <a:gd name="T3" fmla="*/ 30645098 h 20"/>
                <a:gd name="T4" fmla="*/ 55620095 w 32"/>
                <a:gd name="T5" fmla="*/ 17741898 h 20"/>
                <a:gd name="T6" fmla="*/ 46648337 w 32"/>
                <a:gd name="T7" fmla="*/ 0 h 20"/>
                <a:gd name="T8" fmla="*/ 3588436 w 32"/>
                <a:gd name="T9" fmla="*/ 14516099 h 20"/>
                <a:gd name="T10" fmla="*/ 0 w 32"/>
                <a:gd name="T11" fmla="*/ 12903200 h 20"/>
                <a:gd name="T12" fmla="*/ 0 w 32"/>
                <a:gd name="T13" fmla="*/ 12903200 h 20"/>
                <a:gd name="T14" fmla="*/ 0 60000 65536"/>
                <a:gd name="T15" fmla="*/ 0 60000 65536"/>
                <a:gd name="T16" fmla="*/ 0 60000 65536"/>
                <a:gd name="T17" fmla="*/ 0 60000 65536"/>
                <a:gd name="T18" fmla="*/ 0 60000 65536"/>
                <a:gd name="T19" fmla="*/ 0 60000 65536"/>
                <a:gd name="T20" fmla="*/ 0 60000 65536"/>
                <a:gd name="T21" fmla="*/ 0 w 32"/>
                <a:gd name="T22" fmla="*/ 0 h 20"/>
                <a:gd name="T23" fmla="*/ 32 w 32"/>
                <a:gd name="T24" fmla="*/ 20 h 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20">
                  <a:moveTo>
                    <a:pt x="0" y="8"/>
                  </a:moveTo>
                  <a:lnTo>
                    <a:pt x="6" y="19"/>
                  </a:lnTo>
                  <a:lnTo>
                    <a:pt x="31" y="11"/>
                  </a:lnTo>
                  <a:lnTo>
                    <a:pt x="26" y="0"/>
                  </a:lnTo>
                  <a:lnTo>
                    <a:pt x="2" y="9"/>
                  </a:lnTo>
                  <a:lnTo>
                    <a:pt x="0" y="8"/>
                  </a:lnTo>
                </a:path>
              </a:pathLst>
            </a:custGeom>
            <a:solidFill>
              <a:schemeClr val="accent2">
                <a:lumMod val="60000"/>
                <a:lumOff val="40000"/>
              </a:schemeClr>
            </a:solidFill>
            <a:ln w="6350">
              <a:solidFill>
                <a:schemeClr val="bg1"/>
              </a:solidFill>
              <a:round/>
              <a:headEnd/>
              <a:tailEnd/>
            </a:ln>
          </p:spPr>
          <p:txBody>
            <a:bodyPr wrap="square" lIns="0" tIns="0" rIns="0" bIns="0" anchor="ctr">
              <a:spAutoFit/>
            </a:bodyPr>
            <a:lstStyle/>
            <a:p>
              <a:pPr>
                <a:defRPr/>
              </a:pPr>
              <a:endParaRPr lang="en-GB" dirty="0"/>
            </a:p>
          </p:txBody>
        </p:sp>
        <p:sp>
          <p:nvSpPr>
            <p:cNvPr id="107" name="Freeform 106"/>
            <p:cNvSpPr>
              <a:spLocks/>
            </p:cNvSpPr>
            <p:nvPr/>
          </p:nvSpPr>
          <p:spPr bwMode="auto">
            <a:xfrm>
              <a:off x="3283708" y="3442959"/>
              <a:ext cx="73025" cy="291958"/>
            </a:xfrm>
            <a:custGeom>
              <a:avLst/>
              <a:gdLst>
                <a:gd name="T0" fmla="*/ 25363600 w 58"/>
                <a:gd name="T1" fmla="*/ 23155799 h 79"/>
                <a:gd name="T2" fmla="*/ 34874474 w 58"/>
                <a:gd name="T3" fmla="*/ 0 h 79"/>
                <a:gd name="T4" fmla="*/ 90357122 w 58"/>
                <a:gd name="T5" fmla="*/ 52927169 h 79"/>
                <a:gd name="T6" fmla="*/ 80846228 w 58"/>
                <a:gd name="T7" fmla="*/ 89315408 h 79"/>
                <a:gd name="T8" fmla="*/ 88771976 w 58"/>
                <a:gd name="T9" fmla="*/ 109163411 h 79"/>
                <a:gd name="T10" fmla="*/ 31704183 w 58"/>
                <a:gd name="T11" fmla="*/ 129011413 h 79"/>
                <a:gd name="T12" fmla="*/ 0 w 58"/>
                <a:gd name="T13" fmla="*/ 104201732 h 79"/>
                <a:gd name="T14" fmla="*/ 41215057 w 58"/>
                <a:gd name="T15" fmla="*/ 100893946 h 79"/>
                <a:gd name="T16" fmla="*/ 49142055 w 58"/>
                <a:gd name="T17" fmla="*/ 72775172 h 79"/>
                <a:gd name="T18" fmla="*/ 25363600 w 58"/>
                <a:gd name="T19" fmla="*/ 23155799 h 79"/>
                <a:gd name="T20" fmla="*/ 25363600 w 58"/>
                <a:gd name="T21" fmla="*/ 23155799 h 7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8"/>
                <a:gd name="T34" fmla="*/ 0 h 79"/>
                <a:gd name="T35" fmla="*/ 58 w 58"/>
                <a:gd name="T36" fmla="*/ 79 h 7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8" h="79">
                  <a:moveTo>
                    <a:pt x="16" y="14"/>
                  </a:moveTo>
                  <a:lnTo>
                    <a:pt x="22" y="0"/>
                  </a:lnTo>
                  <a:lnTo>
                    <a:pt x="57" y="32"/>
                  </a:lnTo>
                  <a:lnTo>
                    <a:pt x="51" y="54"/>
                  </a:lnTo>
                  <a:lnTo>
                    <a:pt x="56" y="66"/>
                  </a:lnTo>
                  <a:lnTo>
                    <a:pt x="20" y="78"/>
                  </a:lnTo>
                  <a:lnTo>
                    <a:pt x="0" y="63"/>
                  </a:lnTo>
                  <a:lnTo>
                    <a:pt x="26" y="61"/>
                  </a:lnTo>
                  <a:lnTo>
                    <a:pt x="31" y="44"/>
                  </a:lnTo>
                  <a:lnTo>
                    <a:pt x="16" y="14"/>
                  </a:lnTo>
                </a:path>
              </a:pathLst>
            </a:custGeom>
            <a:solidFill>
              <a:schemeClr val="accent2">
                <a:lumMod val="60000"/>
                <a:lumOff val="40000"/>
              </a:schemeClr>
            </a:solidFill>
            <a:ln w="6350">
              <a:solidFill>
                <a:schemeClr val="bg1"/>
              </a:solidFill>
              <a:round/>
              <a:headEnd/>
              <a:tailEnd/>
            </a:ln>
          </p:spPr>
          <p:txBody>
            <a:bodyPr lIns="0" tIns="0" rIns="0" bIns="0" anchor="ctr">
              <a:spAutoFit/>
            </a:bodyPr>
            <a:lstStyle/>
            <a:p>
              <a:pPr>
                <a:defRPr/>
              </a:pPr>
              <a:endParaRPr lang="en-GB" dirty="0"/>
            </a:p>
          </p:txBody>
        </p:sp>
        <p:sp>
          <p:nvSpPr>
            <p:cNvPr id="108" name="Freeform 107"/>
            <p:cNvSpPr>
              <a:spLocks/>
            </p:cNvSpPr>
            <p:nvPr/>
          </p:nvSpPr>
          <p:spPr bwMode="auto">
            <a:xfrm>
              <a:off x="3197984" y="3430259"/>
              <a:ext cx="117475" cy="291958"/>
            </a:xfrm>
            <a:custGeom>
              <a:avLst/>
              <a:gdLst>
                <a:gd name="T0" fmla="*/ 4891812 w 92"/>
                <a:gd name="T1" fmla="*/ 24317568 h 65"/>
                <a:gd name="T2" fmla="*/ 35870734 w 92"/>
                <a:gd name="T3" fmla="*/ 18705924 h 65"/>
                <a:gd name="T4" fmla="*/ 58696640 w 92"/>
                <a:gd name="T5" fmla="*/ 1871003 h 65"/>
                <a:gd name="T6" fmla="*/ 78262605 w 92"/>
                <a:gd name="T7" fmla="*/ 0 h 65"/>
                <a:gd name="T8" fmla="*/ 99459194 w 92"/>
                <a:gd name="T9" fmla="*/ 18705924 h 65"/>
                <a:gd name="T10" fmla="*/ 148373469 w 92"/>
                <a:gd name="T11" fmla="*/ 7482644 h 65"/>
                <a:gd name="T12" fmla="*/ 130438108 w 92"/>
                <a:gd name="T13" fmla="*/ 54246776 h 65"/>
                <a:gd name="T14" fmla="*/ 83154416 w 92"/>
                <a:gd name="T15" fmla="*/ 57987413 h 65"/>
                <a:gd name="T16" fmla="*/ 99459194 w 92"/>
                <a:gd name="T17" fmla="*/ 93529637 h 65"/>
                <a:gd name="T18" fmla="*/ 99459194 w 92"/>
                <a:gd name="T19" fmla="*/ 119716830 h 65"/>
                <a:gd name="T20" fmla="*/ 55436709 w 92"/>
                <a:gd name="T21" fmla="*/ 87917977 h 65"/>
                <a:gd name="T22" fmla="*/ 17935367 w 92"/>
                <a:gd name="T23" fmla="*/ 41152485 h 65"/>
                <a:gd name="T24" fmla="*/ 0 w 92"/>
                <a:gd name="T25" fmla="*/ 44894500 h 65"/>
                <a:gd name="T26" fmla="*/ 4891812 w 92"/>
                <a:gd name="T27" fmla="*/ 24317568 h 65"/>
                <a:gd name="T28" fmla="*/ 4891812 w 92"/>
                <a:gd name="T29" fmla="*/ 24317568 h 6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2"/>
                <a:gd name="T46" fmla="*/ 0 h 65"/>
                <a:gd name="T47" fmla="*/ 92 w 92"/>
                <a:gd name="T48" fmla="*/ 65 h 6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2" h="65">
                  <a:moveTo>
                    <a:pt x="3" y="13"/>
                  </a:moveTo>
                  <a:lnTo>
                    <a:pt x="22" y="10"/>
                  </a:lnTo>
                  <a:lnTo>
                    <a:pt x="36" y="1"/>
                  </a:lnTo>
                  <a:lnTo>
                    <a:pt x="48" y="0"/>
                  </a:lnTo>
                  <a:lnTo>
                    <a:pt x="61" y="10"/>
                  </a:lnTo>
                  <a:lnTo>
                    <a:pt x="91" y="4"/>
                  </a:lnTo>
                  <a:lnTo>
                    <a:pt x="80" y="29"/>
                  </a:lnTo>
                  <a:lnTo>
                    <a:pt x="51" y="31"/>
                  </a:lnTo>
                  <a:lnTo>
                    <a:pt x="61" y="50"/>
                  </a:lnTo>
                  <a:lnTo>
                    <a:pt x="61" y="64"/>
                  </a:lnTo>
                  <a:lnTo>
                    <a:pt x="34" y="47"/>
                  </a:lnTo>
                  <a:lnTo>
                    <a:pt x="11" y="22"/>
                  </a:lnTo>
                  <a:lnTo>
                    <a:pt x="0" y="24"/>
                  </a:lnTo>
                  <a:lnTo>
                    <a:pt x="3" y="13"/>
                  </a:lnTo>
                </a:path>
              </a:pathLst>
            </a:custGeom>
            <a:solidFill>
              <a:schemeClr val="accent2">
                <a:lumMod val="60000"/>
                <a:lumOff val="40000"/>
              </a:schemeClr>
            </a:solidFill>
            <a:ln w="6350">
              <a:solidFill>
                <a:schemeClr val="bg1"/>
              </a:solidFill>
              <a:round/>
              <a:headEnd/>
              <a:tailEnd/>
            </a:ln>
          </p:spPr>
          <p:txBody>
            <a:bodyPr lIns="0" tIns="0" rIns="0" bIns="0" anchor="ctr">
              <a:spAutoFit/>
            </a:bodyPr>
            <a:lstStyle/>
            <a:p>
              <a:pPr>
                <a:defRPr/>
              </a:pPr>
              <a:endParaRPr lang="en-GB" dirty="0"/>
            </a:p>
          </p:txBody>
        </p:sp>
        <p:grpSp>
          <p:nvGrpSpPr>
            <p:cNvPr id="282" name="Group 210"/>
            <p:cNvGrpSpPr>
              <a:grpSpLocks/>
            </p:cNvGrpSpPr>
            <p:nvPr/>
          </p:nvGrpSpPr>
          <p:grpSpPr bwMode="auto">
            <a:xfrm>
              <a:off x="2670939" y="3621869"/>
              <a:ext cx="1254117" cy="1485041"/>
              <a:chOff x="2841" y="2822"/>
              <a:chExt cx="1008" cy="1136"/>
            </a:xfrm>
            <a:grpFill/>
          </p:grpSpPr>
          <p:sp>
            <p:nvSpPr>
              <p:cNvPr id="113" name="Freeform 112"/>
              <p:cNvSpPr>
                <a:spLocks/>
              </p:cNvSpPr>
              <p:nvPr/>
            </p:nvSpPr>
            <p:spPr bwMode="auto">
              <a:xfrm>
                <a:off x="2963" y="2926"/>
                <a:ext cx="278" cy="223"/>
              </a:xfrm>
              <a:custGeom>
                <a:avLst/>
                <a:gdLst>
                  <a:gd name="T0" fmla="*/ 0 w 278"/>
                  <a:gd name="T1" fmla="*/ 141 h 265"/>
                  <a:gd name="T2" fmla="*/ 0 w 278"/>
                  <a:gd name="T3" fmla="*/ 141 h 265"/>
                  <a:gd name="T4" fmla="*/ 1 w 278"/>
                  <a:gd name="T5" fmla="*/ 146 h 265"/>
                  <a:gd name="T6" fmla="*/ 52 w 278"/>
                  <a:gd name="T7" fmla="*/ 179 h 265"/>
                  <a:gd name="T8" fmla="*/ 161 w 278"/>
                  <a:gd name="T9" fmla="*/ 251 h 265"/>
                  <a:gd name="T10" fmla="*/ 162 w 278"/>
                  <a:gd name="T11" fmla="*/ 264 h 265"/>
                  <a:gd name="T12" fmla="*/ 173 w 278"/>
                  <a:gd name="T13" fmla="*/ 262 h 265"/>
                  <a:gd name="T14" fmla="*/ 194 w 278"/>
                  <a:gd name="T15" fmla="*/ 257 h 265"/>
                  <a:gd name="T16" fmla="*/ 277 w 278"/>
                  <a:gd name="T17" fmla="*/ 200 h 265"/>
                  <a:gd name="T18" fmla="*/ 245 w 278"/>
                  <a:gd name="T19" fmla="*/ 162 h 265"/>
                  <a:gd name="T20" fmla="*/ 245 w 278"/>
                  <a:gd name="T21" fmla="*/ 101 h 265"/>
                  <a:gd name="T22" fmla="*/ 241 w 278"/>
                  <a:gd name="T23" fmla="*/ 74 h 265"/>
                  <a:gd name="T24" fmla="*/ 218 w 278"/>
                  <a:gd name="T25" fmla="*/ 46 h 265"/>
                  <a:gd name="T26" fmla="*/ 230 w 278"/>
                  <a:gd name="T27" fmla="*/ 37 h 265"/>
                  <a:gd name="T28" fmla="*/ 236 w 278"/>
                  <a:gd name="T29" fmla="*/ 0 h 265"/>
                  <a:gd name="T30" fmla="*/ 138 w 278"/>
                  <a:gd name="T31" fmla="*/ 6 h 265"/>
                  <a:gd name="T32" fmla="*/ 88 w 278"/>
                  <a:gd name="T33" fmla="*/ 28 h 265"/>
                  <a:gd name="T34" fmla="*/ 100 w 278"/>
                  <a:gd name="T35" fmla="*/ 73 h 265"/>
                  <a:gd name="T36" fmla="*/ 79 w 278"/>
                  <a:gd name="T37" fmla="*/ 74 h 265"/>
                  <a:gd name="T38" fmla="*/ 67 w 278"/>
                  <a:gd name="T39" fmla="*/ 79 h 265"/>
                  <a:gd name="T40" fmla="*/ 69 w 278"/>
                  <a:gd name="T41" fmla="*/ 91 h 265"/>
                  <a:gd name="T42" fmla="*/ 7 w 278"/>
                  <a:gd name="T43" fmla="*/ 118 h 265"/>
                  <a:gd name="T44" fmla="*/ 0 w 278"/>
                  <a:gd name="T45" fmla="*/ 141 h 265"/>
                  <a:gd name="T46" fmla="*/ 0 w 278"/>
                  <a:gd name="T47" fmla="*/ 141 h 26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78"/>
                  <a:gd name="T73" fmla="*/ 0 h 265"/>
                  <a:gd name="T74" fmla="*/ 278 w 278"/>
                  <a:gd name="T75" fmla="*/ 265 h 26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78" h="265">
                    <a:moveTo>
                      <a:pt x="0" y="141"/>
                    </a:moveTo>
                    <a:lnTo>
                      <a:pt x="0" y="141"/>
                    </a:lnTo>
                    <a:lnTo>
                      <a:pt x="1" y="146"/>
                    </a:lnTo>
                    <a:lnTo>
                      <a:pt x="52" y="179"/>
                    </a:lnTo>
                    <a:lnTo>
                      <a:pt x="161" y="251"/>
                    </a:lnTo>
                    <a:lnTo>
                      <a:pt x="162" y="264"/>
                    </a:lnTo>
                    <a:lnTo>
                      <a:pt x="173" y="262"/>
                    </a:lnTo>
                    <a:lnTo>
                      <a:pt x="194" y="257"/>
                    </a:lnTo>
                    <a:lnTo>
                      <a:pt x="277" y="200"/>
                    </a:lnTo>
                    <a:lnTo>
                      <a:pt x="245" y="162"/>
                    </a:lnTo>
                    <a:lnTo>
                      <a:pt x="245" y="101"/>
                    </a:lnTo>
                    <a:lnTo>
                      <a:pt x="241" y="74"/>
                    </a:lnTo>
                    <a:lnTo>
                      <a:pt x="218" y="46"/>
                    </a:lnTo>
                    <a:lnTo>
                      <a:pt x="230" y="37"/>
                    </a:lnTo>
                    <a:lnTo>
                      <a:pt x="236" y="0"/>
                    </a:lnTo>
                    <a:lnTo>
                      <a:pt x="138" y="6"/>
                    </a:lnTo>
                    <a:lnTo>
                      <a:pt x="88" y="28"/>
                    </a:lnTo>
                    <a:lnTo>
                      <a:pt x="100" y="73"/>
                    </a:lnTo>
                    <a:lnTo>
                      <a:pt x="79" y="74"/>
                    </a:lnTo>
                    <a:lnTo>
                      <a:pt x="67" y="79"/>
                    </a:lnTo>
                    <a:lnTo>
                      <a:pt x="69" y="91"/>
                    </a:lnTo>
                    <a:lnTo>
                      <a:pt x="7" y="118"/>
                    </a:lnTo>
                    <a:lnTo>
                      <a:pt x="0" y="141"/>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14" name="Freeform 113"/>
              <p:cNvSpPr>
                <a:spLocks/>
              </p:cNvSpPr>
              <p:nvPr/>
            </p:nvSpPr>
            <p:spPr bwMode="auto">
              <a:xfrm>
                <a:off x="3608" y="2851"/>
                <a:ext cx="136" cy="223"/>
              </a:xfrm>
              <a:custGeom>
                <a:avLst/>
                <a:gdLst>
                  <a:gd name="T0" fmla="*/ 0 w 136"/>
                  <a:gd name="T1" fmla="*/ 60 h 125"/>
                  <a:gd name="T2" fmla="*/ 0 w 136"/>
                  <a:gd name="T3" fmla="*/ 60 h 125"/>
                  <a:gd name="T4" fmla="*/ 6 w 136"/>
                  <a:gd name="T5" fmla="*/ 78 h 125"/>
                  <a:gd name="T6" fmla="*/ 68 w 136"/>
                  <a:gd name="T7" fmla="*/ 105 h 125"/>
                  <a:gd name="T8" fmla="*/ 68 w 136"/>
                  <a:gd name="T9" fmla="*/ 115 h 125"/>
                  <a:gd name="T10" fmla="*/ 83 w 136"/>
                  <a:gd name="T11" fmla="*/ 122 h 125"/>
                  <a:gd name="T12" fmla="*/ 108 w 136"/>
                  <a:gd name="T13" fmla="*/ 124 h 125"/>
                  <a:gd name="T14" fmla="*/ 128 w 136"/>
                  <a:gd name="T15" fmla="*/ 111 h 125"/>
                  <a:gd name="T16" fmla="*/ 135 w 136"/>
                  <a:gd name="T17" fmla="*/ 110 h 125"/>
                  <a:gd name="T18" fmla="*/ 117 w 136"/>
                  <a:gd name="T19" fmla="*/ 75 h 125"/>
                  <a:gd name="T20" fmla="*/ 92 w 136"/>
                  <a:gd name="T21" fmla="*/ 54 h 125"/>
                  <a:gd name="T22" fmla="*/ 104 w 136"/>
                  <a:gd name="T23" fmla="*/ 22 h 125"/>
                  <a:gd name="T24" fmla="*/ 93 w 136"/>
                  <a:gd name="T25" fmla="*/ 18 h 125"/>
                  <a:gd name="T26" fmla="*/ 83 w 136"/>
                  <a:gd name="T27" fmla="*/ 0 h 125"/>
                  <a:gd name="T28" fmla="*/ 53 w 136"/>
                  <a:gd name="T29" fmla="*/ 2 h 125"/>
                  <a:gd name="T30" fmla="*/ 38 w 136"/>
                  <a:gd name="T31" fmla="*/ 13 h 125"/>
                  <a:gd name="T32" fmla="*/ 33 w 136"/>
                  <a:gd name="T33" fmla="*/ 42 h 125"/>
                  <a:gd name="T34" fmla="*/ 0 w 136"/>
                  <a:gd name="T35" fmla="*/ 60 h 125"/>
                  <a:gd name="T36" fmla="*/ 0 w 136"/>
                  <a:gd name="T37" fmla="*/ 60 h 12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36"/>
                  <a:gd name="T58" fmla="*/ 0 h 125"/>
                  <a:gd name="T59" fmla="*/ 136 w 136"/>
                  <a:gd name="T60" fmla="*/ 125 h 12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36" h="125">
                    <a:moveTo>
                      <a:pt x="0" y="60"/>
                    </a:moveTo>
                    <a:lnTo>
                      <a:pt x="0" y="60"/>
                    </a:lnTo>
                    <a:lnTo>
                      <a:pt x="6" y="78"/>
                    </a:lnTo>
                    <a:lnTo>
                      <a:pt x="68" y="105"/>
                    </a:lnTo>
                    <a:lnTo>
                      <a:pt x="68" y="115"/>
                    </a:lnTo>
                    <a:lnTo>
                      <a:pt x="83" y="122"/>
                    </a:lnTo>
                    <a:lnTo>
                      <a:pt x="108" y="124"/>
                    </a:lnTo>
                    <a:lnTo>
                      <a:pt x="128" y="111"/>
                    </a:lnTo>
                    <a:lnTo>
                      <a:pt x="135" y="110"/>
                    </a:lnTo>
                    <a:lnTo>
                      <a:pt x="117" y="75"/>
                    </a:lnTo>
                    <a:lnTo>
                      <a:pt x="92" y="54"/>
                    </a:lnTo>
                    <a:lnTo>
                      <a:pt x="104" y="22"/>
                    </a:lnTo>
                    <a:lnTo>
                      <a:pt x="93" y="18"/>
                    </a:lnTo>
                    <a:lnTo>
                      <a:pt x="83" y="0"/>
                    </a:lnTo>
                    <a:lnTo>
                      <a:pt x="53" y="2"/>
                    </a:lnTo>
                    <a:lnTo>
                      <a:pt x="38" y="13"/>
                    </a:lnTo>
                    <a:lnTo>
                      <a:pt x="33" y="42"/>
                    </a:lnTo>
                    <a:lnTo>
                      <a:pt x="0" y="60"/>
                    </a:lnTo>
                  </a:path>
                </a:pathLst>
              </a:custGeom>
              <a:solidFill>
                <a:srgbClr val="FFC000"/>
              </a:solidFill>
              <a:ln w="6350">
                <a:solidFill>
                  <a:schemeClr val="bg1"/>
                </a:solidFill>
                <a:round/>
                <a:headEnd/>
                <a:tailEnd/>
              </a:ln>
            </p:spPr>
            <p:txBody>
              <a:bodyPr lIns="0" tIns="0" rIns="0" bIns="0" anchor="ctr">
                <a:spAutoFit/>
              </a:bodyPr>
              <a:lstStyle/>
              <a:p>
                <a:pPr>
                  <a:defRPr/>
                </a:pPr>
                <a:endParaRPr lang="en-GB" dirty="0"/>
              </a:p>
            </p:txBody>
          </p:sp>
          <p:sp>
            <p:nvSpPr>
              <p:cNvPr id="115" name="Freeform 114"/>
              <p:cNvSpPr>
                <a:spLocks/>
              </p:cNvSpPr>
              <p:nvPr/>
            </p:nvSpPr>
            <p:spPr bwMode="auto">
              <a:xfrm>
                <a:off x="3553" y="2986"/>
                <a:ext cx="288" cy="223"/>
              </a:xfrm>
              <a:custGeom>
                <a:avLst/>
                <a:gdLst>
                  <a:gd name="T0" fmla="*/ 0 w 288"/>
                  <a:gd name="T1" fmla="*/ 62 h 240"/>
                  <a:gd name="T2" fmla="*/ 0 w 288"/>
                  <a:gd name="T3" fmla="*/ 62 h 240"/>
                  <a:gd name="T4" fmla="*/ 4 w 288"/>
                  <a:gd name="T5" fmla="*/ 41 h 240"/>
                  <a:gd name="T6" fmla="*/ 19 w 288"/>
                  <a:gd name="T7" fmla="*/ 46 h 240"/>
                  <a:gd name="T8" fmla="*/ 38 w 288"/>
                  <a:gd name="T9" fmla="*/ 33 h 240"/>
                  <a:gd name="T10" fmla="*/ 46 w 288"/>
                  <a:gd name="T11" fmla="*/ 24 h 240"/>
                  <a:gd name="T12" fmla="*/ 30 w 288"/>
                  <a:gd name="T13" fmla="*/ 10 h 240"/>
                  <a:gd name="T14" fmla="*/ 61 w 288"/>
                  <a:gd name="T15" fmla="*/ 0 h 240"/>
                  <a:gd name="T16" fmla="*/ 123 w 288"/>
                  <a:gd name="T17" fmla="*/ 27 h 240"/>
                  <a:gd name="T18" fmla="*/ 123 w 288"/>
                  <a:gd name="T19" fmla="*/ 37 h 240"/>
                  <a:gd name="T20" fmla="*/ 138 w 288"/>
                  <a:gd name="T21" fmla="*/ 44 h 240"/>
                  <a:gd name="T22" fmla="*/ 151 w 288"/>
                  <a:gd name="T23" fmla="*/ 51 h 240"/>
                  <a:gd name="T24" fmla="*/ 163 w 288"/>
                  <a:gd name="T25" fmla="*/ 46 h 240"/>
                  <a:gd name="T26" fmla="*/ 187 w 288"/>
                  <a:gd name="T27" fmla="*/ 54 h 240"/>
                  <a:gd name="T28" fmla="*/ 220 w 288"/>
                  <a:gd name="T29" fmla="*/ 108 h 240"/>
                  <a:gd name="T30" fmla="*/ 224 w 288"/>
                  <a:gd name="T31" fmla="*/ 112 h 240"/>
                  <a:gd name="T32" fmla="*/ 237 w 288"/>
                  <a:gd name="T33" fmla="*/ 133 h 240"/>
                  <a:gd name="T34" fmla="*/ 280 w 288"/>
                  <a:gd name="T35" fmla="*/ 139 h 240"/>
                  <a:gd name="T36" fmla="*/ 287 w 288"/>
                  <a:gd name="T37" fmla="*/ 149 h 240"/>
                  <a:gd name="T38" fmla="*/ 277 w 288"/>
                  <a:gd name="T39" fmla="*/ 177 h 240"/>
                  <a:gd name="T40" fmla="*/ 237 w 288"/>
                  <a:gd name="T41" fmla="*/ 191 h 240"/>
                  <a:gd name="T42" fmla="*/ 193 w 288"/>
                  <a:gd name="T43" fmla="*/ 200 h 240"/>
                  <a:gd name="T44" fmla="*/ 159 w 288"/>
                  <a:gd name="T45" fmla="*/ 239 h 240"/>
                  <a:gd name="T46" fmla="*/ 159 w 288"/>
                  <a:gd name="T47" fmla="*/ 224 h 240"/>
                  <a:gd name="T48" fmla="*/ 134 w 288"/>
                  <a:gd name="T49" fmla="*/ 214 h 240"/>
                  <a:gd name="T50" fmla="*/ 109 w 288"/>
                  <a:gd name="T51" fmla="*/ 227 h 240"/>
                  <a:gd name="T52" fmla="*/ 84 w 288"/>
                  <a:gd name="T53" fmla="*/ 184 h 240"/>
                  <a:gd name="T54" fmla="*/ 64 w 288"/>
                  <a:gd name="T55" fmla="*/ 167 h 240"/>
                  <a:gd name="T56" fmla="*/ 51 w 288"/>
                  <a:gd name="T57" fmla="*/ 122 h 240"/>
                  <a:gd name="T58" fmla="*/ 0 w 288"/>
                  <a:gd name="T59" fmla="*/ 62 h 240"/>
                  <a:gd name="T60" fmla="*/ 0 w 288"/>
                  <a:gd name="T61" fmla="*/ 62 h 24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88"/>
                  <a:gd name="T94" fmla="*/ 0 h 240"/>
                  <a:gd name="T95" fmla="*/ 288 w 288"/>
                  <a:gd name="T96" fmla="*/ 240 h 24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88" h="240">
                    <a:moveTo>
                      <a:pt x="0" y="62"/>
                    </a:moveTo>
                    <a:lnTo>
                      <a:pt x="0" y="62"/>
                    </a:lnTo>
                    <a:lnTo>
                      <a:pt x="4" y="41"/>
                    </a:lnTo>
                    <a:lnTo>
                      <a:pt x="19" y="46"/>
                    </a:lnTo>
                    <a:lnTo>
                      <a:pt x="38" y="33"/>
                    </a:lnTo>
                    <a:lnTo>
                      <a:pt x="46" y="24"/>
                    </a:lnTo>
                    <a:lnTo>
                      <a:pt x="30" y="10"/>
                    </a:lnTo>
                    <a:lnTo>
                      <a:pt x="61" y="0"/>
                    </a:lnTo>
                    <a:lnTo>
                      <a:pt x="123" y="27"/>
                    </a:lnTo>
                    <a:lnTo>
                      <a:pt x="123" y="37"/>
                    </a:lnTo>
                    <a:lnTo>
                      <a:pt x="138" y="44"/>
                    </a:lnTo>
                    <a:lnTo>
                      <a:pt x="151" y="51"/>
                    </a:lnTo>
                    <a:lnTo>
                      <a:pt x="163" y="46"/>
                    </a:lnTo>
                    <a:lnTo>
                      <a:pt x="187" y="54"/>
                    </a:lnTo>
                    <a:lnTo>
                      <a:pt x="220" y="108"/>
                    </a:lnTo>
                    <a:lnTo>
                      <a:pt x="224" y="112"/>
                    </a:lnTo>
                    <a:lnTo>
                      <a:pt x="237" y="133"/>
                    </a:lnTo>
                    <a:lnTo>
                      <a:pt x="280" y="139"/>
                    </a:lnTo>
                    <a:lnTo>
                      <a:pt x="287" y="149"/>
                    </a:lnTo>
                    <a:lnTo>
                      <a:pt x="277" y="177"/>
                    </a:lnTo>
                    <a:lnTo>
                      <a:pt x="237" y="191"/>
                    </a:lnTo>
                    <a:lnTo>
                      <a:pt x="193" y="200"/>
                    </a:lnTo>
                    <a:lnTo>
                      <a:pt x="159" y="239"/>
                    </a:lnTo>
                    <a:lnTo>
                      <a:pt x="159" y="224"/>
                    </a:lnTo>
                    <a:lnTo>
                      <a:pt x="134" y="214"/>
                    </a:lnTo>
                    <a:lnTo>
                      <a:pt x="109" y="227"/>
                    </a:lnTo>
                    <a:lnTo>
                      <a:pt x="84" y="184"/>
                    </a:lnTo>
                    <a:lnTo>
                      <a:pt x="64" y="167"/>
                    </a:lnTo>
                    <a:lnTo>
                      <a:pt x="51" y="122"/>
                    </a:lnTo>
                    <a:lnTo>
                      <a:pt x="0" y="62"/>
                    </a:lnTo>
                  </a:path>
                </a:pathLst>
              </a:custGeom>
              <a:solidFill>
                <a:srgbClr val="FFC000"/>
              </a:solidFill>
              <a:ln w="6350">
                <a:solidFill>
                  <a:schemeClr val="bg1"/>
                </a:solidFill>
                <a:round/>
                <a:headEnd/>
                <a:tailEnd/>
              </a:ln>
            </p:spPr>
            <p:txBody>
              <a:bodyPr lIns="0" tIns="0" rIns="0" bIns="0" anchor="ctr">
                <a:spAutoFit/>
              </a:bodyPr>
              <a:lstStyle/>
              <a:p>
                <a:pPr>
                  <a:defRPr/>
                </a:pPr>
                <a:endParaRPr lang="en-GB" dirty="0"/>
              </a:p>
            </p:txBody>
          </p:sp>
          <p:sp>
            <p:nvSpPr>
              <p:cNvPr id="116" name="Freeform 115"/>
              <p:cNvSpPr>
                <a:spLocks/>
              </p:cNvSpPr>
              <p:nvPr/>
            </p:nvSpPr>
            <p:spPr bwMode="auto">
              <a:xfrm>
                <a:off x="3564" y="2828"/>
                <a:ext cx="98" cy="223"/>
              </a:xfrm>
              <a:custGeom>
                <a:avLst/>
                <a:gdLst>
                  <a:gd name="T0" fmla="*/ 0 w 98"/>
                  <a:gd name="T1" fmla="*/ 68 h 75"/>
                  <a:gd name="T2" fmla="*/ 0 w 98"/>
                  <a:gd name="T3" fmla="*/ 68 h 75"/>
                  <a:gd name="T4" fmla="*/ 1 w 98"/>
                  <a:gd name="T5" fmla="*/ 61 h 75"/>
                  <a:gd name="T6" fmla="*/ 15 w 98"/>
                  <a:gd name="T7" fmla="*/ 45 h 75"/>
                  <a:gd name="T8" fmla="*/ 8 w 98"/>
                  <a:gd name="T9" fmla="*/ 38 h 75"/>
                  <a:gd name="T10" fmla="*/ 7 w 98"/>
                  <a:gd name="T11" fmla="*/ 19 h 75"/>
                  <a:gd name="T12" fmla="*/ 15 w 98"/>
                  <a:gd name="T13" fmla="*/ 3 h 75"/>
                  <a:gd name="T14" fmla="*/ 97 w 98"/>
                  <a:gd name="T15" fmla="*/ 0 h 75"/>
                  <a:gd name="T16" fmla="*/ 82 w 98"/>
                  <a:gd name="T17" fmla="*/ 11 h 75"/>
                  <a:gd name="T18" fmla="*/ 77 w 98"/>
                  <a:gd name="T19" fmla="*/ 40 h 75"/>
                  <a:gd name="T20" fmla="*/ 44 w 98"/>
                  <a:gd name="T21" fmla="*/ 58 h 75"/>
                  <a:gd name="T22" fmla="*/ 14 w 98"/>
                  <a:gd name="T23" fmla="*/ 74 h 75"/>
                  <a:gd name="T24" fmla="*/ 0 w 98"/>
                  <a:gd name="T25" fmla="*/ 68 h 75"/>
                  <a:gd name="T26" fmla="*/ 0 w 98"/>
                  <a:gd name="T27" fmla="*/ 68 h 7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98"/>
                  <a:gd name="T43" fmla="*/ 0 h 75"/>
                  <a:gd name="T44" fmla="*/ 98 w 98"/>
                  <a:gd name="T45" fmla="*/ 75 h 7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98" h="75">
                    <a:moveTo>
                      <a:pt x="0" y="68"/>
                    </a:moveTo>
                    <a:lnTo>
                      <a:pt x="0" y="68"/>
                    </a:lnTo>
                    <a:lnTo>
                      <a:pt x="1" y="61"/>
                    </a:lnTo>
                    <a:lnTo>
                      <a:pt x="15" y="45"/>
                    </a:lnTo>
                    <a:lnTo>
                      <a:pt x="8" y="38"/>
                    </a:lnTo>
                    <a:lnTo>
                      <a:pt x="7" y="19"/>
                    </a:lnTo>
                    <a:lnTo>
                      <a:pt x="15" y="3"/>
                    </a:lnTo>
                    <a:lnTo>
                      <a:pt x="97" y="0"/>
                    </a:lnTo>
                    <a:lnTo>
                      <a:pt x="82" y="11"/>
                    </a:lnTo>
                    <a:lnTo>
                      <a:pt x="77" y="40"/>
                    </a:lnTo>
                    <a:lnTo>
                      <a:pt x="44" y="58"/>
                    </a:lnTo>
                    <a:lnTo>
                      <a:pt x="14" y="74"/>
                    </a:lnTo>
                    <a:lnTo>
                      <a:pt x="0" y="68"/>
                    </a:lnTo>
                  </a:path>
                </a:pathLst>
              </a:custGeom>
              <a:solidFill>
                <a:srgbClr val="FFC000"/>
              </a:solidFill>
              <a:ln w="6350">
                <a:solidFill>
                  <a:schemeClr val="bg1"/>
                </a:solidFill>
                <a:round/>
                <a:headEnd/>
                <a:tailEnd/>
              </a:ln>
            </p:spPr>
            <p:txBody>
              <a:bodyPr lIns="0" tIns="0" rIns="0" bIns="0" anchor="ctr">
                <a:spAutoFit/>
              </a:bodyPr>
              <a:lstStyle/>
              <a:p>
                <a:pPr>
                  <a:defRPr/>
                </a:pPr>
                <a:endParaRPr lang="en-GB" dirty="0"/>
              </a:p>
            </p:txBody>
          </p:sp>
          <p:sp>
            <p:nvSpPr>
              <p:cNvPr id="117" name="Freeform 116"/>
              <p:cNvSpPr>
                <a:spLocks/>
              </p:cNvSpPr>
              <p:nvPr/>
            </p:nvSpPr>
            <p:spPr bwMode="auto">
              <a:xfrm>
                <a:off x="3777" y="2981"/>
                <a:ext cx="72" cy="223"/>
              </a:xfrm>
              <a:custGeom>
                <a:avLst/>
                <a:gdLst>
                  <a:gd name="T0" fmla="*/ 0 w 72"/>
                  <a:gd name="T1" fmla="*/ 22 h 50"/>
                  <a:gd name="T2" fmla="*/ 0 w 72"/>
                  <a:gd name="T3" fmla="*/ 22 h 50"/>
                  <a:gd name="T4" fmla="*/ 4 w 72"/>
                  <a:gd name="T5" fmla="*/ 21 h 50"/>
                  <a:gd name="T6" fmla="*/ 10 w 72"/>
                  <a:gd name="T7" fmla="*/ 29 h 50"/>
                  <a:gd name="T8" fmla="*/ 40 w 72"/>
                  <a:gd name="T9" fmla="*/ 28 h 50"/>
                  <a:gd name="T10" fmla="*/ 67 w 72"/>
                  <a:gd name="T11" fmla="*/ 0 h 50"/>
                  <a:gd name="T12" fmla="*/ 71 w 72"/>
                  <a:gd name="T13" fmla="*/ 17 h 50"/>
                  <a:gd name="T14" fmla="*/ 63 w 72"/>
                  <a:gd name="T15" fmla="*/ 18 h 50"/>
                  <a:gd name="T16" fmla="*/ 67 w 72"/>
                  <a:gd name="T17" fmla="*/ 28 h 50"/>
                  <a:gd name="T18" fmla="*/ 56 w 72"/>
                  <a:gd name="T19" fmla="*/ 49 h 50"/>
                  <a:gd name="T20" fmla="*/ 13 w 72"/>
                  <a:gd name="T21" fmla="*/ 43 h 50"/>
                  <a:gd name="T22" fmla="*/ 0 w 72"/>
                  <a:gd name="T23" fmla="*/ 22 h 50"/>
                  <a:gd name="T24" fmla="*/ 0 w 72"/>
                  <a:gd name="T25" fmla="*/ 22 h 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2"/>
                  <a:gd name="T40" fmla="*/ 0 h 50"/>
                  <a:gd name="T41" fmla="*/ 72 w 72"/>
                  <a:gd name="T42" fmla="*/ 50 h 5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2" h="50">
                    <a:moveTo>
                      <a:pt x="0" y="22"/>
                    </a:moveTo>
                    <a:lnTo>
                      <a:pt x="0" y="22"/>
                    </a:lnTo>
                    <a:lnTo>
                      <a:pt x="4" y="21"/>
                    </a:lnTo>
                    <a:lnTo>
                      <a:pt x="10" y="29"/>
                    </a:lnTo>
                    <a:lnTo>
                      <a:pt x="40" y="28"/>
                    </a:lnTo>
                    <a:lnTo>
                      <a:pt x="67" y="0"/>
                    </a:lnTo>
                    <a:lnTo>
                      <a:pt x="71" y="17"/>
                    </a:lnTo>
                    <a:lnTo>
                      <a:pt x="63" y="18"/>
                    </a:lnTo>
                    <a:lnTo>
                      <a:pt x="67" y="28"/>
                    </a:lnTo>
                    <a:lnTo>
                      <a:pt x="56" y="49"/>
                    </a:lnTo>
                    <a:lnTo>
                      <a:pt x="13" y="43"/>
                    </a:lnTo>
                    <a:lnTo>
                      <a:pt x="0" y="22"/>
                    </a:lnTo>
                  </a:path>
                </a:pathLst>
              </a:custGeom>
              <a:solidFill>
                <a:srgbClr val="FFC000"/>
              </a:solidFill>
              <a:ln w="6350">
                <a:solidFill>
                  <a:schemeClr val="bg1"/>
                </a:solidFill>
                <a:round/>
                <a:headEnd/>
                <a:tailEnd/>
              </a:ln>
            </p:spPr>
            <p:txBody>
              <a:bodyPr lIns="0" tIns="0" rIns="0" bIns="0" anchor="ctr">
                <a:spAutoFit/>
              </a:bodyPr>
              <a:lstStyle/>
              <a:p>
                <a:pPr>
                  <a:defRPr/>
                </a:pPr>
                <a:endParaRPr lang="en-GB" dirty="0"/>
              </a:p>
            </p:txBody>
          </p:sp>
          <p:sp>
            <p:nvSpPr>
              <p:cNvPr id="118" name="Freeform 117"/>
              <p:cNvSpPr>
                <a:spLocks/>
              </p:cNvSpPr>
              <p:nvPr/>
            </p:nvSpPr>
            <p:spPr bwMode="auto">
              <a:xfrm>
                <a:off x="3673" y="3102"/>
                <a:ext cx="132" cy="223"/>
              </a:xfrm>
              <a:custGeom>
                <a:avLst/>
                <a:gdLst>
                  <a:gd name="T0" fmla="*/ 0 w 132"/>
                  <a:gd name="T1" fmla="*/ 88 h 89"/>
                  <a:gd name="T2" fmla="*/ 0 w 132"/>
                  <a:gd name="T3" fmla="*/ 88 h 89"/>
                  <a:gd name="T4" fmla="*/ 35 w 132"/>
                  <a:gd name="T5" fmla="*/ 68 h 89"/>
                  <a:gd name="T6" fmla="*/ 29 w 132"/>
                  <a:gd name="T7" fmla="*/ 59 h 89"/>
                  <a:gd name="T8" fmla="*/ 39 w 132"/>
                  <a:gd name="T9" fmla="*/ 48 h 89"/>
                  <a:gd name="T10" fmla="*/ 73 w 132"/>
                  <a:gd name="T11" fmla="*/ 9 h 89"/>
                  <a:gd name="T12" fmla="*/ 117 w 132"/>
                  <a:gd name="T13" fmla="*/ 0 h 89"/>
                  <a:gd name="T14" fmla="*/ 131 w 132"/>
                  <a:gd name="T15" fmla="*/ 34 h 89"/>
                  <a:gd name="T16" fmla="*/ 120 w 132"/>
                  <a:gd name="T17" fmla="*/ 48 h 89"/>
                  <a:gd name="T18" fmla="*/ 70 w 132"/>
                  <a:gd name="T19" fmla="*/ 71 h 89"/>
                  <a:gd name="T20" fmla="*/ 0 w 132"/>
                  <a:gd name="T21" fmla="*/ 88 h 89"/>
                  <a:gd name="T22" fmla="*/ 0 w 132"/>
                  <a:gd name="T23" fmla="*/ 88 h 8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2"/>
                  <a:gd name="T37" fmla="*/ 0 h 89"/>
                  <a:gd name="T38" fmla="*/ 132 w 132"/>
                  <a:gd name="T39" fmla="*/ 89 h 8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2" h="89">
                    <a:moveTo>
                      <a:pt x="0" y="88"/>
                    </a:moveTo>
                    <a:lnTo>
                      <a:pt x="0" y="88"/>
                    </a:lnTo>
                    <a:lnTo>
                      <a:pt x="35" y="68"/>
                    </a:lnTo>
                    <a:lnTo>
                      <a:pt x="29" y="59"/>
                    </a:lnTo>
                    <a:lnTo>
                      <a:pt x="39" y="48"/>
                    </a:lnTo>
                    <a:lnTo>
                      <a:pt x="73" y="9"/>
                    </a:lnTo>
                    <a:lnTo>
                      <a:pt x="117" y="0"/>
                    </a:lnTo>
                    <a:lnTo>
                      <a:pt x="131" y="34"/>
                    </a:lnTo>
                    <a:lnTo>
                      <a:pt x="120" y="48"/>
                    </a:lnTo>
                    <a:lnTo>
                      <a:pt x="70" y="71"/>
                    </a:lnTo>
                    <a:lnTo>
                      <a:pt x="0" y="88"/>
                    </a:lnTo>
                  </a:path>
                </a:pathLst>
              </a:custGeom>
              <a:solidFill>
                <a:srgbClr val="FFC000"/>
              </a:solidFill>
              <a:ln w="6350">
                <a:solidFill>
                  <a:schemeClr val="bg1"/>
                </a:solidFill>
                <a:round/>
                <a:headEnd/>
                <a:tailEnd/>
              </a:ln>
            </p:spPr>
            <p:txBody>
              <a:bodyPr lIns="0" tIns="0" rIns="0" bIns="0" anchor="ctr">
                <a:spAutoFit/>
              </a:bodyPr>
              <a:lstStyle/>
              <a:p>
                <a:pPr>
                  <a:defRPr/>
                </a:pPr>
                <a:endParaRPr lang="en-GB" dirty="0"/>
              </a:p>
            </p:txBody>
          </p:sp>
          <p:sp>
            <p:nvSpPr>
              <p:cNvPr id="119" name="Freeform 118"/>
              <p:cNvSpPr>
                <a:spLocks/>
              </p:cNvSpPr>
              <p:nvPr/>
            </p:nvSpPr>
            <p:spPr bwMode="auto">
              <a:xfrm>
                <a:off x="3662" y="3113"/>
                <a:ext cx="51" cy="223"/>
              </a:xfrm>
              <a:custGeom>
                <a:avLst/>
                <a:gdLst>
                  <a:gd name="T0" fmla="*/ 0 w 51"/>
                  <a:gd name="T1" fmla="*/ 13 h 66"/>
                  <a:gd name="T2" fmla="*/ 0 w 51"/>
                  <a:gd name="T3" fmla="*/ 13 h 66"/>
                  <a:gd name="T4" fmla="*/ 11 w 51"/>
                  <a:gd name="T5" fmla="*/ 65 h 66"/>
                  <a:gd name="T6" fmla="*/ 46 w 51"/>
                  <a:gd name="T7" fmla="*/ 45 h 66"/>
                  <a:gd name="T8" fmla="*/ 40 w 51"/>
                  <a:gd name="T9" fmla="*/ 36 h 66"/>
                  <a:gd name="T10" fmla="*/ 50 w 51"/>
                  <a:gd name="T11" fmla="*/ 25 h 66"/>
                  <a:gd name="T12" fmla="*/ 50 w 51"/>
                  <a:gd name="T13" fmla="*/ 10 h 66"/>
                  <a:gd name="T14" fmla="*/ 25 w 51"/>
                  <a:gd name="T15" fmla="*/ 0 h 66"/>
                  <a:gd name="T16" fmla="*/ 0 w 51"/>
                  <a:gd name="T17" fmla="*/ 13 h 66"/>
                  <a:gd name="T18" fmla="*/ 0 w 51"/>
                  <a:gd name="T19" fmla="*/ 13 h 6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1"/>
                  <a:gd name="T31" fmla="*/ 0 h 66"/>
                  <a:gd name="T32" fmla="*/ 51 w 51"/>
                  <a:gd name="T33" fmla="*/ 66 h 6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1" h="66">
                    <a:moveTo>
                      <a:pt x="0" y="13"/>
                    </a:moveTo>
                    <a:lnTo>
                      <a:pt x="0" y="13"/>
                    </a:lnTo>
                    <a:lnTo>
                      <a:pt x="11" y="65"/>
                    </a:lnTo>
                    <a:lnTo>
                      <a:pt x="46" y="45"/>
                    </a:lnTo>
                    <a:lnTo>
                      <a:pt x="40" y="36"/>
                    </a:lnTo>
                    <a:lnTo>
                      <a:pt x="50" y="25"/>
                    </a:lnTo>
                    <a:lnTo>
                      <a:pt x="50" y="10"/>
                    </a:lnTo>
                    <a:lnTo>
                      <a:pt x="25" y="0"/>
                    </a:lnTo>
                    <a:lnTo>
                      <a:pt x="0" y="13"/>
                    </a:lnTo>
                  </a:path>
                </a:pathLst>
              </a:custGeom>
              <a:solidFill>
                <a:srgbClr val="FFC000"/>
              </a:solidFill>
              <a:ln w="6350">
                <a:solidFill>
                  <a:schemeClr val="bg1"/>
                </a:solidFill>
                <a:round/>
                <a:headEnd/>
                <a:tailEnd/>
              </a:ln>
            </p:spPr>
            <p:txBody>
              <a:bodyPr lIns="0" tIns="0" rIns="0" bIns="0" anchor="ctr">
                <a:spAutoFit/>
              </a:bodyPr>
              <a:lstStyle/>
              <a:p>
                <a:pPr>
                  <a:defRPr/>
                </a:pPr>
                <a:endParaRPr lang="en-GB" dirty="0"/>
              </a:p>
            </p:txBody>
          </p:sp>
          <p:sp>
            <p:nvSpPr>
              <p:cNvPr id="120" name="Freeform 119"/>
              <p:cNvSpPr>
                <a:spLocks/>
              </p:cNvSpPr>
              <p:nvPr/>
            </p:nvSpPr>
            <p:spPr bwMode="auto">
              <a:xfrm>
                <a:off x="3238" y="3480"/>
                <a:ext cx="174" cy="223"/>
              </a:xfrm>
              <a:custGeom>
                <a:avLst/>
                <a:gdLst>
                  <a:gd name="T0" fmla="*/ 0 w 174"/>
                  <a:gd name="T1" fmla="*/ 159 h 170"/>
                  <a:gd name="T2" fmla="*/ 0 w 174"/>
                  <a:gd name="T3" fmla="*/ 159 h 170"/>
                  <a:gd name="T4" fmla="*/ 23 w 174"/>
                  <a:gd name="T5" fmla="*/ 153 h 170"/>
                  <a:gd name="T6" fmla="*/ 134 w 174"/>
                  <a:gd name="T7" fmla="*/ 169 h 170"/>
                  <a:gd name="T8" fmla="*/ 159 w 174"/>
                  <a:gd name="T9" fmla="*/ 162 h 170"/>
                  <a:gd name="T10" fmla="*/ 142 w 174"/>
                  <a:gd name="T11" fmla="*/ 149 h 170"/>
                  <a:gd name="T12" fmla="*/ 142 w 174"/>
                  <a:gd name="T13" fmla="*/ 98 h 170"/>
                  <a:gd name="T14" fmla="*/ 173 w 174"/>
                  <a:gd name="T15" fmla="*/ 98 h 170"/>
                  <a:gd name="T16" fmla="*/ 170 w 174"/>
                  <a:gd name="T17" fmla="*/ 70 h 170"/>
                  <a:gd name="T18" fmla="*/ 142 w 174"/>
                  <a:gd name="T19" fmla="*/ 73 h 170"/>
                  <a:gd name="T20" fmla="*/ 139 w 174"/>
                  <a:gd name="T21" fmla="*/ 24 h 170"/>
                  <a:gd name="T22" fmla="*/ 127 w 174"/>
                  <a:gd name="T23" fmla="*/ 15 h 170"/>
                  <a:gd name="T24" fmla="*/ 109 w 174"/>
                  <a:gd name="T25" fmla="*/ 16 h 170"/>
                  <a:gd name="T26" fmla="*/ 105 w 174"/>
                  <a:gd name="T27" fmla="*/ 30 h 170"/>
                  <a:gd name="T28" fmla="*/ 86 w 174"/>
                  <a:gd name="T29" fmla="*/ 32 h 170"/>
                  <a:gd name="T30" fmla="*/ 63 w 174"/>
                  <a:gd name="T31" fmla="*/ 0 h 170"/>
                  <a:gd name="T32" fmla="*/ 11 w 174"/>
                  <a:gd name="T33" fmla="*/ 7 h 170"/>
                  <a:gd name="T34" fmla="*/ 30 w 174"/>
                  <a:gd name="T35" fmla="*/ 71 h 170"/>
                  <a:gd name="T36" fmla="*/ 0 w 174"/>
                  <a:gd name="T37" fmla="*/ 159 h 170"/>
                  <a:gd name="T38" fmla="*/ 0 w 174"/>
                  <a:gd name="T39" fmla="*/ 159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4"/>
                  <a:gd name="T61" fmla="*/ 0 h 170"/>
                  <a:gd name="T62" fmla="*/ 174 w 174"/>
                  <a:gd name="T63" fmla="*/ 170 h 1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4" h="170">
                    <a:moveTo>
                      <a:pt x="0" y="159"/>
                    </a:moveTo>
                    <a:lnTo>
                      <a:pt x="0" y="159"/>
                    </a:lnTo>
                    <a:lnTo>
                      <a:pt x="23" y="153"/>
                    </a:lnTo>
                    <a:lnTo>
                      <a:pt x="134" y="169"/>
                    </a:lnTo>
                    <a:lnTo>
                      <a:pt x="159" y="162"/>
                    </a:lnTo>
                    <a:lnTo>
                      <a:pt x="142" y="149"/>
                    </a:lnTo>
                    <a:lnTo>
                      <a:pt x="142" y="98"/>
                    </a:lnTo>
                    <a:lnTo>
                      <a:pt x="173" y="98"/>
                    </a:lnTo>
                    <a:lnTo>
                      <a:pt x="170" y="70"/>
                    </a:lnTo>
                    <a:lnTo>
                      <a:pt x="142" y="73"/>
                    </a:lnTo>
                    <a:lnTo>
                      <a:pt x="139" y="24"/>
                    </a:lnTo>
                    <a:lnTo>
                      <a:pt x="127" y="15"/>
                    </a:lnTo>
                    <a:lnTo>
                      <a:pt x="109" y="16"/>
                    </a:lnTo>
                    <a:lnTo>
                      <a:pt x="105" y="30"/>
                    </a:lnTo>
                    <a:lnTo>
                      <a:pt x="86" y="32"/>
                    </a:lnTo>
                    <a:lnTo>
                      <a:pt x="63" y="0"/>
                    </a:lnTo>
                    <a:lnTo>
                      <a:pt x="11" y="7"/>
                    </a:lnTo>
                    <a:lnTo>
                      <a:pt x="30" y="71"/>
                    </a:lnTo>
                    <a:lnTo>
                      <a:pt x="0" y="159"/>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21" name="Freeform 120"/>
              <p:cNvSpPr>
                <a:spLocks/>
              </p:cNvSpPr>
              <p:nvPr/>
            </p:nvSpPr>
            <p:spPr bwMode="auto">
              <a:xfrm>
                <a:off x="3243" y="3389"/>
                <a:ext cx="15" cy="223"/>
              </a:xfrm>
              <a:custGeom>
                <a:avLst/>
                <a:gdLst>
                  <a:gd name="T0" fmla="*/ 0 w 15"/>
                  <a:gd name="T1" fmla="*/ 4 h 15"/>
                  <a:gd name="T2" fmla="*/ 0 w 15"/>
                  <a:gd name="T3" fmla="*/ 4 h 15"/>
                  <a:gd name="T4" fmla="*/ 5 w 15"/>
                  <a:gd name="T5" fmla="*/ 14 h 15"/>
                  <a:gd name="T6" fmla="*/ 14 w 15"/>
                  <a:gd name="T7" fmla="*/ 0 h 15"/>
                  <a:gd name="T8" fmla="*/ 0 w 15"/>
                  <a:gd name="T9" fmla="*/ 4 h 15"/>
                  <a:gd name="T10" fmla="*/ 0 w 15"/>
                  <a:gd name="T11" fmla="*/ 4 h 15"/>
                  <a:gd name="T12" fmla="*/ 0 60000 65536"/>
                  <a:gd name="T13" fmla="*/ 0 60000 65536"/>
                  <a:gd name="T14" fmla="*/ 0 60000 65536"/>
                  <a:gd name="T15" fmla="*/ 0 60000 65536"/>
                  <a:gd name="T16" fmla="*/ 0 60000 65536"/>
                  <a:gd name="T17" fmla="*/ 0 60000 65536"/>
                  <a:gd name="T18" fmla="*/ 0 w 15"/>
                  <a:gd name="T19" fmla="*/ 0 h 15"/>
                  <a:gd name="T20" fmla="*/ 15 w 15"/>
                  <a:gd name="T21" fmla="*/ 15 h 15"/>
                </a:gdLst>
                <a:ahLst/>
                <a:cxnLst>
                  <a:cxn ang="T12">
                    <a:pos x="T0" y="T1"/>
                  </a:cxn>
                  <a:cxn ang="T13">
                    <a:pos x="T2" y="T3"/>
                  </a:cxn>
                  <a:cxn ang="T14">
                    <a:pos x="T4" y="T5"/>
                  </a:cxn>
                  <a:cxn ang="T15">
                    <a:pos x="T6" y="T7"/>
                  </a:cxn>
                  <a:cxn ang="T16">
                    <a:pos x="T8" y="T9"/>
                  </a:cxn>
                  <a:cxn ang="T17">
                    <a:pos x="T10" y="T11"/>
                  </a:cxn>
                </a:cxnLst>
                <a:rect l="T18" t="T19" r="T20" b="T21"/>
                <a:pathLst>
                  <a:path w="15" h="15">
                    <a:moveTo>
                      <a:pt x="0" y="4"/>
                    </a:moveTo>
                    <a:lnTo>
                      <a:pt x="0" y="4"/>
                    </a:lnTo>
                    <a:lnTo>
                      <a:pt x="5" y="14"/>
                    </a:lnTo>
                    <a:lnTo>
                      <a:pt x="14" y="0"/>
                    </a:lnTo>
                    <a:lnTo>
                      <a:pt x="0" y="4"/>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22" name="Freeform 121"/>
              <p:cNvSpPr>
                <a:spLocks/>
              </p:cNvSpPr>
              <p:nvPr/>
            </p:nvSpPr>
            <p:spPr bwMode="auto">
              <a:xfrm>
                <a:off x="3352" y="3624"/>
                <a:ext cx="128" cy="223"/>
              </a:xfrm>
              <a:custGeom>
                <a:avLst/>
                <a:gdLst>
                  <a:gd name="T0" fmla="*/ 0 w 128"/>
                  <a:gd name="T1" fmla="*/ 98 h 128"/>
                  <a:gd name="T2" fmla="*/ 0 w 128"/>
                  <a:gd name="T3" fmla="*/ 98 h 128"/>
                  <a:gd name="T4" fmla="*/ 0 w 128"/>
                  <a:gd name="T5" fmla="*/ 59 h 128"/>
                  <a:gd name="T6" fmla="*/ 14 w 128"/>
                  <a:gd name="T7" fmla="*/ 59 h 128"/>
                  <a:gd name="T8" fmla="*/ 14 w 128"/>
                  <a:gd name="T9" fmla="*/ 10 h 128"/>
                  <a:gd name="T10" fmla="*/ 40 w 128"/>
                  <a:gd name="T11" fmla="*/ 4 h 128"/>
                  <a:gd name="T12" fmla="*/ 48 w 128"/>
                  <a:gd name="T13" fmla="*/ 13 h 128"/>
                  <a:gd name="T14" fmla="*/ 71 w 128"/>
                  <a:gd name="T15" fmla="*/ 0 h 128"/>
                  <a:gd name="T16" fmla="*/ 109 w 128"/>
                  <a:gd name="T17" fmla="*/ 53 h 128"/>
                  <a:gd name="T18" fmla="*/ 127 w 128"/>
                  <a:gd name="T19" fmla="*/ 62 h 128"/>
                  <a:gd name="T20" fmla="*/ 76 w 128"/>
                  <a:gd name="T21" fmla="*/ 109 h 128"/>
                  <a:gd name="T22" fmla="*/ 46 w 128"/>
                  <a:gd name="T23" fmla="*/ 109 h 128"/>
                  <a:gd name="T24" fmla="*/ 30 w 128"/>
                  <a:gd name="T25" fmla="*/ 126 h 128"/>
                  <a:gd name="T26" fmla="*/ 11 w 128"/>
                  <a:gd name="T27" fmla="*/ 127 h 128"/>
                  <a:gd name="T28" fmla="*/ 11 w 128"/>
                  <a:gd name="T29" fmla="*/ 112 h 128"/>
                  <a:gd name="T30" fmla="*/ 0 w 128"/>
                  <a:gd name="T31" fmla="*/ 98 h 128"/>
                  <a:gd name="T32" fmla="*/ 0 w 128"/>
                  <a:gd name="T33" fmla="*/ 98 h 12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8"/>
                  <a:gd name="T52" fmla="*/ 0 h 128"/>
                  <a:gd name="T53" fmla="*/ 128 w 128"/>
                  <a:gd name="T54" fmla="*/ 128 h 12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8" h="128">
                    <a:moveTo>
                      <a:pt x="0" y="98"/>
                    </a:moveTo>
                    <a:lnTo>
                      <a:pt x="0" y="98"/>
                    </a:lnTo>
                    <a:lnTo>
                      <a:pt x="0" y="59"/>
                    </a:lnTo>
                    <a:lnTo>
                      <a:pt x="14" y="59"/>
                    </a:lnTo>
                    <a:lnTo>
                      <a:pt x="14" y="10"/>
                    </a:lnTo>
                    <a:lnTo>
                      <a:pt x="40" y="4"/>
                    </a:lnTo>
                    <a:lnTo>
                      <a:pt x="48" y="13"/>
                    </a:lnTo>
                    <a:lnTo>
                      <a:pt x="71" y="0"/>
                    </a:lnTo>
                    <a:lnTo>
                      <a:pt x="109" y="53"/>
                    </a:lnTo>
                    <a:lnTo>
                      <a:pt x="127" y="62"/>
                    </a:lnTo>
                    <a:lnTo>
                      <a:pt x="76" y="109"/>
                    </a:lnTo>
                    <a:lnTo>
                      <a:pt x="46" y="109"/>
                    </a:lnTo>
                    <a:lnTo>
                      <a:pt x="30" y="126"/>
                    </a:lnTo>
                    <a:lnTo>
                      <a:pt x="11" y="127"/>
                    </a:lnTo>
                    <a:lnTo>
                      <a:pt x="11" y="112"/>
                    </a:lnTo>
                    <a:lnTo>
                      <a:pt x="0" y="98"/>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23" name="Freeform 122"/>
              <p:cNvSpPr>
                <a:spLocks/>
              </p:cNvSpPr>
              <p:nvPr/>
            </p:nvSpPr>
            <p:spPr bwMode="auto">
              <a:xfrm>
                <a:off x="3477" y="3363"/>
                <a:ext cx="25" cy="223"/>
              </a:xfrm>
              <a:custGeom>
                <a:avLst/>
                <a:gdLst>
                  <a:gd name="T0" fmla="*/ 0 w 25"/>
                  <a:gd name="T1" fmla="*/ 4 h 28"/>
                  <a:gd name="T2" fmla="*/ 0 w 25"/>
                  <a:gd name="T3" fmla="*/ 4 h 28"/>
                  <a:gd name="T4" fmla="*/ 3 w 25"/>
                  <a:gd name="T5" fmla="*/ 14 h 28"/>
                  <a:gd name="T6" fmla="*/ 9 w 25"/>
                  <a:gd name="T7" fmla="*/ 27 h 28"/>
                  <a:gd name="T8" fmla="*/ 24 w 25"/>
                  <a:gd name="T9" fmla="*/ 11 h 28"/>
                  <a:gd name="T10" fmla="*/ 23 w 25"/>
                  <a:gd name="T11" fmla="*/ 0 h 28"/>
                  <a:gd name="T12" fmla="*/ 0 w 25"/>
                  <a:gd name="T13" fmla="*/ 4 h 28"/>
                  <a:gd name="T14" fmla="*/ 0 w 25"/>
                  <a:gd name="T15" fmla="*/ 4 h 28"/>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28"/>
                  <a:gd name="T26" fmla="*/ 25 w 25"/>
                  <a:gd name="T27" fmla="*/ 28 h 2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28">
                    <a:moveTo>
                      <a:pt x="0" y="4"/>
                    </a:moveTo>
                    <a:lnTo>
                      <a:pt x="0" y="4"/>
                    </a:lnTo>
                    <a:lnTo>
                      <a:pt x="3" y="14"/>
                    </a:lnTo>
                    <a:lnTo>
                      <a:pt x="9" y="27"/>
                    </a:lnTo>
                    <a:lnTo>
                      <a:pt x="24" y="11"/>
                    </a:lnTo>
                    <a:lnTo>
                      <a:pt x="23" y="0"/>
                    </a:lnTo>
                    <a:lnTo>
                      <a:pt x="0" y="4"/>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24" name="Freeform 123"/>
              <p:cNvSpPr>
                <a:spLocks/>
              </p:cNvSpPr>
              <p:nvPr/>
            </p:nvSpPr>
            <p:spPr bwMode="auto">
              <a:xfrm>
                <a:off x="3195" y="3221"/>
                <a:ext cx="106" cy="223"/>
              </a:xfrm>
              <a:custGeom>
                <a:avLst/>
                <a:gdLst>
                  <a:gd name="T0" fmla="*/ 0 w 106"/>
                  <a:gd name="T1" fmla="*/ 109 h 153"/>
                  <a:gd name="T2" fmla="*/ 0 w 106"/>
                  <a:gd name="T3" fmla="*/ 109 h 153"/>
                  <a:gd name="T4" fmla="*/ 14 w 106"/>
                  <a:gd name="T5" fmla="*/ 80 h 153"/>
                  <a:gd name="T6" fmla="*/ 40 w 106"/>
                  <a:gd name="T7" fmla="*/ 84 h 153"/>
                  <a:gd name="T8" fmla="*/ 68 w 106"/>
                  <a:gd name="T9" fmla="*/ 25 h 153"/>
                  <a:gd name="T10" fmla="*/ 82 w 106"/>
                  <a:gd name="T11" fmla="*/ 14 h 153"/>
                  <a:gd name="T12" fmla="*/ 77 w 106"/>
                  <a:gd name="T13" fmla="*/ 2 h 153"/>
                  <a:gd name="T14" fmla="*/ 84 w 106"/>
                  <a:gd name="T15" fmla="*/ 0 h 153"/>
                  <a:gd name="T16" fmla="*/ 94 w 106"/>
                  <a:gd name="T17" fmla="*/ 37 h 153"/>
                  <a:gd name="T18" fmla="*/ 77 w 106"/>
                  <a:gd name="T19" fmla="*/ 44 h 153"/>
                  <a:gd name="T20" fmla="*/ 96 w 106"/>
                  <a:gd name="T21" fmla="*/ 73 h 153"/>
                  <a:gd name="T22" fmla="*/ 84 w 106"/>
                  <a:gd name="T23" fmla="*/ 107 h 153"/>
                  <a:gd name="T24" fmla="*/ 105 w 106"/>
                  <a:gd name="T25" fmla="*/ 134 h 153"/>
                  <a:gd name="T26" fmla="*/ 103 w 106"/>
                  <a:gd name="T27" fmla="*/ 152 h 153"/>
                  <a:gd name="T28" fmla="*/ 67 w 106"/>
                  <a:gd name="T29" fmla="*/ 144 h 153"/>
                  <a:gd name="T30" fmla="*/ 39 w 106"/>
                  <a:gd name="T31" fmla="*/ 143 h 153"/>
                  <a:gd name="T32" fmla="*/ 17 w 106"/>
                  <a:gd name="T33" fmla="*/ 144 h 153"/>
                  <a:gd name="T34" fmla="*/ 16 w 106"/>
                  <a:gd name="T35" fmla="*/ 119 h 153"/>
                  <a:gd name="T36" fmla="*/ 0 w 106"/>
                  <a:gd name="T37" fmla="*/ 109 h 153"/>
                  <a:gd name="T38" fmla="*/ 0 w 106"/>
                  <a:gd name="T39" fmla="*/ 109 h 15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06"/>
                  <a:gd name="T61" fmla="*/ 0 h 153"/>
                  <a:gd name="T62" fmla="*/ 106 w 106"/>
                  <a:gd name="T63" fmla="*/ 153 h 15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06" h="153">
                    <a:moveTo>
                      <a:pt x="0" y="109"/>
                    </a:moveTo>
                    <a:lnTo>
                      <a:pt x="0" y="109"/>
                    </a:lnTo>
                    <a:lnTo>
                      <a:pt x="14" y="80"/>
                    </a:lnTo>
                    <a:lnTo>
                      <a:pt x="40" y="84"/>
                    </a:lnTo>
                    <a:lnTo>
                      <a:pt x="68" y="25"/>
                    </a:lnTo>
                    <a:lnTo>
                      <a:pt x="82" y="14"/>
                    </a:lnTo>
                    <a:lnTo>
                      <a:pt x="77" y="2"/>
                    </a:lnTo>
                    <a:lnTo>
                      <a:pt x="84" y="0"/>
                    </a:lnTo>
                    <a:lnTo>
                      <a:pt x="94" y="37"/>
                    </a:lnTo>
                    <a:lnTo>
                      <a:pt x="77" y="44"/>
                    </a:lnTo>
                    <a:lnTo>
                      <a:pt x="96" y="73"/>
                    </a:lnTo>
                    <a:lnTo>
                      <a:pt x="84" y="107"/>
                    </a:lnTo>
                    <a:lnTo>
                      <a:pt x="105" y="134"/>
                    </a:lnTo>
                    <a:lnTo>
                      <a:pt x="103" y="152"/>
                    </a:lnTo>
                    <a:lnTo>
                      <a:pt x="67" y="144"/>
                    </a:lnTo>
                    <a:lnTo>
                      <a:pt x="39" y="143"/>
                    </a:lnTo>
                    <a:lnTo>
                      <a:pt x="17" y="144"/>
                    </a:lnTo>
                    <a:lnTo>
                      <a:pt x="16" y="119"/>
                    </a:lnTo>
                    <a:lnTo>
                      <a:pt x="0" y="109"/>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25" name="Freeform 124"/>
              <p:cNvSpPr>
                <a:spLocks/>
              </p:cNvSpPr>
              <p:nvPr/>
            </p:nvSpPr>
            <p:spPr bwMode="auto">
              <a:xfrm>
                <a:off x="3279" y="3224"/>
                <a:ext cx="178" cy="223"/>
              </a:xfrm>
              <a:custGeom>
                <a:avLst/>
                <a:gdLst>
                  <a:gd name="T0" fmla="*/ 0 w 178"/>
                  <a:gd name="T1" fmla="*/ 83 h 111"/>
                  <a:gd name="T2" fmla="*/ 0 w 178"/>
                  <a:gd name="T3" fmla="*/ 83 h 111"/>
                  <a:gd name="T4" fmla="*/ 12 w 178"/>
                  <a:gd name="T5" fmla="*/ 49 h 111"/>
                  <a:gd name="T6" fmla="*/ 56 w 178"/>
                  <a:gd name="T7" fmla="*/ 40 h 111"/>
                  <a:gd name="T8" fmla="*/ 61 w 178"/>
                  <a:gd name="T9" fmla="*/ 29 h 111"/>
                  <a:gd name="T10" fmla="*/ 81 w 178"/>
                  <a:gd name="T11" fmla="*/ 25 h 111"/>
                  <a:gd name="T12" fmla="*/ 111 w 178"/>
                  <a:gd name="T13" fmla="*/ 0 h 111"/>
                  <a:gd name="T14" fmla="*/ 121 w 178"/>
                  <a:gd name="T15" fmla="*/ 29 h 111"/>
                  <a:gd name="T16" fmla="*/ 144 w 178"/>
                  <a:gd name="T17" fmla="*/ 40 h 111"/>
                  <a:gd name="T18" fmla="*/ 177 w 178"/>
                  <a:gd name="T19" fmla="*/ 80 h 111"/>
                  <a:gd name="T20" fmla="*/ 95 w 178"/>
                  <a:gd name="T21" fmla="*/ 91 h 111"/>
                  <a:gd name="T22" fmla="*/ 68 w 178"/>
                  <a:gd name="T23" fmla="*/ 80 h 111"/>
                  <a:gd name="T24" fmla="*/ 56 w 178"/>
                  <a:gd name="T25" fmla="*/ 99 h 111"/>
                  <a:gd name="T26" fmla="*/ 33 w 178"/>
                  <a:gd name="T27" fmla="*/ 99 h 111"/>
                  <a:gd name="T28" fmla="*/ 21 w 178"/>
                  <a:gd name="T29" fmla="*/ 110 h 111"/>
                  <a:gd name="T30" fmla="*/ 0 w 178"/>
                  <a:gd name="T31" fmla="*/ 83 h 111"/>
                  <a:gd name="T32" fmla="*/ 0 w 178"/>
                  <a:gd name="T33" fmla="*/ 83 h 1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8"/>
                  <a:gd name="T52" fmla="*/ 0 h 111"/>
                  <a:gd name="T53" fmla="*/ 178 w 178"/>
                  <a:gd name="T54" fmla="*/ 111 h 1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8" h="111">
                    <a:moveTo>
                      <a:pt x="0" y="83"/>
                    </a:moveTo>
                    <a:lnTo>
                      <a:pt x="0" y="83"/>
                    </a:lnTo>
                    <a:lnTo>
                      <a:pt x="12" y="49"/>
                    </a:lnTo>
                    <a:lnTo>
                      <a:pt x="56" y="40"/>
                    </a:lnTo>
                    <a:lnTo>
                      <a:pt x="61" y="29"/>
                    </a:lnTo>
                    <a:lnTo>
                      <a:pt x="81" y="25"/>
                    </a:lnTo>
                    <a:lnTo>
                      <a:pt x="111" y="0"/>
                    </a:lnTo>
                    <a:lnTo>
                      <a:pt x="121" y="29"/>
                    </a:lnTo>
                    <a:lnTo>
                      <a:pt x="144" y="40"/>
                    </a:lnTo>
                    <a:lnTo>
                      <a:pt x="177" y="80"/>
                    </a:lnTo>
                    <a:lnTo>
                      <a:pt x="95" y="91"/>
                    </a:lnTo>
                    <a:lnTo>
                      <a:pt x="68" y="80"/>
                    </a:lnTo>
                    <a:lnTo>
                      <a:pt x="56" y="99"/>
                    </a:lnTo>
                    <a:lnTo>
                      <a:pt x="33" y="99"/>
                    </a:lnTo>
                    <a:lnTo>
                      <a:pt x="21" y="110"/>
                    </a:lnTo>
                    <a:lnTo>
                      <a:pt x="0" y="83"/>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26" name="Freeform 125"/>
              <p:cNvSpPr>
                <a:spLocks/>
              </p:cNvSpPr>
              <p:nvPr/>
            </p:nvSpPr>
            <p:spPr bwMode="auto">
              <a:xfrm>
                <a:off x="3263" y="3106"/>
                <a:ext cx="147" cy="224"/>
              </a:xfrm>
              <a:custGeom>
                <a:avLst/>
                <a:gdLst>
                  <a:gd name="T0" fmla="*/ 0 w 147"/>
                  <a:gd name="T1" fmla="*/ 128 h 224"/>
                  <a:gd name="T2" fmla="*/ 0 w 147"/>
                  <a:gd name="T3" fmla="*/ 128 h 224"/>
                  <a:gd name="T4" fmla="*/ 21 w 147"/>
                  <a:gd name="T5" fmla="*/ 139 h 224"/>
                  <a:gd name="T6" fmla="*/ 16 w 147"/>
                  <a:gd name="T7" fmla="*/ 150 h 224"/>
                  <a:gd name="T8" fmla="*/ 26 w 147"/>
                  <a:gd name="T9" fmla="*/ 187 h 224"/>
                  <a:gd name="T10" fmla="*/ 9 w 147"/>
                  <a:gd name="T11" fmla="*/ 194 h 224"/>
                  <a:gd name="T12" fmla="*/ 28 w 147"/>
                  <a:gd name="T13" fmla="*/ 223 h 224"/>
                  <a:gd name="T14" fmla="*/ 72 w 147"/>
                  <a:gd name="T15" fmla="*/ 214 h 224"/>
                  <a:gd name="T16" fmla="*/ 77 w 147"/>
                  <a:gd name="T17" fmla="*/ 203 h 224"/>
                  <a:gd name="T18" fmla="*/ 97 w 147"/>
                  <a:gd name="T19" fmla="*/ 199 h 224"/>
                  <a:gd name="T20" fmla="*/ 127 w 147"/>
                  <a:gd name="T21" fmla="*/ 174 h 224"/>
                  <a:gd name="T22" fmla="*/ 117 w 147"/>
                  <a:gd name="T23" fmla="*/ 147 h 224"/>
                  <a:gd name="T24" fmla="*/ 131 w 147"/>
                  <a:gd name="T25" fmla="*/ 111 h 224"/>
                  <a:gd name="T26" fmla="*/ 145 w 147"/>
                  <a:gd name="T27" fmla="*/ 108 h 224"/>
                  <a:gd name="T28" fmla="*/ 146 w 147"/>
                  <a:gd name="T29" fmla="*/ 56 h 224"/>
                  <a:gd name="T30" fmla="*/ 36 w 147"/>
                  <a:gd name="T31" fmla="*/ 0 h 224"/>
                  <a:gd name="T32" fmla="*/ 22 w 147"/>
                  <a:gd name="T33" fmla="*/ 5 h 224"/>
                  <a:gd name="T34" fmla="*/ 22 w 147"/>
                  <a:gd name="T35" fmla="*/ 27 h 224"/>
                  <a:gd name="T36" fmla="*/ 36 w 147"/>
                  <a:gd name="T37" fmla="*/ 43 h 224"/>
                  <a:gd name="T38" fmla="*/ 28 w 147"/>
                  <a:gd name="T39" fmla="*/ 92 h 224"/>
                  <a:gd name="T40" fmla="*/ 0 w 147"/>
                  <a:gd name="T41" fmla="*/ 128 h 224"/>
                  <a:gd name="T42" fmla="*/ 0 w 147"/>
                  <a:gd name="T43" fmla="*/ 128 h 22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47"/>
                  <a:gd name="T67" fmla="*/ 0 h 224"/>
                  <a:gd name="T68" fmla="*/ 147 w 147"/>
                  <a:gd name="T69" fmla="*/ 224 h 22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47" h="224">
                    <a:moveTo>
                      <a:pt x="0" y="128"/>
                    </a:moveTo>
                    <a:lnTo>
                      <a:pt x="0" y="128"/>
                    </a:lnTo>
                    <a:lnTo>
                      <a:pt x="21" y="139"/>
                    </a:lnTo>
                    <a:lnTo>
                      <a:pt x="16" y="150"/>
                    </a:lnTo>
                    <a:lnTo>
                      <a:pt x="26" y="187"/>
                    </a:lnTo>
                    <a:lnTo>
                      <a:pt x="9" y="194"/>
                    </a:lnTo>
                    <a:lnTo>
                      <a:pt x="28" y="223"/>
                    </a:lnTo>
                    <a:lnTo>
                      <a:pt x="72" y="214"/>
                    </a:lnTo>
                    <a:lnTo>
                      <a:pt x="77" y="203"/>
                    </a:lnTo>
                    <a:lnTo>
                      <a:pt x="97" y="199"/>
                    </a:lnTo>
                    <a:lnTo>
                      <a:pt x="127" y="174"/>
                    </a:lnTo>
                    <a:lnTo>
                      <a:pt x="117" y="147"/>
                    </a:lnTo>
                    <a:lnTo>
                      <a:pt x="131" y="111"/>
                    </a:lnTo>
                    <a:lnTo>
                      <a:pt x="145" y="108"/>
                    </a:lnTo>
                    <a:lnTo>
                      <a:pt x="146" y="56"/>
                    </a:lnTo>
                    <a:lnTo>
                      <a:pt x="36" y="0"/>
                    </a:lnTo>
                    <a:lnTo>
                      <a:pt x="22" y="5"/>
                    </a:lnTo>
                    <a:lnTo>
                      <a:pt x="22" y="27"/>
                    </a:lnTo>
                    <a:lnTo>
                      <a:pt x="36" y="43"/>
                    </a:lnTo>
                    <a:lnTo>
                      <a:pt x="28" y="92"/>
                    </a:lnTo>
                    <a:lnTo>
                      <a:pt x="0" y="128"/>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27" name="Freeform 126"/>
              <p:cNvSpPr>
                <a:spLocks/>
              </p:cNvSpPr>
              <p:nvPr/>
            </p:nvSpPr>
            <p:spPr bwMode="auto">
              <a:xfrm>
                <a:off x="3232" y="3327"/>
                <a:ext cx="104" cy="223"/>
              </a:xfrm>
              <a:custGeom>
                <a:avLst/>
                <a:gdLst>
                  <a:gd name="T0" fmla="*/ 0 w 104"/>
                  <a:gd name="T1" fmla="*/ 104 h 119"/>
                  <a:gd name="T2" fmla="*/ 0 w 104"/>
                  <a:gd name="T3" fmla="*/ 104 h 119"/>
                  <a:gd name="T4" fmla="*/ 11 w 104"/>
                  <a:gd name="T5" fmla="*/ 118 h 119"/>
                  <a:gd name="T6" fmla="*/ 25 w 104"/>
                  <a:gd name="T7" fmla="*/ 114 h 119"/>
                  <a:gd name="T8" fmla="*/ 46 w 104"/>
                  <a:gd name="T9" fmla="*/ 115 h 119"/>
                  <a:gd name="T10" fmla="*/ 65 w 104"/>
                  <a:gd name="T11" fmla="*/ 103 h 119"/>
                  <a:gd name="T12" fmla="*/ 70 w 104"/>
                  <a:gd name="T13" fmla="*/ 79 h 119"/>
                  <a:gd name="T14" fmla="*/ 90 w 104"/>
                  <a:gd name="T15" fmla="*/ 59 h 119"/>
                  <a:gd name="T16" fmla="*/ 103 w 104"/>
                  <a:gd name="T17" fmla="*/ 0 h 119"/>
                  <a:gd name="T18" fmla="*/ 80 w 104"/>
                  <a:gd name="T19" fmla="*/ 0 h 119"/>
                  <a:gd name="T20" fmla="*/ 68 w 104"/>
                  <a:gd name="T21" fmla="*/ 11 h 119"/>
                  <a:gd name="T22" fmla="*/ 66 w 104"/>
                  <a:gd name="T23" fmla="*/ 29 h 119"/>
                  <a:gd name="T24" fmla="*/ 30 w 104"/>
                  <a:gd name="T25" fmla="*/ 21 h 119"/>
                  <a:gd name="T26" fmla="*/ 29 w 104"/>
                  <a:gd name="T27" fmla="*/ 33 h 119"/>
                  <a:gd name="T28" fmla="*/ 43 w 104"/>
                  <a:gd name="T29" fmla="*/ 35 h 119"/>
                  <a:gd name="T30" fmla="*/ 39 w 104"/>
                  <a:gd name="T31" fmla="*/ 81 h 119"/>
                  <a:gd name="T32" fmla="*/ 21 w 104"/>
                  <a:gd name="T33" fmla="*/ 76 h 119"/>
                  <a:gd name="T34" fmla="*/ 0 w 104"/>
                  <a:gd name="T35" fmla="*/ 104 h 119"/>
                  <a:gd name="T36" fmla="*/ 0 w 104"/>
                  <a:gd name="T37" fmla="*/ 104 h 11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4"/>
                  <a:gd name="T58" fmla="*/ 0 h 119"/>
                  <a:gd name="T59" fmla="*/ 104 w 104"/>
                  <a:gd name="T60" fmla="*/ 119 h 11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4" h="119">
                    <a:moveTo>
                      <a:pt x="0" y="104"/>
                    </a:moveTo>
                    <a:lnTo>
                      <a:pt x="0" y="104"/>
                    </a:lnTo>
                    <a:lnTo>
                      <a:pt x="11" y="118"/>
                    </a:lnTo>
                    <a:lnTo>
                      <a:pt x="25" y="114"/>
                    </a:lnTo>
                    <a:lnTo>
                      <a:pt x="46" y="115"/>
                    </a:lnTo>
                    <a:lnTo>
                      <a:pt x="65" y="103"/>
                    </a:lnTo>
                    <a:lnTo>
                      <a:pt x="70" y="79"/>
                    </a:lnTo>
                    <a:lnTo>
                      <a:pt x="90" y="59"/>
                    </a:lnTo>
                    <a:lnTo>
                      <a:pt x="103" y="0"/>
                    </a:lnTo>
                    <a:lnTo>
                      <a:pt x="80" y="0"/>
                    </a:lnTo>
                    <a:lnTo>
                      <a:pt x="68" y="11"/>
                    </a:lnTo>
                    <a:lnTo>
                      <a:pt x="66" y="29"/>
                    </a:lnTo>
                    <a:lnTo>
                      <a:pt x="30" y="21"/>
                    </a:lnTo>
                    <a:lnTo>
                      <a:pt x="29" y="33"/>
                    </a:lnTo>
                    <a:lnTo>
                      <a:pt x="43" y="35"/>
                    </a:lnTo>
                    <a:lnTo>
                      <a:pt x="39" y="81"/>
                    </a:lnTo>
                    <a:lnTo>
                      <a:pt x="21" y="76"/>
                    </a:lnTo>
                    <a:lnTo>
                      <a:pt x="0" y="104"/>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28" name="Freeform 127"/>
              <p:cNvSpPr>
                <a:spLocks/>
              </p:cNvSpPr>
              <p:nvPr/>
            </p:nvSpPr>
            <p:spPr bwMode="auto">
              <a:xfrm>
                <a:off x="3248" y="3373"/>
                <a:ext cx="260" cy="223"/>
              </a:xfrm>
              <a:custGeom>
                <a:avLst/>
                <a:gdLst>
                  <a:gd name="T0" fmla="*/ 0 w 260"/>
                  <a:gd name="T1" fmla="*/ 147 h 250"/>
                  <a:gd name="T2" fmla="*/ 0 w 260"/>
                  <a:gd name="T3" fmla="*/ 147 h 250"/>
                  <a:gd name="T4" fmla="*/ 1 w 260"/>
                  <a:gd name="T5" fmla="*/ 154 h 250"/>
                  <a:gd name="T6" fmla="*/ 53 w 260"/>
                  <a:gd name="T7" fmla="*/ 147 h 250"/>
                  <a:gd name="T8" fmla="*/ 76 w 260"/>
                  <a:gd name="T9" fmla="*/ 179 h 250"/>
                  <a:gd name="T10" fmla="*/ 95 w 260"/>
                  <a:gd name="T11" fmla="*/ 177 h 250"/>
                  <a:gd name="T12" fmla="*/ 99 w 260"/>
                  <a:gd name="T13" fmla="*/ 163 h 250"/>
                  <a:gd name="T14" fmla="*/ 117 w 260"/>
                  <a:gd name="T15" fmla="*/ 162 h 250"/>
                  <a:gd name="T16" fmla="*/ 129 w 260"/>
                  <a:gd name="T17" fmla="*/ 171 h 250"/>
                  <a:gd name="T18" fmla="*/ 132 w 260"/>
                  <a:gd name="T19" fmla="*/ 220 h 250"/>
                  <a:gd name="T20" fmla="*/ 160 w 260"/>
                  <a:gd name="T21" fmla="*/ 217 h 250"/>
                  <a:gd name="T22" fmla="*/ 238 w 260"/>
                  <a:gd name="T23" fmla="*/ 249 h 250"/>
                  <a:gd name="T24" fmla="*/ 238 w 260"/>
                  <a:gd name="T25" fmla="*/ 235 h 250"/>
                  <a:gd name="T26" fmla="*/ 222 w 260"/>
                  <a:gd name="T27" fmla="*/ 228 h 250"/>
                  <a:gd name="T28" fmla="*/ 225 w 260"/>
                  <a:gd name="T29" fmla="*/ 192 h 250"/>
                  <a:gd name="T30" fmla="*/ 250 w 260"/>
                  <a:gd name="T31" fmla="*/ 180 h 250"/>
                  <a:gd name="T32" fmla="*/ 234 w 260"/>
                  <a:gd name="T33" fmla="*/ 156 h 250"/>
                  <a:gd name="T34" fmla="*/ 232 w 260"/>
                  <a:gd name="T35" fmla="*/ 115 h 250"/>
                  <a:gd name="T36" fmla="*/ 229 w 260"/>
                  <a:gd name="T37" fmla="*/ 105 h 250"/>
                  <a:gd name="T38" fmla="*/ 238 w 260"/>
                  <a:gd name="T39" fmla="*/ 87 h 250"/>
                  <a:gd name="T40" fmla="*/ 250 w 260"/>
                  <a:gd name="T41" fmla="*/ 52 h 250"/>
                  <a:gd name="T42" fmla="*/ 259 w 260"/>
                  <a:gd name="T43" fmla="*/ 39 h 250"/>
                  <a:gd name="T44" fmla="*/ 254 w 260"/>
                  <a:gd name="T45" fmla="*/ 20 h 250"/>
                  <a:gd name="T46" fmla="*/ 208 w 260"/>
                  <a:gd name="T47" fmla="*/ 0 h 250"/>
                  <a:gd name="T48" fmla="*/ 126 w 260"/>
                  <a:gd name="T49" fmla="*/ 11 h 250"/>
                  <a:gd name="T50" fmla="*/ 99 w 260"/>
                  <a:gd name="T51" fmla="*/ 0 h 250"/>
                  <a:gd name="T52" fmla="*/ 87 w 260"/>
                  <a:gd name="T53" fmla="*/ 19 h 250"/>
                  <a:gd name="T54" fmla="*/ 74 w 260"/>
                  <a:gd name="T55" fmla="*/ 78 h 250"/>
                  <a:gd name="T56" fmla="*/ 54 w 260"/>
                  <a:gd name="T57" fmla="*/ 98 h 250"/>
                  <a:gd name="T58" fmla="*/ 49 w 260"/>
                  <a:gd name="T59" fmla="*/ 122 h 250"/>
                  <a:gd name="T60" fmla="*/ 30 w 260"/>
                  <a:gd name="T61" fmla="*/ 134 h 250"/>
                  <a:gd name="T62" fmla="*/ 9 w 260"/>
                  <a:gd name="T63" fmla="*/ 133 h 250"/>
                  <a:gd name="T64" fmla="*/ 0 w 260"/>
                  <a:gd name="T65" fmla="*/ 147 h 250"/>
                  <a:gd name="T66" fmla="*/ 0 w 260"/>
                  <a:gd name="T67" fmla="*/ 147 h 25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60"/>
                  <a:gd name="T103" fmla="*/ 0 h 250"/>
                  <a:gd name="T104" fmla="*/ 260 w 260"/>
                  <a:gd name="T105" fmla="*/ 250 h 25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60" h="250">
                    <a:moveTo>
                      <a:pt x="0" y="147"/>
                    </a:moveTo>
                    <a:lnTo>
                      <a:pt x="0" y="147"/>
                    </a:lnTo>
                    <a:lnTo>
                      <a:pt x="1" y="154"/>
                    </a:lnTo>
                    <a:lnTo>
                      <a:pt x="53" y="147"/>
                    </a:lnTo>
                    <a:lnTo>
                      <a:pt x="76" y="179"/>
                    </a:lnTo>
                    <a:lnTo>
                      <a:pt x="95" y="177"/>
                    </a:lnTo>
                    <a:lnTo>
                      <a:pt x="99" y="163"/>
                    </a:lnTo>
                    <a:lnTo>
                      <a:pt x="117" y="162"/>
                    </a:lnTo>
                    <a:lnTo>
                      <a:pt x="129" y="171"/>
                    </a:lnTo>
                    <a:lnTo>
                      <a:pt x="132" y="220"/>
                    </a:lnTo>
                    <a:lnTo>
                      <a:pt x="160" y="217"/>
                    </a:lnTo>
                    <a:lnTo>
                      <a:pt x="238" y="249"/>
                    </a:lnTo>
                    <a:lnTo>
                      <a:pt x="238" y="235"/>
                    </a:lnTo>
                    <a:lnTo>
                      <a:pt x="222" y="228"/>
                    </a:lnTo>
                    <a:lnTo>
                      <a:pt x="225" y="192"/>
                    </a:lnTo>
                    <a:lnTo>
                      <a:pt x="250" y="180"/>
                    </a:lnTo>
                    <a:lnTo>
                      <a:pt x="234" y="156"/>
                    </a:lnTo>
                    <a:lnTo>
                      <a:pt x="232" y="115"/>
                    </a:lnTo>
                    <a:lnTo>
                      <a:pt x="229" y="105"/>
                    </a:lnTo>
                    <a:lnTo>
                      <a:pt x="238" y="87"/>
                    </a:lnTo>
                    <a:lnTo>
                      <a:pt x="250" y="52"/>
                    </a:lnTo>
                    <a:lnTo>
                      <a:pt x="259" y="39"/>
                    </a:lnTo>
                    <a:lnTo>
                      <a:pt x="254" y="20"/>
                    </a:lnTo>
                    <a:lnTo>
                      <a:pt x="208" y="0"/>
                    </a:lnTo>
                    <a:lnTo>
                      <a:pt x="126" y="11"/>
                    </a:lnTo>
                    <a:lnTo>
                      <a:pt x="99" y="0"/>
                    </a:lnTo>
                    <a:lnTo>
                      <a:pt x="87" y="19"/>
                    </a:lnTo>
                    <a:lnTo>
                      <a:pt x="74" y="78"/>
                    </a:lnTo>
                    <a:lnTo>
                      <a:pt x="54" y="98"/>
                    </a:lnTo>
                    <a:lnTo>
                      <a:pt x="49" y="122"/>
                    </a:lnTo>
                    <a:lnTo>
                      <a:pt x="30" y="134"/>
                    </a:lnTo>
                    <a:lnTo>
                      <a:pt x="9" y="133"/>
                    </a:lnTo>
                    <a:lnTo>
                      <a:pt x="0" y="147"/>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29" name="Freeform 128"/>
              <p:cNvSpPr>
                <a:spLocks/>
              </p:cNvSpPr>
              <p:nvPr/>
            </p:nvSpPr>
            <p:spPr bwMode="auto">
              <a:xfrm>
                <a:off x="3522" y="2822"/>
                <a:ext cx="33" cy="223"/>
              </a:xfrm>
              <a:custGeom>
                <a:avLst/>
                <a:gdLst>
                  <a:gd name="T0" fmla="*/ 0 w 33"/>
                  <a:gd name="T1" fmla="*/ 9 h 18"/>
                  <a:gd name="T2" fmla="*/ 0 w 33"/>
                  <a:gd name="T3" fmla="*/ 9 h 18"/>
                  <a:gd name="T4" fmla="*/ 11 w 33"/>
                  <a:gd name="T5" fmla="*/ 17 h 18"/>
                  <a:gd name="T6" fmla="*/ 32 w 33"/>
                  <a:gd name="T7" fmla="*/ 0 h 18"/>
                  <a:gd name="T8" fmla="*/ 0 w 33"/>
                  <a:gd name="T9" fmla="*/ 9 h 18"/>
                  <a:gd name="T10" fmla="*/ 0 w 33"/>
                  <a:gd name="T11" fmla="*/ 9 h 18"/>
                  <a:gd name="T12" fmla="*/ 0 60000 65536"/>
                  <a:gd name="T13" fmla="*/ 0 60000 65536"/>
                  <a:gd name="T14" fmla="*/ 0 60000 65536"/>
                  <a:gd name="T15" fmla="*/ 0 60000 65536"/>
                  <a:gd name="T16" fmla="*/ 0 60000 65536"/>
                  <a:gd name="T17" fmla="*/ 0 60000 65536"/>
                  <a:gd name="T18" fmla="*/ 0 w 33"/>
                  <a:gd name="T19" fmla="*/ 0 h 18"/>
                  <a:gd name="T20" fmla="*/ 33 w 33"/>
                  <a:gd name="T21" fmla="*/ 18 h 18"/>
                </a:gdLst>
                <a:ahLst/>
                <a:cxnLst>
                  <a:cxn ang="T12">
                    <a:pos x="T0" y="T1"/>
                  </a:cxn>
                  <a:cxn ang="T13">
                    <a:pos x="T2" y="T3"/>
                  </a:cxn>
                  <a:cxn ang="T14">
                    <a:pos x="T4" y="T5"/>
                  </a:cxn>
                  <a:cxn ang="T15">
                    <a:pos x="T6" y="T7"/>
                  </a:cxn>
                  <a:cxn ang="T16">
                    <a:pos x="T8" y="T9"/>
                  </a:cxn>
                  <a:cxn ang="T17">
                    <a:pos x="T10" y="T11"/>
                  </a:cxn>
                </a:cxnLst>
                <a:rect l="T18" t="T19" r="T20" b="T21"/>
                <a:pathLst>
                  <a:path w="33" h="18">
                    <a:moveTo>
                      <a:pt x="0" y="9"/>
                    </a:moveTo>
                    <a:lnTo>
                      <a:pt x="0" y="9"/>
                    </a:lnTo>
                    <a:lnTo>
                      <a:pt x="11" y="17"/>
                    </a:lnTo>
                    <a:lnTo>
                      <a:pt x="32" y="0"/>
                    </a:lnTo>
                    <a:lnTo>
                      <a:pt x="0" y="9"/>
                    </a:lnTo>
                  </a:path>
                </a:pathLst>
              </a:custGeom>
              <a:solidFill>
                <a:srgbClr val="FFC000"/>
              </a:solidFill>
              <a:ln w="6350">
                <a:solidFill>
                  <a:schemeClr val="bg1"/>
                </a:solidFill>
                <a:round/>
                <a:headEnd/>
                <a:tailEnd/>
              </a:ln>
            </p:spPr>
            <p:txBody>
              <a:bodyPr lIns="0" tIns="0" rIns="0" bIns="0" anchor="ctr">
                <a:spAutoFit/>
              </a:bodyPr>
              <a:lstStyle/>
              <a:p>
                <a:pPr>
                  <a:defRPr/>
                </a:pPr>
                <a:endParaRPr lang="en-GB" dirty="0"/>
              </a:p>
            </p:txBody>
          </p:sp>
          <p:sp>
            <p:nvSpPr>
              <p:cNvPr id="130" name="Freeform 129"/>
              <p:cNvSpPr>
                <a:spLocks/>
              </p:cNvSpPr>
              <p:nvPr/>
            </p:nvSpPr>
            <p:spPr bwMode="auto">
              <a:xfrm>
                <a:off x="3093" y="3191"/>
                <a:ext cx="38" cy="223"/>
              </a:xfrm>
              <a:custGeom>
                <a:avLst/>
                <a:gdLst>
                  <a:gd name="T0" fmla="*/ 0 w 38"/>
                  <a:gd name="T1" fmla="*/ 21 h 85"/>
                  <a:gd name="T2" fmla="*/ 0 w 38"/>
                  <a:gd name="T3" fmla="*/ 21 h 85"/>
                  <a:gd name="T4" fmla="*/ 14 w 38"/>
                  <a:gd name="T5" fmla="*/ 84 h 85"/>
                  <a:gd name="T6" fmla="*/ 26 w 38"/>
                  <a:gd name="T7" fmla="*/ 83 h 85"/>
                  <a:gd name="T8" fmla="*/ 37 w 38"/>
                  <a:gd name="T9" fmla="*/ 10 h 85"/>
                  <a:gd name="T10" fmla="*/ 26 w 38"/>
                  <a:gd name="T11" fmla="*/ 0 h 85"/>
                  <a:gd name="T12" fmla="*/ 19 w 38"/>
                  <a:gd name="T13" fmla="*/ 7 h 85"/>
                  <a:gd name="T14" fmla="*/ 0 w 38"/>
                  <a:gd name="T15" fmla="*/ 21 h 85"/>
                  <a:gd name="T16" fmla="*/ 0 w 38"/>
                  <a:gd name="T17" fmla="*/ 21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85"/>
                  <a:gd name="T29" fmla="*/ 38 w 38"/>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85">
                    <a:moveTo>
                      <a:pt x="0" y="21"/>
                    </a:moveTo>
                    <a:lnTo>
                      <a:pt x="0" y="21"/>
                    </a:lnTo>
                    <a:lnTo>
                      <a:pt x="14" y="84"/>
                    </a:lnTo>
                    <a:lnTo>
                      <a:pt x="26" y="83"/>
                    </a:lnTo>
                    <a:lnTo>
                      <a:pt x="37" y="10"/>
                    </a:lnTo>
                    <a:lnTo>
                      <a:pt x="26" y="0"/>
                    </a:lnTo>
                    <a:lnTo>
                      <a:pt x="19" y="7"/>
                    </a:lnTo>
                    <a:lnTo>
                      <a:pt x="0" y="21"/>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31" name="Freeform 130"/>
              <p:cNvSpPr>
                <a:spLocks/>
              </p:cNvSpPr>
              <p:nvPr/>
            </p:nvSpPr>
            <p:spPr bwMode="auto">
              <a:xfrm>
                <a:off x="3209" y="3296"/>
                <a:ext cx="26" cy="223"/>
              </a:xfrm>
              <a:custGeom>
                <a:avLst/>
                <a:gdLst>
                  <a:gd name="T0" fmla="*/ 0 w 26"/>
                  <a:gd name="T1" fmla="*/ 17 h 18"/>
                  <a:gd name="T2" fmla="*/ 0 w 26"/>
                  <a:gd name="T3" fmla="*/ 17 h 18"/>
                  <a:gd name="T4" fmla="*/ 3 w 26"/>
                  <a:gd name="T5" fmla="*/ 1 h 18"/>
                  <a:gd name="T6" fmla="*/ 25 w 26"/>
                  <a:gd name="T7" fmla="*/ 0 h 18"/>
                  <a:gd name="T8" fmla="*/ 25 w 26"/>
                  <a:gd name="T9" fmla="*/ 15 h 18"/>
                  <a:gd name="T10" fmla="*/ 0 w 26"/>
                  <a:gd name="T11" fmla="*/ 17 h 18"/>
                  <a:gd name="T12" fmla="*/ 0 w 26"/>
                  <a:gd name="T13" fmla="*/ 17 h 18"/>
                  <a:gd name="T14" fmla="*/ 0 60000 65536"/>
                  <a:gd name="T15" fmla="*/ 0 60000 65536"/>
                  <a:gd name="T16" fmla="*/ 0 60000 65536"/>
                  <a:gd name="T17" fmla="*/ 0 60000 65536"/>
                  <a:gd name="T18" fmla="*/ 0 60000 65536"/>
                  <a:gd name="T19" fmla="*/ 0 60000 65536"/>
                  <a:gd name="T20" fmla="*/ 0 60000 65536"/>
                  <a:gd name="T21" fmla="*/ 0 w 26"/>
                  <a:gd name="T22" fmla="*/ 0 h 18"/>
                  <a:gd name="T23" fmla="*/ 26 w 26"/>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 h="18">
                    <a:moveTo>
                      <a:pt x="0" y="17"/>
                    </a:moveTo>
                    <a:lnTo>
                      <a:pt x="0" y="17"/>
                    </a:lnTo>
                    <a:lnTo>
                      <a:pt x="3" y="1"/>
                    </a:lnTo>
                    <a:lnTo>
                      <a:pt x="25" y="0"/>
                    </a:lnTo>
                    <a:lnTo>
                      <a:pt x="25" y="15"/>
                    </a:lnTo>
                    <a:lnTo>
                      <a:pt x="0" y="17"/>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32" name="Freeform 131"/>
              <p:cNvSpPr>
                <a:spLocks/>
              </p:cNvSpPr>
              <p:nvPr/>
            </p:nvSpPr>
            <p:spPr bwMode="auto">
              <a:xfrm>
                <a:off x="3530" y="3171"/>
                <a:ext cx="207" cy="223"/>
              </a:xfrm>
              <a:custGeom>
                <a:avLst/>
                <a:gdLst>
                  <a:gd name="T0" fmla="*/ 0 w 207"/>
                  <a:gd name="T1" fmla="*/ 140 h 201"/>
                  <a:gd name="T2" fmla="*/ 0 w 207"/>
                  <a:gd name="T3" fmla="*/ 140 h 201"/>
                  <a:gd name="T4" fmla="*/ 16 w 207"/>
                  <a:gd name="T5" fmla="*/ 129 h 201"/>
                  <a:gd name="T6" fmla="*/ 17 w 207"/>
                  <a:gd name="T7" fmla="*/ 105 h 201"/>
                  <a:gd name="T8" fmla="*/ 44 w 207"/>
                  <a:gd name="T9" fmla="*/ 72 h 201"/>
                  <a:gd name="T10" fmla="*/ 55 w 207"/>
                  <a:gd name="T11" fmla="*/ 13 h 201"/>
                  <a:gd name="T12" fmla="*/ 76 w 207"/>
                  <a:gd name="T13" fmla="*/ 0 h 201"/>
                  <a:gd name="T14" fmla="*/ 92 w 207"/>
                  <a:gd name="T15" fmla="*/ 40 h 201"/>
                  <a:gd name="T16" fmla="*/ 137 w 207"/>
                  <a:gd name="T17" fmla="*/ 74 h 201"/>
                  <a:gd name="T18" fmla="*/ 121 w 207"/>
                  <a:gd name="T19" fmla="*/ 95 h 201"/>
                  <a:gd name="T20" fmla="*/ 136 w 207"/>
                  <a:gd name="T21" fmla="*/ 100 h 201"/>
                  <a:gd name="T22" fmla="*/ 152 w 207"/>
                  <a:gd name="T23" fmla="*/ 124 h 201"/>
                  <a:gd name="T24" fmla="*/ 206 w 207"/>
                  <a:gd name="T25" fmla="*/ 138 h 201"/>
                  <a:gd name="T26" fmla="*/ 165 w 207"/>
                  <a:gd name="T27" fmla="*/ 179 h 201"/>
                  <a:gd name="T28" fmla="*/ 122 w 207"/>
                  <a:gd name="T29" fmla="*/ 194 h 201"/>
                  <a:gd name="T30" fmla="*/ 83 w 207"/>
                  <a:gd name="T31" fmla="*/ 200 h 201"/>
                  <a:gd name="T32" fmla="*/ 39 w 207"/>
                  <a:gd name="T33" fmla="*/ 185 h 201"/>
                  <a:gd name="T34" fmla="*/ 24 w 207"/>
                  <a:gd name="T35" fmla="*/ 156 h 201"/>
                  <a:gd name="T36" fmla="*/ 0 w 207"/>
                  <a:gd name="T37" fmla="*/ 140 h 201"/>
                  <a:gd name="T38" fmla="*/ 0 w 207"/>
                  <a:gd name="T39" fmla="*/ 140 h 20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7"/>
                  <a:gd name="T61" fmla="*/ 0 h 201"/>
                  <a:gd name="T62" fmla="*/ 207 w 207"/>
                  <a:gd name="T63" fmla="*/ 201 h 20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7" h="201">
                    <a:moveTo>
                      <a:pt x="0" y="140"/>
                    </a:moveTo>
                    <a:lnTo>
                      <a:pt x="0" y="140"/>
                    </a:lnTo>
                    <a:lnTo>
                      <a:pt x="16" y="129"/>
                    </a:lnTo>
                    <a:lnTo>
                      <a:pt x="17" y="105"/>
                    </a:lnTo>
                    <a:lnTo>
                      <a:pt x="44" y="72"/>
                    </a:lnTo>
                    <a:lnTo>
                      <a:pt x="55" y="13"/>
                    </a:lnTo>
                    <a:lnTo>
                      <a:pt x="76" y="0"/>
                    </a:lnTo>
                    <a:lnTo>
                      <a:pt x="92" y="40"/>
                    </a:lnTo>
                    <a:lnTo>
                      <a:pt x="137" y="74"/>
                    </a:lnTo>
                    <a:lnTo>
                      <a:pt x="121" y="95"/>
                    </a:lnTo>
                    <a:lnTo>
                      <a:pt x="136" y="100"/>
                    </a:lnTo>
                    <a:lnTo>
                      <a:pt x="152" y="124"/>
                    </a:lnTo>
                    <a:lnTo>
                      <a:pt x="206" y="138"/>
                    </a:lnTo>
                    <a:lnTo>
                      <a:pt x="165" y="179"/>
                    </a:lnTo>
                    <a:lnTo>
                      <a:pt x="122" y="194"/>
                    </a:lnTo>
                    <a:lnTo>
                      <a:pt x="83" y="200"/>
                    </a:lnTo>
                    <a:lnTo>
                      <a:pt x="39" y="185"/>
                    </a:lnTo>
                    <a:lnTo>
                      <a:pt x="24" y="156"/>
                    </a:lnTo>
                    <a:lnTo>
                      <a:pt x="0" y="140"/>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33" name="Freeform 132"/>
              <p:cNvSpPr>
                <a:spLocks/>
              </p:cNvSpPr>
              <p:nvPr/>
            </p:nvSpPr>
            <p:spPr bwMode="auto">
              <a:xfrm>
                <a:off x="3651" y="3158"/>
                <a:ext cx="22" cy="223"/>
              </a:xfrm>
              <a:custGeom>
                <a:avLst/>
                <a:gdLst>
                  <a:gd name="T0" fmla="*/ 0 w 22"/>
                  <a:gd name="T1" fmla="*/ 21 h 27"/>
                  <a:gd name="T2" fmla="*/ 0 w 22"/>
                  <a:gd name="T3" fmla="*/ 21 h 27"/>
                  <a:gd name="T4" fmla="*/ 15 w 22"/>
                  <a:gd name="T5" fmla="*/ 26 h 27"/>
                  <a:gd name="T6" fmla="*/ 21 w 22"/>
                  <a:gd name="T7" fmla="*/ 18 h 27"/>
                  <a:gd name="T8" fmla="*/ 10 w 22"/>
                  <a:gd name="T9" fmla="*/ 16 h 27"/>
                  <a:gd name="T10" fmla="*/ 21 w 22"/>
                  <a:gd name="T11" fmla="*/ 10 h 27"/>
                  <a:gd name="T12" fmla="*/ 16 w 22"/>
                  <a:gd name="T13" fmla="*/ 0 h 27"/>
                  <a:gd name="T14" fmla="*/ 0 w 22"/>
                  <a:gd name="T15" fmla="*/ 21 h 27"/>
                  <a:gd name="T16" fmla="*/ 0 w 22"/>
                  <a:gd name="T17" fmla="*/ 21 h 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27"/>
                  <a:gd name="T29" fmla="*/ 22 w 22"/>
                  <a:gd name="T30" fmla="*/ 27 h 2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27">
                    <a:moveTo>
                      <a:pt x="0" y="21"/>
                    </a:moveTo>
                    <a:lnTo>
                      <a:pt x="0" y="21"/>
                    </a:lnTo>
                    <a:lnTo>
                      <a:pt x="15" y="26"/>
                    </a:lnTo>
                    <a:lnTo>
                      <a:pt x="21" y="18"/>
                    </a:lnTo>
                    <a:lnTo>
                      <a:pt x="10" y="16"/>
                    </a:lnTo>
                    <a:lnTo>
                      <a:pt x="21" y="10"/>
                    </a:lnTo>
                    <a:lnTo>
                      <a:pt x="16" y="0"/>
                    </a:lnTo>
                    <a:lnTo>
                      <a:pt x="0" y="21"/>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34" name="Freeform 133"/>
              <p:cNvSpPr>
                <a:spLocks/>
              </p:cNvSpPr>
              <p:nvPr/>
            </p:nvSpPr>
            <p:spPr bwMode="auto">
              <a:xfrm>
                <a:off x="3199" y="3330"/>
                <a:ext cx="77" cy="223"/>
              </a:xfrm>
              <a:custGeom>
                <a:avLst/>
                <a:gdLst>
                  <a:gd name="T0" fmla="*/ 0 w 77"/>
                  <a:gd name="T1" fmla="*/ 40 h 85"/>
                  <a:gd name="T2" fmla="*/ 0 w 77"/>
                  <a:gd name="T3" fmla="*/ 40 h 85"/>
                  <a:gd name="T4" fmla="*/ 9 w 77"/>
                  <a:gd name="T5" fmla="*/ 27 h 85"/>
                  <a:gd name="T6" fmla="*/ 14 w 77"/>
                  <a:gd name="T7" fmla="*/ 28 h 85"/>
                  <a:gd name="T8" fmla="*/ 10 w 77"/>
                  <a:gd name="T9" fmla="*/ 17 h 85"/>
                  <a:gd name="T10" fmla="*/ 35 w 77"/>
                  <a:gd name="T11" fmla="*/ 15 h 85"/>
                  <a:gd name="T12" fmla="*/ 35 w 77"/>
                  <a:gd name="T13" fmla="*/ 0 h 85"/>
                  <a:gd name="T14" fmla="*/ 63 w 77"/>
                  <a:gd name="T15" fmla="*/ 1 h 85"/>
                  <a:gd name="T16" fmla="*/ 62 w 77"/>
                  <a:gd name="T17" fmla="*/ 13 h 85"/>
                  <a:gd name="T18" fmla="*/ 76 w 77"/>
                  <a:gd name="T19" fmla="*/ 15 h 85"/>
                  <a:gd name="T20" fmla="*/ 72 w 77"/>
                  <a:gd name="T21" fmla="*/ 61 h 85"/>
                  <a:gd name="T22" fmla="*/ 54 w 77"/>
                  <a:gd name="T23" fmla="*/ 56 h 85"/>
                  <a:gd name="T24" fmla="*/ 33 w 77"/>
                  <a:gd name="T25" fmla="*/ 84 h 85"/>
                  <a:gd name="T26" fmla="*/ 0 w 77"/>
                  <a:gd name="T27" fmla="*/ 40 h 85"/>
                  <a:gd name="T28" fmla="*/ 0 w 77"/>
                  <a:gd name="T29" fmla="*/ 40 h 8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7"/>
                  <a:gd name="T46" fmla="*/ 0 h 85"/>
                  <a:gd name="T47" fmla="*/ 77 w 77"/>
                  <a:gd name="T48" fmla="*/ 85 h 8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7" h="85">
                    <a:moveTo>
                      <a:pt x="0" y="40"/>
                    </a:moveTo>
                    <a:lnTo>
                      <a:pt x="0" y="40"/>
                    </a:lnTo>
                    <a:lnTo>
                      <a:pt x="9" y="27"/>
                    </a:lnTo>
                    <a:lnTo>
                      <a:pt x="14" y="28"/>
                    </a:lnTo>
                    <a:lnTo>
                      <a:pt x="10" y="17"/>
                    </a:lnTo>
                    <a:lnTo>
                      <a:pt x="35" y="15"/>
                    </a:lnTo>
                    <a:lnTo>
                      <a:pt x="35" y="0"/>
                    </a:lnTo>
                    <a:lnTo>
                      <a:pt x="63" y="1"/>
                    </a:lnTo>
                    <a:lnTo>
                      <a:pt x="62" y="13"/>
                    </a:lnTo>
                    <a:lnTo>
                      <a:pt x="76" y="15"/>
                    </a:lnTo>
                    <a:lnTo>
                      <a:pt x="72" y="61"/>
                    </a:lnTo>
                    <a:lnTo>
                      <a:pt x="54" y="56"/>
                    </a:lnTo>
                    <a:lnTo>
                      <a:pt x="33" y="84"/>
                    </a:lnTo>
                    <a:lnTo>
                      <a:pt x="0" y="40"/>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35" name="Freeform 134"/>
              <p:cNvSpPr>
                <a:spLocks/>
              </p:cNvSpPr>
              <p:nvPr/>
            </p:nvSpPr>
            <p:spPr bwMode="auto">
              <a:xfrm>
                <a:off x="2852" y="3136"/>
                <a:ext cx="42" cy="223"/>
              </a:xfrm>
              <a:custGeom>
                <a:avLst/>
                <a:gdLst>
                  <a:gd name="T0" fmla="*/ 0 w 42"/>
                  <a:gd name="T1" fmla="*/ 7 h 8"/>
                  <a:gd name="T2" fmla="*/ 0 w 42"/>
                  <a:gd name="T3" fmla="*/ 7 h 8"/>
                  <a:gd name="T4" fmla="*/ 2 w 42"/>
                  <a:gd name="T5" fmla="*/ 0 h 8"/>
                  <a:gd name="T6" fmla="*/ 41 w 42"/>
                  <a:gd name="T7" fmla="*/ 2 h 8"/>
                  <a:gd name="T8" fmla="*/ 0 w 42"/>
                  <a:gd name="T9" fmla="*/ 7 h 8"/>
                  <a:gd name="T10" fmla="*/ 0 w 42"/>
                  <a:gd name="T11" fmla="*/ 7 h 8"/>
                  <a:gd name="T12" fmla="*/ 0 60000 65536"/>
                  <a:gd name="T13" fmla="*/ 0 60000 65536"/>
                  <a:gd name="T14" fmla="*/ 0 60000 65536"/>
                  <a:gd name="T15" fmla="*/ 0 60000 65536"/>
                  <a:gd name="T16" fmla="*/ 0 60000 65536"/>
                  <a:gd name="T17" fmla="*/ 0 60000 65536"/>
                  <a:gd name="T18" fmla="*/ 0 w 42"/>
                  <a:gd name="T19" fmla="*/ 0 h 8"/>
                  <a:gd name="T20" fmla="*/ 42 w 42"/>
                  <a:gd name="T21" fmla="*/ 8 h 8"/>
                </a:gdLst>
                <a:ahLst/>
                <a:cxnLst>
                  <a:cxn ang="T12">
                    <a:pos x="T0" y="T1"/>
                  </a:cxn>
                  <a:cxn ang="T13">
                    <a:pos x="T2" y="T3"/>
                  </a:cxn>
                  <a:cxn ang="T14">
                    <a:pos x="T4" y="T5"/>
                  </a:cxn>
                  <a:cxn ang="T15">
                    <a:pos x="T6" y="T7"/>
                  </a:cxn>
                  <a:cxn ang="T16">
                    <a:pos x="T8" y="T9"/>
                  </a:cxn>
                  <a:cxn ang="T17">
                    <a:pos x="T10" y="T11"/>
                  </a:cxn>
                </a:cxnLst>
                <a:rect l="T18" t="T19" r="T20" b="T21"/>
                <a:pathLst>
                  <a:path w="42" h="8">
                    <a:moveTo>
                      <a:pt x="0" y="7"/>
                    </a:moveTo>
                    <a:lnTo>
                      <a:pt x="0" y="7"/>
                    </a:lnTo>
                    <a:lnTo>
                      <a:pt x="2" y="0"/>
                    </a:lnTo>
                    <a:lnTo>
                      <a:pt x="41" y="2"/>
                    </a:lnTo>
                    <a:lnTo>
                      <a:pt x="0" y="7"/>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36" name="Freeform 135"/>
              <p:cNvSpPr>
                <a:spLocks/>
              </p:cNvSpPr>
              <p:nvPr/>
            </p:nvSpPr>
            <p:spPr bwMode="auto">
              <a:xfrm>
                <a:off x="3039" y="3210"/>
                <a:ext cx="59" cy="223"/>
              </a:xfrm>
              <a:custGeom>
                <a:avLst/>
                <a:gdLst>
                  <a:gd name="T0" fmla="*/ 0 w 59"/>
                  <a:gd name="T1" fmla="*/ 83 h 89"/>
                  <a:gd name="T2" fmla="*/ 0 w 59"/>
                  <a:gd name="T3" fmla="*/ 83 h 89"/>
                  <a:gd name="T4" fmla="*/ 5 w 59"/>
                  <a:gd name="T5" fmla="*/ 23 h 89"/>
                  <a:gd name="T6" fmla="*/ 3 w 59"/>
                  <a:gd name="T7" fmla="*/ 4 h 89"/>
                  <a:gd name="T8" fmla="*/ 39 w 59"/>
                  <a:gd name="T9" fmla="*/ 0 h 89"/>
                  <a:gd name="T10" fmla="*/ 58 w 59"/>
                  <a:gd name="T11" fmla="*/ 70 h 89"/>
                  <a:gd name="T12" fmla="*/ 15 w 59"/>
                  <a:gd name="T13" fmla="*/ 88 h 89"/>
                  <a:gd name="T14" fmla="*/ 0 w 59"/>
                  <a:gd name="T15" fmla="*/ 83 h 89"/>
                  <a:gd name="T16" fmla="*/ 0 w 59"/>
                  <a:gd name="T17" fmla="*/ 83 h 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9"/>
                  <a:gd name="T28" fmla="*/ 0 h 89"/>
                  <a:gd name="T29" fmla="*/ 59 w 59"/>
                  <a:gd name="T30" fmla="*/ 89 h 8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9" h="89">
                    <a:moveTo>
                      <a:pt x="0" y="83"/>
                    </a:moveTo>
                    <a:lnTo>
                      <a:pt x="0" y="83"/>
                    </a:lnTo>
                    <a:lnTo>
                      <a:pt x="5" y="23"/>
                    </a:lnTo>
                    <a:lnTo>
                      <a:pt x="3" y="4"/>
                    </a:lnTo>
                    <a:lnTo>
                      <a:pt x="39" y="0"/>
                    </a:lnTo>
                    <a:lnTo>
                      <a:pt x="58" y="70"/>
                    </a:lnTo>
                    <a:lnTo>
                      <a:pt x="15" y="88"/>
                    </a:lnTo>
                    <a:lnTo>
                      <a:pt x="0" y="83"/>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37" name="Freeform 136"/>
              <p:cNvSpPr>
                <a:spLocks/>
              </p:cNvSpPr>
              <p:nvPr/>
            </p:nvSpPr>
            <p:spPr bwMode="auto">
              <a:xfrm>
                <a:off x="2876" y="3181"/>
                <a:ext cx="101" cy="223"/>
              </a:xfrm>
              <a:custGeom>
                <a:avLst/>
                <a:gdLst>
                  <a:gd name="T0" fmla="*/ 0 w 101"/>
                  <a:gd name="T1" fmla="*/ 25 h 74"/>
                  <a:gd name="T2" fmla="*/ 0 w 101"/>
                  <a:gd name="T3" fmla="*/ 25 h 74"/>
                  <a:gd name="T4" fmla="*/ 17 w 101"/>
                  <a:gd name="T5" fmla="*/ 14 h 74"/>
                  <a:gd name="T6" fmla="*/ 17 w 101"/>
                  <a:gd name="T7" fmla="*/ 0 h 74"/>
                  <a:gd name="T8" fmla="*/ 50 w 101"/>
                  <a:gd name="T9" fmla="*/ 3 h 74"/>
                  <a:gd name="T10" fmla="*/ 59 w 101"/>
                  <a:gd name="T11" fmla="*/ 10 h 74"/>
                  <a:gd name="T12" fmla="*/ 82 w 101"/>
                  <a:gd name="T13" fmla="*/ 2 h 74"/>
                  <a:gd name="T14" fmla="*/ 96 w 101"/>
                  <a:gd name="T15" fmla="*/ 35 h 74"/>
                  <a:gd name="T16" fmla="*/ 100 w 101"/>
                  <a:gd name="T17" fmla="*/ 59 h 74"/>
                  <a:gd name="T18" fmla="*/ 91 w 101"/>
                  <a:gd name="T19" fmla="*/ 58 h 74"/>
                  <a:gd name="T20" fmla="*/ 89 w 101"/>
                  <a:gd name="T21" fmla="*/ 71 h 74"/>
                  <a:gd name="T22" fmla="*/ 75 w 101"/>
                  <a:gd name="T23" fmla="*/ 73 h 74"/>
                  <a:gd name="T24" fmla="*/ 74 w 101"/>
                  <a:gd name="T25" fmla="*/ 59 h 74"/>
                  <a:gd name="T26" fmla="*/ 66 w 101"/>
                  <a:gd name="T27" fmla="*/ 59 h 74"/>
                  <a:gd name="T28" fmla="*/ 52 w 101"/>
                  <a:gd name="T29" fmla="*/ 38 h 74"/>
                  <a:gd name="T30" fmla="*/ 23 w 101"/>
                  <a:gd name="T31" fmla="*/ 50 h 74"/>
                  <a:gd name="T32" fmla="*/ 0 w 101"/>
                  <a:gd name="T33" fmla="*/ 25 h 74"/>
                  <a:gd name="T34" fmla="*/ 0 w 101"/>
                  <a:gd name="T35" fmla="*/ 25 h 7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1"/>
                  <a:gd name="T55" fmla="*/ 0 h 74"/>
                  <a:gd name="T56" fmla="*/ 101 w 101"/>
                  <a:gd name="T57" fmla="*/ 74 h 7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1" h="74">
                    <a:moveTo>
                      <a:pt x="0" y="25"/>
                    </a:moveTo>
                    <a:lnTo>
                      <a:pt x="0" y="25"/>
                    </a:lnTo>
                    <a:lnTo>
                      <a:pt x="17" y="14"/>
                    </a:lnTo>
                    <a:lnTo>
                      <a:pt x="17" y="0"/>
                    </a:lnTo>
                    <a:lnTo>
                      <a:pt x="50" y="3"/>
                    </a:lnTo>
                    <a:lnTo>
                      <a:pt x="59" y="10"/>
                    </a:lnTo>
                    <a:lnTo>
                      <a:pt x="82" y="2"/>
                    </a:lnTo>
                    <a:lnTo>
                      <a:pt x="96" y="35"/>
                    </a:lnTo>
                    <a:lnTo>
                      <a:pt x="100" y="59"/>
                    </a:lnTo>
                    <a:lnTo>
                      <a:pt x="91" y="58"/>
                    </a:lnTo>
                    <a:lnTo>
                      <a:pt x="89" y="71"/>
                    </a:lnTo>
                    <a:lnTo>
                      <a:pt x="75" y="73"/>
                    </a:lnTo>
                    <a:lnTo>
                      <a:pt x="74" y="59"/>
                    </a:lnTo>
                    <a:lnTo>
                      <a:pt x="66" y="59"/>
                    </a:lnTo>
                    <a:lnTo>
                      <a:pt x="52" y="38"/>
                    </a:lnTo>
                    <a:lnTo>
                      <a:pt x="23" y="50"/>
                    </a:lnTo>
                    <a:lnTo>
                      <a:pt x="0" y="25"/>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38" name="Freeform 137"/>
              <p:cNvSpPr>
                <a:spLocks/>
              </p:cNvSpPr>
              <p:nvPr/>
            </p:nvSpPr>
            <p:spPr bwMode="auto">
              <a:xfrm>
                <a:off x="3691" y="2914"/>
                <a:ext cx="26" cy="223"/>
              </a:xfrm>
              <a:custGeom>
                <a:avLst/>
                <a:gdLst>
                  <a:gd name="T0" fmla="*/ 0 w 26"/>
                  <a:gd name="T1" fmla="*/ 0 h 8"/>
                  <a:gd name="T2" fmla="*/ 0 w 26"/>
                  <a:gd name="T3" fmla="*/ 0 h 8"/>
                  <a:gd name="T4" fmla="*/ 13 w 26"/>
                  <a:gd name="T5" fmla="*/ 7 h 8"/>
                  <a:gd name="T6" fmla="*/ 25 w 26"/>
                  <a:gd name="T7" fmla="*/ 2 h 8"/>
                  <a:gd name="T8" fmla="*/ 0 w 26"/>
                  <a:gd name="T9" fmla="*/ 0 h 8"/>
                  <a:gd name="T10" fmla="*/ 0 w 26"/>
                  <a:gd name="T11" fmla="*/ 0 h 8"/>
                  <a:gd name="T12" fmla="*/ 0 60000 65536"/>
                  <a:gd name="T13" fmla="*/ 0 60000 65536"/>
                  <a:gd name="T14" fmla="*/ 0 60000 65536"/>
                  <a:gd name="T15" fmla="*/ 0 60000 65536"/>
                  <a:gd name="T16" fmla="*/ 0 60000 65536"/>
                  <a:gd name="T17" fmla="*/ 0 60000 65536"/>
                  <a:gd name="T18" fmla="*/ 0 w 26"/>
                  <a:gd name="T19" fmla="*/ 0 h 8"/>
                  <a:gd name="T20" fmla="*/ 26 w 26"/>
                  <a:gd name="T21" fmla="*/ 8 h 8"/>
                </a:gdLst>
                <a:ahLst/>
                <a:cxnLst>
                  <a:cxn ang="T12">
                    <a:pos x="T0" y="T1"/>
                  </a:cxn>
                  <a:cxn ang="T13">
                    <a:pos x="T2" y="T3"/>
                  </a:cxn>
                  <a:cxn ang="T14">
                    <a:pos x="T4" y="T5"/>
                  </a:cxn>
                  <a:cxn ang="T15">
                    <a:pos x="T6" y="T7"/>
                  </a:cxn>
                  <a:cxn ang="T16">
                    <a:pos x="T8" y="T9"/>
                  </a:cxn>
                  <a:cxn ang="T17">
                    <a:pos x="T10" y="T11"/>
                  </a:cxn>
                </a:cxnLst>
                <a:rect l="T18" t="T19" r="T20" b="T21"/>
                <a:pathLst>
                  <a:path w="26" h="8">
                    <a:moveTo>
                      <a:pt x="0" y="0"/>
                    </a:moveTo>
                    <a:lnTo>
                      <a:pt x="0" y="0"/>
                    </a:lnTo>
                    <a:lnTo>
                      <a:pt x="13" y="7"/>
                    </a:lnTo>
                    <a:lnTo>
                      <a:pt x="25" y="2"/>
                    </a:lnTo>
                    <a:lnTo>
                      <a:pt x="0" y="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39" name="Freeform 138"/>
              <p:cNvSpPr>
                <a:spLocks/>
              </p:cNvSpPr>
              <p:nvPr/>
            </p:nvSpPr>
            <p:spPr bwMode="auto">
              <a:xfrm>
                <a:off x="3544" y="2880"/>
                <a:ext cx="22" cy="223"/>
              </a:xfrm>
              <a:custGeom>
                <a:avLst/>
                <a:gdLst>
                  <a:gd name="T0" fmla="*/ 0 w 22"/>
                  <a:gd name="T1" fmla="*/ 28 h 58"/>
                  <a:gd name="T2" fmla="*/ 0 w 22"/>
                  <a:gd name="T3" fmla="*/ 28 h 58"/>
                  <a:gd name="T4" fmla="*/ 11 w 22"/>
                  <a:gd name="T5" fmla="*/ 57 h 58"/>
                  <a:gd name="T6" fmla="*/ 13 w 22"/>
                  <a:gd name="T7" fmla="*/ 56 h 58"/>
                  <a:gd name="T8" fmla="*/ 19 w 22"/>
                  <a:gd name="T9" fmla="*/ 25 h 58"/>
                  <a:gd name="T10" fmla="*/ 11 w 22"/>
                  <a:gd name="T11" fmla="*/ 28 h 58"/>
                  <a:gd name="T12" fmla="*/ 13 w 22"/>
                  <a:gd name="T13" fmla="*/ 14 h 58"/>
                  <a:gd name="T14" fmla="*/ 20 w 22"/>
                  <a:gd name="T15" fmla="*/ 7 h 58"/>
                  <a:gd name="T16" fmla="*/ 21 w 22"/>
                  <a:gd name="T17" fmla="*/ 0 h 58"/>
                  <a:gd name="T18" fmla="*/ 14 w 22"/>
                  <a:gd name="T19" fmla="*/ 1 h 58"/>
                  <a:gd name="T20" fmla="*/ 0 w 22"/>
                  <a:gd name="T21" fmla="*/ 28 h 58"/>
                  <a:gd name="T22" fmla="*/ 0 w 22"/>
                  <a:gd name="T23" fmla="*/ 28 h 5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
                  <a:gd name="T37" fmla="*/ 0 h 58"/>
                  <a:gd name="T38" fmla="*/ 22 w 22"/>
                  <a:gd name="T39" fmla="*/ 58 h 5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 h="58">
                    <a:moveTo>
                      <a:pt x="0" y="28"/>
                    </a:moveTo>
                    <a:lnTo>
                      <a:pt x="0" y="28"/>
                    </a:lnTo>
                    <a:lnTo>
                      <a:pt x="11" y="57"/>
                    </a:lnTo>
                    <a:lnTo>
                      <a:pt x="13" y="56"/>
                    </a:lnTo>
                    <a:lnTo>
                      <a:pt x="19" y="25"/>
                    </a:lnTo>
                    <a:lnTo>
                      <a:pt x="11" y="28"/>
                    </a:lnTo>
                    <a:lnTo>
                      <a:pt x="13" y="14"/>
                    </a:lnTo>
                    <a:lnTo>
                      <a:pt x="20" y="7"/>
                    </a:lnTo>
                    <a:lnTo>
                      <a:pt x="21" y="0"/>
                    </a:lnTo>
                    <a:lnTo>
                      <a:pt x="14" y="1"/>
                    </a:lnTo>
                    <a:lnTo>
                      <a:pt x="0" y="28"/>
                    </a:lnTo>
                  </a:path>
                </a:pathLst>
              </a:custGeom>
              <a:solidFill>
                <a:srgbClr val="FFC000"/>
              </a:solidFill>
              <a:ln w="6350">
                <a:solidFill>
                  <a:schemeClr val="bg1"/>
                </a:solidFill>
                <a:round/>
                <a:headEnd/>
                <a:tailEnd/>
              </a:ln>
            </p:spPr>
            <p:txBody>
              <a:bodyPr lIns="0" tIns="0" rIns="0" bIns="0" anchor="ctr">
                <a:spAutoFit/>
              </a:bodyPr>
              <a:lstStyle/>
              <a:p>
                <a:pPr>
                  <a:defRPr/>
                </a:pPr>
                <a:endParaRPr lang="en-GB" dirty="0"/>
              </a:p>
            </p:txBody>
          </p:sp>
          <p:sp>
            <p:nvSpPr>
              <p:cNvPr id="140" name="Freeform 139"/>
              <p:cNvSpPr>
                <a:spLocks/>
              </p:cNvSpPr>
              <p:nvPr/>
            </p:nvSpPr>
            <p:spPr bwMode="auto">
              <a:xfrm>
                <a:off x="2964" y="3215"/>
                <a:ext cx="81" cy="223"/>
              </a:xfrm>
              <a:custGeom>
                <a:avLst/>
                <a:gdLst>
                  <a:gd name="T0" fmla="*/ 0 w 81"/>
                  <a:gd name="T1" fmla="*/ 57 h 87"/>
                  <a:gd name="T2" fmla="*/ 0 w 81"/>
                  <a:gd name="T3" fmla="*/ 57 h 87"/>
                  <a:gd name="T4" fmla="*/ 1 w 81"/>
                  <a:gd name="T5" fmla="*/ 44 h 87"/>
                  <a:gd name="T6" fmla="*/ 3 w 81"/>
                  <a:gd name="T7" fmla="*/ 31 h 87"/>
                  <a:gd name="T8" fmla="*/ 12 w 81"/>
                  <a:gd name="T9" fmla="*/ 32 h 87"/>
                  <a:gd name="T10" fmla="*/ 8 w 81"/>
                  <a:gd name="T11" fmla="*/ 8 h 87"/>
                  <a:gd name="T12" fmla="*/ 32 w 81"/>
                  <a:gd name="T13" fmla="*/ 0 h 87"/>
                  <a:gd name="T14" fmla="*/ 46 w 81"/>
                  <a:gd name="T15" fmla="*/ 5 h 87"/>
                  <a:gd name="T16" fmla="*/ 53 w 81"/>
                  <a:gd name="T17" fmla="*/ 14 h 87"/>
                  <a:gd name="T18" fmla="*/ 80 w 81"/>
                  <a:gd name="T19" fmla="*/ 17 h 87"/>
                  <a:gd name="T20" fmla="*/ 75 w 81"/>
                  <a:gd name="T21" fmla="*/ 77 h 87"/>
                  <a:gd name="T22" fmla="*/ 13 w 81"/>
                  <a:gd name="T23" fmla="*/ 86 h 87"/>
                  <a:gd name="T24" fmla="*/ 15 w 81"/>
                  <a:gd name="T25" fmla="*/ 66 h 87"/>
                  <a:gd name="T26" fmla="*/ 0 w 81"/>
                  <a:gd name="T27" fmla="*/ 57 h 87"/>
                  <a:gd name="T28" fmla="*/ 0 w 81"/>
                  <a:gd name="T29" fmla="*/ 57 h 8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81"/>
                  <a:gd name="T46" fmla="*/ 0 h 87"/>
                  <a:gd name="T47" fmla="*/ 81 w 81"/>
                  <a:gd name="T48" fmla="*/ 87 h 8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81" h="87">
                    <a:moveTo>
                      <a:pt x="0" y="57"/>
                    </a:moveTo>
                    <a:lnTo>
                      <a:pt x="0" y="57"/>
                    </a:lnTo>
                    <a:lnTo>
                      <a:pt x="1" y="44"/>
                    </a:lnTo>
                    <a:lnTo>
                      <a:pt x="3" y="31"/>
                    </a:lnTo>
                    <a:lnTo>
                      <a:pt x="12" y="32"/>
                    </a:lnTo>
                    <a:lnTo>
                      <a:pt x="8" y="8"/>
                    </a:lnTo>
                    <a:lnTo>
                      <a:pt x="32" y="0"/>
                    </a:lnTo>
                    <a:lnTo>
                      <a:pt x="46" y="5"/>
                    </a:lnTo>
                    <a:lnTo>
                      <a:pt x="53" y="14"/>
                    </a:lnTo>
                    <a:lnTo>
                      <a:pt x="80" y="17"/>
                    </a:lnTo>
                    <a:lnTo>
                      <a:pt x="75" y="77"/>
                    </a:lnTo>
                    <a:lnTo>
                      <a:pt x="13" y="86"/>
                    </a:lnTo>
                    <a:lnTo>
                      <a:pt x="15" y="66"/>
                    </a:lnTo>
                    <a:lnTo>
                      <a:pt x="0" y="57"/>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41" name="Freeform 140"/>
              <p:cNvSpPr>
                <a:spLocks/>
              </p:cNvSpPr>
              <p:nvPr/>
            </p:nvSpPr>
            <p:spPr bwMode="auto">
              <a:xfrm>
                <a:off x="3555" y="2881"/>
                <a:ext cx="60" cy="223"/>
              </a:xfrm>
              <a:custGeom>
                <a:avLst/>
                <a:gdLst>
                  <a:gd name="T0" fmla="*/ 0 w 60"/>
                  <a:gd name="T1" fmla="*/ 31 h 65"/>
                  <a:gd name="T2" fmla="*/ 0 w 60"/>
                  <a:gd name="T3" fmla="*/ 31 h 65"/>
                  <a:gd name="T4" fmla="*/ 2 w 60"/>
                  <a:gd name="T5" fmla="*/ 17 h 65"/>
                  <a:gd name="T6" fmla="*/ 9 w 60"/>
                  <a:gd name="T7" fmla="*/ 10 h 65"/>
                  <a:gd name="T8" fmla="*/ 23 w 60"/>
                  <a:gd name="T9" fmla="*/ 16 h 65"/>
                  <a:gd name="T10" fmla="*/ 53 w 60"/>
                  <a:gd name="T11" fmla="*/ 0 h 65"/>
                  <a:gd name="T12" fmla="*/ 59 w 60"/>
                  <a:gd name="T13" fmla="*/ 18 h 65"/>
                  <a:gd name="T14" fmla="*/ 28 w 60"/>
                  <a:gd name="T15" fmla="*/ 28 h 65"/>
                  <a:gd name="T16" fmla="*/ 44 w 60"/>
                  <a:gd name="T17" fmla="*/ 42 h 65"/>
                  <a:gd name="T18" fmla="*/ 36 w 60"/>
                  <a:gd name="T19" fmla="*/ 51 h 65"/>
                  <a:gd name="T20" fmla="*/ 17 w 60"/>
                  <a:gd name="T21" fmla="*/ 64 h 65"/>
                  <a:gd name="T22" fmla="*/ 2 w 60"/>
                  <a:gd name="T23" fmla="*/ 59 h 65"/>
                  <a:gd name="T24" fmla="*/ 2 w 60"/>
                  <a:gd name="T25" fmla="*/ 59 h 65"/>
                  <a:gd name="T26" fmla="*/ 8 w 60"/>
                  <a:gd name="T27" fmla="*/ 28 h 65"/>
                  <a:gd name="T28" fmla="*/ 0 w 60"/>
                  <a:gd name="T29" fmla="*/ 31 h 65"/>
                  <a:gd name="T30" fmla="*/ 0 w 60"/>
                  <a:gd name="T31" fmla="*/ 31 h 6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0"/>
                  <a:gd name="T49" fmla="*/ 0 h 65"/>
                  <a:gd name="T50" fmla="*/ 60 w 60"/>
                  <a:gd name="T51" fmla="*/ 65 h 6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0" h="65">
                    <a:moveTo>
                      <a:pt x="0" y="31"/>
                    </a:moveTo>
                    <a:lnTo>
                      <a:pt x="0" y="31"/>
                    </a:lnTo>
                    <a:lnTo>
                      <a:pt x="2" y="17"/>
                    </a:lnTo>
                    <a:lnTo>
                      <a:pt x="9" y="10"/>
                    </a:lnTo>
                    <a:lnTo>
                      <a:pt x="23" y="16"/>
                    </a:lnTo>
                    <a:lnTo>
                      <a:pt x="53" y="0"/>
                    </a:lnTo>
                    <a:lnTo>
                      <a:pt x="59" y="18"/>
                    </a:lnTo>
                    <a:lnTo>
                      <a:pt x="28" y="28"/>
                    </a:lnTo>
                    <a:lnTo>
                      <a:pt x="44" y="42"/>
                    </a:lnTo>
                    <a:lnTo>
                      <a:pt x="36" y="51"/>
                    </a:lnTo>
                    <a:lnTo>
                      <a:pt x="17" y="64"/>
                    </a:lnTo>
                    <a:lnTo>
                      <a:pt x="2" y="59"/>
                    </a:lnTo>
                    <a:lnTo>
                      <a:pt x="8" y="28"/>
                    </a:lnTo>
                    <a:lnTo>
                      <a:pt x="0" y="31"/>
                    </a:lnTo>
                  </a:path>
                </a:pathLst>
              </a:custGeom>
              <a:solidFill>
                <a:srgbClr val="FFC000"/>
              </a:solidFill>
              <a:ln w="6350">
                <a:solidFill>
                  <a:schemeClr val="bg1"/>
                </a:solidFill>
                <a:round/>
                <a:headEnd/>
                <a:tailEnd/>
              </a:ln>
            </p:spPr>
            <p:txBody>
              <a:bodyPr lIns="0" tIns="0" rIns="0" bIns="0" anchor="ctr">
                <a:spAutoFit/>
              </a:bodyPr>
              <a:lstStyle/>
              <a:p>
                <a:pPr>
                  <a:defRPr/>
                </a:pPr>
                <a:endParaRPr lang="en-GB" dirty="0"/>
              </a:p>
            </p:txBody>
          </p:sp>
          <p:sp>
            <p:nvSpPr>
              <p:cNvPr id="142" name="Freeform 141"/>
              <p:cNvSpPr>
                <a:spLocks/>
              </p:cNvSpPr>
              <p:nvPr/>
            </p:nvSpPr>
            <p:spPr bwMode="auto">
              <a:xfrm>
                <a:off x="3544" y="3318"/>
                <a:ext cx="109" cy="223"/>
              </a:xfrm>
              <a:custGeom>
                <a:avLst/>
                <a:gdLst>
                  <a:gd name="T0" fmla="*/ 0 w 109"/>
                  <a:gd name="T1" fmla="*/ 8 h 126"/>
                  <a:gd name="T2" fmla="*/ 0 w 109"/>
                  <a:gd name="T3" fmla="*/ 8 h 126"/>
                  <a:gd name="T4" fmla="*/ 15 w 109"/>
                  <a:gd name="T5" fmla="*/ 34 h 126"/>
                  <a:gd name="T6" fmla="*/ 0 w 109"/>
                  <a:gd name="T7" fmla="*/ 59 h 126"/>
                  <a:gd name="T8" fmla="*/ 11 w 109"/>
                  <a:gd name="T9" fmla="*/ 66 h 126"/>
                  <a:gd name="T10" fmla="*/ 3 w 109"/>
                  <a:gd name="T11" fmla="*/ 75 h 126"/>
                  <a:gd name="T12" fmla="*/ 74 w 109"/>
                  <a:gd name="T13" fmla="*/ 125 h 126"/>
                  <a:gd name="T14" fmla="*/ 104 w 109"/>
                  <a:gd name="T15" fmla="*/ 85 h 126"/>
                  <a:gd name="T16" fmla="*/ 97 w 109"/>
                  <a:gd name="T17" fmla="*/ 74 h 126"/>
                  <a:gd name="T18" fmla="*/ 97 w 109"/>
                  <a:gd name="T19" fmla="*/ 23 h 126"/>
                  <a:gd name="T20" fmla="*/ 108 w 109"/>
                  <a:gd name="T21" fmla="*/ 9 h 126"/>
                  <a:gd name="T22" fmla="*/ 69 w 109"/>
                  <a:gd name="T23" fmla="*/ 15 h 126"/>
                  <a:gd name="T24" fmla="*/ 25 w 109"/>
                  <a:gd name="T25" fmla="*/ 0 h 126"/>
                  <a:gd name="T26" fmla="*/ 0 w 109"/>
                  <a:gd name="T27" fmla="*/ 8 h 126"/>
                  <a:gd name="T28" fmla="*/ 0 w 109"/>
                  <a:gd name="T29" fmla="*/ 8 h 1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9"/>
                  <a:gd name="T46" fmla="*/ 0 h 126"/>
                  <a:gd name="T47" fmla="*/ 109 w 109"/>
                  <a:gd name="T48" fmla="*/ 126 h 12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9" h="126">
                    <a:moveTo>
                      <a:pt x="0" y="8"/>
                    </a:moveTo>
                    <a:lnTo>
                      <a:pt x="0" y="8"/>
                    </a:lnTo>
                    <a:lnTo>
                      <a:pt x="15" y="34"/>
                    </a:lnTo>
                    <a:lnTo>
                      <a:pt x="0" y="59"/>
                    </a:lnTo>
                    <a:lnTo>
                      <a:pt x="11" y="66"/>
                    </a:lnTo>
                    <a:lnTo>
                      <a:pt x="3" y="75"/>
                    </a:lnTo>
                    <a:lnTo>
                      <a:pt x="74" y="125"/>
                    </a:lnTo>
                    <a:lnTo>
                      <a:pt x="104" y="85"/>
                    </a:lnTo>
                    <a:lnTo>
                      <a:pt x="97" y="74"/>
                    </a:lnTo>
                    <a:lnTo>
                      <a:pt x="97" y="23"/>
                    </a:lnTo>
                    <a:lnTo>
                      <a:pt x="108" y="9"/>
                    </a:lnTo>
                    <a:lnTo>
                      <a:pt x="69" y="15"/>
                    </a:lnTo>
                    <a:lnTo>
                      <a:pt x="25" y="0"/>
                    </a:lnTo>
                    <a:lnTo>
                      <a:pt x="0" y="8"/>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43" name="Freeform 142"/>
              <p:cNvSpPr>
                <a:spLocks/>
              </p:cNvSpPr>
              <p:nvPr/>
            </p:nvSpPr>
            <p:spPr bwMode="auto">
              <a:xfrm>
                <a:off x="3716" y="2910"/>
                <a:ext cx="25" cy="223"/>
              </a:xfrm>
              <a:custGeom>
                <a:avLst/>
                <a:gdLst>
                  <a:gd name="T0" fmla="*/ 0 w 25"/>
                  <a:gd name="T1" fmla="*/ 13 h 22"/>
                  <a:gd name="T2" fmla="*/ 0 w 25"/>
                  <a:gd name="T3" fmla="*/ 13 h 22"/>
                  <a:gd name="T4" fmla="*/ 20 w 25"/>
                  <a:gd name="T5" fmla="*/ 0 h 22"/>
                  <a:gd name="T6" fmla="*/ 24 w 25"/>
                  <a:gd name="T7" fmla="*/ 21 h 22"/>
                  <a:gd name="T8" fmla="*/ 0 w 25"/>
                  <a:gd name="T9" fmla="*/ 13 h 22"/>
                  <a:gd name="T10" fmla="*/ 0 w 25"/>
                  <a:gd name="T11" fmla="*/ 13 h 22"/>
                  <a:gd name="T12" fmla="*/ 0 60000 65536"/>
                  <a:gd name="T13" fmla="*/ 0 60000 65536"/>
                  <a:gd name="T14" fmla="*/ 0 60000 65536"/>
                  <a:gd name="T15" fmla="*/ 0 60000 65536"/>
                  <a:gd name="T16" fmla="*/ 0 60000 65536"/>
                  <a:gd name="T17" fmla="*/ 0 60000 65536"/>
                  <a:gd name="T18" fmla="*/ 0 w 25"/>
                  <a:gd name="T19" fmla="*/ 0 h 22"/>
                  <a:gd name="T20" fmla="*/ 25 w 25"/>
                  <a:gd name="T21" fmla="*/ 22 h 22"/>
                </a:gdLst>
                <a:ahLst/>
                <a:cxnLst>
                  <a:cxn ang="T12">
                    <a:pos x="T0" y="T1"/>
                  </a:cxn>
                  <a:cxn ang="T13">
                    <a:pos x="T2" y="T3"/>
                  </a:cxn>
                  <a:cxn ang="T14">
                    <a:pos x="T4" y="T5"/>
                  </a:cxn>
                  <a:cxn ang="T15">
                    <a:pos x="T6" y="T7"/>
                  </a:cxn>
                  <a:cxn ang="T16">
                    <a:pos x="T8" y="T9"/>
                  </a:cxn>
                  <a:cxn ang="T17">
                    <a:pos x="T10" y="T11"/>
                  </a:cxn>
                </a:cxnLst>
                <a:rect l="T18" t="T19" r="T20" b="T21"/>
                <a:pathLst>
                  <a:path w="25" h="22">
                    <a:moveTo>
                      <a:pt x="0" y="13"/>
                    </a:moveTo>
                    <a:lnTo>
                      <a:pt x="0" y="13"/>
                    </a:lnTo>
                    <a:lnTo>
                      <a:pt x="20" y="0"/>
                    </a:lnTo>
                    <a:lnTo>
                      <a:pt x="24" y="21"/>
                    </a:lnTo>
                    <a:lnTo>
                      <a:pt x="0" y="13"/>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44" name="Freeform 143"/>
              <p:cNvSpPr>
                <a:spLocks/>
              </p:cNvSpPr>
              <p:nvPr/>
            </p:nvSpPr>
            <p:spPr bwMode="auto">
              <a:xfrm>
                <a:off x="3558" y="2841"/>
                <a:ext cx="22" cy="223"/>
              </a:xfrm>
              <a:custGeom>
                <a:avLst/>
                <a:gdLst>
                  <a:gd name="T0" fmla="*/ 0 w 22"/>
                  <a:gd name="T1" fmla="*/ 24 h 25"/>
                  <a:gd name="T2" fmla="*/ 0 w 22"/>
                  <a:gd name="T3" fmla="*/ 24 h 25"/>
                  <a:gd name="T4" fmla="*/ 7 w 22"/>
                  <a:gd name="T5" fmla="*/ 23 h 25"/>
                  <a:gd name="T6" fmla="*/ 21 w 22"/>
                  <a:gd name="T7" fmla="*/ 7 h 25"/>
                  <a:gd name="T8" fmla="*/ 14 w 22"/>
                  <a:gd name="T9" fmla="*/ 0 h 25"/>
                  <a:gd name="T10" fmla="*/ 0 w 22"/>
                  <a:gd name="T11" fmla="*/ 24 h 25"/>
                  <a:gd name="T12" fmla="*/ 0 w 22"/>
                  <a:gd name="T13" fmla="*/ 24 h 25"/>
                  <a:gd name="T14" fmla="*/ 0 60000 65536"/>
                  <a:gd name="T15" fmla="*/ 0 60000 65536"/>
                  <a:gd name="T16" fmla="*/ 0 60000 65536"/>
                  <a:gd name="T17" fmla="*/ 0 60000 65536"/>
                  <a:gd name="T18" fmla="*/ 0 60000 65536"/>
                  <a:gd name="T19" fmla="*/ 0 60000 65536"/>
                  <a:gd name="T20" fmla="*/ 0 60000 65536"/>
                  <a:gd name="T21" fmla="*/ 0 w 22"/>
                  <a:gd name="T22" fmla="*/ 0 h 25"/>
                  <a:gd name="T23" fmla="*/ 22 w 22"/>
                  <a:gd name="T24" fmla="*/ 25 h 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 h="25">
                    <a:moveTo>
                      <a:pt x="0" y="24"/>
                    </a:moveTo>
                    <a:lnTo>
                      <a:pt x="0" y="24"/>
                    </a:lnTo>
                    <a:lnTo>
                      <a:pt x="7" y="23"/>
                    </a:lnTo>
                    <a:lnTo>
                      <a:pt x="21" y="7"/>
                    </a:lnTo>
                    <a:lnTo>
                      <a:pt x="14" y="0"/>
                    </a:lnTo>
                    <a:lnTo>
                      <a:pt x="0" y="24"/>
                    </a:lnTo>
                  </a:path>
                </a:pathLst>
              </a:custGeom>
              <a:solidFill>
                <a:srgbClr val="FFC000"/>
              </a:solidFill>
              <a:ln w="6350">
                <a:solidFill>
                  <a:schemeClr val="bg1"/>
                </a:solidFill>
                <a:round/>
                <a:headEnd/>
                <a:tailEnd/>
              </a:ln>
            </p:spPr>
            <p:txBody>
              <a:bodyPr lIns="0" tIns="0" rIns="0" bIns="0" anchor="ctr">
                <a:spAutoFit/>
              </a:bodyPr>
              <a:lstStyle/>
              <a:p>
                <a:pPr>
                  <a:defRPr/>
                </a:pPr>
                <a:endParaRPr lang="en-GB" dirty="0"/>
              </a:p>
            </p:txBody>
          </p:sp>
          <p:sp>
            <p:nvSpPr>
              <p:cNvPr id="145" name="Freeform 144"/>
              <p:cNvSpPr>
                <a:spLocks/>
              </p:cNvSpPr>
              <p:nvPr/>
            </p:nvSpPr>
            <p:spPr bwMode="auto">
              <a:xfrm>
                <a:off x="2925" y="3231"/>
                <a:ext cx="55" cy="223"/>
              </a:xfrm>
              <a:custGeom>
                <a:avLst/>
                <a:gdLst>
                  <a:gd name="T0" fmla="*/ 0 w 55"/>
                  <a:gd name="T1" fmla="*/ 20 h 55"/>
                  <a:gd name="T2" fmla="*/ 0 w 55"/>
                  <a:gd name="T3" fmla="*/ 20 h 55"/>
                  <a:gd name="T4" fmla="*/ 17 w 55"/>
                  <a:gd name="T5" fmla="*/ 0 h 55"/>
                  <a:gd name="T6" fmla="*/ 25 w 55"/>
                  <a:gd name="T7" fmla="*/ 0 h 55"/>
                  <a:gd name="T8" fmla="*/ 26 w 55"/>
                  <a:gd name="T9" fmla="*/ 14 h 55"/>
                  <a:gd name="T10" fmla="*/ 40 w 55"/>
                  <a:gd name="T11" fmla="*/ 12 h 55"/>
                  <a:gd name="T12" fmla="*/ 39 w 55"/>
                  <a:gd name="T13" fmla="*/ 25 h 55"/>
                  <a:gd name="T14" fmla="*/ 54 w 55"/>
                  <a:gd name="T15" fmla="*/ 34 h 55"/>
                  <a:gd name="T16" fmla="*/ 52 w 55"/>
                  <a:gd name="T17" fmla="*/ 54 h 55"/>
                  <a:gd name="T18" fmla="*/ 0 w 55"/>
                  <a:gd name="T19" fmla="*/ 20 h 55"/>
                  <a:gd name="T20" fmla="*/ 0 w 55"/>
                  <a:gd name="T21" fmla="*/ 20 h 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5"/>
                  <a:gd name="T34" fmla="*/ 0 h 55"/>
                  <a:gd name="T35" fmla="*/ 55 w 55"/>
                  <a:gd name="T36" fmla="*/ 55 h 5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5" h="55">
                    <a:moveTo>
                      <a:pt x="0" y="20"/>
                    </a:moveTo>
                    <a:lnTo>
                      <a:pt x="0" y="20"/>
                    </a:lnTo>
                    <a:lnTo>
                      <a:pt x="17" y="0"/>
                    </a:lnTo>
                    <a:lnTo>
                      <a:pt x="25" y="0"/>
                    </a:lnTo>
                    <a:lnTo>
                      <a:pt x="26" y="14"/>
                    </a:lnTo>
                    <a:lnTo>
                      <a:pt x="40" y="12"/>
                    </a:lnTo>
                    <a:lnTo>
                      <a:pt x="39" y="25"/>
                    </a:lnTo>
                    <a:lnTo>
                      <a:pt x="54" y="34"/>
                    </a:lnTo>
                    <a:lnTo>
                      <a:pt x="52" y="54"/>
                    </a:lnTo>
                    <a:lnTo>
                      <a:pt x="0" y="20"/>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46" name="Freeform 145"/>
              <p:cNvSpPr>
                <a:spLocks/>
              </p:cNvSpPr>
              <p:nvPr/>
            </p:nvSpPr>
            <p:spPr bwMode="auto">
              <a:xfrm>
                <a:off x="3208" y="2952"/>
                <a:ext cx="214" cy="223"/>
              </a:xfrm>
              <a:custGeom>
                <a:avLst/>
                <a:gdLst>
                  <a:gd name="T0" fmla="*/ 0 w 214"/>
                  <a:gd name="T1" fmla="*/ 103 h 199"/>
                  <a:gd name="T2" fmla="*/ 0 w 214"/>
                  <a:gd name="T3" fmla="*/ 103 h 199"/>
                  <a:gd name="T4" fmla="*/ 0 w 214"/>
                  <a:gd name="T5" fmla="*/ 42 h 199"/>
                  <a:gd name="T6" fmla="*/ 27 w 214"/>
                  <a:gd name="T7" fmla="*/ 0 h 199"/>
                  <a:gd name="T8" fmla="*/ 78 w 214"/>
                  <a:gd name="T9" fmla="*/ 12 h 199"/>
                  <a:gd name="T10" fmla="*/ 87 w 214"/>
                  <a:gd name="T11" fmla="*/ 27 h 199"/>
                  <a:gd name="T12" fmla="*/ 129 w 214"/>
                  <a:gd name="T13" fmla="*/ 42 h 199"/>
                  <a:gd name="T14" fmla="*/ 143 w 214"/>
                  <a:gd name="T15" fmla="*/ 37 h 199"/>
                  <a:gd name="T16" fmla="*/ 144 w 214"/>
                  <a:gd name="T17" fmla="*/ 15 h 199"/>
                  <a:gd name="T18" fmla="*/ 157 w 214"/>
                  <a:gd name="T19" fmla="*/ 5 h 199"/>
                  <a:gd name="T20" fmla="*/ 213 w 214"/>
                  <a:gd name="T21" fmla="*/ 22 h 199"/>
                  <a:gd name="T22" fmla="*/ 207 w 214"/>
                  <a:gd name="T23" fmla="*/ 46 h 199"/>
                  <a:gd name="T24" fmla="*/ 213 w 214"/>
                  <a:gd name="T25" fmla="*/ 162 h 199"/>
                  <a:gd name="T26" fmla="*/ 213 w 214"/>
                  <a:gd name="T27" fmla="*/ 190 h 199"/>
                  <a:gd name="T28" fmla="*/ 201 w 214"/>
                  <a:gd name="T29" fmla="*/ 190 h 199"/>
                  <a:gd name="T30" fmla="*/ 201 w 214"/>
                  <a:gd name="T31" fmla="*/ 198 h 199"/>
                  <a:gd name="T32" fmla="*/ 91 w 214"/>
                  <a:gd name="T33" fmla="*/ 142 h 199"/>
                  <a:gd name="T34" fmla="*/ 77 w 214"/>
                  <a:gd name="T35" fmla="*/ 147 h 199"/>
                  <a:gd name="T36" fmla="*/ 32 w 214"/>
                  <a:gd name="T37" fmla="*/ 141 h 199"/>
                  <a:gd name="T38" fmla="*/ 0 w 214"/>
                  <a:gd name="T39" fmla="*/ 103 h 199"/>
                  <a:gd name="T40" fmla="*/ 0 w 214"/>
                  <a:gd name="T41" fmla="*/ 103 h 19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14"/>
                  <a:gd name="T64" fmla="*/ 0 h 199"/>
                  <a:gd name="T65" fmla="*/ 214 w 214"/>
                  <a:gd name="T66" fmla="*/ 199 h 19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14" h="199">
                    <a:moveTo>
                      <a:pt x="0" y="103"/>
                    </a:moveTo>
                    <a:lnTo>
                      <a:pt x="0" y="103"/>
                    </a:lnTo>
                    <a:lnTo>
                      <a:pt x="0" y="42"/>
                    </a:lnTo>
                    <a:lnTo>
                      <a:pt x="27" y="0"/>
                    </a:lnTo>
                    <a:lnTo>
                      <a:pt x="78" y="12"/>
                    </a:lnTo>
                    <a:lnTo>
                      <a:pt x="87" y="27"/>
                    </a:lnTo>
                    <a:lnTo>
                      <a:pt x="129" y="42"/>
                    </a:lnTo>
                    <a:lnTo>
                      <a:pt x="143" y="37"/>
                    </a:lnTo>
                    <a:lnTo>
                      <a:pt x="144" y="15"/>
                    </a:lnTo>
                    <a:lnTo>
                      <a:pt x="157" y="5"/>
                    </a:lnTo>
                    <a:lnTo>
                      <a:pt x="213" y="22"/>
                    </a:lnTo>
                    <a:lnTo>
                      <a:pt x="207" y="46"/>
                    </a:lnTo>
                    <a:lnTo>
                      <a:pt x="213" y="162"/>
                    </a:lnTo>
                    <a:lnTo>
                      <a:pt x="213" y="190"/>
                    </a:lnTo>
                    <a:lnTo>
                      <a:pt x="201" y="190"/>
                    </a:lnTo>
                    <a:lnTo>
                      <a:pt x="201" y="198"/>
                    </a:lnTo>
                    <a:lnTo>
                      <a:pt x="91" y="142"/>
                    </a:lnTo>
                    <a:lnTo>
                      <a:pt x="77" y="147"/>
                    </a:lnTo>
                    <a:lnTo>
                      <a:pt x="32" y="141"/>
                    </a:lnTo>
                    <a:lnTo>
                      <a:pt x="0" y="103"/>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47" name="Freeform 146"/>
              <p:cNvSpPr>
                <a:spLocks/>
              </p:cNvSpPr>
              <p:nvPr/>
            </p:nvSpPr>
            <p:spPr bwMode="auto">
              <a:xfrm>
                <a:off x="3668" y="3578"/>
                <a:ext cx="97" cy="223"/>
              </a:xfrm>
              <a:custGeom>
                <a:avLst/>
                <a:gdLst>
                  <a:gd name="T0" fmla="*/ 0 w 97"/>
                  <a:gd name="T1" fmla="*/ 135 h 190"/>
                  <a:gd name="T2" fmla="*/ 0 w 97"/>
                  <a:gd name="T3" fmla="*/ 135 h 190"/>
                  <a:gd name="T4" fmla="*/ 9 w 97"/>
                  <a:gd name="T5" fmla="*/ 173 h 190"/>
                  <a:gd name="T6" fmla="*/ 27 w 97"/>
                  <a:gd name="T7" fmla="*/ 189 h 190"/>
                  <a:gd name="T8" fmla="*/ 57 w 97"/>
                  <a:gd name="T9" fmla="*/ 173 h 190"/>
                  <a:gd name="T10" fmla="*/ 90 w 97"/>
                  <a:gd name="T11" fmla="*/ 43 h 190"/>
                  <a:gd name="T12" fmla="*/ 96 w 97"/>
                  <a:gd name="T13" fmla="*/ 48 h 190"/>
                  <a:gd name="T14" fmla="*/ 82 w 97"/>
                  <a:gd name="T15" fmla="*/ 0 h 190"/>
                  <a:gd name="T16" fmla="*/ 64 w 97"/>
                  <a:gd name="T17" fmla="*/ 20 h 190"/>
                  <a:gd name="T18" fmla="*/ 65 w 97"/>
                  <a:gd name="T19" fmla="*/ 34 h 190"/>
                  <a:gd name="T20" fmla="*/ 44 w 97"/>
                  <a:gd name="T21" fmla="*/ 49 h 190"/>
                  <a:gd name="T22" fmla="*/ 17 w 97"/>
                  <a:gd name="T23" fmla="*/ 56 h 190"/>
                  <a:gd name="T24" fmla="*/ 10 w 97"/>
                  <a:gd name="T25" fmla="*/ 73 h 190"/>
                  <a:gd name="T26" fmla="*/ 17 w 97"/>
                  <a:gd name="T27" fmla="*/ 106 h 190"/>
                  <a:gd name="T28" fmla="*/ 0 w 97"/>
                  <a:gd name="T29" fmla="*/ 135 h 190"/>
                  <a:gd name="T30" fmla="*/ 0 w 97"/>
                  <a:gd name="T31" fmla="*/ 135 h 19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97"/>
                  <a:gd name="T49" fmla="*/ 0 h 190"/>
                  <a:gd name="T50" fmla="*/ 97 w 97"/>
                  <a:gd name="T51" fmla="*/ 190 h 19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97" h="190">
                    <a:moveTo>
                      <a:pt x="0" y="135"/>
                    </a:moveTo>
                    <a:lnTo>
                      <a:pt x="0" y="135"/>
                    </a:lnTo>
                    <a:lnTo>
                      <a:pt x="9" y="173"/>
                    </a:lnTo>
                    <a:lnTo>
                      <a:pt x="27" y="189"/>
                    </a:lnTo>
                    <a:lnTo>
                      <a:pt x="57" y="173"/>
                    </a:lnTo>
                    <a:lnTo>
                      <a:pt x="90" y="43"/>
                    </a:lnTo>
                    <a:lnTo>
                      <a:pt x="96" y="48"/>
                    </a:lnTo>
                    <a:lnTo>
                      <a:pt x="82" y="0"/>
                    </a:lnTo>
                    <a:lnTo>
                      <a:pt x="64" y="20"/>
                    </a:lnTo>
                    <a:lnTo>
                      <a:pt x="65" y="34"/>
                    </a:lnTo>
                    <a:lnTo>
                      <a:pt x="44" y="49"/>
                    </a:lnTo>
                    <a:lnTo>
                      <a:pt x="17" y="56"/>
                    </a:lnTo>
                    <a:lnTo>
                      <a:pt x="10" y="73"/>
                    </a:lnTo>
                    <a:lnTo>
                      <a:pt x="17" y="106"/>
                    </a:lnTo>
                    <a:lnTo>
                      <a:pt x="0" y="135"/>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48" name="Freeform 147"/>
              <p:cNvSpPr>
                <a:spLocks/>
              </p:cNvSpPr>
              <p:nvPr/>
            </p:nvSpPr>
            <p:spPr bwMode="auto">
              <a:xfrm>
                <a:off x="3527" y="3499"/>
                <a:ext cx="45" cy="223"/>
              </a:xfrm>
              <a:custGeom>
                <a:avLst/>
                <a:gdLst>
                  <a:gd name="T0" fmla="*/ 0 w 45"/>
                  <a:gd name="T1" fmla="*/ 58 h 107"/>
                  <a:gd name="T2" fmla="*/ 0 w 45"/>
                  <a:gd name="T3" fmla="*/ 58 h 107"/>
                  <a:gd name="T4" fmla="*/ 6 w 45"/>
                  <a:gd name="T5" fmla="*/ 64 h 107"/>
                  <a:gd name="T6" fmla="*/ 23 w 45"/>
                  <a:gd name="T7" fmla="*/ 70 h 107"/>
                  <a:gd name="T8" fmla="*/ 21 w 45"/>
                  <a:gd name="T9" fmla="*/ 90 h 107"/>
                  <a:gd name="T10" fmla="*/ 36 w 45"/>
                  <a:gd name="T11" fmla="*/ 106 h 107"/>
                  <a:gd name="T12" fmla="*/ 44 w 45"/>
                  <a:gd name="T13" fmla="*/ 76 h 107"/>
                  <a:gd name="T14" fmla="*/ 30 w 45"/>
                  <a:gd name="T15" fmla="*/ 56 h 107"/>
                  <a:gd name="T16" fmla="*/ 34 w 45"/>
                  <a:gd name="T17" fmla="*/ 67 h 107"/>
                  <a:gd name="T18" fmla="*/ 26 w 45"/>
                  <a:gd name="T19" fmla="*/ 67 h 107"/>
                  <a:gd name="T20" fmla="*/ 17 w 45"/>
                  <a:gd name="T21" fmla="*/ 39 h 107"/>
                  <a:gd name="T22" fmla="*/ 16 w 45"/>
                  <a:gd name="T23" fmla="*/ 3 h 107"/>
                  <a:gd name="T24" fmla="*/ 3 w 45"/>
                  <a:gd name="T25" fmla="*/ 0 h 107"/>
                  <a:gd name="T26" fmla="*/ 14 w 45"/>
                  <a:gd name="T27" fmla="*/ 17 h 107"/>
                  <a:gd name="T28" fmla="*/ 0 w 45"/>
                  <a:gd name="T29" fmla="*/ 58 h 107"/>
                  <a:gd name="T30" fmla="*/ 0 w 45"/>
                  <a:gd name="T31" fmla="*/ 58 h 10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5"/>
                  <a:gd name="T49" fmla="*/ 0 h 107"/>
                  <a:gd name="T50" fmla="*/ 45 w 45"/>
                  <a:gd name="T51" fmla="*/ 107 h 10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5" h="107">
                    <a:moveTo>
                      <a:pt x="0" y="58"/>
                    </a:moveTo>
                    <a:lnTo>
                      <a:pt x="0" y="58"/>
                    </a:lnTo>
                    <a:lnTo>
                      <a:pt x="6" y="64"/>
                    </a:lnTo>
                    <a:lnTo>
                      <a:pt x="23" y="70"/>
                    </a:lnTo>
                    <a:lnTo>
                      <a:pt x="21" y="90"/>
                    </a:lnTo>
                    <a:lnTo>
                      <a:pt x="36" y="106"/>
                    </a:lnTo>
                    <a:lnTo>
                      <a:pt x="44" y="76"/>
                    </a:lnTo>
                    <a:lnTo>
                      <a:pt x="30" y="56"/>
                    </a:lnTo>
                    <a:lnTo>
                      <a:pt x="34" y="67"/>
                    </a:lnTo>
                    <a:lnTo>
                      <a:pt x="26" y="67"/>
                    </a:lnTo>
                    <a:lnTo>
                      <a:pt x="17" y="39"/>
                    </a:lnTo>
                    <a:lnTo>
                      <a:pt x="16" y="3"/>
                    </a:lnTo>
                    <a:lnTo>
                      <a:pt x="3" y="0"/>
                    </a:lnTo>
                    <a:lnTo>
                      <a:pt x="14" y="17"/>
                    </a:lnTo>
                    <a:lnTo>
                      <a:pt x="0" y="58"/>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49" name="Freeform 148"/>
              <p:cNvSpPr>
                <a:spLocks/>
              </p:cNvSpPr>
              <p:nvPr/>
            </p:nvSpPr>
            <p:spPr bwMode="auto">
              <a:xfrm>
                <a:off x="2916" y="3076"/>
                <a:ext cx="221" cy="223"/>
              </a:xfrm>
              <a:custGeom>
                <a:avLst/>
                <a:gdLst>
                  <a:gd name="T0" fmla="*/ 0 w 221"/>
                  <a:gd name="T1" fmla="*/ 143 h 208"/>
                  <a:gd name="T2" fmla="*/ 0 w 221"/>
                  <a:gd name="T3" fmla="*/ 143 h 208"/>
                  <a:gd name="T4" fmla="*/ 9 w 221"/>
                  <a:gd name="T5" fmla="*/ 129 h 208"/>
                  <a:gd name="T6" fmla="*/ 20 w 221"/>
                  <a:gd name="T7" fmla="*/ 138 h 208"/>
                  <a:gd name="T8" fmla="*/ 89 w 221"/>
                  <a:gd name="T9" fmla="*/ 134 h 208"/>
                  <a:gd name="T10" fmla="*/ 75 w 221"/>
                  <a:gd name="T11" fmla="*/ 0 h 208"/>
                  <a:gd name="T12" fmla="*/ 99 w 221"/>
                  <a:gd name="T13" fmla="*/ 0 h 208"/>
                  <a:gd name="T14" fmla="*/ 208 w 221"/>
                  <a:gd name="T15" fmla="*/ 72 h 208"/>
                  <a:gd name="T16" fmla="*/ 209 w 221"/>
                  <a:gd name="T17" fmla="*/ 85 h 208"/>
                  <a:gd name="T18" fmla="*/ 220 w 221"/>
                  <a:gd name="T19" fmla="*/ 83 h 208"/>
                  <a:gd name="T20" fmla="*/ 220 w 221"/>
                  <a:gd name="T21" fmla="*/ 126 h 208"/>
                  <a:gd name="T22" fmla="*/ 211 w 221"/>
                  <a:gd name="T23" fmla="*/ 135 h 208"/>
                  <a:gd name="T24" fmla="*/ 167 w 221"/>
                  <a:gd name="T25" fmla="*/ 141 h 208"/>
                  <a:gd name="T26" fmla="*/ 111 w 221"/>
                  <a:gd name="T27" fmla="*/ 165 h 208"/>
                  <a:gd name="T28" fmla="*/ 94 w 221"/>
                  <a:gd name="T29" fmla="*/ 204 h 208"/>
                  <a:gd name="T30" fmla="*/ 80 w 221"/>
                  <a:gd name="T31" fmla="*/ 199 h 208"/>
                  <a:gd name="T32" fmla="*/ 56 w 221"/>
                  <a:gd name="T33" fmla="*/ 207 h 208"/>
                  <a:gd name="T34" fmla="*/ 42 w 221"/>
                  <a:gd name="T35" fmla="*/ 174 h 208"/>
                  <a:gd name="T36" fmla="*/ 19 w 221"/>
                  <a:gd name="T37" fmla="*/ 182 h 208"/>
                  <a:gd name="T38" fmla="*/ 10 w 221"/>
                  <a:gd name="T39" fmla="*/ 175 h 208"/>
                  <a:gd name="T40" fmla="*/ 0 w 221"/>
                  <a:gd name="T41" fmla="*/ 143 h 208"/>
                  <a:gd name="T42" fmla="*/ 0 w 221"/>
                  <a:gd name="T43" fmla="*/ 143 h 20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21"/>
                  <a:gd name="T67" fmla="*/ 0 h 208"/>
                  <a:gd name="T68" fmla="*/ 221 w 221"/>
                  <a:gd name="T69" fmla="*/ 208 h 20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21" h="208">
                    <a:moveTo>
                      <a:pt x="0" y="143"/>
                    </a:moveTo>
                    <a:lnTo>
                      <a:pt x="0" y="143"/>
                    </a:lnTo>
                    <a:lnTo>
                      <a:pt x="9" y="129"/>
                    </a:lnTo>
                    <a:lnTo>
                      <a:pt x="20" y="138"/>
                    </a:lnTo>
                    <a:lnTo>
                      <a:pt x="89" y="134"/>
                    </a:lnTo>
                    <a:lnTo>
                      <a:pt x="75" y="0"/>
                    </a:lnTo>
                    <a:lnTo>
                      <a:pt x="99" y="0"/>
                    </a:lnTo>
                    <a:lnTo>
                      <a:pt x="208" y="72"/>
                    </a:lnTo>
                    <a:lnTo>
                      <a:pt x="209" y="85"/>
                    </a:lnTo>
                    <a:lnTo>
                      <a:pt x="220" y="83"/>
                    </a:lnTo>
                    <a:lnTo>
                      <a:pt x="220" y="126"/>
                    </a:lnTo>
                    <a:lnTo>
                      <a:pt x="211" y="135"/>
                    </a:lnTo>
                    <a:lnTo>
                      <a:pt x="167" y="141"/>
                    </a:lnTo>
                    <a:lnTo>
                      <a:pt x="111" y="165"/>
                    </a:lnTo>
                    <a:lnTo>
                      <a:pt x="94" y="204"/>
                    </a:lnTo>
                    <a:lnTo>
                      <a:pt x="80" y="199"/>
                    </a:lnTo>
                    <a:lnTo>
                      <a:pt x="56" y="207"/>
                    </a:lnTo>
                    <a:lnTo>
                      <a:pt x="42" y="174"/>
                    </a:lnTo>
                    <a:lnTo>
                      <a:pt x="19" y="182"/>
                    </a:lnTo>
                    <a:lnTo>
                      <a:pt x="10" y="175"/>
                    </a:lnTo>
                    <a:lnTo>
                      <a:pt x="0" y="143"/>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50" name="Freeform 149"/>
              <p:cNvSpPr>
                <a:spLocks/>
              </p:cNvSpPr>
              <p:nvPr/>
            </p:nvSpPr>
            <p:spPr bwMode="auto">
              <a:xfrm>
                <a:off x="2849" y="3028"/>
                <a:ext cx="167" cy="223"/>
              </a:xfrm>
              <a:custGeom>
                <a:avLst/>
                <a:gdLst>
                  <a:gd name="T0" fmla="*/ 0 w 167"/>
                  <a:gd name="T1" fmla="*/ 89 h 177"/>
                  <a:gd name="T2" fmla="*/ 0 w 167"/>
                  <a:gd name="T3" fmla="*/ 89 h 177"/>
                  <a:gd name="T4" fmla="*/ 10 w 167"/>
                  <a:gd name="T5" fmla="*/ 99 h 177"/>
                  <a:gd name="T6" fmla="*/ 13 w 167"/>
                  <a:gd name="T7" fmla="*/ 125 h 177"/>
                  <a:gd name="T8" fmla="*/ 5 w 167"/>
                  <a:gd name="T9" fmla="*/ 158 h 177"/>
                  <a:gd name="T10" fmla="*/ 36 w 167"/>
                  <a:gd name="T11" fmla="*/ 151 h 177"/>
                  <a:gd name="T12" fmla="*/ 67 w 167"/>
                  <a:gd name="T13" fmla="*/ 176 h 177"/>
                  <a:gd name="T14" fmla="*/ 76 w 167"/>
                  <a:gd name="T15" fmla="*/ 162 h 177"/>
                  <a:gd name="T16" fmla="*/ 87 w 167"/>
                  <a:gd name="T17" fmla="*/ 171 h 177"/>
                  <a:gd name="T18" fmla="*/ 156 w 167"/>
                  <a:gd name="T19" fmla="*/ 167 h 177"/>
                  <a:gd name="T20" fmla="*/ 142 w 167"/>
                  <a:gd name="T21" fmla="*/ 33 h 177"/>
                  <a:gd name="T22" fmla="*/ 166 w 167"/>
                  <a:gd name="T23" fmla="*/ 33 h 177"/>
                  <a:gd name="T24" fmla="*/ 115 w 167"/>
                  <a:gd name="T25" fmla="*/ 0 h 177"/>
                  <a:gd name="T26" fmla="*/ 114 w 167"/>
                  <a:gd name="T27" fmla="*/ 18 h 177"/>
                  <a:gd name="T28" fmla="*/ 70 w 167"/>
                  <a:gd name="T29" fmla="*/ 17 h 177"/>
                  <a:gd name="T30" fmla="*/ 70 w 167"/>
                  <a:gd name="T31" fmla="*/ 54 h 177"/>
                  <a:gd name="T32" fmla="*/ 54 w 167"/>
                  <a:gd name="T33" fmla="*/ 60 h 177"/>
                  <a:gd name="T34" fmla="*/ 55 w 167"/>
                  <a:gd name="T35" fmla="*/ 83 h 177"/>
                  <a:gd name="T36" fmla="*/ 0 w 167"/>
                  <a:gd name="T37" fmla="*/ 89 h 177"/>
                  <a:gd name="T38" fmla="*/ 0 w 167"/>
                  <a:gd name="T39" fmla="*/ 89 h 17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67"/>
                  <a:gd name="T61" fmla="*/ 0 h 177"/>
                  <a:gd name="T62" fmla="*/ 167 w 167"/>
                  <a:gd name="T63" fmla="*/ 177 h 17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67" h="177">
                    <a:moveTo>
                      <a:pt x="0" y="89"/>
                    </a:moveTo>
                    <a:lnTo>
                      <a:pt x="0" y="89"/>
                    </a:lnTo>
                    <a:lnTo>
                      <a:pt x="10" y="99"/>
                    </a:lnTo>
                    <a:lnTo>
                      <a:pt x="13" y="125"/>
                    </a:lnTo>
                    <a:lnTo>
                      <a:pt x="5" y="158"/>
                    </a:lnTo>
                    <a:lnTo>
                      <a:pt x="36" y="151"/>
                    </a:lnTo>
                    <a:lnTo>
                      <a:pt x="67" y="176"/>
                    </a:lnTo>
                    <a:lnTo>
                      <a:pt x="76" y="162"/>
                    </a:lnTo>
                    <a:lnTo>
                      <a:pt x="87" y="171"/>
                    </a:lnTo>
                    <a:lnTo>
                      <a:pt x="156" y="167"/>
                    </a:lnTo>
                    <a:lnTo>
                      <a:pt x="142" y="33"/>
                    </a:lnTo>
                    <a:lnTo>
                      <a:pt x="166" y="33"/>
                    </a:lnTo>
                    <a:lnTo>
                      <a:pt x="115" y="0"/>
                    </a:lnTo>
                    <a:lnTo>
                      <a:pt x="114" y="18"/>
                    </a:lnTo>
                    <a:lnTo>
                      <a:pt x="70" y="17"/>
                    </a:lnTo>
                    <a:lnTo>
                      <a:pt x="70" y="54"/>
                    </a:lnTo>
                    <a:lnTo>
                      <a:pt x="54" y="60"/>
                    </a:lnTo>
                    <a:lnTo>
                      <a:pt x="55" y="83"/>
                    </a:lnTo>
                    <a:lnTo>
                      <a:pt x="0" y="89"/>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51" name="Freeform 150"/>
              <p:cNvSpPr>
                <a:spLocks/>
              </p:cNvSpPr>
              <p:nvPr/>
            </p:nvSpPr>
            <p:spPr bwMode="auto">
              <a:xfrm>
                <a:off x="2903" y="2874"/>
                <a:ext cx="161" cy="223"/>
              </a:xfrm>
              <a:custGeom>
                <a:avLst/>
                <a:gdLst>
                  <a:gd name="T0" fmla="*/ 0 w 161"/>
                  <a:gd name="T1" fmla="*/ 119 h 122"/>
                  <a:gd name="T2" fmla="*/ 0 w 161"/>
                  <a:gd name="T3" fmla="*/ 119 h 122"/>
                  <a:gd name="T4" fmla="*/ 40 w 161"/>
                  <a:gd name="T5" fmla="*/ 96 h 122"/>
                  <a:gd name="T6" fmla="*/ 54 w 161"/>
                  <a:gd name="T7" fmla="*/ 48 h 122"/>
                  <a:gd name="T8" fmla="*/ 88 w 161"/>
                  <a:gd name="T9" fmla="*/ 24 h 122"/>
                  <a:gd name="T10" fmla="*/ 99 w 161"/>
                  <a:gd name="T11" fmla="*/ 0 h 122"/>
                  <a:gd name="T12" fmla="*/ 148 w 161"/>
                  <a:gd name="T13" fmla="*/ 8 h 122"/>
                  <a:gd name="T14" fmla="*/ 160 w 161"/>
                  <a:gd name="T15" fmla="*/ 53 h 122"/>
                  <a:gd name="T16" fmla="*/ 139 w 161"/>
                  <a:gd name="T17" fmla="*/ 54 h 122"/>
                  <a:gd name="T18" fmla="*/ 127 w 161"/>
                  <a:gd name="T19" fmla="*/ 59 h 122"/>
                  <a:gd name="T20" fmla="*/ 129 w 161"/>
                  <a:gd name="T21" fmla="*/ 71 h 122"/>
                  <a:gd name="T22" fmla="*/ 67 w 161"/>
                  <a:gd name="T23" fmla="*/ 98 h 122"/>
                  <a:gd name="T24" fmla="*/ 60 w 161"/>
                  <a:gd name="T25" fmla="*/ 121 h 122"/>
                  <a:gd name="T26" fmla="*/ 0 w 161"/>
                  <a:gd name="T27" fmla="*/ 119 h 122"/>
                  <a:gd name="T28" fmla="*/ 0 w 161"/>
                  <a:gd name="T29" fmla="*/ 119 h 1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61"/>
                  <a:gd name="T46" fmla="*/ 0 h 122"/>
                  <a:gd name="T47" fmla="*/ 161 w 161"/>
                  <a:gd name="T48" fmla="*/ 122 h 12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61" h="122">
                    <a:moveTo>
                      <a:pt x="0" y="119"/>
                    </a:moveTo>
                    <a:lnTo>
                      <a:pt x="0" y="119"/>
                    </a:lnTo>
                    <a:lnTo>
                      <a:pt x="40" y="96"/>
                    </a:lnTo>
                    <a:lnTo>
                      <a:pt x="54" y="48"/>
                    </a:lnTo>
                    <a:lnTo>
                      <a:pt x="88" y="24"/>
                    </a:lnTo>
                    <a:lnTo>
                      <a:pt x="99" y="0"/>
                    </a:lnTo>
                    <a:lnTo>
                      <a:pt x="148" y="8"/>
                    </a:lnTo>
                    <a:lnTo>
                      <a:pt x="160" y="53"/>
                    </a:lnTo>
                    <a:lnTo>
                      <a:pt x="139" y="54"/>
                    </a:lnTo>
                    <a:lnTo>
                      <a:pt x="127" y="59"/>
                    </a:lnTo>
                    <a:lnTo>
                      <a:pt x="129" y="71"/>
                    </a:lnTo>
                    <a:lnTo>
                      <a:pt x="67" y="98"/>
                    </a:lnTo>
                    <a:lnTo>
                      <a:pt x="60" y="121"/>
                    </a:lnTo>
                    <a:lnTo>
                      <a:pt x="0" y="119"/>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52" name="Freeform 151"/>
              <p:cNvSpPr>
                <a:spLocks/>
              </p:cNvSpPr>
              <p:nvPr/>
            </p:nvSpPr>
            <p:spPr bwMode="auto">
              <a:xfrm>
                <a:off x="3489" y="3572"/>
                <a:ext cx="145" cy="228"/>
              </a:xfrm>
              <a:custGeom>
                <a:avLst/>
                <a:gdLst>
                  <a:gd name="T0" fmla="*/ 0 w 145"/>
                  <a:gd name="T1" fmla="*/ 63 h 228"/>
                  <a:gd name="T2" fmla="*/ 0 w 145"/>
                  <a:gd name="T3" fmla="*/ 63 h 228"/>
                  <a:gd name="T4" fmla="*/ 4 w 145"/>
                  <a:gd name="T5" fmla="*/ 70 h 228"/>
                  <a:gd name="T6" fmla="*/ 38 w 145"/>
                  <a:gd name="T7" fmla="*/ 81 h 228"/>
                  <a:gd name="T8" fmla="*/ 41 w 145"/>
                  <a:gd name="T9" fmla="*/ 95 h 228"/>
                  <a:gd name="T10" fmla="*/ 39 w 145"/>
                  <a:gd name="T11" fmla="*/ 131 h 228"/>
                  <a:gd name="T12" fmla="*/ 21 w 145"/>
                  <a:gd name="T13" fmla="*/ 168 h 228"/>
                  <a:gd name="T14" fmla="*/ 26 w 145"/>
                  <a:gd name="T15" fmla="*/ 213 h 228"/>
                  <a:gd name="T16" fmla="*/ 28 w 145"/>
                  <a:gd name="T17" fmla="*/ 227 h 228"/>
                  <a:gd name="T18" fmla="*/ 39 w 145"/>
                  <a:gd name="T19" fmla="*/ 227 h 228"/>
                  <a:gd name="T20" fmla="*/ 39 w 145"/>
                  <a:gd name="T21" fmla="*/ 212 h 228"/>
                  <a:gd name="T22" fmla="*/ 74 w 145"/>
                  <a:gd name="T23" fmla="*/ 191 h 228"/>
                  <a:gd name="T24" fmla="*/ 64 w 145"/>
                  <a:gd name="T25" fmla="*/ 131 h 228"/>
                  <a:gd name="T26" fmla="*/ 143 w 145"/>
                  <a:gd name="T27" fmla="*/ 70 h 228"/>
                  <a:gd name="T28" fmla="*/ 144 w 145"/>
                  <a:gd name="T29" fmla="*/ 0 h 228"/>
                  <a:gd name="T30" fmla="*/ 124 w 145"/>
                  <a:gd name="T31" fmla="*/ 12 h 228"/>
                  <a:gd name="T32" fmla="*/ 69 w 145"/>
                  <a:gd name="T33" fmla="*/ 15 h 228"/>
                  <a:gd name="T34" fmla="*/ 68 w 145"/>
                  <a:gd name="T35" fmla="*/ 41 h 228"/>
                  <a:gd name="T36" fmla="*/ 82 w 145"/>
                  <a:gd name="T37" fmla="*/ 61 h 228"/>
                  <a:gd name="T38" fmla="*/ 74 w 145"/>
                  <a:gd name="T39" fmla="*/ 91 h 228"/>
                  <a:gd name="T40" fmla="*/ 59 w 145"/>
                  <a:gd name="T41" fmla="*/ 75 h 228"/>
                  <a:gd name="T42" fmla="*/ 61 w 145"/>
                  <a:gd name="T43" fmla="*/ 55 h 228"/>
                  <a:gd name="T44" fmla="*/ 44 w 145"/>
                  <a:gd name="T45" fmla="*/ 49 h 228"/>
                  <a:gd name="T46" fmla="*/ 0 w 145"/>
                  <a:gd name="T47" fmla="*/ 63 h 228"/>
                  <a:gd name="T48" fmla="*/ 0 w 145"/>
                  <a:gd name="T49" fmla="*/ 63 h 22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45"/>
                  <a:gd name="T76" fmla="*/ 0 h 228"/>
                  <a:gd name="T77" fmla="*/ 145 w 145"/>
                  <a:gd name="T78" fmla="*/ 228 h 22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45" h="228">
                    <a:moveTo>
                      <a:pt x="0" y="63"/>
                    </a:moveTo>
                    <a:lnTo>
                      <a:pt x="0" y="63"/>
                    </a:lnTo>
                    <a:lnTo>
                      <a:pt x="4" y="70"/>
                    </a:lnTo>
                    <a:lnTo>
                      <a:pt x="38" y="81"/>
                    </a:lnTo>
                    <a:lnTo>
                      <a:pt x="41" y="95"/>
                    </a:lnTo>
                    <a:lnTo>
                      <a:pt x="39" y="131"/>
                    </a:lnTo>
                    <a:lnTo>
                      <a:pt x="21" y="168"/>
                    </a:lnTo>
                    <a:lnTo>
                      <a:pt x="26" y="213"/>
                    </a:lnTo>
                    <a:lnTo>
                      <a:pt x="28" y="227"/>
                    </a:lnTo>
                    <a:lnTo>
                      <a:pt x="39" y="227"/>
                    </a:lnTo>
                    <a:lnTo>
                      <a:pt x="39" y="212"/>
                    </a:lnTo>
                    <a:lnTo>
                      <a:pt x="74" y="191"/>
                    </a:lnTo>
                    <a:lnTo>
                      <a:pt x="64" y="131"/>
                    </a:lnTo>
                    <a:lnTo>
                      <a:pt x="143" y="70"/>
                    </a:lnTo>
                    <a:lnTo>
                      <a:pt x="144" y="0"/>
                    </a:lnTo>
                    <a:lnTo>
                      <a:pt x="124" y="12"/>
                    </a:lnTo>
                    <a:lnTo>
                      <a:pt x="69" y="15"/>
                    </a:lnTo>
                    <a:lnTo>
                      <a:pt x="68" y="41"/>
                    </a:lnTo>
                    <a:lnTo>
                      <a:pt x="82" y="61"/>
                    </a:lnTo>
                    <a:lnTo>
                      <a:pt x="74" y="91"/>
                    </a:lnTo>
                    <a:lnTo>
                      <a:pt x="59" y="75"/>
                    </a:lnTo>
                    <a:lnTo>
                      <a:pt x="61" y="55"/>
                    </a:lnTo>
                    <a:lnTo>
                      <a:pt x="44" y="49"/>
                    </a:lnTo>
                    <a:lnTo>
                      <a:pt x="0" y="63"/>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53" name="Freeform 152"/>
              <p:cNvSpPr>
                <a:spLocks/>
              </p:cNvSpPr>
              <p:nvPr/>
            </p:nvSpPr>
            <p:spPr bwMode="auto">
              <a:xfrm>
                <a:off x="3083" y="3076"/>
                <a:ext cx="217" cy="223"/>
              </a:xfrm>
              <a:custGeom>
                <a:avLst/>
                <a:gdLst>
                  <a:gd name="T0" fmla="*/ 0 w 217"/>
                  <a:gd name="T1" fmla="*/ 120 h 166"/>
                  <a:gd name="T2" fmla="*/ 0 w 217"/>
                  <a:gd name="T3" fmla="*/ 120 h 166"/>
                  <a:gd name="T4" fmla="*/ 3 w 217"/>
                  <a:gd name="T5" fmla="*/ 133 h 166"/>
                  <a:gd name="T6" fmla="*/ 29 w 217"/>
                  <a:gd name="T7" fmla="*/ 162 h 166"/>
                  <a:gd name="T8" fmla="*/ 36 w 217"/>
                  <a:gd name="T9" fmla="*/ 155 h 166"/>
                  <a:gd name="T10" fmla="*/ 47 w 217"/>
                  <a:gd name="T11" fmla="*/ 165 h 166"/>
                  <a:gd name="T12" fmla="*/ 63 w 217"/>
                  <a:gd name="T13" fmla="*/ 136 h 166"/>
                  <a:gd name="T14" fmla="*/ 125 w 217"/>
                  <a:gd name="T15" fmla="*/ 151 h 166"/>
                  <a:gd name="T16" fmla="*/ 178 w 217"/>
                  <a:gd name="T17" fmla="*/ 136 h 166"/>
                  <a:gd name="T18" fmla="*/ 180 w 217"/>
                  <a:gd name="T19" fmla="*/ 129 h 166"/>
                  <a:gd name="T20" fmla="*/ 208 w 217"/>
                  <a:gd name="T21" fmla="*/ 93 h 166"/>
                  <a:gd name="T22" fmla="*/ 216 w 217"/>
                  <a:gd name="T23" fmla="*/ 44 h 166"/>
                  <a:gd name="T24" fmla="*/ 202 w 217"/>
                  <a:gd name="T25" fmla="*/ 28 h 166"/>
                  <a:gd name="T26" fmla="*/ 202 w 217"/>
                  <a:gd name="T27" fmla="*/ 6 h 166"/>
                  <a:gd name="T28" fmla="*/ 157 w 217"/>
                  <a:gd name="T29" fmla="*/ 0 h 166"/>
                  <a:gd name="T30" fmla="*/ 74 w 217"/>
                  <a:gd name="T31" fmla="*/ 57 h 166"/>
                  <a:gd name="T32" fmla="*/ 53 w 217"/>
                  <a:gd name="T33" fmla="*/ 62 h 166"/>
                  <a:gd name="T34" fmla="*/ 53 w 217"/>
                  <a:gd name="T35" fmla="*/ 105 h 166"/>
                  <a:gd name="T36" fmla="*/ 44 w 217"/>
                  <a:gd name="T37" fmla="*/ 114 h 166"/>
                  <a:gd name="T38" fmla="*/ 0 w 217"/>
                  <a:gd name="T39" fmla="*/ 120 h 166"/>
                  <a:gd name="T40" fmla="*/ 0 w 217"/>
                  <a:gd name="T41" fmla="*/ 120 h 16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17"/>
                  <a:gd name="T64" fmla="*/ 0 h 166"/>
                  <a:gd name="T65" fmla="*/ 217 w 217"/>
                  <a:gd name="T66" fmla="*/ 166 h 16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17" h="166">
                    <a:moveTo>
                      <a:pt x="0" y="120"/>
                    </a:moveTo>
                    <a:lnTo>
                      <a:pt x="0" y="120"/>
                    </a:lnTo>
                    <a:lnTo>
                      <a:pt x="3" y="133"/>
                    </a:lnTo>
                    <a:lnTo>
                      <a:pt x="29" y="162"/>
                    </a:lnTo>
                    <a:lnTo>
                      <a:pt x="36" y="155"/>
                    </a:lnTo>
                    <a:lnTo>
                      <a:pt x="47" y="165"/>
                    </a:lnTo>
                    <a:lnTo>
                      <a:pt x="63" y="136"/>
                    </a:lnTo>
                    <a:lnTo>
                      <a:pt x="125" y="151"/>
                    </a:lnTo>
                    <a:lnTo>
                      <a:pt x="178" y="136"/>
                    </a:lnTo>
                    <a:lnTo>
                      <a:pt x="180" y="129"/>
                    </a:lnTo>
                    <a:lnTo>
                      <a:pt x="208" y="93"/>
                    </a:lnTo>
                    <a:lnTo>
                      <a:pt x="216" y="44"/>
                    </a:lnTo>
                    <a:lnTo>
                      <a:pt x="202" y="28"/>
                    </a:lnTo>
                    <a:lnTo>
                      <a:pt x="202" y="6"/>
                    </a:lnTo>
                    <a:lnTo>
                      <a:pt x="157" y="0"/>
                    </a:lnTo>
                    <a:lnTo>
                      <a:pt x="74" y="57"/>
                    </a:lnTo>
                    <a:lnTo>
                      <a:pt x="53" y="62"/>
                    </a:lnTo>
                    <a:lnTo>
                      <a:pt x="53" y="105"/>
                    </a:lnTo>
                    <a:lnTo>
                      <a:pt x="44" y="114"/>
                    </a:lnTo>
                    <a:lnTo>
                      <a:pt x="0" y="120"/>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54" name="Freeform 153"/>
              <p:cNvSpPr>
                <a:spLocks/>
              </p:cNvSpPr>
              <p:nvPr/>
            </p:nvSpPr>
            <p:spPr bwMode="auto">
              <a:xfrm>
                <a:off x="3119" y="3195"/>
                <a:ext cx="159" cy="223"/>
              </a:xfrm>
              <a:custGeom>
                <a:avLst/>
                <a:gdLst>
                  <a:gd name="T0" fmla="*/ 0 w 159"/>
                  <a:gd name="T1" fmla="*/ 102 h 132"/>
                  <a:gd name="T2" fmla="*/ 0 w 159"/>
                  <a:gd name="T3" fmla="*/ 102 h 132"/>
                  <a:gd name="T4" fmla="*/ 11 w 159"/>
                  <a:gd name="T5" fmla="*/ 29 h 132"/>
                  <a:gd name="T6" fmla="*/ 27 w 159"/>
                  <a:gd name="T7" fmla="*/ 0 h 132"/>
                  <a:gd name="T8" fmla="*/ 89 w 159"/>
                  <a:gd name="T9" fmla="*/ 15 h 132"/>
                  <a:gd name="T10" fmla="*/ 142 w 159"/>
                  <a:gd name="T11" fmla="*/ 0 h 132"/>
                  <a:gd name="T12" fmla="*/ 153 w 159"/>
                  <a:gd name="T13" fmla="*/ 17 h 132"/>
                  <a:gd name="T14" fmla="*/ 158 w 159"/>
                  <a:gd name="T15" fmla="*/ 29 h 132"/>
                  <a:gd name="T16" fmla="*/ 144 w 159"/>
                  <a:gd name="T17" fmla="*/ 40 h 132"/>
                  <a:gd name="T18" fmla="*/ 116 w 159"/>
                  <a:gd name="T19" fmla="*/ 99 h 132"/>
                  <a:gd name="T20" fmla="*/ 90 w 159"/>
                  <a:gd name="T21" fmla="*/ 95 h 132"/>
                  <a:gd name="T22" fmla="*/ 76 w 159"/>
                  <a:gd name="T23" fmla="*/ 124 h 132"/>
                  <a:gd name="T24" fmla="*/ 45 w 159"/>
                  <a:gd name="T25" fmla="*/ 131 h 132"/>
                  <a:gd name="T26" fmla="*/ 27 w 159"/>
                  <a:gd name="T27" fmla="*/ 106 h 132"/>
                  <a:gd name="T28" fmla="*/ 0 w 159"/>
                  <a:gd name="T29" fmla="*/ 102 h 132"/>
                  <a:gd name="T30" fmla="*/ 0 w 159"/>
                  <a:gd name="T31" fmla="*/ 102 h 13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9"/>
                  <a:gd name="T49" fmla="*/ 0 h 132"/>
                  <a:gd name="T50" fmla="*/ 159 w 159"/>
                  <a:gd name="T51" fmla="*/ 132 h 13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9" h="132">
                    <a:moveTo>
                      <a:pt x="0" y="102"/>
                    </a:moveTo>
                    <a:lnTo>
                      <a:pt x="0" y="102"/>
                    </a:lnTo>
                    <a:lnTo>
                      <a:pt x="11" y="29"/>
                    </a:lnTo>
                    <a:lnTo>
                      <a:pt x="27" y="0"/>
                    </a:lnTo>
                    <a:lnTo>
                      <a:pt x="89" y="15"/>
                    </a:lnTo>
                    <a:lnTo>
                      <a:pt x="142" y="0"/>
                    </a:lnTo>
                    <a:lnTo>
                      <a:pt x="153" y="17"/>
                    </a:lnTo>
                    <a:lnTo>
                      <a:pt x="158" y="29"/>
                    </a:lnTo>
                    <a:lnTo>
                      <a:pt x="144" y="40"/>
                    </a:lnTo>
                    <a:lnTo>
                      <a:pt x="116" y="99"/>
                    </a:lnTo>
                    <a:lnTo>
                      <a:pt x="90" y="95"/>
                    </a:lnTo>
                    <a:lnTo>
                      <a:pt x="76" y="124"/>
                    </a:lnTo>
                    <a:lnTo>
                      <a:pt x="45" y="131"/>
                    </a:lnTo>
                    <a:lnTo>
                      <a:pt x="27" y="106"/>
                    </a:lnTo>
                    <a:lnTo>
                      <a:pt x="0" y="102"/>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55" name="Freeform 154"/>
              <p:cNvSpPr>
                <a:spLocks/>
              </p:cNvSpPr>
              <p:nvPr/>
            </p:nvSpPr>
            <p:spPr bwMode="auto">
              <a:xfrm>
                <a:off x="2852" y="3157"/>
                <a:ext cx="42" cy="223"/>
              </a:xfrm>
              <a:custGeom>
                <a:avLst/>
                <a:gdLst>
                  <a:gd name="T0" fmla="*/ 0 w 42"/>
                  <a:gd name="T1" fmla="*/ 3 h 26"/>
                  <a:gd name="T2" fmla="*/ 0 w 42"/>
                  <a:gd name="T3" fmla="*/ 3 h 26"/>
                  <a:gd name="T4" fmla="*/ 12 w 42"/>
                  <a:gd name="T5" fmla="*/ 14 h 26"/>
                  <a:gd name="T6" fmla="*/ 25 w 42"/>
                  <a:gd name="T7" fmla="*/ 11 h 26"/>
                  <a:gd name="T8" fmla="*/ 18 w 42"/>
                  <a:gd name="T9" fmla="*/ 14 h 26"/>
                  <a:gd name="T10" fmla="*/ 24 w 42"/>
                  <a:gd name="T11" fmla="*/ 25 h 26"/>
                  <a:gd name="T12" fmla="*/ 41 w 42"/>
                  <a:gd name="T13" fmla="*/ 14 h 26"/>
                  <a:gd name="T14" fmla="*/ 41 w 42"/>
                  <a:gd name="T15" fmla="*/ 0 h 26"/>
                  <a:gd name="T16" fmla="*/ 0 w 42"/>
                  <a:gd name="T17" fmla="*/ 3 h 26"/>
                  <a:gd name="T18" fmla="*/ 0 w 42"/>
                  <a:gd name="T19" fmla="*/ 3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2"/>
                  <a:gd name="T31" fmla="*/ 0 h 26"/>
                  <a:gd name="T32" fmla="*/ 42 w 42"/>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2" h="26">
                    <a:moveTo>
                      <a:pt x="0" y="3"/>
                    </a:moveTo>
                    <a:lnTo>
                      <a:pt x="0" y="3"/>
                    </a:lnTo>
                    <a:lnTo>
                      <a:pt x="12" y="14"/>
                    </a:lnTo>
                    <a:lnTo>
                      <a:pt x="25" y="11"/>
                    </a:lnTo>
                    <a:lnTo>
                      <a:pt x="18" y="14"/>
                    </a:lnTo>
                    <a:lnTo>
                      <a:pt x="24" y="25"/>
                    </a:lnTo>
                    <a:lnTo>
                      <a:pt x="41" y="14"/>
                    </a:lnTo>
                    <a:lnTo>
                      <a:pt x="41" y="0"/>
                    </a:lnTo>
                    <a:lnTo>
                      <a:pt x="0" y="3"/>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56" name="Freeform 155"/>
              <p:cNvSpPr>
                <a:spLocks/>
              </p:cNvSpPr>
              <p:nvPr/>
            </p:nvSpPr>
            <p:spPr bwMode="auto">
              <a:xfrm>
                <a:off x="3773" y="2968"/>
                <a:ext cx="9" cy="223"/>
              </a:xfrm>
              <a:custGeom>
                <a:avLst/>
                <a:gdLst>
                  <a:gd name="T0" fmla="*/ 0 w 9"/>
                  <a:gd name="T1" fmla="*/ 18 h 23"/>
                  <a:gd name="T2" fmla="*/ 0 w 9"/>
                  <a:gd name="T3" fmla="*/ 18 h 23"/>
                  <a:gd name="T4" fmla="*/ 4 w 9"/>
                  <a:gd name="T5" fmla="*/ 22 h 23"/>
                  <a:gd name="T6" fmla="*/ 8 w 9"/>
                  <a:gd name="T7" fmla="*/ 21 h 23"/>
                  <a:gd name="T8" fmla="*/ 5 w 9"/>
                  <a:gd name="T9" fmla="*/ 0 h 23"/>
                  <a:gd name="T10" fmla="*/ 0 w 9"/>
                  <a:gd name="T11" fmla="*/ 18 h 23"/>
                  <a:gd name="T12" fmla="*/ 0 w 9"/>
                  <a:gd name="T13" fmla="*/ 18 h 23"/>
                  <a:gd name="T14" fmla="*/ 0 60000 65536"/>
                  <a:gd name="T15" fmla="*/ 0 60000 65536"/>
                  <a:gd name="T16" fmla="*/ 0 60000 65536"/>
                  <a:gd name="T17" fmla="*/ 0 60000 65536"/>
                  <a:gd name="T18" fmla="*/ 0 60000 65536"/>
                  <a:gd name="T19" fmla="*/ 0 60000 65536"/>
                  <a:gd name="T20" fmla="*/ 0 60000 65536"/>
                  <a:gd name="T21" fmla="*/ 0 w 9"/>
                  <a:gd name="T22" fmla="*/ 0 h 23"/>
                  <a:gd name="T23" fmla="*/ 9 w 9"/>
                  <a:gd name="T24" fmla="*/ 23 h 2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 h="23">
                    <a:moveTo>
                      <a:pt x="0" y="18"/>
                    </a:moveTo>
                    <a:lnTo>
                      <a:pt x="0" y="18"/>
                    </a:lnTo>
                    <a:lnTo>
                      <a:pt x="4" y="22"/>
                    </a:lnTo>
                    <a:lnTo>
                      <a:pt x="8" y="21"/>
                    </a:lnTo>
                    <a:lnTo>
                      <a:pt x="5" y="0"/>
                    </a:lnTo>
                    <a:lnTo>
                      <a:pt x="0" y="18"/>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57" name="Freeform 156"/>
              <p:cNvSpPr>
                <a:spLocks/>
              </p:cNvSpPr>
              <p:nvPr/>
            </p:nvSpPr>
            <p:spPr bwMode="auto">
              <a:xfrm>
                <a:off x="3477" y="3343"/>
                <a:ext cx="24" cy="223"/>
              </a:xfrm>
              <a:custGeom>
                <a:avLst/>
                <a:gdLst>
                  <a:gd name="T0" fmla="*/ 0 w 24"/>
                  <a:gd name="T1" fmla="*/ 22 h 23"/>
                  <a:gd name="T2" fmla="*/ 0 w 24"/>
                  <a:gd name="T3" fmla="*/ 22 h 23"/>
                  <a:gd name="T4" fmla="*/ 9 w 24"/>
                  <a:gd name="T5" fmla="*/ 4 h 23"/>
                  <a:gd name="T6" fmla="*/ 20 w 24"/>
                  <a:gd name="T7" fmla="*/ 0 h 23"/>
                  <a:gd name="T8" fmla="*/ 23 w 24"/>
                  <a:gd name="T9" fmla="*/ 18 h 23"/>
                  <a:gd name="T10" fmla="*/ 0 w 24"/>
                  <a:gd name="T11" fmla="*/ 22 h 23"/>
                  <a:gd name="T12" fmla="*/ 0 w 24"/>
                  <a:gd name="T13" fmla="*/ 22 h 23"/>
                  <a:gd name="T14" fmla="*/ 0 60000 65536"/>
                  <a:gd name="T15" fmla="*/ 0 60000 65536"/>
                  <a:gd name="T16" fmla="*/ 0 60000 65536"/>
                  <a:gd name="T17" fmla="*/ 0 60000 65536"/>
                  <a:gd name="T18" fmla="*/ 0 60000 65536"/>
                  <a:gd name="T19" fmla="*/ 0 60000 65536"/>
                  <a:gd name="T20" fmla="*/ 0 60000 65536"/>
                  <a:gd name="T21" fmla="*/ 0 w 24"/>
                  <a:gd name="T22" fmla="*/ 0 h 23"/>
                  <a:gd name="T23" fmla="*/ 24 w 24"/>
                  <a:gd name="T24" fmla="*/ 23 h 2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 h="23">
                    <a:moveTo>
                      <a:pt x="0" y="22"/>
                    </a:moveTo>
                    <a:lnTo>
                      <a:pt x="0" y="22"/>
                    </a:lnTo>
                    <a:lnTo>
                      <a:pt x="9" y="4"/>
                    </a:lnTo>
                    <a:lnTo>
                      <a:pt x="20" y="0"/>
                    </a:lnTo>
                    <a:lnTo>
                      <a:pt x="23" y="18"/>
                    </a:lnTo>
                    <a:lnTo>
                      <a:pt x="0" y="22"/>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58" name="Freeform 157"/>
              <p:cNvSpPr>
                <a:spLocks/>
              </p:cNvSpPr>
              <p:nvPr/>
            </p:nvSpPr>
            <p:spPr bwMode="auto">
              <a:xfrm>
                <a:off x="2841" y="3119"/>
                <a:ext cx="86" cy="223"/>
              </a:xfrm>
              <a:custGeom>
                <a:avLst/>
                <a:gdLst>
                  <a:gd name="T0" fmla="*/ 0 w 86"/>
                  <a:gd name="T1" fmla="*/ 25 h 58"/>
                  <a:gd name="T2" fmla="*/ 0 w 86"/>
                  <a:gd name="T3" fmla="*/ 25 h 58"/>
                  <a:gd name="T4" fmla="*/ 13 w 86"/>
                  <a:gd name="T5" fmla="*/ 42 h 58"/>
                  <a:gd name="T6" fmla="*/ 52 w 86"/>
                  <a:gd name="T7" fmla="*/ 44 h 58"/>
                  <a:gd name="T8" fmla="*/ 11 w 86"/>
                  <a:gd name="T9" fmla="*/ 49 h 58"/>
                  <a:gd name="T10" fmla="*/ 11 w 86"/>
                  <a:gd name="T11" fmla="*/ 57 h 58"/>
                  <a:gd name="T12" fmla="*/ 52 w 86"/>
                  <a:gd name="T13" fmla="*/ 54 h 58"/>
                  <a:gd name="T14" fmla="*/ 85 w 86"/>
                  <a:gd name="T15" fmla="*/ 57 h 58"/>
                  <a:gd name="T16" fmla="*/ 75 w 86"/>
                  <a:gd name="T17" fmla="*/ 25 h 58"/>
                  <a:gd name="T18" fmla="*/ 44 w 86"/>
                  <a:gd name="T19" fmla="*/ 0 h 58"/>
                  <a:gd name="T20" fmla="*/ 13 w 86"/>
                  <a:gd name="T21" fmla="*/ 7 h 58"/>
                  <a:gd name="T22" fmla="*/ 0 w 86"/>
                  <a:gd name="T23" fmla="*/ 25 h 58"/>
                  <a:gd name="T24" fmla="*/ 0 w 86"/>
                  <a:gd name="T25" fmla="*/ 25 h 5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58"/>
                  <a:gd name="T41" fmla="*/ 86 w 86"/>
                  <a:gd name="T42" fmla="*/ 58 h 5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58">
                    <a:moveTo>
                      <a:pt x="0" y="25"/>
                    </a:moveTo>
                    <a:lnTo>
                      <a:pt x="0" y="25"/>
                    </a:lnTo>
                    <a:lnTo>
                      <a:pt x="13" y="42"/>
                    </a:lnTo>
                    <a:lnTo>
                      <a:pt x="52" y="44"/>
                    </a:lnTo>
                    <a:lnTo>
                      <a:pt x="11" y="49"/>
                    </a:lnTo>
                    <a:lnTo>
                      <a:pt x="11" y="57"/>
                    </a:lnTo>
                    <a:lnTo>
                      <a:pt x="52" y="54"/>
                    </a:lnTo>
                    <a:lnTo>
                      <a:pt x="85" y="57"/>
                    </a:lnTo>
                    <a:lnTo>
                      <a:pt x="75" y="25"/>
                    </a:lnTo>
                    <a:lnTo>
                      <a:pt x="44" y="0"/>
                    </a:lnTo>
                    <a:lnTo>
                      <a:pt x="13" y="7"/>
                    </a:lnTo>
                    <a:lnTo>
                      <a:pt x="0" y="25"/>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59" name="Freeform 158"/>
              <p:cNvSpPr>
                <a:spLocks/>
              </p:cNvSpPr>
              <p:nvPr/>
            </p:nvSpPr>
            <p:spPr bwMode="auto">
              <a:xfrm>
                <a:off x="2899" y="3203"/>
                <a:ext cx="44" cy="223"/>
              </a:xfrm>
              <a:custGeom>
                <a:avLst/>
                <a:gdLst>
                  <a:gd name="T0" fmla="*/ 0 w 44"/>
                  <a:gd name="T1" fmla="*/ 12 h 42"/>
                  <a:gd name="T2" fmla="*/ 0 w 44"/>
                  <a:gd name="T3" fmla="*/ 12 h 42"/>
                  <a:gd name="T4" fmla="*/ 5 w 44"/>
                  <a:gd name="T5" fmla="*/ 28 h 42"/>
                  <a:gd name="T6" fmla="*/ 26 w 44"/>
                  <a:gd name="T7" fmla="*/ 41 h 42"/>
                  <a:gd name="T8" fmla="*/ 43 w 44"/>
                  <a:gd name="T9" fmla="*/ 21 h 42"/>
                  <a:gd name="T10" fmla="*/ 29 w 44"/>
                  <a:gd name="T11" fmla="*/ 0 h 42"/>
                  <a:gd name="T12" fmla="*/ 0 w 44"/>
                  <a:gd name="T13" fmla="*/ 12 h 42"/>
                  <a:gd name="T14" fmla="*/ 0 w 44"/>
                  <a:gd name="T15" fmla="*/ 12 h 42"/>
                  <a:gd name="T16" fmla="*/ 0 60000 65536"/>
                  <a:gd name="T17" fmla="*/ 0 60000 65536"/>
                  <a:gd name="T18" fmla="*/ 0 60000 65536"/>
                  <a:gd name="T19" fmla="*/ 0 60000 65536"/>
                  <a:gd name="T20" fmla="*/ 0 60000 65536"/>
                  <a:gd name="T21" fmla="*/ 0 60000 65536"/>
                  <a:gd name="T22" fmla="*/ 0 60000 65536"/>
                  <a:gd name="T23" fmla="*/ 0 60000 65536"/>
                  <a:gd name="T24" fmla="*/ 0 w 44"/>
                  <a:gd name="T25" fmla="*/ 0 h 42"/>
                  <a:gd name="T26" fmla="*/ 44 w 44"/>
                  <a:gd name="T27" fmla="*/ 42 h 4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4" h="42">
                    <a:moveTo>
                      <a:pt x="0" y="12"/>
                    </a:moveTo>
                    <a:lnTo>
                      <a:pt x="0" y="12"/>
                    </a:lnTo>
                    <a:lnTo>
                      <a:pt x="5" y="28"/>
                    </a:lnTo>
                    <a:lnTo>
                      <a:pt x="26" y="41"/>
                    </a:lnTo>
                    <a:lnTo>
                      <a:pt x="43" y="21"/>
                    </a:lnTo>
                    <a:lnTo>
                      <a:pt x="29" y="0"/>
                    </a:lnTo>
                    <a:lnTo>
                      <a:pt x="0" y="12"/>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60" name="Freeform 159"/>
              <p:cNvSpPr>
                <a:spLocks/>
              </p:cNvSpPr>
              <p:nvPr/>
            </p:nvSpPr>
            <p:spPr bwMode="auto">
              <a:xfrm>
                <a:off x="3641" y="3248"/>
                <a:ext cx="140" cy="223"/>
              </a:xfrm>
              <a:custGeom>
                <a:avLst/>
                <a:gdLst>
                  <a:gd name="T0" fmla="*/ 0 w 140"/>
                  <a:gd name="T1" fmla="*/ 174 h 186"/>
                  <a:gd name="T2" fmla="*/ 0 w 140"/>
                  <a:gd name="T3" fmla="*/ 174 h 186"/>
                  <a:gd name="T4" fmla="*/ 0 w 140"/>
                  <a:gd name="T5" fmla="*/ 123 h 186"/>
                  <a:gd name="T6" fmla="*/ 11 w 140"/>
                  <a:gd name="T7" fmla="*/ 109 h 186"/>
                  <a:gd name="T8" fmla="*/ 54 w 140"/>
                  <a:gd name="T9" fmla="*/ 94 h 186"/>
                  <a:gd name="T10" fmla="*/ 95 w 140"/>
                  <a:gd name="T11" fmla="*/ 53 h 186"/>
                  <a:gd name="T12" fmla="*/ 41 w 140"/>
                  <a:gd name="T13" fmla="*/ 39 h 186"/>
                  <a:gd name="T14" fmla="*/ 25 w 140"/>
                  <a:gd name="T15" fmla="*/ 15 h 186"/>
                  <a:gd name="T16" fmla="*/ 31 w 140"/>
                  <a:gd name="T17" fmla="*/ 7 h 186"/>
                  <a:gd name="T18" fmla="*/ 52 w 140"/>
                  <a:gd name="T19" fmla="*/ 21 h 186"/>
                  <a:gd name="T20" fmla="*/ 133 w 140"/>
                  <a:gd name="T21" fmla="*/ 0 h 186"/>
                  <a:gd name="T22" fmla="*/ 139 w 140"/>
                  <a:gd name="T23" fmla="*/ 21 h 186"/>
                  <a:gd name="T24" fmla="*/ 90 w 140"/>
                  <a:gd name="T25" fmla="*/ 108 h 186"/>
                  <a:gd name="T26" fmla="*/ 7 w 140"/>
                  <a:gd name="T27" fmla="*/ 185 h 186"/>
                  <a:gd name="T28" fmla="*/ 0 w 140"/>
                  <a:gd name="T29" fmla="*/ 174 h 186"/>
                  <a:gd name="T30" fmla="*/ 0 w 140"/>
                  <a:gd name="T31" fmla="*/ 174 h 18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40"/>
                  <a:gd name="T49" fmla="*/ 0 h 186"/>
                  <a:gd name="T50" fmla="*/ 140 w 140"/>
                  <a:gd name="T51" fmla="*/ 186 h 18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40" h="186">
                    <a:moveTo>
                      <a:pt x="0" y="174"/>
                    </a:moveTo>
                    <a:lnTo>
                      <a:pt x="0" y="174"/>
                    </a:lnTo>
                    <a:lnTo>
                      <a:pt x="0" y="123"/>
                    </a:lnTo>
                    <a:lnTo>
                      <a:pt x="11" y="109"/>
                    </a:lnTo>
                    <a:lnTo>
                      <a:pt x="54" y="94"/>
                    </a:lnTo>
                    <a:lnTo>
                      <a:pt x="95" y="53"/>
                    </a:lnTo>
                    <a:lnTo>
                      <a:pt x="41" y="39"/>
                    </a:lnTo>
                    <a:lnTo>
                      <a:pt x="25" y="15"/>
                    </a:lnTo>
                    <a:lnTo>
                      <a:pt x="31" y="7"/>
                    </a:lnTo>
                    <a:lnTo>
                      <a:pt x="52" y="21"/>
                    </a:lnTo>
                    <a:lnTo>
                      <a:pt x="133" y="0"/>
                    </a:lnTo>
                    <a:lnTo>
                      <a:pt x="139" y="21"/>
                    </a:lnTo>
                    <a:lnTo>
                      <a:pt x="90" y="108"/>
                    </a:lnTo>
                    <a:lnTo>
                      <a:pt x="7" y="185"/>
                    </a:lnTo>
                    <a:lnTo>
                      <a:pt x="0" y="174"/>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61" name="Freeform 160"/>
              <p:cNvSpPr>
                <a:spLocks/>
              </p:cNvSpPr>
              <p:nvPr/>
            </p:nvSpPr>
            <p:spPr bwMode="auto">
              <a:xfrm>
                <a:off x="3423" y="3580"/>
                <a:ext cx="108" cy="223"/>
              </a:xfrm>
              <a:custGeom>
                <a:avLst/>
                <a:gdLst>
                  <a:gd name="T0" fmla="*/ 0 w 108"/>
                  <a:gd name="T1" fmla="*/ 30 h 99"/>
                  <a:gd name="T2" fmla="*/ 0 w 108"/>
                  <a:gd name="T3" fmla="*/ 30 h 99"/>
                  <a:gd name="T4" fmla="*/ 0 w 108"/>
                  <a:gd name="T5" fmla="*/ 30 h 99"/>
                  <a:gd name="T6" fmla="*/ 24 w 108"/>
                  <a:gd name="T7" fmla="*/ 31 h 99"/>
                  <a:gd name="T8" fmla="*/ 48 w 108"/>
                  <a:gd name="T9" fmla="*/ 13 h 99"/>
                  <a:gd name="T10" fmla="*/ 49 w 108"/>
                  <a:gd name="T11" fmla="*/ 5 h 99"/>
                  <a:gd name="T12" fmla="*/ 70 w 108"/>
                  <a:gd name="T13" fmla="*/ 0 h 99"/>
                  <a:gd name="T14" fmla="*/ 104 w 108"/>
                  <a:gd name="T15" fmla="*/ 11 h 99"/>
                  <a:gd name="T16" fmla="*/ 107 w 108"/>
                  <a:gd name="T17" fmla="*/ 25 h 99"/>
                  <a:gd name="T18" fmla="*/ 105 w 108"/>
                  <a:gd name="T19" fmla="*/ 61 h 99"/>
                  <a:gd name="T20" fmla="*/ 87 w 108"/>
                  <a:gd name="T21" fmla="*/ 98 h 99"/>
                  <a:gd name="T22" fmla="*/ 56 w 108"/>
                  <a:gd name="T23" fmla="*/ 92 h 99"/>
                  <a:gd name="T24" fmla="*/ 38 w 108"/>
                  <a:gd name="T25" fmla="*/ 83 h 99"/>
                  <a:gd name="T26" fmla="*/ 0 w 108"/>
                  <a:gd name="T27" fmla="*/ 30 h 99"/>
                  <a:gd name="T28" fmla="*/ 0 w 108"/>
                  <a:gd name="T29" fmla="*/ 30 h 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8"/>
                  <a:gd name="T46" fmla="*/ 0 h 99"/>
                  <a:gd name="T47" fmla="*/ 108 w 108"/>
                  <a:gd name="T48" fmla="*/ 99 h 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8" h="99">
                    <a:moveTo>
                      <a:pt x="0" y="30"/>
                    </a:moveTo>
                    <a:lnTo>
                      <a:pt x="0" y="30"/>
                    </a:lnTo>
                    <a:lnTo>
                      <a:pt x="24" y="31"/>
                    </a:lnTo>
                    <a:lnTo>
                      <a:pt x="48" y="13"/>
                    </a:lnTo>
                    <a:lnTo>
                      <a:pt x="49" y="5"/>
                    </a:lnTo>
                    <a:lnTo>
                      <a:pt x="70" y="0"/>
                    </a:lnTo>
                    <a:lnTo>
                      <a:pt x="104" y="11"/>
                    </a:lnTo>
                    <a:lnTo>
                      <a:pt x="107" y="25"/>
                    </a:lnTo>
                    <a:lnTo>
                      <a:pt x="105" y="61"/>
                    </a:lnTo>
                    <a:lnTo>
                      <a:pt x="87" y="98"/>
                    </a:lnTo>
                    <a:lnTo>
                      <a:pt x="56" y="92"/>
                    </a:lnTo>
                    <a:lnTo>
                      <a:pt x="38" y="83"/>
                    </a:lnTo>
                    <a:lnTo>
                      <a:pt x="0" y="30"/>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62" name="Freeform 161"/>
              <p:cNvSpPr>
                <a:spLocks/>
              </p:cNvSpPr>
              <p:nvPr/>
            </p:nvSpPr>
            <p:spPr bwMode="auto">
              <a:xfrm>
                <a:off x="3238" y="3636"/>
                <a:ext cx="186" cy="223"/>
              </a:xfrm>
              <a:custGeom>
                <a:avLst/>
                <a:gdLst>
                  <a:gd name="T0" fmla="*/ 0 w 186"/>
                  <a:gd name="T1" fmla="*/ 6 h 175"/>
                  <a:gd name="T2" fmla="*/ 0 w 186"/>
                  <a:gd name="T3" fmla="*/ 6 h 175"/>
                  <a:gd name="T4" fmla="*/ 23 w 186"/>
                  <a:gd name="T5" fmla="*/ 0 h 175"/>
                  <a:gd name="T6" fmla="*/ 134 w 186"/>
                  <a:gd name="T7" fmla="*/ 16 h 175"/>
                  <a:gd name="T8" fmla="*/ 159 w 186"/>
                  <a:gd name="T9" fmla="*/ 9 h 175"/>
                  <a:gd name="T10" fmla="*/ 185 w 186"/>
                  <a:gd name="T11" fmla="*/ 12 h 175"/>
                  <a:gd name="T12" fmla="*/ 185 w 186"/>
                  <a:gd name="T13" fmla="*/ 12 h 175"/>
                  <a:gd name="T14" fmla="*/ 162 w 186"/>
                  <a:gd name="T15" fmla="*/ 25 h 175"/>
                  <a:gd name="T16" fmla="*/ 154 w 186"/>
                  <a:gd name="T17" fmla="*/ 16 h 175"/>
                  <a:gd name="T18" fmla="*/ 128 w 186"/>
                  <a:gd name="T19" fmla="*/ 22 h 175"/>
                  <a:gd name="T20" fmla="*/ 128 w 186"/>
                  <a:gd name="T21" fmla="*/ 71 h 175"/>
                  <a:gd name="T22" fmla="*/ 114 w 186"/>
                  <a:gd name="T23" fmla="*/ 71 h 175"/>
                  <a:gd name="T24" fmla="*/ 114 w 186"/>
                  <a:gd name="T25" fmla="*/ 110 h 175"/>
                  <a:gd name="T26" fmla="*/ 114 w 186"/>
                  <a:gd name="T27" fmla="*/ 165 h 175"/>
                  <a:gd name="T28" fmla="*/ 102 w 186"/>
                  <a:gd name="T29" fmla="*/ 174 h 175"/>
                  <a:gd name="T30" fmla="*/ 84 w 186"/>
                  <a:gd name="T31" fmla="*/ 174 h 175"/>
                  <a:gd name="T32" fmla="*/ 75 w 186"/>
                  <a:gd name="T33" fmla="*/ 162 h 175"/>
                  <a:gd name="T34" fmla="*/ 67 w 186"/>
                  <a:gd name="T35" fmla="*/ 168 h 175"/>
                  <a:gd name="T36" fmla="*/ 49 w 186"/>
                  <a:gd name="T37" fmla="*/ 149 h 175"/>
                  <a:gd name="T38" fmla="*/ 39 w 186"/>
                  <a:gd name="T39" fmla="*/ 88 h 175"/>
                  <a:gd name="T40" fmla="*/ 39 w 186"/>
                  <a:gd name="T41" fmla="*/ 81 h 175"/>
                  <a:gd name="T42" fmla="*/ 0 w 186"/>
                  <a:gd name="T43" fmla="*/ 6 h 175"/>
                  <a:gd name="T44" fmla="*/ 0 w 186"/>
                  <a:gd name="T45" fmla="*/ 6 h 17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86"/>
                  <a:gd name="T70" fmla="*/ 0 h 175"/>
                  <a:gd name="T71" fmla="*/ 186 w 186"/>
                  <a:gd name="T72" fmla="*/ 175 h 17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86" h="175">
                    <a:moveTo>
                      <a:pt x="0" y="6"/>
                    </a:moveTo>
                    <a:lnTo>
                      <a:pt x="0" y="6"/>
                    </a:lnTo>
                    <a:lnTo>
                      <a:pt x="23" y="0"/>
                    </a:lnTo>
                    <a:lnTo>
                      <a:pt x="134" y="16"/>
                    </a:lnTo>
                    <a:lnTo>
                      <a:pt x="159" y="9"/>
                    </a:lnTo>
                    <a:lnTo>
                      <a:pt x="185" y="12"/>
                    </a:lnTo>
                    <a:lnTo>
                      <a:pt x="162" y="25"/>
                    </a:lnTo>
                    <a:lnTo>
                      <a:pt x="154" y="16"/>
                    </a:lnTo>
                    <a:lnTo>
                      <a:pt x="128" y="22"/>
                    </a:lnTo>
                    <a:lnTo>
                      <a:pt x="128" y="71"/>
                    </a:lnTo>
                    <a:lnTo>
                      <a:pt x="114" y="71"/>
                    </a:lnTo>
                    <a:lnTo>
                      <a:pt x="114" y="110"/>
                    </a:lnTo>
                    <a:lnTo>
                      <a:pt x="114" y="165"/>
                    </a:lnTo>
                    <a:lnTo>
                      <a:pt x="102" y="174"/>
                    </a:lnTo>
                    <a:lnTo>
                      <a:pt x="84" y="174"/>
                    </a:lnTo>
                    <a:lnTo>
                      <a:pt x="75" y="162"/>
                    </a:lnTo>
                    <a:lnTo>
                      <a:pt x="67" y="168"/>
                    </a:lnTo>
                    <a:lnTo>
                      <a:pt x="49" y="149"/>
                    </a:lnTo>
                    <a:lnTo>
                      <a:pt x="39" y="88"/>
                    </a:lnTo>
                    <a:lnTo>
                      <a:pt x="39" y="81"/>
                    </a:lnTo>
                    <a:lnTo>
                      <a:pt x="0" y="6"/>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63" name="Freeform 162"/>
              <p:cNvSpPr>
                <a:spLocks/>
              </p:cNvSpPr>
              <p:nvPr/>
            </p:nvSpPr>
            <p:spPr bwMode="auto">
              <a:xfrm>
                <a:off x="2849" y="2981"/>
                <a:ext cx="116" cy="223"/>
              </a:xfrm>
              <a:custGeom>
                <a:avLst/>
                <a:gdLst>
                  <a:gd name="T0" fmla="*/ 0 w 116"/>
                  <a:gd name="T1" fmla="*/ 96 h 97"/>
                  <a:gd name="T2" fmla="*/ 0 w 116"/>
                  <a:gd name="T3" fmla="*/ 96 h 97"/>
                  <a:gd name="T4" fmla="*/ 54 w 116"/>
                  <a:gd name="T5" fmla="*/ 0 h 97"/>
                  <a:gd name="T6" fmla="*/ 114 w 116"/>
                  <a:gd name="T7" fmla="*/ 2 h 97"/>
                  <a:gd name="T8" fmla="*/ 115 w 116"/>
                  <a:gd name="T9" fmla="*/ 7 h 97"/>
                  <a:gd name="T10" fmla="*/ 114 w 116"/>
                  <a:gd name="T11" fmla="*/ 25 h 97"/>
                  <a:gd name="T12" fmla="*/ 70 w 116"/>
                  <a:gd name="T13" fmla="*/ 24 h 97"/>
                  <a:gd name="T14" fmla="*/ 70 w 116"/>
                  <a:gd name="T15" fmla="*/ 61 h 97"/>
                  <a:gd name="T16" fmla="*/ 54 w 116"/>
                  <a:gd name="T17" fmla="*/ 67 h 97"/>
                  <a:gd name="T18" fmla="*/ 55 w 116"/>
                  <a:gd name="T19" fmla="*/ 90 h 97"/>
                  <a:gd name="T20" fmla="*/ 0 w 116"/>
                  <a:gd name="T21" fmla="*/ 96 h 97"/>
                  <a:gd name="T22" fmla="*/ 0 w 116"/>
                  <a:gd name="T23" fmla="*/ 96 h 9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16"/>
                  <a:gd name="T37" fmla="*/ 0 h 97"/>
                  <a:gd name="T38" fmla="*/ 116 w 116"/>
                  <a:gd name="T39" fmla="*/ 97 h 9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16" h="97">
                    <a:moveTo>
                      <a:pt x="0" y="96"/>
                    </a:moveTo>
                    <a:lnTo>
                      <a:pt x="0" y="96"/>
                    </a:lnTo>
                    <a:lnTo>
                      <a:pt x="54" y="0"/>
                    </a:lnTo>
                    <a:lnTo>
                      <a:pt x="114" y="2"/>
                    </a:lnTo>
                    <a:lnTo>
                      <a:pt x="115" y="7"/>
                    </a:lnTo>
                    <a:lnTo>
                      <a:pt x="114" y="25"/>
                    </a:lnTo>
                    <a:lnTo>
                      <a:pt x="70" y="24"/>
                    </a:lnTo>
                    <a:lnTo>
                      <a:pt x="70" y="61"/>
                    </a:lnTo>
                    <a:lnTo>
                      <a:pt x="54" y="67"/>
                    </a:lnTo>
                    <a:lnTo>
                      <a:pt x="55" y="90"/>
                    </a:lnTo>
                    <a:lnTo>
                      <a:pt x="0" y="96"/>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64" name="Freeform 163"/>
              <p:cNvSpPr>
                <a:spLocks/>
              </p:cNvSpPr>
              <p:nvPr/>
            </p:nvSpPr>
            <p:spPr bwMode="auto">
              <a:xfrm>
                <a:off x="3380" y="3134"/>
                <a:ext cx="227" cy="223"/>
              </a:xfrm>
              <a:custGeom>
                <a:avLst/>
                <a:gdLst>
                  <a:gd name="T0" fmla="*/ 0 w 227"/>
                  <a:gd name="T1" fmla="*/ 142 h 270"/>
                  <a:gd name="T2" fmla="*/ 0 w 227"/>
                  <a:gd name="T3" fmla="*/ 142 h 270"/>
                  <a:gd name="T4" fmla="*/ 10 w 227"/>
                  <a:gd name="T5" fmla="*/ 169 h 270"/>
                  <a:gd name="T6" fmla="*/ 20 w 227"/>
                  <a:gd name="T7" fmla="*/ 198 h 270"/>
                  <a:gd name="T8" fmla="*/ 43 w 227"/>
                  <a:gd name="T9" fmla="*/ 209 h 270"/>
                  <a:gd name="T10" fmla="*/ 76 w 227"/>
                  <a:gd name="T11" fmla="*/ 249 h 270"/>
                  <a:gd name="T12" fmla="*/ 122 w 227"/>
                  <a:gd name="T13" fmla="*/ 269 h 270"/>
                  <a:gd name="T14" fmla="*/ 164 w 227"/>
                  <a:gd name="T15" fmla="*/ 264 h 270"/>
                  <a:gd name="T16" fmla="*/ 189 w 227"/>
                  <a:gd name="T17" fmla="*/ 256 h 270"/>
                  <a:gd name="T18" fmla="*/ 174 w 227"/>
                  <a:gd name="T19" fmla="*/ 227 h 270"/>
                  <a:gd name="T20" fmla="*/ 150 w 227"/>
                  <a:gd name="T21" fmla="*/ 211 h 270"/>
                  <a:gd name="T22" fmla="*/ 166 w 227"/>
                  <a:gd name="T23" fmla="*/ 200 h 270"/>
                  <a:gd name="T24" fmla="*/ 167 w 227"/>
                  <a:gd name="T25" fmla="*/ 176 h 270"/>
                  <a:gd name="T26" fmla="*/ 194 w 227"/>
                  <a:gd name="T27" fmla="*/ 143 h 270"/>
                  <a:gd name="T28" fmla="*/ 205 w 227"/>
                  <a:gd name="T29" fmla="*/ 84 h 270"/>
                  <a:gd name="T30" fmla="*/ 226 w 227"/>
                  <a:gd name="T31" fmla="*/ 71 h 270"/>
                  <a:gd name="T32" fmla="*/ 210 w 227"/>
                  <a:gd name="T33" fmla="*/ 59 h 270"/>
                  <a:gd name="T34" fmla="*/ 203 w 227"/>
                  <a:gd name="T35" fmla="*/ 16 h 270"/>
                  <a:gd name="T36" fmla="*/ 185 w 227"/>
                  <a:gd name="T37" fmla="*/ 0 h 270"/>
                  <a:gd name="T38" fmla="*/ 164 w 227"/>
                  <a:gd name="T39" fmla="*/ 18 h 270"/>
                  <a:gd name="T40" fmla="*/ 41 w 227"/>
                  <a:gd name="T41" fmla="*/ 15 h 270"/>
                  <a:gd name="T42" fmla="*/ 41 w 227"/>
                  <a:gd name="T43" fmla="*/ 43 h 270"/>
                  <a:gd name="T44" fmla="*/ 29 w 227"/>
                  <a:gd name="T45" fmla="*/ 43 h 270"/>
                  <a:gd name="T46" fmla="*/ 29 w 227"/>
                  <a:gd name="T47" fmla="*/ 51 h 270"/>
                  <a:gd name="T48" fmla="*/ 28 w 227"/>
                  <a:gd name="T49" fmla="*/ 103 h 270"/>
                  <a:gd name="T50" fmla="*/ 14 w 227"/>
                  <a:gd name="T51" fmla="*/ 106 h 270"/>
                  <a:gd name="T52" fmla="*/ 0 w 227"/>
                  <a:gd name="T53" fmla="*/ 142 h 270"/>
                  <a:gd name="T54" fmla="*/ 0 w 227"/>
                  <a:gd name="T55" fmla="*/ 142 h 27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27"/>
                  <a:gd name="T85" fmla="*/ 0 h 270"/>
                  <a:gd name="T86" fmla="*/ 227 w 227"/>
                  <a:gd name="T87" fmla="*/ 270 h 27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27" h="270">
                    <a:moveTo>
                      <a:pt x="0" y="142"/>
                    </a:moveTo>
                    <a:lnTo>
                      <a:pt x="0" y="142"/>
                    </a:lnTo>
                    <a:lnTo>
                      <a:pt x="10" y="169"/>
                    </a:lnTo>
                    <a:lnTo>
                      <a:pt x="20" y="198"/>
                    </a:lnTo>
                    <a:lnTo>
                      <a:pt x="43" y="209"/>
                    </a:lnTo>
                    <a:lnTo>
                      <a:pt x="76" y="249"/>
                    </a:lnTo>
                    <a:lnTo>
                      <a:pt x="122" y="269"/>
                    </a:lnTo>
                    <a:lnTo>
                      <a:pt x="164" y="264"/>
                    </a:lnTo>
                    <a:lnTo>
                      <a:pt x="189" y="256"/>
                    </a:lnTo>
                    <a:lnTo>
                      <a:pt x="174" y="227"/>
                    </a:lnTo>
                    <a:lnTo>
                      <a:pt x="150" y="211"/>
                    </a:lnTo>
                    <a:lnTo>
                      <a:pt x="166" y="200"/>
                    </a:lnTo>
                    <a:lnTo>
                      <a:pt x="167" y="176"/>
                    </a:lnTo>
                    <a:lnTo>
                      <a:pt x="194" y="143"/>
                    </a:lnTo>
                    <a:lnTo>
                      <a:pt x="205" y="84"/>
                    </a:lnTo>
                    <a:lnTo>
                      <a:pt x="226" y="71"/>
                    </a:lnTo>
                    <a:lnTo>
                      <a:pt x="210" y="59"/>
                    </a:lnTo>
                    <a:lnTo>
                      <a:pt x="203" y="16"/>
                    </a:lnTo>
                    <a:lnTo>
                      <a:pt x="185" y="0"/>
                    </a:lnTo>
                    <a:lnTo>
                      <a:pt x="164" y="18"/>
                    </a:lnTo>
                    <a:lnTo>
                      <a:pt x="41" y="15"/>
                    </a:lnTo>
                    <a:lnTo>
                      <a:pt x="41" y="43"/>
                    </a:lnTo>
                    <a:lnTo>
                      <a:pt x="29" y="43"/>
                    </a:lnTo>
                    <a:lnTo>
                      <a:pt x="29" y="51"/>
                    </a:lnTo>
                    <a:lnTo>
                      <a:pt x="28" y="103"/>
                    </a:lnTo>
                    <a:lnTo>
                      <a:pt x="14" y="106"/>
                    </a:lnTo>
                    <a:lnTo>
                      <a:pt x="0" y="142"/>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65" name="Freeform 164"/>
              <p:cNvSpPr>
                <a:spLocks/>
              </p:cNvSpPr>
              <p:nvPr/>
            </p:nvSpPr>
            <p:spPr bwMode="auto">
              <a:xfrm>
                <a:off x="3501" y="3685"/>
                <a:ext cx="17" cy="223"/>
              </a:xfrm>
              <a:custGeom>
                <a:avLst/>
                <a:gdLst>
                  <a:gd name="T0" fmla="*/ 0 w 17"/>
                  <a:gd name="T1" fmla="*/ 12 h 23"/>
                  <a:gd name="T2" fmla="*/ 0 w 17"/>
                  <a:gd name="T3" fmla="*/ 12 h 23"/>
                  <a:gd name="T4" fmla="*/ 9 w 17"/>
                  <a:gd name="T5" fmla="*/ 22 h 23"/>
                  <a:gd name="T6" fmla="*/ 16 w 17"/>
                  <a:gd name="T7" fmla="*/ 14 h 23"/>
                  <a:gd name="T8" fmla="*/ 14 w 17"/>
                  <a:gd name="T9" fmla="*/ 0 h 23"/>
                  <a:gd name="T10" fmla="*/ 0 w 17"/>
                  <a:gd name="T11" fmla="*/ 12 h 23"/>
                  <a:gd name="T12" fmla="*/ 0 w 17"/>
                  <a:gd name="T13" fmla="*/ 12 h 23"/>
                  <a:gd name="T14" fmla="*/ 0 60000 65536"/>
                  <a:gd name="T15" fmla="*/ 0 60000 65536"/>
                  <a:gd name="T16" fmla="*/ 0 60000 65536"/>
                  <a:gd name="T17" fmla="*/ 0 60000 65536"/>
                  <a:gd name="T18" fmla="*/ 0 60000 65536"/>
                  <a:gd name="T19" fmla="*/ 0 60000 65536"/>
                  <a:gd name="T20" fmla="*/ 0 60000 65536"/>
                  <a:gd name="T21" fmla="*/ 0 w 17"/>
                  <a:gd name="T22" fmla="*/ 0 h 23"/>
                  <a:gd name="T23" fmla="*/ 17 w 17"/>
                  <a:gd name="T24" fmla="*/ 23 h 2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23">
                    <a:moveTo>
                      <a:pt x="0" y="12"/>
                    </a:moveTo>
                    <a:lnTo>
                      <a:pt x="0" y="12"/>
                    </a:lnTo>
                    <a:lnTo>
                      <a:pt x="9" y="22"/>
                    </a:lnTo>
                    <a:lnTo>
                      <a:pt x="16" y="14"/>
                    </a:lnTo>
                    <a:lnTo>
                      <a:pt x="14" y="0"/>
                    </a:lnTo>
                    <a:lnTo>
                      <a:pt x="0" y="12"/>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66" name="Freeform 165"/>
              <p:cNvSpPr>
                <a:spLocks/>
              </p:cNvSpPr>
              <p:nvPr/>
            </p:nvSpPr>
            <p:spPr bwMode="auto">
              <a:xfrm>
                <a:off x="3486" y="3403"/>
                <a:ext cx="148" cy="223"/>
              </a:xfrm>
              <a:custGeom>
                <a:avLst/>
                <a:gdLst>
                  <a:gd name="T0" fmla="*/ 0 w 148"/>
                  <a:gd name="T1" fmla="*/ 46 h 146"/>
                  <a:gd name="T2" fmla="*/ 0 w 148"/>
                  <a:gd name="T3" fmla="*/ 46 h 146"/>
                  <a:gd name="T4" fmla="*/ 1 w 148"/>
                  <a:gd name="T5" fmla="*/ 74 h 146"/>
                  <a:gd name="T6" fmla="*/ 19 w 148"/>
                  <a:gd name="T7" fmla="*/ 103 h 146"/>
                  <a:gd name="T8" fmla="*/ 44 w 148"/>
                  <a:gd name="T9" fmla="*/ 115 h 146"/>
                  <a:gd name="T10" fmla="*/ 57 w 148"/>
                  <a:gd name="T11" fmla="*/ 118 h 146"/>
                  <a:gd name="T12" fmla="*/ 72 w 148"/>
                  <a:gd name="T13" fmla="*/ 145 h 146"/>
                  <a:gd name="T14" fmla="*/ 127 w 148"/>
                  <a:gd name="T15" fmla="*/ 142 h 146"/>
                  <a:gd name="T16" fmla="*/ 147 w 148"/>
                  <a:gd name="T17" fmla="*/ 130 h 146"/>
                  <a:gd name="T18" fmla="*/ 126 w 148"/>
                  <a:gd name="T19" fmla="*/ 72 h 146"/>
                  <a:gd name="T20" fmla="*/ 132 w 148"/>
                  <a:gd name="T21" fmla="*/ 50 h 146"/>
                  <a:gd name="T22" fmla="*/ 61 w 148"/>
                  <a:gd name="T23" fmla="*/ 0 h 146"/>
                  <a:gd name="T24" fmla="*/ 43 w 148"/>
                  <a:gd name="T25" fmla="*/ 25 h 146"/>
                  <a:gd name="T26" fmla="*/ 35 w 148"/>
                  <a:gd name="T27" fmla="*/ 18 h 146"/>
                  <a:gd name="T28" fmla="*/ 29 w 148"/>
                  <a:gd name="T29" fmla="*/ 24 h 146"/>
                  <a:gd name="T30" fmla="*/ 29 w 148"/>
                  <a:gd name="T31" fmla="*/ 0 h 146"/>
                  <a:gd name="T32" fmla="*/ 11 w 148"/>
                  <a:gd name="T33" fmla="*/ 1 h 146"/>
                  <a:gd name="T34" fmla="*/ 14 w 148"/>
                  <a:gd name="T35" fmla="*/ 19 h 146"/>
                  <a:gd name="T36" fmla="*/ 15 w 148"/>
                  <a:gd name="T37" fmla="*/ 30 h 146"/>
                  <a:gd name="T38" fmla="*/ 0 w 148"/>
                  <a:gd name="T39" fmla="*/ 46 h 146"/>
                  <a:gd name="T40" fmla="*/ 0 w 148"/>
                  <a:gd name="T41" fmla="*/ 46 h 14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8"/>
                  <a:gd name="T64" fmla="*/ 0 h 146"/>
                  <a:gd name="T65" fmla="*/ 148 w 148"/>
                  <a:gd name="T66" fmla="*/ 146 h 14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8" h="146">
                    <a:moveTo>
                      <a:pt x="0" y="46"/>
                    </a:moveTo>
                    <a:lnTo>
                      <a:pt x="0" y="46"/>
                    </a:lnTo>
                    <a:lnTo>
                      <a:pt x="1" y="74"/>
                    </a:lnTo>
                    <a:lnTo>
                      <a:pt x="19" y="103"/>
                    </a:lnTo>
                    <a:lnTo>
                      <a:pt x="44" y="115"/>
                    </a:lnTo>
                    <a:lnTo>
                      <a:pt x="57" y="118"/>
                    </a:lnTo>
                    <a:lnTo>
                      <a:pt x="72" y="145"/>
                    </a:lnTo>
                    <a:lnTo>
                      <a:pt x="127" y="142"/>
                    </a:lnTo>
                    <a:lnTo>
                      <a:pt x="147" y="130"/>
                    </a:lnTo>
                    <a:lnTo>
                      <a:pt x="126" y="72"/>
                    </a:lnTo>
                    <a:lnTo>
                      <a:pt x="132" y="50"/>
                    </a:lnTo>
                    <a:lnTo>
                      <a:pt x="61" y="0"/>
                    </a:lnTo>
                    <a:lnTo>
                      <a:pt x="43" y="25"/>
                    </a:lnTo>
                    <a:lnTo>
                      <a:pt x="35" y="18"/>
                    </a:lnTo>
                    <a:lnTo>
                      <a:pt x="29" y="24"/>
                    </a:lnTo>
                    <a:lnTo>
                      <a:pt x="29" y="0"/>
                    </a:lnTo>
                    <a:lnTo>
                      <a:pt x="11" y="1"/>
                    </a:lnTo>
                    <a:lnTo>
                      <a:pt x="14" y="19"/>
                    </a:lnTo>
                    <a:lnTo>
                      <a:pt x="15" y="30"/>
                    </a:lnTo>
                    <a:lnTo>
                      <a:pt x="0" y="46"/>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67" name="Freeform 166"/>
              <p:cNvSpPr>
                <a:spLocks/>
              </p:cNvSpPr>
              <p:nvPr/>
            </p:nvSpPr>
            <p:spPr bwMode="auto">
              <a:xfrm>
                <a:off x="3078" y="3201"/>
                <a:ext cx="30" cy="223"/>
              </a:xfrm>
              <a:custGeom>
                <a:avLst/>
                <a:gdLst>
                  <a:gd name="T0" fmla="*/ 0 w 30"/>
                  <a:gd name="T1" fmla="*/ 0 h 71"/>
                  <a:gd name="T2" fmla="*/ 0 w 30"/>
                  <a:gd name="T3" fmla="*/ 0 h 71"/>
                  <a:gd name="T4" fmla="*/ 15 w 30"/>
                  <a:gd name="T5" fmla="*/ 4 h 71"/>
                  <a:gd name="T6" fmla="*/ 29 w 30"/>
                  <a:gd name="T7" fmla="*/ 67 h 71"/>
                  <a:gd name="T8" fmla="*/ 19 w 30"/>
                  <a:gd name="T9" fmla="*/ 70 h 71"/>
                  <a:gd name="T10" fmla="*/ 0 w 30"/>
                  <a:gd name="T11" fmla="*/ 0 h 71"/>
                  <a:gd name="T12" fmla="*/ 0 w 30"/>
                  <a:gd name="T13" fmla="*/ 0 h 71"/>
                  <a:gd name="T14" fmla="*/ 0 60000 65536"/>
                  <a:gd name="T15" fmla="*/ 0 60000 65536"/>
                  <a:gd name="T16" fmla="*/ 0 60000 65536"/>
                  <a:gd name="T17" fmla="*/ 0 60000 65536"/>
                  <a:gd name="T18" fmla="*/ 0 60000 65536"/>
                  <a:gd name="T19" fmla="*/ 0 60000 65536"/>
                  <a:gd name="T20" fmla="*/ 0 60000 65536"/>
                  <a:gd name="T21" fmla="*/ 0 w 30"/>
                  <a:gd name="T22" fmla="*/ 0 h 71"/>
                  <a:gd name="T23" fmla="*/ 30 w 30"/>
                  <a:gd name="T24" fmla="*/ 71 h 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 h="71">
                    <a:moveTo>
                      <a:pt x="0" y="0"/>
                    </a:moveTo>
                    <a:lnTo>
                      <a:pt x="0" y="0"/>
                    </a:lnTo>
                    <a:lnTo>
                      <a:pt x="15" y="4"/>
                    </a:lnTo>
                    <a:lnTo>
                      <a:pt x="29" y="67"/>
                    </a:lnTo>
                    <a:lnTo>
                      <a:pt x="19" y="70"/>
                    </a:lnTo>
                    <a:lnTo>
                      <a:pt x="0" y="0"/>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68" name="Freeform 167"/>
              <p:cNvSpPr>
                <a:spLocks/>
              </p:cNvSpPr>
              <p:nvPr/>
            </p:nvSpPr>
            <p:spPr bwMode="auto">
              <a:xfrm>
                <a:off x="3486" y="3300"/>
                <a:ext cx="74" cy="223"/>
              </a:xfrm>
              <a:custGeom>
                <a:avLst/>
                <a:gdLst>
                  <a:gd name="T0" fmla="*/ 0 w 74"/>
                  <a:gd name="T1" fmla="*/ 72 h 73"/>
                  <a:gd name="T2" fmla="*/ 0 w 74"/>
                  <a:gd name="T3" fmla="*/ 72 h 73"/>
                  <a:gd name="T4" fmla="*/ 11 w 74"/>
                  <a:gd name="T5" fmla="*/ 68 h 73"/>
                  <a:gd name="T6" fmla="*/ 29 w 74"/>
                  <a:gd name="T7" fmla="*/ 67 h 73"/>
                  <a:gd name="T8" fmla="*/ 29 w 74"/>
                  <a:gd name="T9" fmla="*/ 57 h 73"/>
                  <a:gd name="T10" fmla="*/ 58 w 74"/>
                  <a:gd name="T11" fmla="*/ 51 h 73"/>
                  <a:gd name="T12" fmla="*/ 73 w 74"/>
                  <a:gd name="T13" fmla="*/ 26 h 73"/>
                  <a:gd name="T14" fmla="*/ 58 w 74"/>
                  <a:gd name="T15" fmla="*/ 0 h 73"/>
                  <a:gd name="T16" fmla="*/ 16 w 74"/>
                  <a:gd name="T17" fmla="*/ 5 h 73"/>
                  <a:gd name="T18" fmla="*/ 21 w 74"/>
                  <a:gd name="T19" fmla="*/ 24 h 73"/>
                  <a:gd name="T20" fmla="*/ 12 w 74"/>
                  <a:gd name="T21" fmla="*/ 37 h 73"/>
                  <a:gd name="T22" fmla="*/ 0 w 74"/>
                  <a:gd name="T23" fmla="*/ 72 h 73"/>
                  <a:gd name="T24" fmla="*/ 0 w 74"/>
                  <a:gd name="T25" fmla="*/ 72 h 7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4"/>
                  <a:gd name="T40" fmla="*/ 0 h 73"/>
                  <a:gd name="T41" fmla="*/ 74 w 74"/>
                  <a:gd name="T42" fmla="*/ 73 h 7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4" h="73">
                    <a:moveTo>
                      <a:pt x="0" y="72"/>
                    </a:moveTo>
                    <a:lnTo>
                      <a:pt x="0" y="72"/>
                    </a:lnTo>
                    <a:lnTo>
                      <a:pt x="11" y="68"/>
                    </a:lnTo>
                    <a:lnTo>
                      <a:pt x="29" y="67"/>
                    </a:lnTo>
                    <a:lnTo>
                      <a:pt x="29" y="57"/>
                    </a:lnTo>
                    <a:lnTo>
                      <a:pt x="58" y="51"/>
                    </a:lnTo>
                    <a:lnTo>
                      <a:pt x="73" y="26"/>
                    </a:lnTo>
                    <a:lnTo>
                      <a:pt x="58" y="0"/>
                    </a:lnTo>
                    <a:lnTo>
                      <a:pt x="16" y="5"/>
                    </a:lnTo>
                    <a:lnTo>
                      <a:pt x="21" y="24"/>
                    </a:lnTo>
                    <a:lnTo>
                      <a:pt x="12" y="37"/>
                    </a:lnTo>
                    <a:lnTo>
                      <a:pt x="0" y="72"/>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69" name="Freeform 168"/>
              <p:cNvSpPr>
                <a:spLocks/>
              </p:cNvSpPr>
              <p:nvPr/>
            </p:nvSpPr>
            <p:spPr bwMode="auto">
              <a:xfrm>
                <a:off x="3415" y="2946"/>
                <a:ext cx="154" cy="223"/>
              </a:xfrm>
              <a:custGeom>
                <a:avLst/>
                <a:gdLst>
                  <a:gd name="T0" fmla="*/ 0 w 154"/>
                  <a:gd name="T1" fmla="*/ 24 h 144"/>
                  <a:gd name="T2" fmla="*/ 0 w 154"/>
                  <a:gd name="T3" fmla="*/ 24 h 144"/>
                  <a:gd name="T4" fmla="*/ 6 w 154"/>
                  <a:gd name="T5" fmla="*/ 140 h 144"/>
                  <a:gd name="T6" fmla="*/ 129 w 154"/>
                  <a:gd name="T7" fmla="*/ 143 h 144"/>
                  <a:gd name="T8" fmla="*/ 150 w 154"/>
                  <a:gd name="T9" fmla="*/ 125 h 144"/>
                  <a:gd name="T10" fmla="*/ 153 w 154"/>
                  <a:gd name="T11" fmla="*/ 113 h 144"/>
                  <a:gd name="T12" fmla="*/ 107 w 154"/>
                  <a:gd name="T13" fmla="*/ 30 h 144"/>
                  <a:gd name="T14" fmla="*/ 129 w 154"/>
                  <a:gd name="T15" fmla="*/ 57 h 144"/>
                  <a:gd name="T16" fmla="*/ 140 w 154"/>
                  <a:gd name="T17" fmla="*/ 34 h 144"/>
                  <a:gd name="T18" fmla="*/ 129 w 154"/>
                  <a:gd name="T19" fmla="*/ 5 h 144"/>
                  <a:gd name="T20" fmla="*/ 100 w 154"/>
                  <a:gd name="T21" fmla="*/ 10 h 144"/>
                  <a:gd name="T22" fmla="*/ 100 w 154"/>
                  <a:gd name="T23" fmla="*/ 2 h 144"/>
                  <a:gd name="T24" fmla="*/ 85 w 154"/>
                  <a:gd name="T25" fmla="*/ 2 h 144"/>
                  <a:gd name="T26" fmla="*/ 59 w 154"/>
                  <a:gd name="T27" fmla="*/ 12 h 144"/>
                  <a:gd name="T28" fmla="*/ 6 w 154"/>
                  <a:gd name="T29" fmla="*/ 0 h 144"/>
                  <a:gd name="T30" fmla="*/ 0 w 154"/>
                  <a:gd name="T31" fmla="*/ 24 h 144"/>
                  <a:gd name="T32" fmla="*/ 0 w 154"/>
                  <a:gd name="T33" fmla="*/ 24 h 14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4"/>
                  <a:gd name="T52" fmla="*/ 0 h 144"/>
                  <a:gd name="T53" fmla="*/ 154 w 154"/>
                  <a:gd name="T54" fmla="*/ 144 h 14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4" h="144">
                    <a:moveTo>
                      <a:pt x="0" y="24"/>
                    </a:moveTo>
                    <a:lnTo>
                      <a:pt x="0" y="24"/>
                    </a:lnTo>
                    <a:lnTo>
                      <a:pt x="6" y="140"/>
                    </a:lnTo>
                    <a:lnTo>
                      <a:pt x="129" y="143"/>
                    </a:lnTo>
                    <a:lnTo>
                      <a:pt x="150" y="125"/>
                    </a:lnTo>
                    <a:lnTo>
                      <a:pt x="153" y="113"/>
                    </a:lnTo>
                    <a:lnTo>
                      <a:pt x="107" y="30"/>
                    </a:lnTo>
                    <a:lnTo>
                      <a:pt x="129" y="57"/>
                    </a:lnTo>
                    <a:lnTo>
                      <a:pt x="140" y="34"/>
                    </a:lnTo>
                    <a:lnTo>
                      <a:pt x="129" y="5"/>
                    </a:lnTo>
                    <a:lnTo>
                      <a:pt x="100" y="10"/>
                    </a:lnTo>
                    <a:lnTo>
                      <a:pt x="100" y="2"/>
                    </a:lnTo>
                    <a:lnTo>
                      <a:pt x="85" y="2"/>
                    </a:lnTo>
                    <a:lnTo>
                      <a:pt x="59" y="12"/>
                    </a:lnTo>
                    <a:lnTo>
                      <a:pt x="6" y="0"/>
                    </a:lnTo>
                    <a:lnTo>
                      <a:pt x="0" y="24"/>
                    </a:lnTo>
                  </a:path>
                </a:pathLst>
              </a:custGeom>
              <a:solidFill>
                <a:srgbClr val="FFC000"/>
              </a:solidFill>
              <a:ln w="6350">
                <a:solidFill>
                  <a:schemeClr val="bg1"/>
                </a:solidFill>
                <a:round/>
                <a:headEnd/>
                <a:tailEnd/>
              </a:ln>
            </p:spPr>
            <p:txBody>
              <a:bodyPr lIns="0" tIns="0" rIns="0" bIns="0" anchor="ctr">
                <a:spAutoFit/>
              </a:bodyPr>
              <a:lstStyle/>
              <a:p>
                <a:pPr>
                  <a:defRPr/>
                </a:pPr>
                <a:endParaRPr lang="en-GB" dirty="0"/>
              </a:p>
            </p:txBody>
          </p:sp>
          <p:sp>
            <p:nvSpPr>
              <p:cNvPr id="170" name="Freeform 169"/>
              <p:cNvSpPr>
                <a:spLocks/>
              </p:cNvSpPr>
              <p:nvPr/>
            </p:nvSpPr>
            <p:spPr bwMode="auto">
              <a:xfrm>
                <a:off x="3010" y="3151"/>
                <a:ext cx="103" cy="223"/>
              </a:xfrm>
              <a:custGeom>
                <a:avLst/>
                <a:gdLst>
                  <a:gd name="T0" fmla="*/ 0 w 103"/>
                  <a:gd name="T1" fmla="*/ 63 h 76"/>
                  <a:gd name="T2" fmla="*/ 0 w 103"/>
                  <a:gd name="T3" fmla="*/ 63 h 76"/>
                  <a:gd name="T4" fmla="*/ 7 w 103"/>
                  <a:gd name="T5" fmla="*/ 72 h 76"/>
                  <a:gd name="T6" fmla="*/ 34 w 103"/>
                  <a:gd name="T7" fmla="*/ 75 h 76"/>
                  <a:gd name="T8" fmla="*/ 32 w 103"/>
                  <a:gd name="T9" fmla="*/ 56 h 76"/>
                  <a:gd name="T10" fmla="*/ 68 w 103"/>
                  <a:gd name="T11" fmla="*/ 52 h 76"/>
                  <a:gd name="T12" fmla="*/ 83 w 103"/>
                  <a:gd name="T13" fmla="*/ 56 h 76"/>
                  <a:gd name="T14" fmla="*/ 102 w 103"/>
                  <a:gd name="T15" fmla="*/ 42 h 76"/>
                  <a:gd name="T16" fmla="*/ 76 w 103"/>
                  <a:gd name="T17" fmla="*/ 13 h 76"/>
                  <a:gd name="T18" fmla="*/ 73 w 103"/>
                  <a:gd name="T19" fmla="*/ 0 h 76"/>
                  <a:gd name="T20" fmla="*/ 17 w 103"/>
                  <a:gd name="T21" fmla="*/ 24 h 76"/>
                  <a:gd name="T22" fmla="*/ 0 w 103"/>
                  <a:gd name="T23" fmla="*/ 63 h 76"/>
                  <a:gd name="T24" fmla="*/ 0 w 103"/>
                  <a:gd name="T25" fmla="*/ 63 h 7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3"/>
                  <a:gd name="T40" fmla="*/ 0 h 76"/>
                  <a:gd name="T41" fmla="*/ 103 w 103"/>
                  <a:gd name="T42" fmla="*/ 76 h 7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3" h="76">
                    <a:moveTo>
                      <a:pt x="0" y="63"/>
                    </a:moveTo>
                    <a:lnTo>
                      <a:pt x="0" y="63"/>
                    </a:lnTo>
                    <a:lnTo>
                      <a:pt x="7" y="72"/>
                    </a:lnTo>
                    <a:lnTo>
                      <a:pt x="34" y="75"/>
                    </a:lnTo>
                    <a:lnTo>
                      <a:pt x="32" y="56"/>
                    </a:lnTo>
                    <a:lnTo>
                      <a:pt x="68" y="52"/>
                    </a:lnTo>
                    <a:lnTo>
                      <a:pt x="83" y="56"/>
                    </a:lnTo>
                    <a:lnTo>
                      <a:pt x="102" y="42"/>
                    </a:lnTo>
                    <a:lnTo>
                      <a:pt x="76" y="13"/>
                    </a:lnTo>
                    <a:lnTo>
                      <a:pt x="73" y="0"/>
                    </a:lnTo>
                    <a:lnTo>
                      <a:pt x="17" y="24"/>
                    </a:lnTo>
                    <a:lnTo>
                      <a:pt x="0" y="63"/>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71" name="Freeform 170"/>
              <p:cNvSpPr>
                <a:spLocks/>
              </p:cNvSpPr>
              <p:nvPr/>
            </p:nvSpPr>
            <p:spPr bwMode="auto">
              <a:xfrm>
                <a:off x="3380" y="3495"/>
                <a:ext cx="162" cy="223"/>
              </a:xfrm>
              <a:custGeom>
                <a:avLst/>
                <a:gdLst>
                  <a:gd name="T0" fmla="*/ 0 w 162"/>
                  <a:gd name="T1" fmla="*/ 65 h 134"/>
                  <a:gd name="T2" fmla="*/ 0 w 162"/>
                  <a:gd name="T3" fmla="*/ 65 h 134"/>
                  <a:gd name="T4" fmla="*/ 0 w 162"/>
                  <a:gd name="T5" fmla="*/ 116 h 134"/>
                  <a:gd name="T6" fmla="*/ 17 w 162"/>
                  <a:gd name="T7" fmla="*/ 129 h 134"/>
                  <a:gd name="T8" fmla="*/ 43 w 162"/>
                  <a:gd name="T9" fmla="*/ 132 h 134"/>
                  <a:gd name="T10" fmla="*/ 67 w 162"/>
                  <a:gd name="T11" fmla="*/ 133 h 134"/>
                  <a:gd name="T12" fmla="*/ 91 w 162"/>
                  <a:gd name="T13" fmla="*/ 115 h 134"/>
                  <a:gd name="T14" fmla="*/ 92 w 162"/>
                  <a:gd name="T15" fmla="*/ 107 h 134"/>
                  <a:gd name="T16" fmla="*/ 113 w 162"/>
                  <a:gd name="T17" fmla="*/ 102 h 134"/>
                  <a:gd name="T18" fmla="*/ 109 w 162"/>
                  <a:gd name="T19" fmla="*/ 95 h 134"/>
                  <a:gd name="T20" fmla="*/ 153 w 162"/>
                  <a:gd name="T21" fmla="*/ 81 h 134"/>
                  <a:gd name="T22" fmla="*/ 147 w 162"/>
                  <a:gd name="T23" fmla="*/ 75 h 134"/>
                  <a:gd name="T24" fmla="*/ 161 w 162"/>
                  <a:gd name="T25" fmla="*/ 34 h 134"/>
                  <a:gd name="T26" fmla="*/ 150 w 162"/>
                  <a:gd name="T27" fmla="*/ 17 h 134"/>
                  <a:gd name="T28" fmla="*/ 125 w 162"/>
                  <a:gd name="T29" fmla="*/ 5 h 134"/>
                  <a:gd name="T30" fmla="*/ 118 w 162"/>
                  <a:gd name="T31" fmla="*/ 0 h 134"/>
                  <a:gd name="T32" fmla="*/ 93 w 162"/>
                  <a:gd name="T33" fmla="*/ 12 h 134"/>
                  <a:gd name="T34" fmla="*/ 90 w 162"/>
                  <a:gd name="T35" fmla="*/ 48 h 134"/>
                  <a:gd name="T36" fmla="*/ 106 w 162"/>
                  <a:gd name="T37" fmla="*/ 55 h 134"/>
                  <a:gd name="T38" fmla="*/ 106 w 162"/>
                  <a:gd name="T39" fmla="*/ 69 h 134"/>
                  <a:gd name="T40" fmla="*/ 28 w 162"/>
                  <a:gd name="T41" fmla="*/ 37 h 134"/>
                  <a:gd name="T42" fmla="*/ 31 w 162"/>
                  <a:gd name="T43" fmla="*/ 65 h 134"/>
                  <a:gd name="T44" fmla="*/ 0 w 162"/>
                  <a:gd name="T45" fmla="*/ 65 h 134"/>
                  <a:gd name="T46" fmla="*/ 0 w 162"/>
                  <a:gd name="T47" fmla="*/ 65 h 1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62"/>
                  <a:gd name="T73" fmla="*/ 0 h 134"/>
                  <a:gd name="T74" fmla="*/ 162 w 162"/>
                  <a:gd name="T75" fmla="*/ 134 h 13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62" h="134">
                    <a:moveTo>
                      <a:pt x="0" y="65"/>
                    </a:moveTo>
                    <a:lnTo>
                      <a:pt x="0" y="65"/>
                    </a:lnTo>
                    <a:lnTo>
                      <a:pt x="0" y="116"/>
                    </a:lnTo>
                    <a:lnTo>
                      <a:pt x="17" y="129"/>
                    </a:lnTo>
                    <a:lnTo>
                      <a:pt x="43" y="132"/>
                    </a:lnTo>
                    <a:lnTo>
                      <a:pt x="67" y="133"/>
                    </a:lnTo>
                    <a:lnTo>
                      <a:pt x="91" y="115"/>
                    </a:lnTo>
                    <a:lnTo>
                      <a:pt x="92" y="107"/>
                    </a:lnTo>
                    <a:lnTo>
                      <a:pt x="113" y="102"/>
                    </a:lnTo>
                    <a:lnTo>
                      <a:pt x="109" y="95"/>
                    </a:lnTo>
                    <a:lnTo>
                      <a:pt x="153" y="81"/>
                    </a:lnTo>
                    <a:lnTo>
                      <a:pt x="147" y="75"/>
                    </a:lnTo>
                    <a:lnTo>
                      <a:pt x="161" y="34"/>
                    </a:lnTo>
                    <a:lnTo>
                      <a:pt x="150" y="17"/>
                    </a:lnTo>
                    <a:lnTo>
                      <a:pt x="125" y="5"/>
                    </a:lnTo>
                    <a:lnTo>
                      <a:pt x="118" y="0"/>
                    </a:lnTo>
                    <a:lnTo>
                      <a:pt x="93" y="12"/>
                    </a:lnTo>
                    <a:lnTo>
                      <a:pt x="90" y="48"/>
                    </a:lnTo>
                    <a:lnTo>
                      <a:pt x="106" y="55"/>
                    </a:lnTo>
                    <a:lnTo>
                      <a:pt x="106" y="69"/>
                    </a:lnTo>
                    <a:lnTo>
                      <a:pt x="28" y="37"/>
                    </a:lnTo>
                    <a:lnTo>
                      <a:pt x="31" y="65"/>
                    </a:lnTo>
                    <a:lnTo>
                      <a:pt x="0" y="65"/>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72" name="Freeform 171"/>
              <p:cNvSpPr>
                <a:spLocks/>
              </p:cNvSpPr>
              <p:nvPr/>
            </p:nvSpPr>
            <p:spPr bwMode="auto">
              <a:xfrm>
                <a:off x="3305" y="3712"/>
                <a:ext cx="224" cy="223"/>
              </a:xfrm>
              <a:custGeom>
                <a:avLst/>
                <a:gdLst>
                  <a:gd name="T0" fmla="*/ 0 w 224"/>
                  <a:gd name="T1" fmla="*/ 94 h 180"/>
                  <a:gd name="T2" fmla="*/ 0 w 224"/>
                  <a:gd name="T3" fmla="*/ 94 h 180"/>
                  <a:gd name="T4" fmla="*/ 8 w 224"/>
                  <a:gd name="T5" fmla="*/ 88 h 180"/>
                  <a:gd name="T6" fmla="*/ 17 w 224"/>
                  <a:gd name="T7" fmla="*/ 100 h 180"/>
                  <a:gd name="T8" fmla="*/ 35 w 224"/>
                  <a:gd name="T9" fmla="*/ 100 h 180"/>
                  <a:gd name="T10" fmla="*/ 47 w 224"/>
                  <a:gd name="T11" fmla="*/ 91 h 180"/>
                  <a:gd name="T12" fmla="*/ 47 w 224"/>
                  <a:gd name="T13" fmla="*/ 36 h 180"/>
                  <a:gd name="T14" fmla="*/ 58 w 224"/>
                  <a:gd name="T15" fmla="*/ 50 h 180"/>
                  <a:gd name="T16" fmla="*/ 58 w 224"/>
                  <a:gd name="T17" fmla="*/ 65 h 180"/>
                  <a:gd name="T18" fmla="*/ 77 w 224"/>
                  <a:gd name="T19" fmla="*/ 64 h 180"/>
                  <a:gd name="T20" fmla="*/ 93 w 224"/>
                  <a:gd name="T21" fmla="*/ 47 h 180"/>
                  <a:gd name="T22" fmla="*/ 123 w 224"/>
                  <a:gd name="T23" fmla="*/ 47 h 180"/>
                  <a:gd name="T24" fmla="*/ 174 w 224"/>
                  <a:gd name="T25" fmla="*/ 0 h 180"/>
                  <a:gd name="T26" fmla="*/ 205 w 224"/>
                  <a:gd name="T27" fmla="*/ 6 h 180"/>
                  <a:gd name="T28" fmla="*/ 210 w 224"/>
                  <a:gd name="T29" fmla="*/ 51 h 180"/>
                  <a:gd name="T30" fmla="*/ 196 w 224"/>
                  <a:gd name="T31" fmla="*/ 63 h 180"/>
                  <a:gd name="T32" fmla="*/ 205 w 224"/>
                  <a:gd name="T33" fmla="*/ 73 h 180"/>
                  <a:gd name="T34" fmla="*/ 212 w 224"/>
                  <a:gd name="T35" fmla="*/ 65 h 180"/>
                  <a:gd name="T36" fmla="*/ 223 w 224"/>
                  <a:gd name="T37" fmla="*/ 65 h 180"/>
                  <a:gd name="T38" fmla="*/ 217 w 224"/>
                  <a:gd name="T39" fmla="*/ 91 h 180"/>
                  <a:gd name="T40" fmla="*/ 184 w 224"/>
                  <a:gd name="T41" fmla="*/ 132 h 180"/>
                  <a:gd name="T42" fmla="*/ 144 w 224"/>
                  <a:gd name="T43" fmla="*/ 167 h 180"/>
                  <a:gd name="T44" fmla="*/ 114 w 224"/>
                  <a:gd name="T45" fmla="*/ 178 h 180"/>
                  <a:gd name="T46" fmla="*/ 26 w 224"/>
                  <a:gd name="T47" fmla="*/ 179 h 180"/>
                  <a:gd name="T48" fmla="*/ 19 w 224"/>
                  <a:gd name="T49" fmla="*/ 159 h 180"/>
                  <a:gd name="T50" fmla="*/ 22 w 224"/>
                  <a:gd name="T51" fmla="*/ 143 h 180"/>
                  <a:gd name="T52" fmla="*/ 0 w 224"/>
                  <a:gd name="T53" fmla="*/ 94 h 180"/>
                  <a:gd name="T54" fmla="*/ 0 w 224"/>
                  <a:gd name="T55" fmla="*/ 94 h 18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24"/>
                  <a:gd name="T85" fmla="*/ 0 h 180"/>
                  <a:gd name="T86" fmla="*/ 224 w 224"/>
                  <a:gd name="T87" fmla="*/ 180 h 18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24" h="180">
                    <a:moveTo>
                      <a:pt x="0" y="94"/>
                    </a:moveTo>
                    <a:lnTo>
                      <a:pt x="0" y="94"/>
                    </a:lnTo>
                    <a:lnTo>
                      <a:pt x="8" y="88"/>
                    </a:lnTo>
                    <a:lnTo>
                      <a:pt x="17" y="100"/>
                    </a:lnTo>
                    <a:lnTo>
                      <a:pt x="35" y="100"/>
                    </a:lnTo>
                    <a:lnTo>
                      <a:pt x="47" y="91"/>
                    </a:lnTo>
                    <a:lnTo>
                      <a:pt x="47" y="36"/>
                    </a:lnTo>
                    <a:lnTo>
                      <a:pt x="58" y="50"/>
                    </a:lnTo>
                    <a:lnTo>
                      <a:pt x="58" y="65"/>
                    </a:lnTo>
                    <a:lnTo>
                      <a:pt x="77" y="64"/>
                    </a:lnTo>
                    <a:lnTo>
                      <a:pt x="93" y="47"/>
                    </a:lnTo>
                    <a:lnTo>
                      <a:pt x="123" y="47"/>
                    </a:lnTo>
                    <a:lnTo>
                      <a:pt x="174" y="0"/>
                    </a:lnTo>
                    <a:lnTo>
                      <a:pt x="205" y="6"/>
                    </a:lnTo>
                    <a:lnTo>
                      <a:pt x="210" y="51"/>
                    </a:lnTo>
                    <a:lnTo>
                      <a:pt x="196" y="63"/>
                    </a:lnTo>
                    <a:lnTo>
                      <a:pt x="205" y="73"/>
                    </a:lnTo>
                    <a:lnTo>
                      <a:pt x="212" y="65"/>
                    </a:lnTo>
                    <a:lnTo>
                      <a:pt x="223" y="65"/>
                    </a:lnTo>
                    <a:lnTo>
                      <a:pt x="217" y="91"/>
                    </a:lnTo>
                    <a:lnTo>
                      <a:pt x="184" y="132"/>
                    </a:lnTo>
                    <a:lnTo>
                      <a:pt x="144" y="167"/>
                    </a:lnTo>
                    <a:lnTo>
                      <a:pt x="114" y="178"/>
                    </a:lnTo>
                    <a:lnTo>
                      <a:pt x="26" y="179"/>
                    </a:lnTo>
                    <a:lnTo>
                      <a:pt x="19" y="159"/>
                    </a:lnTo>
                    <a:lnTo>
                      <a:pt x="22" y="143"/>
                    </a:lnTo>
                    <a:lnTo>
                      <a:pt x="0" y="94"/>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73" name="Freeform 172"/>
              <p:cNvSpPr>
                <a:spLocks/>
              </p:cNvSpPr>
              <p:nvPr/>
            </p:nvSpPr>
            <p:spPr bwMode="auto">
              <a:xfrm>
                <a:off x="3449" y="3735"/>
                <a:ext cx="32" cy="223"/>
              </a:xfrm>
              <a:custGeom>
                <a:avLst/>
                <a:gdLst>
                  <a:gd name="T0" fmla="*/ 0 w 32"/>
                  <a:gd name="T1" fmla="*/ 16 h 33"/>
                  <a:gd name="T2" fmla="*/ 0 w 32"/>
                  <a:gd name="T3" fmla="*/ 16 h 33"/>
                  <a:gd name="T4" fmla="*/ 11 w 32"/>
                  <a:gd name="T5" fmla="*/ 32 h 33"/>
                  <a:gd name="T6" fmla="*/ 31 w 32"/>
                  <a:gd name="T7" fmla="*/ 16 h 33"/>
                  <a:gd name="T8" fmla="*/ 22 w 32"/>
                  <a:gd name="T9" fmla="*/ 0 h 33"/>
                  <a:gd name="T10" fmla="*/ 0 w 32"/>
                  <a:gd name="T11" fmla="*/ 16 h 33"/>
                  <a:gd name="T12" fmla="*/ 0 w 32"/>
                  <a:gd name="T13" fmla="*/ 16 h 33"/>
                  <a:gd name="T14" fmla="*/ 0 60000 65536"/>
                  <a:gd name="T15" fmla="*/ 0 60000 65536"/>
                  <a:gd name="T16" fmla="*/ 0 60000 65536"/>
                  <a:gd name="T17" fmla="*/ 0 60000 65536"/>
                  <a:gd name="T18" fmla="*/ 0 60000 65536"/>
                  <a:gd name="T19" fmla="*/ 0 60000 65536"/>
                  <a:gd name="T20" fmla="*/ 0 60000 65536"/>
                  <a:gd name="T21" fmla="*/ 0 w 32"/>
                  <a:gd name="T22" fmla="*/ 0 h 33"/>
                  <a:gd name="T23" fmla="*/ 32 w 32"/>
                  <a:gd name="T24" fmla="*/ 33 h 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33">
                    <a:moveTo>
                      <a:pt x="0" y="16"/>
                    </a:moveTo>
                    <a:lnTo>
                      <a:pt x="0" y="16"/>
                    </a:lnTo>
                    <a:lnTo>
                      <a:pt x="11" y="32"/>
                    </a:lnTo>
                    <a:lnTo>
                      <a:pt x="31" y="16"/>
                    </a:lnTo>
                    <a:lnTo>
                      <a:pt x="22" y="0"/>
                    </a:lnTo>
                    <a:lnTo>
                      <a:pt x="0" y="16"/>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74" name="Freeform 173"/>
              <p:cNvSpPr>
                <a:spLocks/>
              </p:cNvSpPr>
              <p:nvPr/>
            </p:nvSpPr>
            <p:spPr bwMode="auto">
              <a:xfrm>
                <a:off x="3201" y="2843"/>
                <a:ext cx="43" cy="223"/>
              </a:xfrm>
              <a:custGeom>
                <a:avLst/>
                <a:gdLst>
                  <a:gd name="T0" fmla="*/ 2 w 43"/>
                  <a:gd name="T1" fmla="*/ 25 h 27"/>
                  <a:gd name="T2" fmla="*/ 11 w 43"/>
                  <a:gd name="T3" fmla="*/ 26 h 27"/>
                  <a:gd name="T4" fmla="*/ 15 w 43"/>
                  <a:gd name="T5" fmla="*/ 25 h 27"/>
                  <a:gd name="T6" fmla="*/ 20 w 43"/>
                  <a:gd name="T7" fmla="*/ 22 h 27"/>
                  <a:gd name="T8" fmla="*/ 29 w 43"/>
                  <a:gd name="T9" fmla="*/ 20 h 27"/>
                  <a:gd name="T10" fmla="*/ 37 w 43"/>
                  <a:gd name="T11" fmla="*/ 18 h 27"/>
                  <a:gd name="T12" fmla="*/ 40 w 43"/>
                  <a:gd name="T13" fmla="*/ 11 h 27"/>
                  <a:gd name="T14" fmla="*/ 42 w 43"/>
                  <a:gd name="T15" fmla="*/ 7 h 27"/>
                  <a:gd name="T16" fmla="*/ 33 w 43"/>
                  <a:gd name="T17" fmla="*/ 0 h 27"/>
                  <a:gd name="T18" fmla="*/ 0 w 43"/>
                  <a:gd name="T19" fmla="*/ 7 h 27"/>
                  <a:gd name="T20" fmla="*/ 0 w 43"/>
                  <a:gd name="T21" fmla="*/ 25 h 27"/>
                  <a:gd name="T22" fmla="*/ 2 w 43"/>
                  <a:gd name="T23" fmla="*/ 25 h 27"/>
                  <a:gd name="T24" fmla="*/ 2 w 43"/>
                  <a:gd name="T25" fmla="*/ 25 h 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3"/>
                  <a:gd name="T40" fmla="*/ 0 h 27"/>
                  <a:gd name="T41" fmla="*/ 43 w 43"/>
                  <a:gd name="T42" fmla="*/ 27 h 2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3" h="27">
                    <a:moveTo>
                      <a:pt x="2" y="25"/>
                    </a:moveTo>
                    <a:lnTo>
                      <a:pt x="11" y="26"/>
                    </a:lnTo>
                    <a:lnTo>
                      <a:pt x="15" y="25"/>
                    </a:lnTo>
                    <a:lnTo>
                      <a:pt x="20" y="22"/>
                    </a:lnTo>
                    <a:lnTo>
                      <a:pt x="29" y="20"/>
                    </a:lnTo>
                    <a:lnTo>
                      <a:pt x="37" y="18"/>
                    </a:lnTo>
                    <a:lnTo>
                      <a:pt x="40" y="11"/>
                    </a:lnTo>
                    <a:lnTo>
                      <a:pt x="42" y="7"/>
                    </a:lnTo>
                    <a:lnTo>
                      <a:pt x="33" y="0"/>
                    </a:lnTo>
                    <a:lnTo>
                      <a:pt x="0" y="7"/>
                    </a:lnTo>
                    <a:lnTo>
                      <a:pt x="0" y="25"/>
                    </a:lnTo>
                    <a:lnTo>
                      <a:pt x="2" y="25"/>
                    </a:lnTo>
                  </a:path>
                </a:pathLst>
              </a:custGeom>
              <a:solidFill>
                <a:srgbClr val="FFC000"/>
              </a:solidFill>
              <a:ln w="6350">
                <a:solidFill>
                  <a:schemeClr val="bg1"/>
                </a:solidFill>
                <a:round/>
                <a:headEnd/>
                <a:tailEnd/>
              </a:ln>
            </p:spPr>
            <p:txBody>
              <a:bodyPr lIns="0" tIns="0" rIns="0" bIns="0" anchor="ctr">
                <a:spAutoFit/>
              </a:bodyPr>
              <a:lstStyle/>
              <a:p>
                <a:pPr>
                  <a:defRPr/>
                </a:pPr>
                <a:endParaRPr lang="en-GB" dirty="0"/>
              </a:p>
            </p:txBody>
          </p:sp>
          <p:sp>
            <p:nvSpPr>
              <p:cNvPr id="175" name="Freeform 174"/>
              <p:cNvSpPr>
                <a:spLocks/>
              </p:cNvSpPr>
              <p:nvPr/>
            </p:nvSpPr>
            <p:spPr bwMode="auto">
              <a:xfrm>
                <a:off x="3181" y="2844"/>
                <a:ext cx="55" cy="223"/>
              </a:xfrm>
              <a:custGeom>
                <a:avLst/>
                <a:gdLst>
                  <a:gd name="T0" fmla="*/ 0 w 55"/>
                  <a:gd name="T1" fmla="*/ 47 h 103"/>
                  <a:gd name="T2" fmla="*/ 0 w 55"/>
                  <a:gd name="T3" fmla="*/ 47 h 103"/>
                  <a:gd name="T4" fmla="*/ 12 w 55"/>
                  <a:gd name="T5" fmla="*/ 38 h 103"/>
                  <a:gd name="T6" fmla="*/ 18 w 55"/>
                  <a:gd name="T7" fmla="*/ 1 h 103"/>
                  <a:gd name="T8" fmla="*/ 51 w 55"/>
                  <a:gd name="T9" fmla="*/ 0 h 103"/>
                  <a:gd name="T10" fmla="*/ 42 w 55"/>
                  <a:gd name="T11" fmla="*/ 12 h 103"/>
                  <a:gd name="T12" fmla="*/ 52 w 55"/>
                  <a:gd name="T13" fmla="*/ 28 h 103"/>
                  <a:gd name="T14" fmla="*/ 33 w 55"/>
                  <a:gd name="T15" fmla="*/ 47 h 103"/>
                  <a:gd name="T16" fmla="*/ 54 w 55"/>
                  <a:gd name="T17" fmla="*/ 60 h 103"/>
                  <a:gd name="T18" fmla="*/ 27 w 55"/>
                  <a:gd name="T19" fmla="*/ 102 h 103"/>
                  <a:gd name="T20" fmla="*/ 23 w 55"/>
                  <a:gd name="T21" fmla="*/ 75 h 103"/>
                  <a:gd name="T22" fmla="*/ 0 w 55"/>
                  <a:gd name="T23" fmla="*/ 47 h 103"/>
                  <a:gd name="T24" fmla="*/ 0 w 55"/>
                  <a:gd name="T25" fmla="*/ 47 h 10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5"/>
                  <a:gd name="T40" fmla="*/ 0 h 103"/>
                  <a:gd name="T41" fmla="*/ 55 w 55"/>
                  <a:gd name="T42" fmla="*/ 103 h 10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5" h="103">
                    <a:moveTo>
                      <a:pt x="0" y="47"/>
                    </a:moveTo>
                    <a:lnTo>
                      <a:pt x="0" y="47"/>
                    </a:lnTo>
                    <a:lnTo>
                      <a:pt x="12" y="38"/>
                    </a:lnTo>
                    <a:lnTo>
                      <a:pt x="18" y="1"/>
                    </a:lnTo>
                    <a:lnTo>
                      <a:pt x="51" y="0"/>
                    </a:lnTo>
                    <a:lnTo>
                      <a:pt x="42" y="12"/>
                    </a:lnTo>
                    <a:lnTo>
                      <a:pt x="52" y="28"/>
                    </a:lnTo>
                    <a:lnTo>
                      <a:pt x="33" y="47"/>
                    </a:lnTo>
                    <a:lnTo>
                      <a:pt x="54" y="60"/>
                    </a:lnTo>
                    <a:lnTo>
                      <a:pt x="27" y="102"/>
                    </a:lnTo>
                    <a:lnTo>
                      <a:pt x="23" y="75"/>
                    </a:lnTo>
                    <a:lnTo>
                      <a:pt x="0" y="47"/>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grpSp>
        <p:sp>
          <p:nvSpPr>
            <p:cNvPr id="110" name="Freeform 109"/>
            <p:cNvSpPr>
              <a:spLocks/>
            </p:cNvSpPr>
            <p:nvPr/>
          </p:nvSpPr>
          <p:spPr bwMode="auto">
            <a:xfrm>
              <a:off x="3169412" y="3304844"/>
              <a:ext cx="114299" cy="291958"/>
            </a:xfrm>
            <a:custGeom>
              <a:avLst/>
              <a:gdLst>
                <a:gd name="T0" fmla="*/ 0 w 90"/>
                <a:gd name="T1" fmla="*/ 23633520 h 43"/>
                <a:gd name="T2" fmla="*/ 0 w 90"/>
                <a:gd name="T3" fmla="*/ 23633520 h 43"/>
                <a:gd name="T4" fmla="*/ 38709597 w 90"/>
                <a:gd name="T5" fmla="*/ 66175857 h 43"/>
                <a:gd name="T6" fmla="*/ 104838504 w 90"/>
                <a:gd name="T7" fmla="*/ 64600540 h 43"/>
                <a:gd name="T8" fmla="*/ 143548091 w 90"/>
                <a:gd name="T9" fmla="*/ 40965765 h 43"/>
                <a:gd name="T10" fmla="*/ 59677300 w 90"/>
                <a:gd name="T11" fmla="*/ 9453155 h 43"/>
                <a:gd name="T12" fmla="*/ 48387003 w 90"/>
                <a:gd name="T13" fmla="*/ 0 h 43"/>
                <a:gd name="T14" fmla="*/ 0 w 90"/>
                <a:gd name="T15" fmla="*/ 23633520 h 43"/>
                <a:gd name="T16" fmla="*/ 0 w 90"/>
                <a:gd name="T17" fmla="*/ 23633520 h 4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0"/>
                <a:gd name="T28" fmla="*/ 0 h 43"/>
                <a:gd name="T29" fmla="*/ 90 w 90"/>
                <a:gd name="T30" fmla="*/ 43 h 4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0" h="43">
                  <a:moveTo>
                    <a:pt x="0" y="15"/>
                  </a:moveTo>
                  <a:lnTo>
                    <a:pt x="0" y="15"/>
                  </a:lnTo>
                  <a:lnTo>
                    <a:pt x="24" y="42"/>
                  </a:lnTo>
                  <a:lnTo>
                    <a:pt x="65" y="41"/>
                  </a:lnTo>
                  <a:lnTo>
                    <a:pt x="89" y="26"/>
                  </a:lnTo>
                  <a:lnTo>
                    <a:pt x="37" y="6"/>
                  </a:lnTo>
                  <a:lnTo>
                    <a:pt x="30" y="0"/>
                  </a:lnTo>
                  <a:lnTo>
                    <a:pt x="0" y="15"/>
                  </a:lnTo>
                </a:path>
              </a:pathLst>
            </a:custGeom>
            <a:solidFill>
              <a:schemeClr val="accent2">
                <a:lumMod val="60000"/>
                <a:lumOff val="40000"/>
              </a:schemeClr>
            </a:solidFill>
            <a:ln w="6350">
              <a:solidFill>
                <a:schemeClr val="bg1"/>
              </a:solidFill>
              <a:round/>
              <a:headEnd/>
              <a:tailEnd/>
            </a:ln>
          </p:spPr>
          <p:txBody>
            <a:bodyPr lIns="0" tIns="0" rIns="0" bIns="0" anchor="ctr">
              <a:spAutoFit/>
            </a:bodyPr>
            <a:lstStyle/>
            <a:p>
              <a:pPr>
                <a:defRPr/>
              </a:pPr>
              <a:endParaRPr lang="en-GB" dirty="0"/>
            </a:p>
          </p:txBody>
        </p:sp>
        <p:sp>
          <p:nvSpPr>
            <p:cNvPr id="111" name="Freeform 110"/>
            <p:cNvSpPr>
              <a:spLocks/>
            </p:cNvSpPr>
            <p:nvPr/>
          </p:nvSpPr>
          <p:spPr bwMode="auto">
            <a:xfrm>
              <a:off x="3328166" y="3181796"/>
              <a:ext cx="96837" cy="291958"/>
            </a:xfrm>
            <a:custGeom>
              <a:avLst/>
              <a:gdLst>
                <a:gd name="T0" fmla="*/ 0 w 78"/>
                <a:gd name="T1" fmla="*/ 12590929 h 58"/>
                <a:gd name="T2" fmla="*/ 33909086 w 78"/>
                <a:gd name="T3" fmla="*/ 8993902 h 58"/>
                <a:gd name="T4" fmla="*/ 60110943 w 78"/>
                <a:gd name="T5" fmla="*/ 0 h 58"/>
                <a:gd name="T6" fmla="*/ 95561981 w 78"/>
                <a:gd name="T7" fmla="*/ 7195391 h 58"/>
                <a:gd name="T8" fmla="*/ 118682426 w 78"/>
                <a:gd name="T9" fmla="*/ 21584828 h 58"/>
                <a:gd name="T10" fmla="*/ 104809911 w 78"/>
                <a:gd name="T11" fmla="*/ 34175757 h 58"/>
                <a:gd name="T12" fmla="*/ 87854752 w 78"/>
                <a:gd name="T13" fmla="*/ 35974269 h 58"/>
                <a:gd name="T14" fmla="*/ 67818172 w 78"/>
                <a:gd name="T15" fmla="*/ 55760591 h 58"/>
                <a:gd name="T16" fmla="*/ 53946898 w 78"/>
                <a:gd name="T17" fmla="*/ 102528622 h 58"/>
                <a:gd name="T18" fmla="*/ 44697726 w 78"/>
                <a:gd name="T19" fmla="*/ 82742290 h 58"/>
                <a:gd name="T20" fmla="*/ 18495865 w 78"/>
                <a:gd name="T21" fmla="*/ 80943778 h 58"/>
                <a:gd name="T22" fmla="*/ 35449787 w 78"/>
                <a:gd name="T23" fmla="*/ 43169657 h 58"/>
                <a:gd name="T24" fmla="*/ 0 w 78"/>
                <a:gd name="T25" fmla="*/ 30578733 h 58"/>
                <a:gd name="T26" fmla="*/ 0 w 78"/>
                <a:gd name="T27" fmla="*/ 12590929 h 58"/>
                <a:gd name="T28" fmla="*/ 0 w 78"/>
                <a:gd name="T29" fmla="*/ 12590929 h 5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8"/>
                <a:gd name="T46" fmla="*/ 0 h 58"/>
                <a:gd name="T47" fmla="*/ 78 w 78"/>
                <a:gd name="T48" fmla="*/ 58 h 5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8" h="58">
                  <a:moveTo>
                    <a:pt x="0" y="7"/>
                  </a:moveTo>
                  <a:lnTo>
                    <a:pt x="22" y="5"/>
                  </a:lnTo>
                  <a:lnTo>
                    <a:pt x="39" y="0"/>
                  </a:lnTo>
                  <a:lnTo>
                    <a:pt x="62" y="4"/>
                  </a:lnTo>
                  <a:lnTo>
                    <a:pt x="77" y="12"/>
                  </a:lnTo>
                  <a:lnTo>
                    <a:pt x="68" y="19"/>
                  </a:lnTo>
                  <a:lnTo>
                    <a:pt x="57" y="20"/>
                  </a:lnTo>
                  <a:lnTo>
                    <a:pt x="44" y="31"/>
                  </a:lnTo>
                  <a:lnTo>
                    <a:pt x="35" y="57"/>
                  </a:lnTo>
                  <a:lnTo>
                    <a:pt x="29" y="46"/>
                  </a:lnTo>
                  <a:lnTo>
                    <a:pt x="12" y="45"/>
                  </a:lnTo>
                  <a:lnTo>
                    <a:pt x="23" y="24"/>
                  </a:lnTo>
                  <a:lnTo>
                    <a:pt x="0" y="17"/>
                  </a:lnTo>
                  <a:lnTo>
                    <a:pt x="0" y="7"/>
                  </a:lnTo>
                </a:path>
              </a:pathLst>
            </a:custGeom>
            <a:solidFill>
              <a:schemeClr val="accent2">
                <a:lumMod val="60000"/>
                <a:lumOff val="40000"/>
              </a:schemeClr>
            </a:solidFill>
            <a:ln w="6350">
              <a:solidFill>
                <a:schemeClr val="bg1"/>
              </a:solidFill>
              <a:round/>
              <a:headEnd/>
              <a:tailEnd/>
            </a:ln>
          </p:spPr>
          <p:txBody>
            <a:bodyPr lIns="0" tIns="0" rIns="0" bIns="0" anchor="ctr">
              <a:spAutoFit/>
            </a:bodyPr>
            <a:lstStyle/>
            <a:p>
              <a:pPr>
                <a:defRPr/>
              </a:pPr>
              <a:endParaRPr lang="en-GB" dirty="0"/>
            </a:p>
          </p:txBody>
        </p:sp>
        <p:sp>
          <p:nvSpPr>
            <p:cNvPr id="112" name="Freeform 111"/>
            <p:cNvSpPr>
              <a:spLocks/>
            </p:cNvSpPr>
            <p:nvPr/>
          </p:nvSpPr>
          <p:spPr bwMode="auto">
            <a:xfrm>
              <a:off x="3301191" y="3190730"/>
              <a:ext cx="33474" cy="291958"/>
            </a:xfrm>
            <a:custGeom>
              <a:avLst/>
              <a:gdLst>
                <a:gd name="T0" fmla="*/ 67080589 w 45"/>
                <a:gd name="T1" fmla="*/ 15534291 h 29"/>
                <a:gd name="T2" fmla="*/ 51835342 w 45"/>
                <a:gd name="T3" fmla="*/ 48329201 h 29"/>
                <a:gd name="T4" fmla="*/ 0 w 45"/>
                <a:gd name="T5" fmla="*/ 39698886 h 29"/>
                <a:gd name="T6" fmla="*/ 21343603 w 45"/>
                <a:gd name="T7" fmla="*/ 18986938 h 29"/>
                <a:gd name="T8" fmla="*/ 35065190 w 45"/>
                <a:gd name="T9" fmla="*/ 0 h 29"/>
                <a:gd name="T10" fmla="*/ 67080589 w 45"/>
                <a:gd name="T11" fmla="*/ 15534291 h 29"/>
                <a:gd name="T12" fmla="*/ 67080589 w 45"/>
                <a:gd name="T13" fmla="*/ 15534291 h 29"/>
                <a:gd name="T14" fmla="*/ 0 60000 65536"/>
                <a:gd name="T15" fmla="*/ 0 60000 65536"/>
                <a:gd name="T16" fmla="*/ 0 60000 65536"/>
                <a:gd name="T17" fmla="*/ 0 60000 65536"/>
                <a:gd name="T18" fmla="*/ 0 60000 65536"/>
                <a:gd name="T19" fmla="*/ 0 60000 65536"/>
                <a:gd name="T20" fmla="*/ 0 60000 65536"/>
                <a:gd name="T21" fmla="*/ 0 w 45"/>
                <a:gd name="T22" fmla="*/ 0 h 29"/>
                <a:gd name="T23" fmla="*/ 45 w 45"/>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5" h="29">
                  <a:moveTo>
                    <a:pt x="44" y="9"/>
                  </a:moveTo>
                  <a:lnTo>
                    <a:pt x="34" y="28"/>
                  </a:lnTo>
                  <a:lnTo>
                    <a:pt x="0" y="23"/>
                  </a:lnTo>
                  <a:lnTo>
                    <a:pt x="14" y="11"/>
                  </a:lnTo>
                  <a:lnTo>
                    <a:pt x="23" y="0"/>
                  </a:lnTo>
                  <a:lnTo>
                    <a:pt x="44" y="9"/>
                  </a:lnTo>
                </a:path>
              </a:pathLst>
            </a:custGeom>
            <a:solidFill>
              <a:schemeClr val="accent2">
                <a:lumMod val="60000"/>
                <a:lumOff val="40000"/>
              </a:schemeClr>
            </a:solidFill>
            <a:ln w="6350">
              <a:solidFill>
                <a:schemeClr val="bg1"/>
              </a:solidFill>
              <a:round/>
              <a:headEnd/>
              <a:tailEnd/>
            </a:ln>
          </p:spPr>
          <p:txBody>
            <a:bodyPr wrap="square" lIns="0" tIns="0" rIns="0" bIns="0" anchor="ctr">
              <a:spAutoFit/>
            </a:bodyPr>
            <a:lstStyle/>
            <a:p>
              <a:pPr>
                <a:defRPr/>
              </a:pPr>
              <a:endParaRPr lang="en-GB" dirty="0"/>
            </a:p>
          </p:txBody>
        </p:sp>
      </p:grpSp>
      <p:sp>
        <p:nvSpPr>
          <p:cNvPr id="280" name="Rectangle 2"/>
          <p:cNvSpPr>
            <a:spLocks noGrp="1" noChangeArrowheads="1"/>
          </p:cNvSpPr>
          <p:nvPr>
            <p:ph type="title"/>
          </p:nvPr>
        </p:nvSpPr>
        <p:spPr>
          <a:xfrm>
            <a:off x="457200" y="205740"/>
            <a:ext cx="8229600" cy="891540"/>
          </a:xfrm>
        </p:spPr>
        <p:txBody>
          <a:bodyPr>
            <a:noAutofit/>
          </a:bodyPr>
          <a:lstStyle/>
          <a:p>
            <a:r>
              <a:rPr lang="en-US" sz="2800" dirty="0" smtClean="0"/>
              <a:t>Global UFS Demand Growth for 2015 and 2016 Varies by Region</a:t>
            </a:r>
            <a:br>
              <a:rPr lang="en-US" sz="2800" dirty="0" smtClean="0"/>
            </a:br>
            <a:r>
              <a:rPr lang="en-US" sz="2000" dirty="0" smtClean="0"/>
              <a:t>Thousand Tonnes, Percent per Year</a:t>
            </a:r>
          </a:p>
        </p:txBody>
      </p:sp>
      <p:sp>
        <p:nvSpPr>
          <p:cNvPr id="298" name="TextBox 297"/>
          <p:cNvSpPr txBox="1"/>
          <p:nvPr/>
        </p:nvSpPr>
        <p:spPr>
          <a:xfrm>
            <a:off x="2990101" y="4569269"/>
            <a:ext cx="3392592" cy="28545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eaLnBrk="0" hangingPunct="0"/>
            <a:r>
              <a:rPr lang="en-US" b="1" dirty="0" smtClean="0">
                <a:ea typeface="+mj-ea"/>
                <a:cs typeface="Arial" pitchFamily="34" charset="0"/>
              </a:rPr>
              <a:t>Global: 211 (0.2%)</a:t>
            </a:r>
          </a:p>
        </p:txBody>
      </p:sp>
      <p:sp>
        <p:nvSpPr>
          <p:cNvPr id="284" name="TextBox 283"/>
          <p:cNvSpPr txBox="1"/>
          <p:nvPr/>
        </p:nvSpPr>
        <p:spPr>
          <a:xfrm>
            <a:off x="4510625" y="2830040"/>
            <a:ext cx="1330038" cy="369332"/>
          </a:xfrm>
          <a:prstGeom prst="rect">
            <a:avLst/>
          </a:prstGeom>
          <a:solidFill>
            <a:schemeClr val="bg1">
              <a:alpha val="78000"/>
            </a:schemeClr>
          </a:solidFill>
        </p:spPr>
        <p:txBody>
          <a:bodyPr wrap="square" rtlCol="0">
            <a:spAutoFit/>
          </a:bodyPr>
          <a:lstStyle/>
          <a:p>
            <a:r>
              <a:rPr lang="en-US" sz="1800" b="1" dirty="0" smtClean="0"/>
              <a:t>76 (2.9%)</a:t>
            </a:r>
            <a:endParaRPr lang="en-US" sz="1800" b="1" dirty="0"/>
          </a:p>
        </p:txBody>
      </p:sp>
      <p:sp>
        <p:nvSpPr>
          <p:cNvPr id="290" name="TextBox 289"/>
          <p:cNvSpPr txBox="1"/>
          <p:nvPr/>
        </p:nvSpPr>
        <p:spPr>
          <a:xfrm>
            <a:off x="3404592" y="2379833"/>
            <a:ext cx="1717965" cy="369332"/>
          </a:xfrm>
          <a:prstGeom prst="rect">
            <a:avLst/>
          </a:prstGeom>
          <a:solidFill>
            <a:schemeClr val="bg1">
              <a:alpha val="78000"/>
            </a:schemeClr>
          </a:solidFill>
        </p:spPr>
        <p:txBody>
          <a:bodyPr wrap="square" rtlCol="0">
            <a:spAutoFit/>
          </a:bodyPr>
          <a:lstStyle/>
          <a:p>
            <a:r>
              <a:rPr lang="en-US" sz="1800" b="1" dirty="0" smtClean="0"/>
              <a:t>-140 (-1.0%)</a:t>
            </a:r>
            <a:endParaRPr lang="en-US" sz="1800" b="1" dirty="0"/>
          </a:p>
        </p:txBody>
      </p:sp>
      <p:sp>
        <p:nvSpPr>
          <p:cNvPr id="291" name="TextBox 290"/>
          <p:cNvSpPr txBox="1"/>
          <p:nvPr/>
        </p:nvSpPr>
        <p:spPr>
          <a:xfrm>
            <a:off x="6109854" y="2499766"/>
            <a:ext cx="1565565" cy="369332"/>
          </a:xfrm>
          <a:prstGeom prst="rect">
            <a:avLst/>
          </a:prstGeom>
          <a:solidFill>
            <a:schemeClr val="bg1">
              <a:alpha val="78000"/>
            </a:schemeClr>
          </a:solidFill>
        </p:spPr>
        <p:txBody>
          <a:bodyPr wrap="square" rtlCol="0">
            <a:spAutoFit/>
          </a:bodyPr>
          <a:lstStyle/>
          <a:p>
            <a:r>
              <a:rPr lang="en-US" sz="1800" b="1" dirty="0" smtClean="0"/>
              <a:t>576 (1.0%)</a:t>
            </a:r>
            <a:endParaRPr lang="en-US" sz="1800" b="1" dirty="0"/>
          </a:p>
        </p:txBody>
      </p:sp>
      <p:sp>
        <p:nvSpPr>
          <p:cNvPr id="292" name="TextBox 291"/>
          <p:cNvSpPr txBox="1"/>
          <p:nvPr/>
        </p:nvSpPr>
        <p:spPr>
          <a:xfrm>
            <a:off x="4391891" y="3673938"/>
            <a:ext cx="1371601" cy="369332"/>
          </a:xfrm>
          <a:prstGeom prst="rect">
            <a:avLst/>
          </a:prstGeom>
          <a:solidFill>
            <a:schemeClr val="bg1">
              <a:alpha val="78000"/>
            </a:schemeClr>
          </a:solidFill>
        </p:spPr>
        <p:txBody>
          <a:bodyPr wrap="square" rtlCol="0">
            <a:spAutoFit/>
          </a:bodyPr>
          <a:lstStyle/>
          <a:p>
            <a:r>
              <a:rPr lang="en-US" sz="1800" b="1" dirty="0" smtClean="0"/>
              <a:t>138 (4.3%)</a:t>
            </a:r>
            <a:endParaRPr lang="en-US" sz="1800" b="1" dirty="0"/>
          </a:p>
        </p:txBody>
      </p:sp>
      <p:sp>
        <p:nvSpPr>
          <p:cNvPr id="293" name="TextBox 292"/>
          <p:cNvSpPr txBox="1"/>
          <p:nvPr/>
        </p:nvSpPr>
        <p:spPr>
          <a:xfrm>
            <a:off x="5140035" y="2042565"/>
            <a:ext cx="1399311" cy="369332"/>
          </a:xfrm>
          <a:prstGeom prst="rect">
            <a:avLst/>
          </a:prstGeom>
          <a:solidFill>
            <a:schemeClr val="bg1">
              <a:alpha val="78000"/>
            </a:schemeClr>
          </a:solidFill>
        </p:spPr>
        <p:txBody>
          <a:bodyPr wrap="square" rtlCol="0">
            <a:spAutoFit/>
          </a:bodyPr>
          <a:lstStyle/>
          <a:p>
            <a:r>
              <a:rPr lang="en-US" sz="1800" b="1" dirty="0" smtClean="0"/>
              <a:t>-42 (-0.7%)</a:t>
            </a:r>
            <a:endParaRPr lang="en-US" sz="1800" b="1" dirty="0"/>
          </a:p>
        </p:txBody>
      </p:sp>
      <p:sp>
        <p:nvSpPr>
          <p:cNvPr id="294" name="TextBox 293"/>
          <p:cNvSpPr txBox="1"/>
          <p:nvPr/>
        </p:nvSpPr>
        <p:spPr>
          <a:xfrm>
            <a:off x="6553200" y="3933710"/>
            <a:ext cx="1560287" cy="369332"/>
          </a:xfrm>
          <a:prstGeom prst="rect">
            <a:avLst/>
          </a:prstGeom>
          <a:solidFill>
            <a:schemeClr val="bg1">
              <a:alpha val="78000"/>
            </a:schemeClr>
          </a:solidFill>
        </p:spPr>
        <p:txBody>
          <a:bodyPr wrap="square" rtlCol="0">
            <a:spAutoFit/>
          </a:bodyPr>
          <a:lstStyle/>
          <a:p>
            <a:r>
              <a:rPr lang="en-US" sz="1800" b="1" dirty="0" smtClean="0"/>
              <a:t>-21 (-2.3%)</a:t>
            </a:r>
            <a:endParaRPr lang="en-US" sz="1800" b="1" dirty="0"/>
          </a:p>
        </p:txBody>
      </p:sp>
      <p:sp>
        <p:nvSpPr>
          <p:cNvPr id="295" name="TextBox 294"/>
          <p:cNvSpPr txBox="1"/>
          <p:nvPr/>
        </p:nvSpPr>
        <p:spPr>
          <a:xfrm>
            <a:off x="1025237" y="2250383"/>
            <a:ext cx="1717965" cy="369332"/>
          </a:xfrm>
          <a:prstGeom prst="rect">
            <a:avLst/>
          </a:prstGeom>
          <a:solidFill>
            <a:schemeClr val="bg1">
              <a:alpha val="78000"/>
            </a:schemeClr>
          </a:solidFill>
        </p:spPr>
        <p:txBody>
          <a:bodyPr wrap="square" rtlCol="0">
            <a:spAutoFit/>
          </a:bodyPr>
          <a:lstStyle/>
          <a:p>
            <a:r>
              <a:rPr lang="en-US" sz="1800" b="1" dirty="0" smtClean="0"/>
              <a:t>-478 (-2.9%)</a:t>
            </a:r>
            <a:endParaRPr lang="en-US" sz="1800" b="1" dirty="0"/>
          </a:p>
        </p:txBody>
      </p:sp>
      <p:sp>
        <p:nvSpPr>
          <p:cNvPr id="296" name="TextBox 295"/>
          <p:cNvSpPr txBox="1"/>
          <p:nvPr/>
        </p:nvSpPr>
        <p:spPr>
          <a:xfrm>
            <a:off x="2299854" y="3767456"/>
            <a:ext cx="1357747" cy="369332"/>
          </a:xfrm>
          <a:prstGeom prst="rect">
            <a:avLst/>
          </a:prstGeom>
          <a:solidFill>
            <a:schemeClr val="bg1">
              <a:alpha val="78000"/>
            </a:schemeClr>
          </a:solidFill>
        </p:spPr>
        <p:txBody>
          <a:bodyPr wrap="square" rtlCol="0">
            <a:spAutoFit/>
          </a:bodyPr>
          <a:lstStyle/>
          <a:p>
            <a:r>
              <a:rPr lang="en-US" sz="1800" b="1" dirty="0" smtClean="0"/>
              <a:t>102 (1.4%)</a:t>
            </a:r>
            <a:endParaRPr lang="en-US" sz="1800" b="1" dirty="0"/>
          </a:p>
        </p:txBody>
      </p:sp>
      <p:sp>
        <p:nvSpPr>
          <p:cNvPr id="286" name="Footer Placeholder 285"/>
          <p:cNvSpPr>
            <a:spLocks noGrp="1"/>
          </p:cNvSpPr>
          <p:nvPr>
            <p:ph type="ftr" sz="quarter" idx="11"/>
          </p:nvPr>
        </p:nvSpPr>
        <p:spPr/>
        <p:txBody>
          <a:bodyPr/>
          <a:lstStyle/>
          <a:p>
            <a:r>
              <a:rPr lang="en-US" dirty="0" smtClean="0"/>
              <a:t>© Copyright 2015 RISI, Inc. | Proprietary Information</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0" y="4869687"/>
            <a:ext cx="2133600" cy="273844"/>
          </a:xfrm>
          <a:prstGeom prst="rect">
            <a:avLst/>
          </a:prstGeom>
        </p:spPr>
        <p:txBody>
          <a:bodyPr/>
          <a:lstStyle/>
          <a:p>
            <a:pPr>
              <a:defRPr/>
            </a:pPr>
            <a:fld id="{D4808536-8D66-4EC5-8B60-448EF8678354}" type="slidenum">
              <a:rPr lang="en-US" smtClean="0">
                <a:solidFill>
                  <a:prstClr val="white"/>
                </a:solidFill>
              </a:rPr>
              <a:pPr>
                <a:defRPr/>
              </a:pPr>
              <a:t>40</a:t>
            </a:fld>
            <a:endParaRPr lang="en-US" dirty="0">
              <a:solidFill>
                <a:prstClr val="white"/>
              </a:solidFill>
            </a:endParaRPr>
          </a:p>
        </p:txBody>
      </p:sp>
      <p:grpSp>
        <p:nvGrpSpPr>
          <p:cNvPr id="2" name="Group 270"/>
          <p:cNvGrpSpPr/>
          <p:nvPr/>
        </p:nvGrpSpPr>
        <p:grpSpPr>
          <a:xfrm>
            <a:off x="495879" y="182403"/>
            <a:ext cx="2348338" cy="1791021"/>
            <a:chOff x="1537975" y="3333249"/>
            <a:chExt cx="1914514" cy="2812457"/>
          </a:xfrm>
        </p:grpSpPr>
        <p:sp>
          <p:nvSpPr>
            <p:cNvPr id="26" name="Freeform 25"/>
            <p:cNvSpPr>
              <a:spLocks/>
            </p:cNvSpPr>
            <p:nvPr/>
          </p:nvSpPr>
          <p:spPr bwMode="auto">
            <a:xfrm>
              <a:off x="1537975" y="3333249"/>
              <a:ext cx="704671" cy="452354"/>
            </a:xfrm>
            <a:custGeom>
              <a:avLst/>
              <a:gdLst>
                <a:gd name="T0" fmla="*/ 0 w 412"/>
                <a:gd name="T1" fmla="*/ 5082858 h 261"/>
                <a:gd name="T2" fmla="*/ 0 w 412"/>
                <a:gd name="T3" fmla="*/ 5082858 h 261"/>
                <a:gd name="T4" fmla="*/ 29795363 w 412"/>
                <a:gd name="T5" fmla="*/ 72852125 h 261"/>
                <a:gd name="T6" fmla="*/ 65864618 w 412"/>
                <a:gd name="T7" fmla="*/ 105042701 h 261"/>
                <a:gd name="T8" fmla="*/ 64295518 w 412"/>
                <a:gd name="T9" fmla="*/ 123679407 h 261"/>
                <a:gd name="T10" fmla="*/ 45477599 w 412"/>
                <a:gd name="T11" fmla="*/ 127067544 h 261"/>
                <a:gd name="T12" fmla="*/ 86250404 w 412"/>
                <a:gd name="T13" fmla="*/ 142316113 h 261"/>
                <a:gd name="T14" fmla="*/ 108205270 w 412"/>
                <a:gd name="T15" fmla="*/ 174506710 h 261"/>
                <a:gd name="T16" fmla="*/ 106637423 w 412"/>
                <a:gd name="T17" fmla="*/ 199919690 h 261"/>
                <a:gd name="T18" fmla="*/ 152115002 w 412"/>
                <a:gd name="T19" fmla="*/ 242275958 h 261"/>
                <a:gd name="T20" fmla="*/ 163092435 w 412"/>
                <a:gd name="T21" fmla="*/ 228722108 h 261"/>
                <a:gd name="T22" fmla="*/ 53318085 w 412"/>
                <a:gd name="T23" fmla="*/ 62686412 h 261"/>
                <a:gd name="T24" fmla="*/ 47045445 w 412"/>
                <a:gd name="T25" fmla="*/ 18636711 h 261"/>
                <a:gd name="T26" fmla="*/ 70568158 w 412"/>
                <a:gd name="T27" fmla="*/ 28802429 h 261"/>
                <a:gd name="T28" fmla="*/ 111340964 w 412"/>
                <a:gd name="T29" fmla="*/ 101654564 h 261"/>
                <a:gd name="T30" fmla="*/ 169365114 w 412"/>
                <a:gd name="T31" fmla="*/ 155869963 h 261"/>
                <a:gd name="T32" fmla="*/ 166228168 w 412"/>
                <a:gd name="T33" fmla="*/ 176200127 h 261"/>
                <a:gd name="T34" fmla="*/ 246205893 w 412"/>
                <a:gd name="T35" fmla="*/ 250746952 h 261"/>
                <a:gd name="T36" fmla="*/ 255615479 w 412"/>
                <a:gd name="T37" fmla="*/ 282937507 h 261"/>
                <a:gd name="T38" fmla="*/ 246205893 w 412"/>
                <a:gd name="T39" fmla="*/ 303267631 h 261"/>
                <a:gd name="T40" fmla="*/ 265023813 w 412"/>
                <a:gd name="T41" fmla="*/ 332070050 h 261"/>
                <a:gd name="T42" fmla="*/ 417138854 w 412"/>
                <a:gd name="T43" fmla="*/ 410005092 h 261"/>
                <a:gd name="T44" fmla="*/ 484571299 w 412"/>
                <a:gd name="T45" fmla="*/ 403227517 h 261"/>
                <a:gd name="T46" fmla="*/ 528479779 w 412"/>
                <a:gd name="T47" fmla="*/ 440500929 h 261"/>
                <a:gd name="T48" fmla="*/ 545729852 w 412"/>
                <a:gd name="T49" fmla="*/ 404922236 h 261"/>
                <a:gd name="T50" fmla="*/ 567684718 w 412"/>
                <a:gd name="T51" fmla="*/ 403227517 h 261"/>
                <a:gd name="T52" fmla="*/ 545729852 w 412"/>
                <a:gd name="T53" fmla="*/ 372731680 h 261"/>
                <a:gd name="T54" fmla="*/ 594344377 w 412"/>
                <a:gd name="T55" fmla="*/ 360872550 h 261"/>
                <a:gd name="T56" fmla="*/ 613162297 w 412"/>
                <a:gd name="T57" fmla="*/ 347318700 h 261"/>
                <a:gd name="T58" fmla="*/ 617867090 w 412"/>
                <a:gd name="T59" fmla="*/ 340541043 h 261"/>
                <a:gd name="T60" fmla="*/ 624139730 w 412"/>
                <a:gd name="T61" fmla="*/ 357484413 h 261"/>
                <a:gd name="T62" fmla="*/ 644526749 w 412"/>
                <a:gd name="T63" fmla="*/ 282937507 h 261"/>
                <a:gd name="T64" fmla="*/ 617867090 w 412"/>
                <a:gd name="T65" fmla="*/ 272771795 h 261"/>
                <a:gd name="T66" fmla="*/ 569253817 w 412"/>
                <a:gd name="T67" fmla="*/ 282937507 h 261"/>
                <a:gd name="T68" fmla="*/ 544162005 w 412"/>
                <a:gd name="T69" fmla="*/ 347318700 h 261"/>
                <a:gd name="T70" fmla="*/ 481434353 w 412"/>
                <a:gd name="T71" fmla="*/ 354094974 h 261"/>
                <a:gd name="T72" fmla="*/ 454775946 w 412"/>
                <a:gd name="T73" fmla="*/ 338847625 h 261"/>
                <a:gd name="T74" fmla="*/ 414001908 w 412"/>
                <a:gd name="T75" fmla="*/ 259217945 h 261"/>
                <a:gd name="T76" fmla="*/ 412434061 w 412"/>
                <a:gd name="T77" fmla="*/ 199919690 h 261"/>
                <a:gd name="T78" fmla="*/ 426548440 w 412"/>
                <a:gd name="T79" fmla="*/ 171117271 h 261"/>
                <a:gd name="T80" fmla="*/ 384206555 w 412"/>
                <a:gd name="T81" fmla="*/ 155869963 h 261"/>
                <a:gd name="T82" fmla="*/ 330888489 w 412"/>
                <a:gd name="T83" fmla="*/ 72852125 h 261"/>
                <a:gd name="T84" fmla="*/ 285410832 w 412"/>
                <a:gd name="T85" fmla="*/ 89794132 h 261"/>
                <a:gd name="T86" fmla="*/ 227387973 w 412"/>
                <a:gd name="T87" fmla="*/ 22024853 h 261"/>
                <a:gd name="T88" fmla="*/ 130160136 w 412"/>
                <a:gd name="T89" fmla="*/ 35578703 h 261"/>
                <a:gd name="T90" fmla="*/ 48614545 w 412"/>
                <a:gd name="T91" fmla="*/ 0 h 261"/>
                <a:gd name="T92" fmla="*/ 0 w 412"/>
                <a:gd name="T93" fmla="*/ 5082858 h 261"/>
                <a:gd name="T94" fmla="*/ 0 w 412"/>
                <a:gd name="T95" fmla="*/ 5082858 h 26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12"/>
                <a:gd name="T145" fmla="*/ 0 h 261"/>
                <a:gd name="T146" fmla="*/ 412 w 412"/>
                <a:gd name="T147" fmla="*/ 261 h 26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12" h="261">
                  <a:moveTo>
                    <a:pt x="0" y="3"/>
                  </a:moveTo>
                  <a:lnTo>
                    <a:pt x="0" y="3"/>
                  </a:lnTo>
                  <a:lnTo>
                    <a:pt x="19" y="43"/>
                  </a:lnTo>
                  <a:lnTo>
                    <a:pt x="42" y="62"/>
                  </a:lnTo>
                  <a:lnTo>
                    <a:pt x="41" y="73"/>
                  </a:lnTo>
                  <a:lnTo>
                    <a:pt x="29" y="75"/>
                  </a:lnTo>
                  <a:lnTo>
                    <a:pt x="55" y="84"/>
                  </a:lnTo>
                  <a:lnTo>
                    <a:pt x="69" y="103"/>
                  </a:lnTo>
                  <a:lnTo>
                    <a:pt x="68" y="118"/>
                  </a:lnTo>
                  <a:lnTo>
                    <a:pt x="97" y="143"/>
                  </a:lnTo>
                  <a:lnTo>
                    <a:pt x="104" y="135"/>
                  </a:lnTo>
                  <a:lnTo>
                    <a:pt x="34" y="37"/>
                  </a:lnTo>
                  <a:lnTo>
                    <a:pt x="30" y="11"/>
                  </a:lnTo>
                  <a:lnTo>
                    <a:pt x="45" y="17"/>
                  </a:lnTo>
                  <a:lnTo>
                    <a:pt x="71" y="60"/>
                  </a:lnTo>
                  <a:lnTo>
                    <a:pt x="108" y="92"/>
                  </a:lnTo>
                  <a:lnTo>
                    <a:pt x="106" y="104"/>
                  </a:lnTo>
                  <a:lnTo>
                    <a:pt x="157" y="148"/>
                  </a:lnTo>
                  <a:lnTo>
                    <a:pt x="163" y="167"/>
                  </a:lnTo>
                  <a:lnTo>
                    <a:pt x="157" y="179"/>
                  </a:lnTo>
                  <a:lnTo>
                    <a:pt x="169" y="196"/>
                  </a:lnTo>
                  <a:lnTo>
                    <a:pt x="266" y="242"/>
                  </a:lnTo>
                  <a:lnTo>
                    <a:pt x="309" y="238"/>
                  </a:lnTo>
                  <a:lnTo>
                    <a:pt x="337" y="260"/>
                  </a:lnTo>
                  <a:lnTo>
                    <a:pt x="348" y="239"/>
                  </a:lnTo>
                  <a:lnTo>
                    <a:pt x="362" y="238"/>
                  </a:lnTo>
                  <a:lnTo>
                    <a:pt x="348" y="220"/>
                  </a:lnTo>
                  <a:lnTo>
                    <a:pt x="379" y="213"/>
                  </a:lnTo>
                  <a:lnTo>
                    <a:pt x="391" y="205"/>
                  </a:lnTo>
                  <a:lnTo>
                    <a:pt x="394" y="201"/>
                  </a:lnTo>
                  <a:lnTo>
                    <a:pt x="398" y="211"/>
                  </a:lnTo>
                  <a:lnTo>
                    <a:pt x="411" y="167"/>
                  </a:lnTo>
                  <a:lnTo>
                    <a:pt x="394" y="161"/>
                  </a:lnTo>
                  <a:lnTo>
                    <a:pt x="363" y="167"/>
                  </a:lnTo>
                  <a:lnTo>
                    <a:pt x="347" y="205"/>
                  </a:lnTo>
                  <a:lnTo>
                    <a:pt x="307" y="209"/>
                  </a:lnTo>
                  <a:lnTo>
                    <a:pt x="290" y="200"/>
                  </a:lnTo>
                  <a:lnTo>
                    <a:pt x="264" y="153"/>
                  </a:lnTo>
                  <a:lnTo>
                    <a:pt x="263" y="118"/>
                  </a:lnTo>
                  <a:lnTo>
                    <a:pt x="272" y="101"/>
                  </a:lnTo>
                  <a:lnTo>
                    <a:pt x="245" y="92"/>
                  </a:lnTo>
                  <a:lnTo>
                    <a:pt x="211" y="43"/>
                  </a:lnTo>
                  <a:lnTo>
                    <a:pt x="182" y="53"/>
                  </a:lnTo>
                  <a:lnTo>
                    <a:pt x="145" y="13"/>
                  </a:lnTo>
                  <a:lnTo>
                    <a:pt x="83" y="21"/>
                  </a:lnTo>
                  <a:lnTo>
                    <a:pt x="31" y="0"/>
                  </a:lnTo>
                  <a:lnTo>
                    <a:pt x="0" y="3"/>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grpSp>
          <p:nvGrpSpPr>
            <p:cNvPr id="3" name="Group 115"/>
            <p:cNvGrpSpPr>
              <a:grpSpLocks/>
            </p:cNvGrpSpPr>
            <p:nvPr/>
          </p:nvGrpSpPr>
          <p:grpSpPr bwMode="auto">
            <a:xfrm>
              <a:off x="2112534" y="3401021"/>
              <a:ext cx="1339955" cy="2744685"/>
              <a:chOff x="1821" y="3023"/>
              <a:chExt cx="785" cy="1359"/>
            </a:xfrm>
            <a:solidFill>
              <a:schemeClr val="bg1">
                <a:lumMod val="75000"/>
              </a:schemeClr>
            </a:solidFill>
          </p:grpSpPr>
          <p:sp>
            <p:nvSpPr>
              <p:cNvPr id="185" name="Freeform 184"/>
              <p:cNvSpPr>
                <a:spLocks/>
              </p:cNvSpPr>
              <p:nvPr/>
            </p:nvSpPr>
            <p:spPr bwMode="auto">
              <a:xfrm>
                <a:off x="2163" y="3068"/>
                <a:ext cx="21" cy="224"/>
              </a:xfrm>
              <a:custGeom>
                <a:avLst/>
                <a:gdLst>
                  <a:gd name="T0" fmla="*/ 0 w 21"/>
                  <a:gd name="T1" fmla="*/ 0 h 8"/>
                  <a:gd name="T2" fmla="*/ 0 w 21"/>
                  <a:gd name="T3" fmla="*/ 0 h 8"/>
                  <a:gd name="T4" fmla="*/ 2 w 21"/>
                  <a:gd name="T5" fmla="*/ 7 h 8"/>
                  <a:gd name="T6" fmla="*/ 20 w 21"/>
                  <a:gd name="T7" fmla="*/ 4 h 8"/>
                  <a:gd name="T8" fmla="*/ 0 w 21"/>
                  <a:gd name="T9" fmla="*/ 0 h 8"/>
                  <a:gd name="T10" fmla="*/ 0 w 21"/>
                  <a:gd name="T11" fmla="*/ 0 h 8"/>
                  <a:gd name="T12" fmla="*/ 0 60000 65536"/>
                  <a:gd name="T13" fmla="*/ 0 60000 65536"/>
                  <a:gd name="T14" fmla="*/ 0 60000 65536"/>
                  <a:gd name="T15" fmla="*/ 0 60000 65536"/>
                  <a:gd name="T16" fmla="*/ 0 60000 65536"/>
                  <a:gd name="T17" fmla="*/ 0 60000 65536"/>
                  <a:gd name="T18" fmla="*/ 0 w 21"/>
                  <a:gd name="T19" fmla="*/ 0 h 8"/>
                  <a:gd name="T20" fmla="*/ 21 w 21"/>
                  <a:gd name="T21" fmla="*/ 8 h 8"/>
                </a:gdLst>
                <a:ahLst/>
                <a:cxnLst>
                  <a:cxn ang="T12">
                    <a:pos x="T0" y="T1"/>
                  </a:cxn>
                  <a:cxn ang="T13">
                    <a:pos x="T2" y="T3"/>
                  </a:cxn>
                  <a:cxn ang="T14">
                    <a:pos x="T4" y="T5"/>
                  </a:cxn>
                  <a:cxn ang="T15">
                    <a:pos x="T6" y="T7"/>
                  </a:cxn>
                  <a:cxn ang="T16">
                    <a:pos x="T8" y="T9"/>
                  </a:cxn>
                  <a:cxn ang="T17">
                    <a:pos x="T10" y="T11"/>
                  </a:cxn>
                </a:cxnLst>
                <a:rect l="T18" t="T19" r="T20" b="T21"/>
                <a:pathLst>
                  <a:path w="21" h="8">
                    <a:moveTo>
                      <a:pt x="0" y="0"/>
                    </a:moveTo>
                    <a:lnTo>
                      <a:pt x="0" y="0"/>
                    </a:lnTo>
                    <a:lnTo>
                      <a:pt x="2" y="7"/>
                    </a:lnTo>
                    <a:lnTo>
                      <a:pt x="20" y="4"/>
                    </a:lnTo>
                    <a:lnTo>
                      <a:pt x="0" y="0"/>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86" name="Freeform 185"/>
              <p:cNvSpPr>
                <a:spLocks/>
              </p:cNvSpPr>
              <p:nvPr/>
            </p:nvSpPr>
            <p:spPr bwMode="auto">
              <a:xfrm>
                <a:off x="2079" y="3858"/>
                <a:ext cx="270" cy="224"/>
              </a:xfrm>
              <a:custGeom>
                <a:avLst/>
                <a:gdLst>
                  <a:gd name="T0" fmla="*/ 0 w 270"/>
                  <a:gd name="T1" fmla="*/ 444 h 481"/>
                  <a:gd name="T2" fmla="*/ 0 w 270"/>
                  <a:gd name="T3" fmla="*/ 444 h 481"/>
                  <a:gd name="T4" fmla="*/ 3 w 270"/>
                  <a:gd name="T5" fmla="*/ 455 h 481"/>
                  <a:gd name="T6" fmla="*/ 14 w 270"/>
                  <a:gd name="T7" fmla="*/ 451 h 481"/>
                  <a:gd name="T8" fmla="*/ 18 w 270"/>
                  <a:gd name="T9" fmla="*/ 475 h 481"/>
                  <a:gd name="T10" fmla="*/ 68 w 270"/>
                  <a:gd name="T11" fmla="*/ 480 h 481"/>
                  <a:gd name="T12" fmla="*/ 54 w 270"/>
                  <a:gd name="T13" fmla="*/ 468 h 481"/>
                  <a:gd name="T14" fmla="*/ 64 w 270"/>
                  <a:gd name="T15" fmla="*/ 435 h 481"/>
                  <a:gd name="T16" fmla="*/ 74 w 270"/>
                  <a:gd name="T17" fmla="*/ 442 h 481"/>
                  <a:gd name="T18" fmla="*/ 105 w 270"/>
                  <a:gd name="T19" fmla="*/ 396 h 481"/>
                  <a:gd name="T20" fmla="*/ 81 w 270"/>
                  <a:gd name="T21" fmla="*/ 370 h 481"/>
                  <a:gd name="T22" fmla="*/ 108 w 270"/>
                  <a:gd name="T23" fmla="*/ 354 h 481"/>
                  <a:gd name="T24" fmla="*/ 112 w 270"/>
                  <a:gd name="T25" fmla="*/ 331 h 481"/>
                  <a:gd name="T26" fmla="*/ 124 w 270"/>
                  <a:gd name="T27" fmla="*/ 320 h 481"/>
                  <a:gd name="T28" fmla="*/ 113 w 270"/>
                  <a:gd name="T29" fmla="*/ 316 h 481"/>
                  <a:gd name="T30" fmla="*/ 134 w 270"/>
                  <a:gd name="T31" fmla="*/ 316 h 481"/>
                  <a:gd name="T32" fmla="*/ 131 w 270"/>
                  <a:gd name="T33" fmla="*/ 305 h 481"/>
                  <a:gd name="T34" fmla="*/ 122 w 270"/>
                  <a:gd name="T35" fmla="*/ 312 h 481"/>
                  <a:gd name="T36" fmla="*/ 113 w 270"/>
                  <a:gd name="T37" fmla="*/ 304 h 481"/>
                  <a:gd name="T38" fmla="*/ 112 w 270"/>
                  <a:gd name="T39" fmla="*/ 287 h 481"/>
                  <a:gd name="T40" fmla="*/ 149 w 270"/>
                  <a:gd name="T41" fmla="*/ 288 h 481"/>
                  <a:gd name="T42" fmla="*/ 152 w 270"/>
                  <a:gd name="T43" fmla="*/ 253 h 481"/>
                  <a:gd name="T44" fmla="*/ 210 w 270"/>
                  <a:gd name="T45" fmla="*/ 247 h 481"/>
                  <a:gd name="T46" fmla="*/ 227 w 270"/>
                  <a:gd name="T47" fmla="*/ 223 h 481"/>
                  <a:gd name="T48" fmla="*/ 204 w 270"/>
                  <a:gd name="T49" fmla="*/ 178 h 481"/>
                  <a:gd name="T50" fmla="*/ 216 w 270"/>
                  <a:gd name="T51" fmla="*/ 122 h 481"/>
                  <a:gd name="T52" fmla="*/ 269 w 270"/>
                  <a:gd name="T53" fmla="*/ 76 h 481"/>
                  <a:gd name="T54" fmla="*/ 267 w 270"/>
                  <a:gd name="T55" fmla="*/ 55 h 481"/>
                  <a:gd name="T56" fmla="*/ 256 w 270"/>
                  <a:gd name="T57" fmla="*/ 55 h 481"/>
                  <a:gd name="T58" fmla="*/ 242 w 270"/>
                  <a:gd name="T59" fmla="*/ 79 h 481"/>
                  <a:gd name="T60" fmla="*/ 205 w 270"/>
                  <a:gd name="T61" fmla="*/ 78 h 481"/>
                  <a:gd name="T62" fmla="*/ 213 w 270"/>
                  <a:gd name="T63" fmla="*/ 50 h 481"/>
                  <a:gd name="T64" fmla="*/ 147 w 270"/>
                  <a:gd name="T65" fmla="*/ 7 h 481"/>
                  <a:gd name="T66" fmla="*/ 125 w 270"/>
                  <a:gd name="T67" fmla="*/ 3 h 481"/>
                  <a:gd name="T68" fmla="*/ 123 w 270"/>
                  <a:gd name="T69" fmla="*/ 12 h 481"/>
                  <a:gd name="T70" fmla="*/ 98 w 270"/>
                  <a:gd name="T71" fmla="*/ 0 h 481"/>
                  <a:gd name="T72" fmla="*/ 84 w 270"/>
                  <a:gd name="T73" fmla="*/ 15 h 481"/>
                  <a:gd name="T74" fmla="*/ 82 w 270"/>
                  <a:gd name="T75" fmla="*/ 32 h 481"/>
                  <a:gd name="T76" fmla="*/ 67 w 270"/>
                  <a:gd name="T77" fmla="*/ 39 h 481"/>
                  <a:gd name="T78" fmla="*/ 68 w 270"/>
                  <a:gd name="T79" fmla="*/ 73 h 481"/>
                  <a:gd name="T80" fmla="*/ 51 w 270"/>
                  <a:gd name="T81" fmla="*/ 91 h 481"/>
                  <a:gd name="T82" fmla="*/ 39 w 270"/>
                  <a:gd name="T83" fmla="*/ 138 h 481"/>
                  <a:gd name="T84" fmla="*/ 48 w 270"/>
                  <a:gd name="T85" fmla="*/ 182 h 481"/>
                  <a:gd name="T86" fmla="*/ 31 w 270"/>
                  <a:gd name="T87" fmla="*/ 220 h 481"/>
                  <a:gd name="T88" fmla="*/ 18 w 270"/>
                  <a:gd name="T89" fmla="*/ 313 h 481"/>
                  <a:gd name="T90" fmla="*/ 28 w 270"/>
                  <a:gd name="T91" fmla="*/ 348 h 481"/>
                  <a:gd name="T92" fmla="*/ 19 w 270"/>
                  <a:gd name="T93" fmla="*/ 351 h 481"/>
                  <a:gd name="T94" fmla="*/ 23 w 270"/>
                  <a:gd name="T95" fmla="*/ 381 h 481"/>
                  <a:gd name="T96" fmla="*/ 0 w 270"/>
                  <a:gd name="T97" fmla="*/ 444 h 481"/>
                  <a:gd name="T98" fmla="*/ 0 w 270"/>
                  <a:gd name="T99" fmla="*/ 444 h 48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0"/>
                  <a:gd name="T151" fmla="*/ 0 h 481"/>
                  <a:gd name="T152" fmla="*/ 270 w 270"/>
                  <a:gd name="T153" fmla="*/ 481 h 48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0" h="481">
                    <a:moveTo>
                      <a:pt x="0" y="444"/>
                    </a:moveTo>
                    <a:lnTo>
                      <a:pt x="0" y="444"/>
                    </a:lnTo>
                    <a:lnTo>
                      <a:pt x="3" y="455"/>
                    </a:lnTo>
                    <a:lnTo>
                      <a:pt x="14" y="451"/>
                    </a:lnTo>
                    <a:lnTo>
                      <a:pt x="18" y="475"/>
                    </a:lnTo>
                    <a:lnTo>
                      <a:pt x="68" y="480"/>
                    </a:lnTo>
                    <a:lnTo>
                      <a:pt x="54" y="468"/>
                    </a:lnTo>
                    <a:lnTo>
                      <a:pt x="64" y="435"/>
                    </a:lnTo>
                    <a:lnTo>
                      <a:pt x="74" y="442"/>
                    </a:lnTo>
                    <a:lnTo>
                      <a:pt x="105" y="396"/>
                    </a:lnTo>
                    <a:lnTo>
                      <a:pt x="81" y="370"/>
                    </a:lnTo>
                    <a:lnTo>
                      <a:pt x="108" y="354"/>
                    </a:lnTo>
                    <a:lnTo>
                      <a:pt x="112" y="331"/>
                    </a:lnTo>
                    <a:lnTo>
                      <a:pt x="124" y="320"/>
                    </a:lnTo>
                    <a:lnTo>
                      <a:pt x="113" y="316"/>
                    </a:lnTo>
                    <a:lnTo>
                      <a:pt x="134" y="316"/>
                    </a:lnTo>
                    <a:lnTo>
                      <a:pt x="131" y="305"/>
                    </a:lnTo>
                    <a:lnTo>
                      <a:pt x="122" y="312"/>
                    </a:lnTo>
                    <a:lnTo>
                      <a:pt x="113" y="304"/>
                    </a:lnTo>
                    <a:lnTo>
                      <a:pt x="112" y="287"/>
                    </a:lnTo>
                    <a:lnTo>
                      <a:pt x="149" y="288"/>
                    </a:lnTo>
                    <a:lnTo>
                      <a:pt x="152" y="253"/>
                    </a:lnTo>
                    <a:lnTo>
                      <a:pt x="210" y="247"/>
                    </a:lnTo>
                    <a:lnTo>
                      <a:pt x="227" y="223"/>
                    </a:lnTo>
                    <a:lnTo>
                      <a:pt x="204" y="178"/>
                    </a:lnTo>
                    <a:lnTo>
                      <a:pt x="216" y="122"/>
                    </a:lnTo>
                    <a:lnTo>
                      <a:pt x="269" y="76"/>
                    </a:lnTo>
                    <a:lnTo>
                      <a:pt x="267" y="55"/>
                    </a:lnTo>
                    <a:lnTo>
                      <a:pt x="256" y="55"/>
                    </a:lnTo>
                    <a:lnTo>
                      <a:pt x="242" y="79"/>
                    </a:lnTo>
                    <a:lnTo>
                      <a:pt x="205" y="78"/>
                    </a:lnTo>
                    <a:lnTo>
                      <a:pt x="213" y="50"/>
                    </a:lnTo>
                    <a:lnTo>
                      <a:pt x="147" y="7"/>
                    </a:lnTo>
                    <a:lnTo>
                      <a:pt x="125" y="3"/>
                    </a:lnTo>
                    <a:lnTo>
                      <a:pt x="123" y="12"/>
                    </a:lnTo>
                    <a:lnTo>
                      <a:pt x="98" y="0"/>
                    </a:lnTo>
                    <a:lnTo>
                      <a:pt x="84" y="15"/>
                    </a:lnTo>
                    <a:lnTo>
                      <a:pt x="82" y="32"/>
                    </a:lnTo>
                    <a:lnTo>
                      <a:pt x="67" y="39"/>
                    </a:lnTo>
                    <a:lnTo>
                      <a:pt x="68" y="73"/>
                    </a:lnTo>
                    <a:lnTo>
                      <a:pt x="51" y="91"/>
                    </a:lnTo>
                    <a:lnTo>
                      <a:pt x="39" y="138"/>
                    </a:lnTo>
                    <a:lnTo>
                      <a:pt x="48" y="182"/>
                    </a:lnTo>
                    <a:lnTo>
                      <a:pt x="31" y="220"/>
                    </a:lnTo>
                    <a:lnTo>
                      <a:pt x="18" y="313"/>
                    </a:lnTo>
                    <a:lnTo>
                      <a:pt x="28" y="348"/>
                    </a:lnTo>
                    <a:lnTo>
                      <a:pt x="19" y="351"/>
                    </a:lnTo>
                    <a:lnTo>
                      <a:pt x="23" y="381"/>
                    </a:lnTo>
                    <a:lnTo>
                      <a:pt x="0" y="444"/>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87" name="Freeform 186"/>
              <p:cNvSpPr>
                <a:spLocks/>
              </p:cNvSpPr>
              <p:nvPr/>
            </p:nvSpPr>
            <p:spPr bwMode="auto">
              <a:xfrm>
                <a:off x="2143" y="4126"/>
                <a:ext cx="49" cy="224"/>
              </a:xfrm>
              <a:custGeom>
                <a:avLst/>
                <a:gdLst>
                  <a:gd name="T0" fmla="*/ 0 w 49"/>
                  <a:gd name="T1" fmla="*/ 0 h 42"/>
                  <a:gd name="T2" fmla="*/ 0 w 49"/>
                  <a:gd name="T3" fmla="*/ 0 h 42"/>
                  <a:gd name="T4" fmla="*/ 2 w 49"/>
                  <a:gd name="T5" fmla="*/ 41 h 42"/>
                  <a:gd name="T6" fmla="*/ 48 w 49"/>
                  <a:gd name="T7" fmla="*/ 37 h 42"/>
                  <a:gd name="T8" fmla="*/ 11 w 49"/>
                  <a:gd name="T9" fmla="*/ 20 h 42"/>
                  <a:gd name="T10" fmla="*/ 0 w 49"/>
                  <a:gd name="T11" fmla="*/ 0 h 42"/>
                  <a:gd name="T12" fmla="*/ 0 w 49"/>
                  <a:gd name="T13" fmla="*/ 0 h 42"/>
                  <a:gd name="T14" fmla="*/ 0 60000 65536"/>
                  <a:gd name="T15" fmla="*/ 0 60000 65536"/>
                  <a:gd name="T16" fmla="*/ 0 60000 65536"/>
                  <a:gd name="T17" fmla="*/ 0 60000 65536"/>
                  <a:gd name="T18" fmla="*/ 0 60000 65536"/>
                  <a:gd name="T19" fmla="*/ 0 60000 65536"/>
                  <a:gd name="T20" fmla="*/ 0 60000 65536"/>
                  <a:gd name="T21" fmla="*/ 0 w 49"/>
                  <a:gd name="T22" fmla="*/ 0 h 42"/>
                  <a:gd name="T23" fmla="*/ 49 w 49"/>
                  <a:gd name="T24" fmla="*/ 42 h 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9" h="42">
                    <a:moveTo>
                      <a:pt x="0" y="0"/>
                    </a:moveTo>
                    <a:lnTo>
                      <a:pt x="0" y="0"/>
                    </a:lnTo>
                    <a:lnTo>
                      <a:pt x="2" y="41"/>
                    </a:lnTo>
                    <a:lnTo>
                      <a:pt x="48" y="37"/>
                    </a:lnTo>
                    <a:lnTo>
                      <a:pt x="11" y="20"/>
                    </a:lnTo>
                    <a:lnTo>
                      <a:pt x="0" y="0"/>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88" name="Freeform 187"/>
              <p:cNvSpPr>
                <a:spLocks/>
              </p:cNvSpPr>
              <p:nvPr/>
            </p:nvSpPr>
            <p:spPr bwMode="auto">
              <a:xfrm>
                <a:off x="2129" y="3541"/>
                <a:ext cx="165" cy="224"/>
              </a:xfrm>
              <a:custGeom>
                <a:avLst/>
                <a:gdLst>
                  <a:gd name="T0" fmla="*/ 0 w 165"/>
                  <a:gd name="T1" fmla="*/ 18 h 185"/>
                  <a:gd name="T2" fmla="*/ 0 w 165"/>
                  <a:gd name="T3" fmla="*/ 18 h 185"/>
                  <a:gd name="T4" fmla="*/ 13 w 165"/>
                  <a:gd name="T5" fmla="*/ 38 h 185"/>
                  <a:gd name="T6" fmla="*/ 4 w 165"/>
                  <a:gd name="T7" fmla="*/ 80 h 185"/>
                  <a:gd name="T8" fmla="*/ 13 w 165"/>
                  <a:gd name="T9" fmla="*/ 84 h 185"/>
                  <a:gd name="T10" fmla="*/ 9 w 165"/>
                  <a:gd name="T11" fmla="*/ 91 h 185"/>
                  <a:gd name="T12" fmla="*/ 1 w 165"/>
                  <a:gd name="T13" fmla="*/ 108 h 185"/>
                  <a:gd name="T14" fmla="*/ 16 w 165"/>
                  <a:gd name="T15" fmla="*/ 133 h 185"/>
                  <a:gd name="T16" fmla="*/ 24 w 165"/>
                  <a:gd name="T17" fmla="*/ 183 h 185"/>
                  <a:gd name="T18" fmla="*/ 34 w 165"/>
                  <a:gd name="T19" fmla="*/ 184 h 185"/>
                  <a:gd name="T20" fmla="*/ 48 w 165"/>
                  <a:gd name="T21" fmla="*/ 169 h 185"/>
                  <a:gd name="T22" fmla="*/ 73 w 165"/>
                  <a:gd name="T23" fmla="*/ 181 h 185"/>
                  <a:gd name="T24" fmla="*/ 75 w 165"/>
                  <a:gd name="T25" fmla="*/ 172 h 185"/>
                  <a:gd name="T26" fmla="*/ 97 w 165"/>
                  <a:gd name="T27" fmla="*/ 176 h 185"/>
                  <a:gd name="T28" fmla="*/ 106 w 165"/>
                  <a:gd name="T29" fmla="*/ 139 h 185"/>
                  <a:gd name="T30" fmla="*/ 145 w 165"/>
                  <a:gd name="T31" fmla="*/ 133 h 185"/>
                  <a:gd name="T32" fmla="*/ 159 w 165"/>
                  <a:gd name="T33" fmla="*/ 145 h 185"/>
                  <a:gd name="T34" fmla="*/ 164 w 165"/>
                  <a:gd name="T35" fmla="*/ 117 h 185"/>
                  <a:gd name="T36" fmla="*/ 155 w 165"/>
                  <a:gd name="T37" fmla="*/ 93 h 185"/>
                  <a:gd name="T38" fmla="*/ 132 w 165"/>
                  <a:gd name="T39" fmla="*/ 91 h 185"/>
                  <a:gd name="T40" fmla="*/ 122 w 165"/>
                  <a:gd name="T41" fmla="*/ 55 h 185"/>
                  <a:gd name="T42" fmla="*/ 62 w 165"/>
                  <a:gd name="T43" fmla="*/ 31 h 185"/>
                  <a:gd name="T44" fmla="*/ 58 w 165"/>
                  <a:gd name="T45" fmla="*/ 0 h 185"/>
                  <a:gd name="T46" fmla="*/ 17 w 165"/>
                  <a:gd name="T47" fmla="*/ 19 h 185"/>
                  <a:gd name="T48" fmla="*/ 0 w 165"/>
                  <a:gd name="T49" fmla="*/ 18 h 185"/>
                  <a:gd name="T50" fmla="*/ 0 w 165"/>
                  <a:gd name="T51" fmla="*/ 18 h 18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65"/>
                  <a:gd name="T79" fmla="*/ 0 h 185"/>
                  <a:gd name="T80" fmla="*/ 165 w 165"/>
                  <a:gd name="T81" fmla="*/ 185 h 18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65" h="185">
                    <a:moveTo>
                      <a:pt x="0" y="18"/>
                    </a:moveTo>
                    <a:lnTo>
                      <a:pt x="0" y="18"/>
                    </a:lnTo>
                    <a:lnTo>
                      <a:pt x="13" y="38"/>
                    </a:lnTo>
                    <a:lnTo>
                      <a:pt x="4" y="80"/>
                    </a:lnTo>
                    <a:lnTo>
                      <a:pt x="13" y="84"/>
                    </a:lnTo>
                    <a:lnTo>
                      <a:pt x="9" y="91"/>
                    </a:lnTo>
                    <a:lnTo>
                      <a:pt x="1" y="108"/>
                    </a:lnTo>
                    <a:lnTo>
                      <a:pt x="16" y="133"/>
                    </a:lnTo>
                    <a:lnTo>
                      <a:pt x="24" y="183"/>
                    </a:lnTo>
                    <a:lnTo>
                      <a:pt x="34" y="184"/>
                    </a:lnTo>
                    <a:lnTo>
                      <a:pt x="48" y="169"/>
                    </a:lnTo>
                    <a:lnTo>
                      <a:pt x="73" y="181"/>
                    </a:lnTo>
                    <a:lnTo>
                      <a:pt x="75" y="172"/>
                    </a:lnTo>
                    <a:lnTo>
                      <a:pt x="97" y="176"/>
                    </a:lnTo>
                    <a:lnTo>
                      <a:pt x="106" y="139"/>
                    </a:lnTo>
                    <a:lnTo>
                      <a:pt x="145" y="133"/>
                    </a:lnTo>
                    <a:lnTo>
                      <a:pt x="159" y="145"/>
                    </a:lnTo>
                    <a:lnTo>
                      <a:pt x="164" y="117"/>
                    </a:lnTo>
                    <a:lnTo>
                      <a:pt x="155" y="93"/>
                    </a:lnTo>
                    <a:lnTo>
                      <a:pt x="132" y="91"/>
                    </a:lnTo>
                    <a:lnTo>
                      <a:pt x="122" y="55"/>
                    </a:lnTo>
                    <a:lnTo>
                      <a:pt x="62" y="31"/>
                    </a:lnTo>
                    <a:lnTo>
                      <a:pt x="58" y="0"/>
                    </a:lnTo>
                    <a:lnTo>
                      <a:pt x="17" y="19"/>
                    </a:lnTo>
                    <a:lnTo>
                      <a:pt x="0" y="18"/>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89" name="Freeform 188"/>
              <p:cNvSpPr>
                <a:spLocks/>
              </p:cNvSpPr>
              <p:nvPr/>
            </p:nvSpPr>
            <p:spPr bwMode="auto">
              <a:xfrm>
                <a:off x="2073" y="3520"/>
                <a:ext cx="533" cy="224"/>
              </a:xfrm>
              <a:custGeom>
                <a:avLst/>
                <a:gdLst>
                  <a:gd name="T0" fmla="*/ 0 w 533"/>
                  <a:gd name="T1" fmla="*/ 172 h 544"/>
                  <a:gd name="T2" fmla="*/ 30 w 533"/>
                  <a:gd name="T3" fmla="*/ 205 h 544"/>
                  <a:gd name="T4" fmla="*/ 45 w 533"/>
                  <a:gd name="T5" fmla="*/ 218 h 544"/>
                  <a:gd name="T6" fmla="*/ 73 w 533"/>
                  <a:gd name="T7" fmla="*/ 219 h 544"/>
                  <a:gd name="T8" fmla="*/ 118 w 533"/>
                  <a:gd name="T9" fmla="*/ 231 h 544"/>
                  <a:gd name="T10" fmla="*/ 188 w 533"/>
                  <a:gd name="T11" fmla="*/ 291 h 544"/>
                  <a:gd name="T12" fmla="*/ 220 w 533"/>
                  <a:gd name="T13" fmla="*/ 317 h 544"/>
                  <a:gd name="T14" fmla="*/ 218 w 533"/>
                  <a:gd name="T15" fmla="*/ 372 h 544"/>
                  <a:gd name="T16" fmla="*/ 250 w 533"/>
                  <a:gd name="T17" fmla="*/ 396 h 544"/>
                  <a:gd name="T18" fmla="*/ 262 w 533"/>
                  <a:gd name="T19" fmla="*/ 424 h 544"/>
                  <a:gd name="T20" fmla="*/ 275 w 533"/>
                  <a:gd name="T21" fmla="*/ 445 h 544"/>
                  <a:gd name="T22" fmla="*/ 232 w 533"/>
                  <a:gd name="T23" fmla="*/ 488 h 544"/>
                  <a:gd name="T24" fmla="*/ 281 w 533"/>
                  <a:gd name="T25" fmla="*/ 529 h 544"/>
                  <a:gd name="T26" fmla="*/ 343 w 533"/>
                  <a:gd name="T27" fmla="*/ 462 h 544"/>
                  <a:gd name="T28" fmla="*/ 399 w 533"/>
                  <a:gd name="T29" fmla="*/ 384 h 544"/>
                  <a:gd name="T30" fmla="*/ 445 w 533"/>
                  <a:gd name="T31" fmla="*/ 371 h 544"/>
                  <a:gd name="T32" fmla="*/ 475 w 533"/>
                  <a:gd name="T33" fmla="*/ 249 h 544"/>
                  <a:gd name="T34" fmla="*/ 532 w 533"/>
                  <a:gd name="T35" fmla="*/ 166 h 544"/>
                  <a:gd name="T36" fmla="*/ 502 w 533"/>
                  <a:gd name="T37" fmla="*/ 137 h 544"/>
                  <a:gd name="T38" fmla="*/ 401 w 533"/>
                  <a:gd name="T39" fmla="*/ 106 h 544"/>
                  <a:gd name="T40" fmla="*/ 365 w 533"/>
                  <a:gd name="T41" fmla="*/ 78 h 544"/>
                  <a:gd name="T42" fmla="*/ 334 w 533"/>
                  <a:gd name="T43" fmla="*/ 102 h 544"/>
                  <a:gd name="T44" fmla="*/ 305 w 533"/>
                  <a:gd name="T45" fmla="*/ 98 h 544"/>
                  <a:gd name="T46" fmla="*/ 306 w 533"/>
                  <a:gd name="T47" fmla="*/ 75 h 544"/>
                  <a:gd name="T48" fmla="*/ 305 w 533"/>
                  <a:gd name="T49" fmla="*/ 15 h 544"/>
                  <a:gd name="T50" fmla="*/ 265 w 533"/>
                  <a:gd name="T51" fmla="*/ 39 h 544"/>
                  <a:gd name="T52" fmla="*/ 198 w 533"/>
                  <a:gd name="T53" fmla="*/ 49 h 544"/>
                  <a:gd name="T54" fmla="*/ 194 w 533"/>
                  <a:gd name="T55" fmla="*/ 9 h 544"/>
                  <a:gd name="T56" fmla="*/ 147 w 533"/>
                  <a:gd name="T57" fmla="*/ 16 h 544"/>
                  <a:gd name="T58" fmla="*/ 131 w 533"/>
                  <a:gd name="T59" fmla="*/ 37 h 544"/>
                  <a:gd name="T60" fmla="*/ 111 w 533"/>
                  <a:gd name="T61" fmla="*/ 59 h 544"/>
                  <a:gd name="T62" fmla="*/ 87 w 533"/>
                  <a:gd name="T63" fmla="*/ 42 h 544"/>
                  <a:gd name="T64" fmla="*/ 65 w 533"/>
                  <a:gd name="T65" fmla="*/ 61 h 544"/>
                  <a:gd name="T66" fmla="*/ 59 w 533"/>
                  <a:gd name="T67" fmla="*/ 87 h 544"/>
                  <a:gd name="T68" fmla="*/ 19 w 533"/>
                  <a:gd name="T69" fmla="*/ 140 h 544"/>
                  <a:gd name="T70" fmla="*/ 0 w 533"/>
                  <a:gd name="T71" fmla="*/ 172 h 54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33"/>
                  <a:gd name="T109" fmla="*/ 0 h 544"/>
                  <a:gd name="T110" fmla="*/ 533 w 533"/>
                  <a:gd name="T111" fmla="*/ 544 h 54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33" h="544">
                    <a:moveTo>
                      <a:pt x="0" y="172"/>
                    </a:moveTo>
                    <a:lnTo>
                      <a:pt x="0" y="172"/>
                    </a:lnTo>
                    <a:lnTo>
                      <a:pt x="11" y="197"/>
                    </a:lnTo>
                    <a:lnTo>
                      <a:pt x="30" y="205"/>
                    </a:lnTo>
                    <a:lnTo>
                      <a:pt x="45" y="196"/>
                    </a:lnTo>
                    <a:lnTo>
                      <a:pt x="45" y="218"/>
                    </a:lnTo>
                    <a:lnTo>
                      <a:pt x="56" y="218"/>
                    </a:lnTo>
                    <a:lnTo>
                      <a:pt x="73" y="219"/>
                    </a:lnTo>
                    <a:lnTo>
                      <a:pt x="114" y="200"/>
                    </a:lnTo>
                    <a:lnTo>
                      <a:pt x="118" y="231"/>
                    </a:lnTo>
                    <a:lnTo>
                      <a:pt x="178" y="255"/>
                    </a:lnTo>
                    <a:lnTo>
                      <a:pt x="188" y="291"/>
                    </a:lnTo>
                    <a:lnTo>
                      <a:pt x="211" y="293"/>
                    </a:lnTo>
                    <a:lnTo>
                      <a:pt x="220" y="317"/>
                    </a:lnTo>
                    <a:lnTo>
                      <a:pt x="215" y="345"/>
                    </a:lnTo>
                    <a:lnTo>
                      <a:pt x="218" y="372"/>
                    </a:lnTo>
                    <a:lnTo>
                      <a:pt x="246" y="377"/>
                    </a:lnTo>
                    <a:lnTo>
                      <a:pt x="250" y="396"/>
                    </a:lnTo>
                    <a:lnTo>
                      <a:pt x="264" y="399"/>
                    </a:lnTo>
                    <a:lnTo>
                      <a:pt x="262" y="424"/>
                    </a:lnTo>
                    <a:lnTo>
                      <a:pt x="273" y="424"/>
                    </a:lnTo>
                    <a:lnTo>
                      <a:pt x="275" y="445"/>
                    </a:lnTo>
                    <a:lnTo>
                      <a:pt x="222" y="491"/>
                    </a:lnTo>
                    <a:lnTo>
                      <a:pt x="232" y="488"/>
                    </a:lnTo>
                    <a:lnTo>
                      <a:pt x="273" y="517"/>
                    </a:lnTo>
                    <a:lnTo>
                      <a:pt x="281" y="529"/>
                    </a:lnTo>
                    <a:lnTo>
                      <a:pt x="278" y="543"/>
                    </a:lnTo>
                    <a:lnTo>
                      <a:pt x="343" y="462"/>
                    </a:lnTo>
                    <a:lnTo>
                      <a:pt x="347" y="421"/>
                    </a:lnTo>
                    <a:lnTo>
                      <a:pt x="399" y="384"/>
                    </a:lnTo>
                    <a:lnTo>
                      <a:pt x="432" y="384"/>
                    </a:lnTo>
                    <a:lnTo>
                      <a:pt x="445" y="371"/>
                    </a:lnTo>
                    <a:lnTo>
                      <a:pt x="472" y="310"/>
                    </a:lnTo>
                    <a:lnTo>
                      <a:pt x="475" y="249"/>
                    </a:lnTo>
                    <a:lnTo>
                      <a:pt x="527" y="191"/>
                    </a:lnTo>
                    <a:lnTo>
                      <a:pt x="532" y="166"/>
                    </a:lnTo>
                    <a:lnTo>
                      <a:pt x="524" y="141"/>
                    </a:lnTo>
                    <a:lnTo>
                      <a:pt x="502" y="137"/>
                    </a:lnTo>
                    <a:lnTo>
                      <a:pt x="468" y="111"/>
                    </a:lnTo>
                    <a:lnTo>
                      <a:pt x="401" y="106"/>
                    </a:lnTo>
                    <a:lnTo>
                      <a:pt x="395" y="90"/>
                    </a:lnTo>
                    <a:lnTo>
                      <a:pt x="365" y="78"/>
                    </a:lnTo>
                    <a:lnTo>
                      <a:pt x="352" y="79"/>
                    </a:lnTo>
                    <a:lnTo>
                      <a:pt x="334" y="102"/>
                    </a:lnTo>
                    <a:lnTo>
                      <a:pt x="334" y="94"/>
                    </a:lnTo>
                    <a:lnTo>
                      <a:pt x="305" y="98"/>
                    </a:lnTo>
                    <a:lnTo>
                      <a:pt x="317" y="93"/>
                    </a:lnTo>
                    <a:lnTo>
                      <a:pt x="306" y="75"/>
                    </a:lnTo>
                    <a:lnTo>
                      <a:pt x="327" y="48"/>
                    </a:lnTo>
                    <a:lnTo>
                      <a:pt x="305" y="15"/>
                    </a:lnTo>
                    <a:lnTo>
                      <a:pt x="285" y="41"/>
                    </a:lnTo>
                    <a:lnTo>
                      <a:pt x="265" y="39"/>
                    </a:lnTo>
                    <a:lnTo>
                      <a:pt x="237" y="43"/>
                    </a:lnTo>
                    <a:lnTo>
                      <a:pt x="198" y="49"/>
                    </a:lnTo>
                    <a:lnTo>
                      <a:pt x="191" y="35"/>
                    </a:lnTo>
                    <a:lnTo>
                      <a:pt x="194" y="9"/>
                    </a:lnTo>
                    <a:lnTo>
                      <a:pt x="181" y="0"/>
                    </a:lnTo>
                    <a:lnTo>
                      <a:pt x="147" y="16"/>
                    </a:lnTo>
                    <a:lnTo>
                      <a:pt x="124" y="11"/>
                    </a:lnTo>
                    <a:lnTo>
                      <a:pt x="131" y="37"/>
                    </a:lnTo>
                    <a:lnTo>
                      <a:pt x="144" y="40"/>
                    </a:lnTo>
                    <a:lnTo>
                      <a:pt x="111" y="59"/>
                    </a:lnTo>
                    <a:lnTo>
                      <a:pt x="95" y="52"/>
                    </a:lnTo>
                    <a:lnTo>
                      <a:pt x="87" y="42"/>
                    </a:lnTo>
                    <a:lnTo>
                      <a:pt x="55" y="47"/>
                    </a:lnTo>
                    <a:lnTo>
                      <a:pt x="65" y="61"/>
                    </a:lnTo>
                    <a:lnTo>
                      <a:pt x="52" y="63"/>
                    </a:lnTo>
                    <a:lnTo>
                      <a:pt x="59" y="87"/>
                    </a:lnTo>
                    <a:lnTo>
                      <a:pt x="53" y="126"/>
                    </a:lnTo>
                    <a:lnTo>
                      <a:pt x="19" y="140"/>
                    </a:lnTo>
                    <a:lnTo>
                      <a:pt x="0" y="172"/>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90" name="Freeform 189"/>
              <p:cNvSpPr>
                <a:spLocks/>
              </p:cNvSpPr>
              <p:nvPr/>
            </p:nvSpPr>
            <p:spPr bwMode="auto">
              <a:xfrm>
                <a:off x="1863" y="3083"/>
                <a:ext cx="13" cy="224"/>
              </a:xfrm>
              <a:custGeom>
                <a:avLst/>
                <a:gdLst>
                  <a:gd name="T0" fmla="*/ 0 w 13"/>
                  <a:gd name="T1" fmla="*/ 8 h 37"/>
                  <a:gd name="T2" fmla="*/ 0 w 13"/>
                  <a:gd name="T3" fmla="*/ 8 h 37"/>
                  <a:gd name="T4" fmla="*/ 5 w 13"/>
                  <a:gd name="T5" fmla="*/ 36 h 37"/>
                  <a:gd name="T6" fmla="*/ 12 w 13"/>
                  <a:gd name="T7" fmla="*/ 0 h 37"/>
                  <a:gd name="T8" fmla="*/ 0 w 13"/>
                  <a:gd name="T9" fmla="*/ 8 h 37"/>
                  <a:gd name="T10" fmla="*/ 0 w 13"/>
                  <a:gd name="T11" fmla="*/ 8 h 37"/>
                  <a:gd name="T12" fmla="*/ 0 60000 65536"/>
                  <a:gd name="T13" fmla="*/ 0 60000 65536"/>
                  <a:gd name="T14" fmla="*/ 0 60000 65536"/>
                  <a:gd name="T15" fmla="*/ 0 60000 65536"/>
                  <a:gd name="T16" fmla="*/ 0 60000 65536"/>
                  <a:gd name="T17" fmla="*/ 0 60000 65536"/>
                  <a:gd name="T18" fmla="*/ 0 w 13"/>
                  <a:gd name="T19" fmla="*/ 0 h 37"/>
                  <a:gd name="T20" fmla="*/ 13 w 13"/>
                  <a:gd name="T21" fmla="*/ 37 h 37"/>
                </a:gdLst>
                <a:ahLst/>
                <a:cxnLst>
                  <a:cxn ang="T12">
                    <a:pos x="T0" y="T1"/>
                  </a:cxn>
                  <a:cxn ang="T13">
                    <a:pos x="T2" y="T3"/>
                  </a:cxn>
                  <a:cxn ang="T14">
                    <a:pos x="T4" y="T5"/>
                  </a:cxn>
                  <a:cxn ang="T15">
                    <a:pos x="T6" y="T7"/>
                  </a:cxn>
                  <a:cxn ang="T16">
                    <a:pos x="T8" y="T9"/>
                  </a:cxn>
                  <a:cxn ang="T17">
                    <a:pos x="T10" y="T11"/>
                  </a:cxn>
                </a:cxnLst>
                <a:rect l="T18" t="T19" r="T20" b="T21"/>
                <a:pathLst>
                  <a:path w="13" h="37">
                    <a:moveTo>
                      <a:pt x="0" y="8"/>
                    </a:moveTo>
                    <a:lnTo>
                      <a:pt x="0" y="8"/>
                    </a:lnTo>
                    <a:lnTo>
                      <a:pt x="5" y="36"/>
                    </a:lnTo>
                    <a:lnTo>
                      <a:pt x="12" y="0"/>
                    </a:lnTo>
                    <a:lnTo>
                      <a:pt x="0" y="8"/>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91" name="Freeform 190"/>
              <p:cNvSpPr>
                <a:spLocks/>
              </p:cNvSpPr>
              <p:nvPr/>
            </p:nvSpPr>
            <p:spPr bwMode="auto">
              <a:xfrm>
                <a:off x="2049" y="3842"/>
                <a:ext cx="115" cy="224"/>
              </a:xfrm>
              <a:custGeom>
                <a:avLst/>
                <a:gdLst>
                  <a:gd name="T0" fmla="*/ 0 w 115"/>
                  <a:gd name="T1" fmla="*/ 445 h 571"/>
                  <a:gd name="T2" fmla="*/ 0 w 115"/>
                  <a:gd name="T3" fmla="*/ 445 h 571"/>
                  <a:gd name="T4" fmla="*/ 9 w 115"/>
                  <a:gd name="T5" fmla="*/ 430 h 571"/>
                  <a:gd name="T6" fmla="*/ 24 w 115"/>
                  <a:gd name="T7" fmla="*/ 441 h 571"/>
                  <a:gd name="T8" fmla="*/ 39 w 115"/>
                  <a:gd name="T9" fmla="*/ 412 h 571"/>
                  <a:gd name="T10" fmla="*/ 33 w 115"/>
                  <a:gd name="T11" fmla="*/ 400 h 571"/>
                  <a:gd name="T12" fmla="*/ 45 w 115"/>
                  <a:gd name="T13" fmla="*/ 360 h 571"/>
                  <a:gd name="T14" fmla="*/ 24 w 115"/>
                  <a:gd name="T15" fmla="*/ 357 h 571"/>
                  <a:gd name="T16" fmla="*/ 27 w 115"/>
                  <a:gd name="T17" fmla="*/ 292 h 571"/>
                  <a:gd name="T18" fmla="*/ 55 w 115"/>
                  <a:gd name="T19" fmla="*/ 224 h 571"/>
                  <a:gd name="T20" fmla="*/ 54 w 115"/>
                  <a:gd name="T21" fmla="*/ 166 h 571"/>
                  <a:gd name="T22" fmla="*/ 74 w 115"/>
                  <a:gd name="T23" fmla="*/ 58 h 571"/>
                  <a:gd name="T24" fmla="*/ 68 w 115"/>
                  <a:gd name="T25" fmla="*/ 9 h 571"/>
                  <a:gd name="T26" fmla="*/ 81 w 115"/>
                  <a:gd name="T27" fmla="*/ 0 h 571"/>
                  <a:gd name="T28" fmla="*/ 96 w 115"/>
                  <a:gd name="T29" fmla="*/ 25 h 571"/>
                  <a:gd name="T30" fmla="*/ 104 w 115"/>
                  <a:gd name="T31" fmla="*/ 75 h 571"/>
                  <a:gd name="T32" fmla="*/ 114 w 115"/>
                  <a:gd name="T33" fmla="*/ 76 h 571"/>
                  <a:gd name="T34" fmla="*/ 112 w 115"/>
                  <a:gd name="T35" fmla="*/ 93 h 571"/>
                  <a:gd name="T36" fmla="*/ 97 w 115"/>
                  <a:gd name="T37" fmla="*/ 100 h 571"/>
                  <a:gd name="T38" fmla="*/ 98 w 115"/>
                  <a:gd name="T39" fmla="*/ 134 h 571"/>
                  <a:gd name="T40" fmla="*/ 81 w 115"/>
                  <a:gd name="T41" fmla="*/ 152 h 571"/>
                  <a:gd name="T42" fmla="*/ 69 w 115"/>
                  <a:gd name="T43" fmla="*/ 199 h 571"/>
                  <a:gd name="T44" fmla="*/ 78 w 115"/>
                  <a:gd name="T45" fmla="*/ 243 h 571"/>
                  <a:gd name="T46" fmla="*/ 61 w 115"/>
                  <a:gd name="T47" fmla="*/ 281 h 571"/>
                  <a:gd name="T48" fmla="*/ 48 w 115"/>
                  <a:gd name="T49" fmla="*/ 374 h 571"/>
                  <a:gd name="T50" fmla="*/ 58 w 115"/>
                  <a:gd name="T51" fmla="*/ 409 h 571"/>
                  <a:gd name="T52" fmla="*/ 49 w 115"/>
                  <a:gd name="T53" fmla="*/ 412 h 571"/>
                  <a:gd name="T54" fmla="*/ 53 w 115"/>
                  <a:gd name="T55" fmla="*/ 442 h 571"/>
                  <a:gd name="T56" fmla="*/ 30 w 115"/>
                  <a:gd name="T57" fmla="*/ 505 h 571"/>
                  <a:gd name="T58" fmla="*/ 33 w 115"/>
                  <a:gd name="T59" fmla="*/ 516 h 571"/>
                  <a:gd name="T60" fmla="*/ 44 w 115"/>
                  <a:gd name="T61" fmla="*/ 512 h 571"/>
                  <a:gd name="T62" fmla="*/ 48 w 115"/>
                  <a:gd name="T63" fmla="*/ 536 h 571"/>
                  <a:gd name="T64" fmla="*/ 98 w 115"/>
                  <a:gd name="T65" fmla="*/ 541 h 571"/>
                  <a:gd name="T66" fmla="*/ 65 w 115"/>
                  <a:gd name="T67" fmla="*/ 551 h 571"/>
                  <a:gd name="T68" fmla="*/ 61 w 115"/>
                  <a:gd name="T69" fmla="*/ 570 h 571"/>
                  <a:gd name="T70" fmla="*/ 46 w 115"/>
                  <a:gd name="T71" fmla="*/ 565 h 571"/>
                  <a:gd name="T72" fmla="*/ 62 w 115"/>
                  <a:gd name="T73" fmla="*/ 553 h 571"/>
                  <a:gd name="T74" fmla="*/ 38 w 115"/>
                  <a:gd name="T75" fmla="*/ 548 h 571"/>
                  <a:gd name="T76" fmla="*/ 35 w 115"/>
                  <a:gd name="T77" fmla="*/ 527 h 571"/>
                  <a:gd name="T78" fmla="*/ 29 w 115"/>
                  <a:gd name="T79" fmla="*/ 537 h 571"/>
                  <a:gd name="T80" fmla="*/ 20 w 115"/>
                  <a:gd name="T81" fmla="*/ 518 h 571"/>
                  <a:gd name="T82" fmla="*/ 25 w 115"/>
                  <a:gd name="T83" fmla="*/ 513 h 571"/>
                  <a:gd name="T84" fmla="*/ 14 w 115"/>
                  <a:gd name="T85" fmla="*/ 504 h 571"/>
                  <a:gd name="T86" fmla="*/ 24 w 115"/>
                  <a:gd name="T87" fmla="*/ 494 h 571"/>
                  <a:gd name="T88" fmla="*/ 15 w 115"/>
                  <a:gd name="T89" fmla="*/ 466 h 571"/>
                  <a:gd name="T90" fmla="*/ 32 w 115"/>
                  <a:gd name="T91" fmla="*/ 469 h 571"/>
                  <a:gd name="T92" fmla="*/ 15 w 115"/>
                  <a:gd name="T93" fmla="*/ 455 h 571"/>
                  <a:gd name="T94" fmla="*/ 19 w 115"/>
                  <a:gd name="T95" fmla="*/ 444 h 571"/>
                  <a:gd name="T96" fmla="*/ 0 w 115"/>
                  <a:gd name="T97" fmla="*/ 445 h 571"/>
                  <a:gd name="T98" fmla="*/ 0 w 115"/>
                  <a:gd name="T99" fmla="*/ 445 h 57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5"/>
                  <a:gd name="T151" fmla="*/ 0 h 571"/>
                  <a:gd name="T152" fmla="*/ 115 w 115"/>
                  <a:gd name="T153" fmla="*/ 571 h 57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5" h="571">
                    <a:moveTo>
                      <a:pt x="0" y="445"/>
                    </a:moveTo>
                    <a:lnTo>
                      <a:pt x="0" y="445"/>
                    </a:lnTo>
                    <a:lnTo>
                      <a:pt x="9" y="430"/>
                    </a:lnTo>
                    <a:lnTo>
                      <a:pt x="24" y="441"/>
                    </a:lnTo>
                    <a:lnTo>
                      <a:pt x="39" y="412"/>
                    </a:lnTo>
                    <a:lnTo>
                      <a:pt x="33" y="400"/>
                    </a:lnTo>
                    <a:lnTo>
                      <a:pt x="45" y="360"/>
                    </a:lnTo>
                    <a:lnTo>
                      <a:pt x="24" y="357"/>
                    </a:lnTo>
                    <a:lnTo>
                      <a:pt x="27" y="292"/>
                    </a:lnTo>
                    <a:lnTo>
                      <a:pt x="55" y="224"/>
                    </a:lnTo>
                    <a:lnTo>
                      <a:pt x="54" y="166"/>
                    </a:lnTo>
                    <a:lnTo>
                      <a:pt x="74" y="58"/>
                    </a:lnTo>
                    <a:lnTo>
                      <a:pt x="68" y="9"/>
                    </a:lnTo>
                    <a:lnTo>
                      <a:pt x="81" y="0"/>
                    </a:lnTo>
                    <a:lnTo>
                      <a:pt x="96" y="25"/>
                    </a:lnTo>
                    <a:lnTo>
                      <a:pt x="104" y="75"/>
                    </a:lnTo>
                    <a:lnTo>
                      <a:pt x="114" y="76"/>
                    </a:lnTo>
                    <a:lnTo>
                      <a:pt x="112" y="93"/>
                    </a:lnTo>
                    <a:lnTo>
                      <a:pt x="97" y="100"/>
                    </a:lnTo>
                    <a:lnTo>
                      <a:pt x="98" y="134"/>
                    </a:lnTo>
                    <a:lnTo>
                      <a:pt x="81" y="152"/>
                    </a:lnTo>
                    <a:lnTo>
                      <a:pt x="69" y="199"/>
                    </a:lnTo>
                    <a:lnTo>
                      <a:pt x="78" y="243"/>
                    </a:lnTo>
                    <a:lnTo>
                      <a:pt x="61" y="281"/>
                    </a:lnTo>
                    <a:lnTo>
                      <a:pt x="48" y="374"/>
                    </a:lnTo>
                    <a:lnTo>
                      <a:pt x="58" y="409"/>
                    </a:lnTo>
                    <a:lnTo>
                      <a:pt x="49" y="412"/>
                    </a:lnTo>
                    <a:lnTo>
                      <a:pt x="53" y="442"/>
                    </a:lnTo>
                    <a:lnTo>
                      <a:pt x="30" y="505"/>
                    </a:lnTo>
                    <a:lnTo>
                      <a:pt x="33" y="516"/>
                    </a:lnTo>
                    <a:lnTo>
                      <a:pt x="44" y="512"/>
                    </a:lnTo>
                    <a:lnTo>
                      <a:pt x="48" y="536"/>
                    </a:lnTo>
                    <a:lnTo>
                      <a:pt x="98" y="541"/>
                    </a:lnTo>
                    <a:lnTo>
                      <a:pt x="65" y="551"/>
                    </a:lnTo>
                    <a:lnTo>
                      <a:pt x="61" y="570"/>
                    </a:lnTo>
                    <a:lnTo>
                      <a:pt x="46" y="565"/>
                    </a:lnTo>
                    <a:lnTo>
                      <a:pt x="62" y="553"/>
                    </a:lnTo>
                    <a:lnTo>
                      <a:pt x="38" y="548"/>
                    </a:lnTo>
                    <a:lnTo>
                      <a:pt x="35" y="527"/>
                    </a:lnTo>
                    <a:lnTo>
                      <a:pt x="29" y="537"/>
                    </a:lnTo>
                    <a:lnTo>
                      <a:pt x="20" y="518"/>
                    </a:lnTo>
                    <a:lnTo>
                      <a:pt x="25" y="513"/>
                    </a:lnTo>
                    <a:lnTo>
                      <a:pt x="14" y="504"/>
                    </a:lnTo>
                    <a:lnTo>
                      <a:pt x="24" y="494"/>
                    </a:lnTo>
                    <a:lnTo>
                      <a:pt x="15" y="466"/>
                    </a:lnTo>
                    <a:lnTo>
                      <a:pt x="32" y="469"/>
                    </a:lnTo>
                    <a:lnTo>
                      <a:pt x="15" y="455"/>
                    </a:lnTo>
                    <a:lnTo>
                      <a:pt x="19" y="444"/>
                    </a:lnTo>
                    <a:lnTo>
                      <a:pt x="0" y="445"/>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92" name="Freeform 191"/>
              <p:cNvSpPr>
                <a:spLocks/>
              </p:cNvSpPr>
              <p:nvPr/>
            </p:nvSpPr>
            <p:spPr bwMode="auto">
              <a:xfrm>
                <a:off x="2055" y="4045"/>
                <a:ext cx="10" cy="224"/>
              </a:xfrm>
              <a:custGeom>
                <a:avLst/>
                <a:gdLst>
                  <a:gd name="T0" fmla="*/ 0 w 10"/>
                  <a:gd name="T1" fmla="*/ 9 h 22"/>
                  <a:gd name="T2" fmla="*/ 0 w 10"/>
                  <a:gd name="T3" fmla="*/ 9 h 22"/>
                  <a:gd name="T4" fmla="*/ 4 w 10"/>
                  <a:gd name="T5" fmla="*/ 0 h 22"/>
                  <a:gd name="T6" fmla="*/ 9 w 10"/>
                  <a:gd name="T7" fmla="*/ 21 h 22"/>
                  <a:gd name="T8" fmla="*/ 0 w 10"/>
                  <a:gd name="T9" fmla="*/ 9 h 22"/>
                  <a:gd name="T10" fmla="*/ 0 w 10"/>
                  <a:gd name="T11" fmla="*/ 9 h 22"/>
                  <a:gd name="T12" fmla="*/ 0 60000 65536"/>
                  <a:gd name="T13" fmla="*/ 0 60000 65536"/>
                  <a:gd name="T14" fmla="*/ 0 60000 65536"/>
                  <a:gd name="T15" fmla="*/ 0 60000 65536"/>
                  <a:gd name="T16" fmla="*/ 0 60000 65536"/>
                  <a:gd name="T17" fmla="*/ 0 60000 65536"/>
                  <a:gd name="T18" fmla="*/ 0 w 10"/>
                  <a:gd name="T19" fmla="*/ 0 h 22"/>
                  <a:gd name="T20" fmla="*/ 10 w 10"/>
                  <a:gd name="T21" fmla="*/ 22 h 22"/>
                </a:gdLst>
                <a:ahLst/>
                <a:cxnLst>
                  <a:cxn ang="T12">
                    <a:pos x="T0" y="T1"/>
                  </a:cxn>
                  <a:cxn ang="T13">
                    <a:pos x="T2" y="T3"/>
                  </a:cxn>
                  <a:cxn ang="T14">
                    <a:pos x="T4" y="T5"/>
                  </a:cxn>
                  <a:cxn ang="T15">
                    <a:pos x="T6" y="T7"/>
                  </a:cxn>
                  <a:cxn ang="T16">
                    <a:pos x="T8" y="T9"/>
                  </a:cxn>
                  <a:cxn ang="T17">
                    <a:pos x="T10" y="T11"/>
                  </a:cxn>
                </a:cxnLst>
                <a:rect l="T18" t="T19" r="T20" b="T21"/>
                <a:pathLst>
                  <a:path w="10" h="22">
                    <a:moveTo>
                      <a:pt x="0" y="9"/>
                    </a:moveTo>
                    <a:lnTo>
                      <a:pt x="0" y="9"/>
                    </a:lnTo>
                    <a:lnTo>
                      <a:pt x="4" y="0"/>
                    </a:lnTo>
                    <a:lnTo>
                      <a:pt x="9" y="21"/>
                    </a:lnTo>
                    <a:lnTo>
                      <a:pt x="0" y="9"/>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93" name="Freeform 192"/>
              <p:cNvSpPr>
                <a:spLocks/>
              </p:cNvSpPr>
              <p:nvPr/>
            </p:nvSpPr>
            <p:spPr bwMode="auto">
              <a:xfrm>
                <a:off x="2065" y="3932"/>
                <a:ext cx="9" cy="224"/>
              </a:xfrm>
              <a:custGeom>
                <a:avLst/>
                <a:gdLst>
                  <a:gd name="T0" fmla="*/ 0 w 9"/>
                  <a:gd name="T1" fmla="*/ 23 h 28"/>
                  <a:gd name="T2" fmla="*/ 0 w 9"/>
                  <a:gd name="T3" fmla="*/ 23 h 28"/>
                  <a:gd name="T4" fmla="*/ 8 w 9"/>
                  <a:gd name="T5" fmla="*/ 0 h 28"/>
                  <a:gd name="T6" fmla="*/ 8 w 9"/>
                  <a:gd name="T7" fmla="*/ 27 h 28"/>
                  <a:gd name="T8" fmla="*/ 0 w 9"/>
                  <a:gd name="T9" fmla="*/ 23 h 28"/>
                  <a:gd name="T10" fmla="*/ 0 w 9"/>
                  <a:gd name="T11" fmla="*/ 23 h 28"/>
                  <a:gd name="T12" fmla="*/ 0 60000 65536"/>
                  <a:gd name="T13" fmla="*/ 0 60000 65536"/>
                  <a:gd name="T14" fmla="*/ 0 60000 65536"/>
                  <a:gd name="T15" fmla="*/ 0 60000 65536"/>
                  <a:gd name="T16" fmla="*/ 0 60000 65536"/>
                  <a:gd name="T17" fmla="*/ 0 60000 65536"/>
                  <a:gd name="T18" fmla="*/ 0 w 9"/>
                  <a:gd name="T19" fmla="*/ 0 h 28"/>
                  <a:gd name="T20" fmla="*/ 9 w 9"/>
                  <a:gd name="T21" fmla="*/ 28 h 28"/>
                </a:gdLst>
                <a:ahLst/>
                <a:cxnLst>
                  <a:cxn ang="T12">
                    <a:pos x="T0" y="T1"/>
                  </a:cxn>
                  <a:cxn ang="T13">
                    <a:pos x="T2" y="T3"/>
                  </a:cxn>
                  <a:cxn ang="T14">
                    <a:pos x="T4" y="T5"/>
                  </a:cxn>
                  <a:cxn ang="T15">
                    <a:pos x="T6" y="T7"/>
                  </a:cxn>
                  <a:cxn ang="T16">
                    <a:pos x="T8" y="T9"/>
                  </a:cxn>
                  <a:cxn ang="T17">
                    <a:pos x="T10" y="T11"/>
                  </a:cxn>
                </a:cxnLst>
                <a:rect l="T18" t="T19" r="T20" b="T21"/>
                <a:pathLst>
                  <a:path w="9" h="28">
                    <a:moveTo>
                      <a:pt x="0" y="23"/>
                    </a:moveTo>
                    <a:lnTo>
                      <a:pt x="0" y="23"/>
                    </a:lnTo>
                    <a:lnTo>
                      <a:pt x="8" y="0"/>
                    </a:lnTo>
                    <a:lnTo>
                      <a:pt x="8" y="27"/>
                    </a:lnTo>
                    <a:lnTo>
                      <a:pt x="0" y="23"/>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94" name="Freeform 193"/>
              <p:cNvSpPr>
                <a:spLocks/>
              </p:cNvSpPr>
              <p:nvPr/>
            </p:nvSpPr>
            <p:spPr bwMode="auto">
              <a:xfrm>
                <a:off x="2074" y="4126"/>
                <a:ext cx="19" cy="224"/>
              </a:xfrm>
              <a:custGeom>
                <a:avLst/>
                <a:gdLst>
                  <a:gd name="T0" fmla="*/ 0 w 19"/>
                  <a:gd name="T1" fmla="*/ 0 h 13"/>
                  <a:gd name="T2" fmla="*/ 0 w 19"/>
                  <a:gd name="T3" fmla="*/ 0 h 13"/>
                  <a:gd name="T4" fmla="*/ 18 w 19"/>
                  <a:gd name="T5" fmla="*/ 3 h 13"/>
                  <a:gd name="T6" fmla="*/ 18 w 19"/>
                  <a:gd name="T7" fmla="*/ 12 h 13"/>
                  <a:gd name="T8" fmla="*/ 0 w 19"/>
                  <a:gd name="T9" fmla="*/ 0 h 13"/>
                  <a:gd name="T10" fmla="*/ 0 w 19"/>
                  <a:gd name="T11" fmla="*/ 0 h 13"/>
                  <a:gd name="T12" fmla="*/ 0 60000 65536"/>
                  <a:gd name="T13" fmla="*/ 0 60000 65536"/>
                  <a:gd name="T14" fmla="*/ 0 60000 65536"/>
                  <a:gd name="T15" fmla="*/ 0 60000 65536"/>
                  <a:gd name="T16" fmla="*/ 0 60000 65536"/>
                  <a:gd name="T17" fmla="*/ 0 60000 65536"/>
                  <a:gd name="T18" fmla="*/ 0 w 19"/>
                  <a:gd name="T19" fmla="*/ 0 h 13"/>
                  <a:gd name="T20" fmla="*/ 19 w 19"/>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19" h="13">
                    <a:moveTo>
                      <a:pt x="0" y="0"/>
                    </a:moveTo>
                    <a:lnTo>
                      <a:pt x="0" y="0"/>
                    </a:lnTo>
                    <a:lnTo>
                      <a:pt x="18" y="3"/>
                    </a:lnTo>
                    <a:lnTo>
                      <a:pt x="18" y="12"/>
                    </a:lnTo>
                    <a:lnTo>
                      <a:pt x="0" y="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95" name="Freeform 194"/>
              <p:cNvSpPr>
                <a:spLocks/>
              </p:cNvSpPr>
              <p:nvPr/>
            </p:nvSpPr>
            <p:spPr bwMode="auto">
              <a:xfrm>
                <a:off x="2078" y="4106"/>
                <a:ext cx="28" cy="224"/>
              </a:xfrm>
              <a:custGeom>
                <a:avLst/>
                <a:gdLst>
                  <a:gd name="T0" fmla="*/ 0 w 28"/>
                  <a:gd name="T1" fmla="*/ 5 h 28"/>
                  <a:gd name="T2" fmla="*/ 0 w 28"/>
                  <a:gd name="T3" fmla="*/ 5 h 28"/>
                  <a:gd name="T4" fmla="*/ 7 w 28"/>
                  <a:gd name="T5" fmla="*/ 0 h 28"/>
                  <a:gd name="T6" fmla="*/ 6 w 28"/>
                  <a:gd name="T7" fmla="*/ 13 h 28"/>
                  <a:gd name="T8" fmla="*/ 27 w 28"/>
                  <a:gd name="T9" fmla="*/ 17 h 28"/>
                  <a:gd name="T10" fmla="*/ 14 w 28"/>
                  <a:gd name="T11" fmla="*/ 27 h 28"/>
                  <a:gd name="T12" fmla="*/ 0 w 28"/>
                  <a:gd name="T13" fmla="*/ 5 h 28"/>
                  <a:gd name="T14" fmla="*/ 0 w 28"/>
                  <a:gd name="T15" fmla="*/ 5 h 28"/>
                  <a:gd name="T16" fmla="*/ 0 60000 65536"/>
                  <a:gd name="T17" fmla="*/ 0 60000 65536"/>
                  <a:gd name="T18" fmla="*/ 0 60000 65536"/>
                  <a:gd name="T19" fmla="*/ 0 60000 65536"/>
                  <a:gd name="T20" fmla="*/ 0 60000 65536"/>
                  <a:gd name="T21" fmla="*/ 0 60000 65536"/>
                  <a:gd name="T22" fmla="*/ 0 60000 65536"/>
                  <a:gd name="T23" fmla="*/ 0 60000 65536"/>
                  <a:gd name="T24" fmla="*/ 0 w 28"/>
                  <a:gd name="T25" fmla="*/ 0 h 28"/>
                  <a:gd name="T26" fmla="*/ 28 w 28"/>
                  <a:gd name="T27" fmla="*/ 28 h 2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 h="28">
                    <a:moveTo>
                      <a:pt x="0" y="5"/>
                    </a:moveTo>
                    <a:lnTo>
                      <a:pt x="0" y="5"/>
                    </a:lnTo>
                    <a:lnTo>
                      <a:pt x="7" y="0"/>
                    </a:lnTo>
                    <a:lnTo>
                      <a:pt x="6" y="13"/>
                    </a:lnTo>
                    <a:lnTo>
                      <a:pt x="27" y="17"/>
                    </a:lnTo>
                    <a:lnTo>
                      <a:pt x="14" y="27"/>
                    </a:lnTo>
                    <a:lnTo>
                      <a:pt x="0" y="5"/>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96" name="Freeform 195"/>
              <p:cNvSpPr>
                <a:spLocks/>
              </p:cNvSpPr>
              <p:nvPr/>
            </p:nvSpPr>
            <p:spPr bwMode="auto">
              <a:xfrm>
                <a:off x="2097" y="4132"/>
                <a:ext cx="16" cy="224"/>
              </a:xfrm>
              <a:custGeom>
                <a:avLst/>
                <a:gdLst>
                  <a:gd name="T0" fmla="*/ 0 w 16"/>
                  <a:gd name="T1" fmla="*/ 5 h 8"/>
                  <a:gd name="T2" fmla="*/ 0 w 16"/>
                  <a:gd name="T3" fmla="*/ 5 h 8"/>
                  <a:gd name="T4" fmla="*/ 4 w 16"/>
                  <a:gd name="T5" fmla="*/ 0 h 8"/>
                  <a:gd name="T6" fmla="*/ 15 w 16"/>
                  <a:gd name="T7" fmla="*/ 7 h 8"/>
                  <a:gd name="T8" fmla="*/ 0 w 16"/>
                  <a:gd name="T9" fmla="*/ 5 h 8"/>
                  <a:gd name="T10" fmla="*/ 0 w 16"/>
                  <a:gd name="T11" fmla="*/ 5 h 8"/>
                  <a:gd name="T12" fmla="*/ 0 60000 65536"/>
                  <a:gd name="T13" fmla="*/ 0 60000 65536"/>
                  <a:gd name="T14" fmla="*/ 0 60000 65536"/>
                  <a:gd name="T15" fmla="*/ 0 60000 65536"/>
                  <a:gd name="T16" fmla="*/ 0 60000 65536"/>
                  <a:gd name="T17" fmla="*/ 0 60000 65536"/>
                  <a:gd name="T18" fmla="*/ 0 w 16"/>
                  <a:gd name="T19" fmla="*/ 0 h 8"/>
                  <a:gd name="T20" fmla="*/ 16 w 16"/>
                  <a:gd name="T21" fmla="*/ 8 h 8"/>
                </a:gdLst>
                <a:ahLst/>
                <a:cxnLst>
                  <a:cxn ang="T12">
                    <a:pos x="T0" y="T1"/>
                  </a:cxn>
                  <a:cxn ang="T13">
                    <a:pos x="T2" y="T3"/>
                  </a:cxn>
                  <a:cxn ang="T14">
                    <a:pos x="T4" y="T5"/>
                  </a:cxn>
                  <a:cxn ang="T15">
                    <a:pos x="T6" y="T7"/>
                  </a:cxn>
                  <a:cxn ang="T16">
                    <a:pos x="T8" y="T9"/>
                  </a:cxn>
                  <a:cxn ang="T17">
                    <a:pos x="T10" y="T11"/>
                  </a:cxn>
                </a:cxnLst>
                <a:rect l="T18" t="T19" r="T20" b="T21"/>
                <a:pathLst>
                  <a:path w="16" h="8">
                    <a:moveTo>
                      <a:pt x="0" y="5"/>
                    </a:moveTo>
                    <a:lnTo>
                      <a:pt x="0" y="5"/>
                    </a:lnTo>
                    <a:lnTo>
                      <a:pt x="4" y="0"/>
                    </a:lnTo>
                    <a:lnTo>
                      <a:pt x="15" y="7"/>
                    </a:lnTo>
                    <a:lnTo>
                      <a:pt x="0" y="5"/>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97" name="Freeform 196"/>
              <p:cNvSpPr>
                <a:spLocks/>
              </p:cNvSpPr>
              <p:nvPr/>
            </p:nvSpPr>
            <p:spPr bwMode="auto">
              <a:xfrm>
                <a:off x="2107" y="4126"/>
                <a:ext cx="39" cy="224"/>
              </a:xfrm>
              <a:custGeom>
                <a:avLst/>
                <a:gdLst>
                  <a:gd name="T0" fmla="*/ 0 w 39"/>
                  <a:gd name="T1" fmla="*/ 34 h 42"/>
                  <a:gd name="T2" fmla="*/ 0 w 39"/>
                  <a:gd name="T3" fmla="*/ 34 h 42"/>
                  <a:gd name="T4" fmla="*/ 6 w 39"/>
                  <a:gd name="T5" fmla="*/ 27 h 42"/>
                  <a:gd name="T6" fmla="*/ 26 w 39"/>
                  <a:gd name="T7" fmla="*/ 31 h 42"/>
                  <a:gd name="T8" fmla="*/ 17 w 39"/>
                  <a:gd name="T9" fmla="*/ 21 h 42"/>
                  <a:gd name="T10" fmla="*/ 27 w 39"/>
                  <a:gd name="T11" fmla="*/ 14 h 42"/>
                  <a:gd name="T12" fmla="*/ 12 w 39"/>
                  <a:gd name="T13" fmla="*/ 12 h 42"/>
                  <a:gd name="T14" fmla="*/ 12 w 39"/>
                  <a:gd name="T15" fmla="*/ 2 h 42"/>
                  <a:gd name="T16" fmla="*/ 36 w 39"/>
                  <a:gd name="T17" fmla="*/ 0 h 42"/>
                  <a:gd name="T18" fmla="*/ 38 w 39"/>
                  <a:gd name="T19" fmla="*/ 41 h 42"/>
                  <a:gd name="T20" fmla="*/ 0 w 39"/>
                  <a:gd name="T21" fmla="*/ 34 h 42"/>
                  <a:gd name="T22" fmla="*/ 0 w 39"/>
                  <a:gd name="T23" fmla="*/ 34 h 4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9"/>
                  <a:gd name="T37" fmla="*/ 0 h 42"/>
                  <a:gd name="T38" fmla="*/ 39 w 39"/>
                  <a:gd name="T39" fmla="*/ 42 h 4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9" h="42">
                    <a:moveTo>
                      <a:pt x="0" y="34"/>
                    </a:moveTo>
                    <a:lnTo>
                      <a:pt x="0" y="34"/>
                    </a:lnTo>
                    <a:lnTo>
                      <a:pt x="6" y="27"/>
                    </a:lnTo>
                    <a:lnTo>
                      <a:pt x="26" y="31"/>
                    </a:lnTo>
                    <a:lnTo>
                      <a:pt x="17" y="21"/>
                    </a:lnTo>
                    <a:lnTo>
                      <a:pt x="27" y="14"/>
                    </a:lnTo>
                    <a:lnTo>
                      <a:pt x="12" y="12"/>
                    </a:lnTo>
                    <a:lnTo>
                      <a:pt x="12" y="2"/>
                    </a:lnTo>
                    <a:lnTo>
                      <a:pt x="36" y="0"/>
                    </a:lnTo>
                    <a:lnTo>
                      <a:pt x="38" y="41"/>
                    </a:lnTo>
                    <a:lnTo>
                      <a:pt x="0" y="34"/>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198" name="Freeform 197"/>
              <p:cNvSpPr>
                <a:spLocks/>
              </p:cNvSpPr>
              <p:nvPr/>
            </p:nvSpPr>
            <p:spPr bwMode="auto">
              <a:xfrm>
                <a:off x="2126" y="4158"/>
                <a:ext cx="29" cy="224"/>
              </a:xfrm>
              <a:custGeom>
                <a:avLst/>
                <a:gdLst>
                  <a:gd name="T0" fmla="*/ 0 w 29"/>
                  <a:gd name="T1" fmla="*/ 0 h 9"/>
                  <a:gd name="T2" fmla="*/ 0 w 29"/>
                  <a:gd name="T3" fmla="*/ 0 h 9"/>
                  <a:gd name="T4" fmla="*/ 25 w 29"/>
                  <a:gd name="T5" fmla="*/ 2 h 9"/>
                  <a:gd name="T6" fmla="*/ 28 w 29"/>
                  <a:gd name="T7" fmla="*/ 8 h 9"/>
                  <a:gd name="T8" fmla="*/ 0 w 29"/>
                  <a:gd name="T9" fmla="*/ 0 h 9"/>
                  <a:gd name="T10" fmla="*/ 0 w 29"/>
                  <a:gd name="T11" fmla="*/ 0 h 9"/>
                  <a:gd name="T12" fmla="*/ 0 60000 65536"/>
                  <a:gd name="T13" fmla="*/ 0 60000 65536"/>
                  <a:gd name="T14" fmla="*/ 0 60000 65536"/>
                  <a:gd name="T15" fmla="*/ 0 60000 65536"/>
                  <a:gd name="T16" fmla="*/ 0 60000 65536"/>
                  <a:gd name="T17" fmla="*/ 0 60000 65536"/>
                  <a:gd name="T18" fmla="*/ 0 w 29"/>
                  <a:gd name="T19" fmla="*/ 0 h 9"/>
                  <a:gd name="T20" fmla="*/ 29 w 29"/>
                  <a:gd name="T21" fmla="*/ 9 h 9"/>
                </a:gdLst>
                <a:ahLst/>
                <a:cxnLst>
                  <a:cxn ang="T12">
                    <a:pos x="T0" y="T1"/>
                  </a:cxn>
                  <a:cxn ang="T13">
                    <a:pos x="T2" y="T3"/>
                  </a:cxn>
                  <a:cxn ang="T14">
                    <a:pos x="T4" y="T5"/>
                  </a:cxn>
                  <a:cxn ang="T15">
                    <a:pos x="T6" y="T7"/>
                  </a:cxn>
                  <a:cxn ang="T16">
                    <a:pos x="T8" y="T9"/>
                  </a:cxn>
                  <a:cxn ang="T17">
                    <a:pos x="T10" y="T11"/>
                  </a:cxn>
                </a:cxnLst>
                <a:rect l="T18" t="T19" r="T20" b="T21"/>
                <a:pathLst>
                  <a:path w="29" h="9">
                    <a:moveTo>
                      <a:pt x="0" y="0"/>
                    </a:moveTo>
                    <a:lnTo>
                      <a:pt x="0" y="0"/>
                    </a:lnTo>
                    <a:lnTo>
                      <a:pt x="25" y="2"/>
                    </a:lnTo>
                    <a:lnTo>
                      <a:pt x="28" y="8"/>
                    </a:lnTo>
                    <a:lnTo>
                      <a:pt x="0" y="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199" name="Freeform 198"/>
              <p:cNvSpPr>
                <a:spLocks/>
              </p:cNvSpPr>
              <p:nvPr/>
            </p:nvSpPr>
            <p:spPr bwMode="auto">
              <a:xfrm>
                <a:off x="2153" y="4151"/>
                <a:ext cx="14" cy="224"/>
              </a:xfrm>
              <a:custGeom>
                <a:avLst/>
                <a:gdLst>
                  <a:gd name="T0" fmla="*/ 0 w 14"/>
                  <a:gd name="T1" fmla="*/ 6 h 7"/>
                  <a:gd name="T2" fmla="*/ 0 w 14"/>
                  <a:gd name="T3" fmla="*/ 6 h 7"/>
                  <a:gd name="T4" fmla="*/ 3 w 14"/>
                  <a:gd name="T5" fmla="*/ 0 h 7"/>
                  <a:gd name="T6" fmla="*/ 13 w 14"/>
                  <a:gd name="T7" fmla="*/ 6 h 7"/>
                  <a:gd name="T8" fmla="*/ 0 w 14"/>
                  <a:gd name="T9" fmla="*/ 6 h 7"/>
                  <a:gd name="T10" fmla="*/ 0 w 14"/>
                  <a:gd name="T11" fmla="*/ 6 h 7"/>
                  <a:gd name="T12" fmla="*/ 0 60000 65536"/>
                  <a:gd name="T13" fmla="*/ 0 60000 65536"/>
                  <a:gd name="T14" fmla="*/ 0 60000 65536"/>
                  <a:gd name="T15" fmla="*/ 0 60000 65536"/>
                  <a:gd name="T16" fmla="*/ 0 60000 65536"/>
                  <a:gd name="T17" fmla="*/ 0 60000 65536"/>
                  <a:gd name="T18" fmla="*/ 0 w 14"/>
                  <a:gd name="T19" fmla="*/ 0 h 7"/>
                  <a:gd name="T20" fmla="*/ 14 w 14"/>
                  <a:gd name="T21" fmla="*/ 7 h 7"/>
                </a:gdLst>
                <a:ahLst/>
                <a:cxnLst>
                  <a:cxn ang="T12">
                    <a:pos x="T0" y="T1"/>
                  </a:cxn>
                  <a:cxn ang="T13">
                    <a:pos x="T2" y="T3"/>
                  </a:cxn>
                  <a:cxn ang="T14">
                    <a:pos x="T4" y="T5"/>
                  </a:cxn>
                  <a:cxn ang="T15">
                    <a:pos x="T6" y="T7"/>
                  </a:cxn>
                  <a:cxn ang="T16">
                    <a:pos x="T8" y="T9"/>
                  </a:cxn>
                  <a:cxn ang="T17">
                    <a:pos x="T10" y="T11"/>
                  </a:cxn>
                </a:cxnLst>
                <a:rect l="T18" t="T19" r="T20" b="T21"/>
                <a:pathLst>
                  <a:path w="14" h="7">
                    <a:moveTo>
                      <a:pt x="0" y="6"/>
                    </a:moveTo>
                    <a:lnTo>
                      <a:pt x="0" y="6"/>
                    </a:lnTo>
                    <a:lnTo>
                      <a:pt x="3" y="0"/>
                    </a:lnTo>
                    <a:lnTo>
                      <a:pt x="13" y="6"/>
                    </a:lnTo>
                    <a:lnTo>
                      <a:pt x="0" y="6"/>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00" name="Freeform 199"/>
              <p:cNvSpPr>
                <a:spLocks/>
              </p:cNvSpPr>
              <p:nvPr/>
            </p:nvSpPr>
            <p:spPr bwMode="auto">
              <a:xfrm>
                <a:off x="2005" y="3261"/>
                <a:ext cx="164" cy="226"/>
              </a:xfrm>
              <a:custGeom>
                <a:avLst/>
                <a:gdLst>
                  <a:gd name="T0" fmla="*/ 0 w 164"/>
                  <a:gd name="T1" fmla="*/ 150 h 226"/>
                  <a:gd name="T2" fmla="*/ 0 w 164"/>
                  <a:gd name="T3" fmla="*/ 150 h 226"/>
                  <a:gd name="T4" fmla="*/ 20 w 164"/>
                  <a:gd name="T5" fmla="*/ 166 h 226"/>
                  <a:gd name="T6" fmla="*/ 49 w 164"/>
                  <a:gd name="T7" fmla="*/ 170 h 226"/>
                  <a:gd name="T8" fmla="*/ 78 w 164"/>
                  <a:gd name="T9" fmla="*/ 200 h 226"/>
                  <a:gd name="T10" fmla="*/ 117 w 164"/>
                  <a:gd name="T11" fmla="*/ 203 h 226"/>
                  <a:gd name="T12" fmla="*/ 111 w 164"/>
                  <a:gd name="T13" fmla="*/ 219 h 226"/>
                  <a:gd name="T14" fmla="*/ 121 w 164"/>
                  <a:gd name="T15" fmla="*/ 225 h 226"/>
                  <a:gd name="T16" fmla="*/ 127 w 164"/>
                  <a:gd name="T17" fmla="*/ 186 h 226"/>
                  <a:gd name="T18" fmla="*/ 120 w 164"/>
                  <a:gd name="T19" fmla="*/ 162 h 226"/>
                  <a:gd name="T20" fmla="*/ 133 w 164"/>
                  <a:gd name="T21" fmla="*/ 160 h 226"/>
                  <a:gd name="T22" fmla="*/ 123 w 164"/>
                  <a:gd name="T23" fmla="*/ 146 h 226"/>
                  <a:gd name="T24" fmla="*/ 155 w 164"/>
                  <a:gd name="T25" fmla="*/ 141 h 226"/>
                  <a:gd name="T26" fmla="*/ 163 w 164"/>
                  <a:gd name="T27" fmla="*/ 151 h 226"/>
                  <a:gd name="T28" fmla="*/ 151 w 164"/>
                  <a:gd name="T29" fmla="*/ 131 h 226"/>
                  <a:gd name="T30" fmla="*/ 155 w 164"/>
                  <a:gd name="T31" fmla="*/ 84 h 226"/>
                  <a:gd name="T32" fmla="*/ 128 w 164"/>
                  <a:gd name="T33" fmla="*/ 86 h 226"/>
                  <a:gd name="T34" fmla="*/ 120 w 164"/>
                  <a:gd name="T35" fmla="*/ 74 h 226"/>
                  <a:gd name="T36" fmla="*/ 93 w 164"/>
                  <a:gd name="T37" fmla="*/ 71 h 226"/>
                  <a:gd name="T38" fmla="*/ 76 w 164"/>
                  <a:gd name="T39" fmla="*/ 44 h 226"/>
                  <a:gd name="T40" fmla="*/ 102 w 164"/>
                  <a:gd name="T41" fmla="*/ 8 h 226"/>
                  <a:gd name="T42" fmla="*/ 98 w 164"/>
                  <a:gd name="T43" fmla="*/ 0 h 226"/>
                  <a:gd name="T44" fmla="*/ 52 w 164"/>
                  <a:gd name="T45" fmla="*/ 20 h 226"/>
                  <a:gd name="T46" fmla="*/ 27 w 164"/>
                  <a:gd name="T47" fmla="*/ 60 h 226"/>
                  <a:gd name="T48" fmla="*/ 19 w 164"/>
                  <a:gd name="T49" fmla="*/ 50 h 226"/>
                  <a:gd name="T50" fmla="*/ 13 w 164"/>
                  <a:gd name="T51" fmla="*/ 70 h 226"/>
                  <a:gd name="T52" fmla="*/ 19 w 164"/>
                  <a:gd name="T53" fmla="*/ 115 h 226"/>
                  <a:gd name="T54" fmla="*/ 25 w 164"/>
                  <a:gd name="T55" fmla="*/ 115 h 226"/>
                  <a:gd name="T56" fmla="*/ 0 w 164"/>
                  <a:gd name="T57" fmla="*/ 150 h 226"/>
                  <a:gd name="T58" fmla="*/ 0 w 164"/>
                  <a:gd name="T59" fmla="*/ 150 h 2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64"/>
                  <a:gd name="T91" fmla="*/ 0 h 226"/>
                  <a:gd name="T92" fmla="*/ 164 w 164"/>
                  <a:gd name="T93" fmla="*/ 226 h 2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64" h="226">
                    <a:moveTo>
                      <a:pt x="0" y="150"/>
                    </a:moveTo>
                    <a:lnTo>
                      <a:pt x="0" y="150"/>
                    </a:lnTo>
                    <a:lnTo>
                      <a:pt x="20" y="166"/>
                    </a:lnTo>
                    <a:lnTo>
                      <a:pt x="49" y="170"/>
                    </a:lnTo>
                    <a:lnTo>
                      <a:pt x="78" y="200"/>
                    </a:lnTo>
                    <a:lnTo>
                      <a:pt x="117" y="203"/>
                    </a:lnTo>
                    <a:lnTo>
                      <a:pt x="111" y="219"/>
                    </a:lnTo>
                    <a:lnTo>
                      <a:pt x="121" y="225"/>
                    </a:lnTo>
                    <a:lnTo>
                      <a:pt x="127" y="186"/>
                    </a:lnTo>
                    <a:lnTo>
                      <a:pt x="120" y="162"/>
                    </a:lnTo>
                    <a:lnTo>
                      <a:pt x="133" y="160"/>
                    </a:lnTo>
                    <a:lnTo>
                      <a:pt x="123" y="146"/>
                    </a:lnTo>
                    <a:lnTo>
                      <a:pt x="155" y="141"/>
                    </a:lnTo>
                    <a:lnTo>
                      <a:pt x="163" y="151"/>
                    </a:lnTo>
                    <a:lnTo>
                      <a:pt x="151" y="131"/>
                    </a:lnTo>
                    <a:lnTo>
                      <a:pt x="155" y="84"/>
                    </a:lnTo>
                    <a:lnTo>
                      <a:pt x="128" y="86"/>
                    </a:lnTo>
                    <a:lnTo>
                      <a:pt x="120" y="74"/>
                    </a:lnTo>
                    <a:lnTo>
                      <a:pt x="93" y="71"/>
                    </a:lnTo>
                    <a:lnTo>
                      <a:pt x="76" y="44"/>
                    </a:lnTo>
                    <a:lnTo>
                      <a:pt x="102" y="8"/>
                    </a:lnTo>
                    <a:lnTo>
                      <a:pt x="98" y="0"/>
                    </a:lnTo>
                    <a:lnTo>
                      <a:pt x="52" y="20"/>
                    </a:lnTo>
                    <a:lnTo>
                      <a:pt x="27" y="60"/>
                    </a:lnTo>
                    <a:lnTo>
                      <a:pt x="19" y="50"/>
                    </a:lnTo>
                    <a:lnTo>
                      <a:pt x="13" y="70"/>
                    </a:lnTo>
                    <a:lnTo>
                      <a:pt x="19" y="115"/>
                    </a:lnTo>
                    <a:lnTo>
                      <a:pt x="25" y="115"/>
                    </a:lnTo>
                    <a:lnTo>
                      <a:pt x="0" y="150"/>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01" name="Freeform 200"/>
              <p:cNvSpPr>
                <a:spLocks/>
              </p:cNvSpPr>
              <p:nvPr/>
            </p:nvSpPr>
            <p:spPr bwMode="auto">
              <a:xfrm>
                <a:off x="1911" y="3187"/>
                <a:ext cx="44" cy="224"/>
              </a:xfrm>
              <a:custGeom>
                <a:avLst/>
                <a:gdLst>
                  <a:gd name="T0" fmla="*/ 0 w 44"/>
                  <a:gd name="T1" fmla="*/ 0 h 37"/>
                  <a:gd name="T2" fmla="*/ 0 w 44"/>
                  <a:gd name="T3" fmla="*/ 0 h 37"/>
                  <a:gd name="T4" fmla="*/ 1 w 44"/>
                  <a:gd name="T5" fmla="*/ 14 h 37"/>
                  <a:gd name="T6" fmla="*/ 10 w 44"/>
                  <a:gd name="T7" fmla="*/ 12 h 37"/>
                  <a:gd name="T8" fmla="*/ 37 w 44"/>
                  <a:gd name="T9" fmla="*/ 36 h 37"/>
                  <a:gd name="T10" fmla="*/ 43 w 44"/>
                  <a:gd name="T11" fmla="*/ 18 h 37"/>
                  <a:gd name="T12" fmla="*/ 28 w 44"/>
                  <a:gd name="T13" fmla="*/ 1 h 37"/>
                  <a:gd name="T14" fmla="*/ 0 w 44"/>
                  <a:gd name="T15" fmla="*/ 0 h 37"/>
                  <a:gd name="T16" fmla="*/ 0 w 44"/>
                  <a:gd name="T17" fmla="*/ 0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4"/>
                  <a:gd name="T28" fmla="*/ 0 h 37"/>
                  <a:gd name="T29" fmla="*/ 44 w 44"/>
                  <a:gd name="T30" fmla="*/ 37 h 3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4" h="37">
                    <a:moveTo>
                      <a:pt x="0" y="0"/>
                    </a:moveTo>
                    <a:lnTo>
                      <a:pt x="0" y="0"/>
                    </a:lnTo>
                    <a:lnTo>
                      <a:pt x="1" y="14"/>
                    </a:lnTo>
                    <a:lnTo>
                      <a:pt x="10" y="12"/>
                    </a:lnTo>
                    <a:lnTo>
                      <a:pt x="37" y="36"/>
                    </a:lnTo>
                    <a:lnTo>
                      <a:pt x="43" y="18"/>
                    </a:lnTo>
                    <a:lnTo>
                      <a:pt x="28" y="1"/>
                    </a:lnTo>
                    <a:lnTo>
                      <a:pt x="0" y="0"/>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02" name="Freeform 201"/>
              <p:cNvSpPr>
                <a:spLocks/>
              </p:cNvSpPr>
              <p:nvPr/>
            </p:nvSpPr>
            <p:spPr bwMode="auto">
              <a:xfrm>
                <a:off x="1921" y="3023"/>
                <a:ext cx="148" cy="224"/>
              </a:xfrm>
              <a:custGeom>
                <a:avLst/>
                <a:gdLst>
                  <a:gd name="T0" fmla="*/ 0 w 148"/>
                  <a:gd name="T1" fmla="*/ 18 h 47"/>
                  <a:gd name="T2" fmla="*/ 0 w 148"/>
                  <a:gd name="T3" fmla="*/ 18 h 47"/>
                  <a:gd name="T4" fmla="*/ 20 w 148"/>
                  <a:gd name="T5" fmla="*/ 2 h 47"/>
                  <a:gd name="T6" fmla="*/ 58 w 148"/>
                  <a:gd name="T7" fmla="*/ 0 h 47"/>
                  <a:gd name="T8" fmla="*/ 147 w 148"/>
                  <a:gd name="T9" fmla="*/ 39 h 47"/>
                  <a:gd name="T10" fmla="*/ 99 w 148"/>
                  <a:gd name="T11" fmla="*/ 46 h 47"/>
                  <a:gd name="T12" fmla="*/ 107 w 148"/>
                  <a:gd name="T13" fmla="*/ 37 h 47"/>
                  <a:gd name="T14" fmla="*/ 84 w 148"/>
                  <a:gd name="T15" fmla="*/ 22 h 47"/>
                  <a:gd name="T16" fmla="*/ 40 w 148"/>
                  <a:gd name="T17" fmla="*/ 14 h 47"/>
                  <a:gd name="T18" fmla="*/ 42 w 148"/>
                  <a:gd name="T19" fmla="*/ 7 h 47"/>
                  <a:gd name="T20" fmla="*/ 0 w 148"/>
                  <a:gd name="T21" fmla="*/ 18 h 47"/>
                  <a:gd name="T22" fmla="*/ 0 w 148"/>
                  <a:gd name="T23" fmla="*/ 18 h 4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
                  <a:gd name="T37" fmla="*/ 0 h 47"/>
                  <a:gd name="T38" fmla="*/ 148 w 148"/>
                  <a:gd name="T39" fmla="*/ 47 h 4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 h="47">
                    <a:moveTo>
                      <a:pt x="0" y="18"/>
                    </a:moveTo>
                    <a:lnTo>
                      <a:pt x="0" y="18"/>
                    </a:lnTo>
                    <a:lnTo>
                      <a:pt x="20" y="2"/>
                    </a:lnTo>
                    <a:lnTo>
                      <a:pt x="58" y="0"/>
                    </a:lnTo>
                    <a:lnTo>
                      <a:pt x="147" y="39"/>
                    </a:lnTo>
                    <a:lnTo>
                      <a:pt x="99" y="46"/>
                    </a:lnTo>
                    <a:lnTo>
                      <a:pt x="107" y="37"/>
                    </a:lnTo>
                    <a:lnTo>
                      <a:pt x="84" y="22"/>
                    </a:lnTo>
                    <a:lnTo>
                      <a:pt x="40" y="14"/>
                    </a:lnTo>
                    <a:lnTo>
                      <a:pt x="42" y="7"/>
                    </a:lnTo>
                    <a:lnTo>
                      <a:pt x="0" y="18"/>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03" name="Freeform 202"/>
              <p:cNvSpPr>
                <a:spLocks/>
              </p:cNvSpPr>
              <p:nvPr/>
            </p:nvSpPr>
            <p:spPr bwMode="auto">
              <a:xfrm>
                <a:off x="2100" y="3059"/>
                <a:ext cx="47" cy="224"/>
              </a:xfrm>
              <a:custGeom>
                <a:avLst/>
                <a:gdLst>
                  <a:gd name="T0" fmla="*/ 0 w 47"/>
                  <a:gd name="T1" fmla="*/ 0 h 27"/>
                  <a:gd name="T2" fmla="*/ 0 w 47"/>
                  <a:gd name="T3" fmla="*/ 0 h 27"/>
                  <a:gd name="T4" fmla="*/ 0 w 47"/>
                  <a:gd name="T5" fmla="*/ 26 h 27"/>
                  <a:gd name="T6" fmla="*/ 46 w 47"/>
                  <a:gd name="T7" fmla="*/ 17 h 27"/>
                  <a:gd name="T8" fmla="*/ 26 w 47"/>
                  <a:gd name="T9" fmla="*/ 3 h 27"/>
                  <a:gd name="T10" fmla="*/ 0 w 47"/>
                  <a:gd name="T11" fmla="*/ 0 h 27"/>
                  <a:gd name="T12" fmla="*/ 0 w 47"/>
                  <a:gd name="T13" fmla="*/ 0 h 27"/>
                  <a:gd name="T14" fmla="*/ 0 60000 65536"/>
                  <a:gd name="T15" fmla="*/ 0 60000 65536"/>
                  <a:gd name="T16" fmla="*/ 0 60000 65536"/>
                  <a:gd name="T17" fmla="*/ 0 60000 65536"/>
                  <a:gd name="T18" fmla="*/ 0 60000 65536"/>
                  <a:gd name="T19" fmla="*/ 0 60000 65536"/>
                  <a:gd name="T20" fmla="*/ 0 60000 65536"/>
                  <a:gd name="T21" fmla="*/ 0 w 47"/>
                  <a:gd name="T22" fmla="*/ 0 h 27"/>
                  <a:gd name="T23" fmla="*/ 47 w 47"/>
                  <a:gd name="T24" fmla="*/ 27 h 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7" h="27">
                    <a:moveTo>
                      <a:pt x="0" y="0"/>
                    </a:moveTo>
                    <a:lnTo>
                      <a:pt x="0" y="0"/>
                    </a:lnTo>
                    <a:lnTo>
                      <a:pt x="0" y="26"/>
                    </a:lnTo>
                    <a:lnTo>
                      <a:pt x="46" y="17"/>
                    </a:lnTo>
                    <a:lnTo>
                      <a:pt x="26" y="3"/>
                    </a:lnTo>
                    <a:lnTo>
                      <a:pt x="0" y="0"/>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04" name="Freeform 203"/>
              <p:cNvSpPr>
                <a:spLocks/>
              </p:cNvSpPr>
              <p:nvPr/>
            </p:nvSpPr>
            <p:spPr bwMode="auto">
              <a:xfrm>
                <a:off x="1978" y="3342"/>
                <a:ext cx="77" cy="224"/>
              </a:xfrm>
              <a:custGeom>
                <a:avLst/>
                <a:gdLst>
                  <a:gd name="T0" fmla="*/ 0 w 77"/>
                  <a:gd name="T1" fmla="*/ 32 h 86"/>
                  <a:gd name="T2" fmla="*/ 0 w 77"/>
                  <a:gd name="T3" fmla="*/ 32 h 86"/>
                  <a:gd name="T4" fmla="*/ 1 w 77"/>
                  <a:gd name="T5" fmla="*/ 49 h 86"/>
                  <a:gd name="T6" fmla="*/ 14 w 77"/>
                  <a:gd name="T7" fmla="*/ 53 h 86"/>
                  <a:gd name="T8" fmla="*/ 7 w 77"/>
                  <a:gd name="T9" fmla="*/ 67 h 86"/>
                  <a:gd name="T10" fmla="*/ 4 w 77"/>
                  <a:gd name="T11" fmla="*/ 81 h 86"/>
                  <a:gd name="T12" fmla="*/ 22 w 77"/>
                  <a:gd name="T13" fmla="*/ 85 h 86"/>
                  <a:gd name="T14" fmla="*/ 38 w 77"/>
                  <a:gd name="T15" fmla="*/ 61 h 86"/>
                  <a:gd name="T16" fmla="*/ 69 w 77"/>
                  <a:gd name="T17" fmla="*/ 42 h 86"/>
                  <a:gd name="T18" fmla="*/ 76 w 77"/>
                  <a:gd name="T19" fmla="*/ 20 h 86"/>
                  <a:gd name="T20" fmla="*/ 47 w 77"/>
                  <a:gd name="T21" fmla="*/ 16 h 86"/>
                  <a:gd name="T22" fmla="*/ 27 w 77"/>
                  <a:gd name="T23" fmla="*/ 0 h 86"/>
                  <a:gd name="T24" fmla="*/ 9 w 77"/>
                  <a:gd name="T25" fmla="*/ 8 h 86"/>
                  <a:gd name="T26" fmla="*/ 0 w 77"/>
                  <a:gd name="T27" fmla="*/ 32 h 86"/>
                  <a:gd name="T28" fmla="*/ 0 w 77"/>
                  <a:gd name="T29" fmla="*/ 32 h 8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7"/>
                  <a:gd name="T46" fmla="*/ 0 h 86"/>
                  <a:gd name="T47" fmla="*/ 77 w 77"/>
                  <a:gd name="T48" fmla="*/ 86 h 8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7" h="86">
                    <a:moveTo>
                      <a:pt x="0" y="32"/>
                    </a:moveTo>
                    <a:lnTo>
                      <a:pt x="0" y="32"/>
                    </a:lnTo>
                    <a:lnTo>
                      <a:pt x="1" y="49"/>
                    </a:lnTo>
                    <a:lnTo>
                      <a:pt x="14" y="53"/>
                    </a:lnTo>
                    <a:lnTo>
                      <a:pt x="7" y="67"/>
                    </a:lnTo>
                    <a:lnTo>
                      <a:pt x="4" y="81"/>
                    </a:lnTo>
                    <a:lnTo>
                      <a:pt x="22" y="85"/>
                    </a:lnTo>
                    <a:lnTo>
                      <a:pt x="38" y="61"/>
                    </a:lnTo>
                    <a:lnTo>
                      <a:pt x="69" y="42"/>
                    </a:lnTo>
                    <a:lnTo>
                      <a:pt x="76" y="20"/>
                    </a:lnTo>
                    <a:lnTo>
                      <a:pt x="47" y="16"/>
                    </a:lnTo>
                    <a:lnTo>
                      <a:pt x="27" y="0"/>
                    </a:lnTo>
                    <a:lnTo>
                      <a:pt x="9" y="8"/>
                    </a:lnTo>
                    <a:lnTo>
                      <a:pt x="0" y="32"/>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05" name="Freeform 204"/>
              <p:cNvSpPr>
                <a:spLocks/>
              </p:cNvSpPr>
              <p:nvPr/>
            </p:nvSpPr>
            <p:spPr bwMode="auto">
              <a:xfrm>
                <a:off x="1851" y="3128"/>
                <a:ext cx="33" cy="224"/>
              </a:xfrm>
              <a:custGeom>
                <a:avLst/>
                <a:gdLst>
                  <a:gd name="T0" fmla="*/ 0 w 33"/>
                  <a:gd name="T1" fmla="*/ 11 h 15"/>
                  <a:gd name="T2" fmla="*/ 0 w 33"/>
                  <a:gd name="T3" fmla="*/ 11 h 15"/>
                  <a:gd name="T4" fmla="*/ 9 w 33"/>
                  <a:gd name="T5" fmla="*/ 0 h 15"/>
                  <a:gd name="T6" fmla="*/ 32 w 33"/>
                  <a:gd name="T7" fmla="*/ 14 h 15"/>
                  <a:gd name="T8" fmla="*/ 0 w 33"/>
                  <a:gd name="T9" fmla="*/ 11 h 15"/>
                  <a:gd name="T10" fmla="*/ 0 w 33"/>
                  <a:gd name="T11" fmla="*/ 11 h 15"/>
                  <a:gd name="T12" fmla="*/ 0 60000 65536"/>
                  <a:gd name="T13" fmla="*/ 0 60000 65536"/>
                  <a:gd name="T14" fmla="*/ 0 60000 65536"/>
                  <a:gd name="T15" fmla="*/ 0 60000 65536"/>
                  <a:gd name="T16" fmla="*/ 0 60000 65536"/>
                  <a:gd name="T17" fmla="*/ 0 60000 65536"/>
                  <a:gd name="T18" fmla="*/ 0 w 33"/>
                  <a:gd name="T19" fmla="*/ 0 h 15"/>
                  <a:gd name="T20" fmla="*/ 33 w 33"/>
                  <a:gd name="T21" fmla="*/ 15 h 15"/>
                </a:gdLst>
                <a:ahLst/>
                <a:cxnLst>
                  <a:cxn ang="T12">
                    <a:pos x="T0" y="T1"/>
                  </a:cxn>
                  <a:cxn ang="T13">
                    <a:pos x="T2" y="T3"/>
                  </a:cxn>
                  <a:cxn ang="T14">
                    <a:pos x="T4" y="T5"/>
                  </a:cxn>
                  <a:cxn ang="T15">
                    <a:pos x="T6" y="T7"/>
                  </a:cxn>
                  <a:cxn ang="T16">
                    <a:pos x="T8" y="T9"/>
                  </a:cxn>
                  <a:cxn ang="T17">
                    <a:pos x="T10" y="T11"/>
                  </a:cxn>
                </a:cxnLst>
                <a:rect l="T18" t="T19" r="T20" b="T21"/>
                <a:pathLst>
                  <a:path w="33" h="15">
                    <a:moveTo>
                      <a:pt x="0" y="11"/>
                    </a:moveTo>
                    <a:lnTo>
                      <a:pt x="0" y="11"/>
                    </a:lnTo>
                    <a:lnTo>
                      <a:pt x="9" y="0"/>
                    </a:lnTo>
                    <a:lnTo>
                      <a:pt x="32" y="14"/>
                    </a:lnTo>
                    <a:lnTo>
                      <a:pt x="0" y="11"/>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06" name="Freeform 205"/>
              <p:cNvSpPr>
                <a:spLocks/>
              </p:cNvSpPr>
              <p:nvPr/>
            </p:nvSpPr>
            <p:spPr bwMode="auto">
              <a:xfrm>
                <a:off x="2250" y="4089"/>
                <a:ext cx="22" cy="224"/>
              </a:xfrm>
              <a:custGeom>
                <a:avLst/>
                <a:gdLst>
                  <a:gd name="T0" fmla="*/ 0 w 22"/>
                  <a:gd name="T1" fmla="*/ 12 h 13"/>
                  <a:gd name="T2" fmla="*/ 0 w 22"/>
                  <a:gd name="T3" fmla="*/ 12 h 13"/>
                  <a:gd name="T4" fmla="*/ 12 w 22"/>
                  <a:gd name="T5" fmla="*/ 5 h 13"/>
                  <a:gd name="T6" fmla="*/ 6 w 22"/>
                  <a:gd name="T7" fmla="*/ 0 h 13"/>
                  <a:gd name="T8" fmla="*/ 21 w 22"/>
                  <a:gd name="T9" fmla="*/ 1 h 13"/>
                  <a:gd name="T10" fmla="*/ 0 w 22"/>
                  <a:gd name="T11" fmla="*/ 12 h 13"/>
                  <a:gd name="T12" fmla="*/ 0 w 22"/>
                  <a:gd name="T13" fmla="*/ 12 h 13"/>
                  <a:gd name="T14" fmla="*/ 0 60000 65536"/>
                  <a:gd name="T15" fmla="*/ 0 60000 65536"/>
                  <a:gd name="T16" fmla="*/ 0 60000 65536"/>
                  <a:gd name="T17" fmla="*/ 0 60000 65536"/>
                  <a:gd name="T18" fmla="*/ 0 60000 65536"/>
                  <a:gd name="T19" fmla="*/ 0 60000 65536"/>
                  <a:gd name="T20" fmla="*/ 0 60000 65536"/>
                  <a:gd name="T21" fmla="*/ 0 w 22"/>
                  <a:gd name="T22" fmla="*/ 0 h 13"/>
                  <a:gd name="T23" fmla="*/ 22 w 22"/>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 h="13">
                    <a:moveTo>
                      <a:pt x="0" y="12"/>
                    </a:moveTo>
                    <a:lnTo>
                      <a:pt x="0" y="12"/>
                    </a:lnTo>
                    <a:lnTo>
                      <a:pt x="12" y="5"/>
                    </a:lnTo>
                    <a:lnTo>
                      <a:pt x="6" y="0"/>
                    </a:lnTo>
                    <a:lnTo>
                      <a:pt x="21" y="1"/>
                    </a:lnTo>
                    <a:lnTo>
                      <a:pt x="0" y="12"/>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07" name="Freeform 206"/>
              <p:cNvSpPr>
                <a:spLocks/>
              </p:cNvSpPr>
              <p:nvPr/>
            </p:nvSpPr>
            <p:spPr bwMode="auto">
              <a:xfrm>
                <a:off x="2267" y="4088"/>
                <a:ext cx="25" cy="224"/>
              </a:xfrm>
              <a:custGeom>
                <a:avLst/>
                <a:gdLst>
                  <a:gd name="T0" fmla="*/ 0 w 25"/>
                  <a:gd name="T1" fmla="*/ 15 h 16"/>
                  <a:gd name="T2" fmla="*/ 0 w 25"/>
                  <a:gd name="T3" fmla="*/ 15 h 16"/>
                  <a:gd name="T4" fmla="*/ 11 w 25"/>
                  <a:gd name="T5" fmla="*/ 0 h 16"/>
                  <a:gd name="T6" fmla="*/ 24 w 25"/>
                  <a:gd name="T7" fmla="*/ 5 h 16"/>
                  <a:gd name="T8" fmla="*/ 0 w 25"/>
                  <a:gd name="T9" fmla="*/ 15 h 16"/>
                  <a:gd name="T10" fmla="*/ 0 w 25"/>
                  <a:gd name="T11" fmla="*/ 15 h 16"/>
                  <a:gd name="T12" fmla="*/ 0 60000 65536"/>
                  <a:gd name="T13" fmla="*/ 0 60000 65536"/>
                  <a:gd name="T14" fmla="*/ 0 60000 65536"/>
                  <a:gd name="T15" fmla="*/ 0 60000 65536"/>
                  <a:gd name="T16" fmla="*/ 0 60000 65536"/>
                  <a:gd name="T17" fmla="*/ 0 60000 65536"/>
                  <a:gd name="T18" fmla="*/ 0 w 25"/>
                  <a:gd name="T19" fmla="*/ 0 h 16"/>
                  <a:gd name="T20" fmla="*/ 25 w 25"/>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25" h="16">
                    <a:moveTo>
                      <a:pt x="0" y="15"/>
                    </a:moveTo>
                    <a:lnTo>
                      <a:pt x="0" y="15"/>
                    </a:lnTo>
                    <a:lnTo>
                      <a:pt x="11" y="0"/>
                    </a:lnTo>
                    <a:lnTo>
                      <a:pt x="24" y="5"/>
                    </a:lnTo>
                    <a:lnTo>
                      <a:pt x="0" y="15"/>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08" name="Freeform 207"/>
              <p:cNvSpPr>
                <a:spLocks/>
              </p:cNvSpPr>
              <p:nvPr/>
            </p:nvSpPr>
            <p:spPr bwMode="auto">
              <a:xfrm>
                <a:off x="2338" y="3266"/>
                <a:ext cx="41" cy="224"/>
              </a:xfrm>
              <a:custGeom>
                <a:avLst/>
                <a:gdLst>
                  <a:gd name="T0" fmla="*/ 0 w 41"/>
                  <a:gd name="T1" fmla="*/ 45 h 48"/>
                  <a:gd name="T2" fmla="*/ 0 w 41"/>
                  <a:gd name="T3" fmla="*/ 45 h 48"/>
                  <a:gd name="T4" fmla="*/ 6 w 41"/>
                  <a:gd name="T5" fmla="*/ 0 h 48"/>
                  <a:gd name="T6" fmla="*/ 40 w 41"/>
                  <a:gd name="T7" fmla="*/ 21 h 48"/>
                  <a:gd name="T8" fmla="*/ 20 w 41"/>
                  <a:gd name="T9" fmla="*/ 47 h 48"/>
                  <a:gd name="T10" fmla="*/ 0 w 41"/>
                  <a:gd name="T11" fmla="*/ 45 h 48"/>
                  <a:gd name="T12" fmla="*/ 0 w 41"/>
                  <a:gd name="T13" fmla="*/ 45 h 48"/>
                  <a:gd name="T14" fmla="*/ 0 60000 65536"/>
                  <a:gd name="T15" fmla="*/ 0 60000 65536"/>
                  <a:gd name="T16" fmla="*/ 0 60000 65536"/>
                  <a:gd name="T17" fmla="*/ 0 60000 65536"/>
                  <a:gd name="T18" fmla="*/ 0 60000 65536"/>
                  <a:gd name="T19" fmla="*/ 0 60000 65536"/>
                  <a:gd name="T20" fmla="*/ 0 60000 65536"/>
                  <a:gd name="T21" fmla="*/ 0 w 41"/>
                  <a:gd name="T22" fmla="*/ 0 h 48"/>
                  <a:gd name="T23" fmla="*/ 41 w 41"/>
                  <a:gd name="T24" fmla="*/ 48 h 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1" h="48">
                    <a:moveTo>
                      <a:pt x="0" y="45"/>
                    </a:moveTo>
                    <a:lnTo>
                      <a:pt x="0" y="45"/>
                    </a:lnTo>
                    <a:lnTo>
                      <a:pt x="6" y="0"/>
                    </a:lnTo>
                    <a:lnTo>
                      <a:pt x="40" y="21"/>
                    </a:lnTo>
                    <a:lnTo>
                      <a:pt x="20" y="47"/>
                    </a:lnTo>
                    <a:lnTo>
                      <a:pt x="0" y="45"/>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09" name="Freeform 208"/>
              <p:cNvSpPr>
                <a:spLocks/>
              </p:cNvSpPr>
              <p:nvPr/>
            </p:nvSpPr>
            <p:spPr bwMode="auto">
              <a:xfrm>
                <a:off x="1821" y="3102"/>
                <a:ext cx="55" cy="224"/>
              </a:xfrm>
              <a:custGeom>
                <a:avLst/>
                <a:gdLst>
                  <a:gd name="T0" fmla="*/ 0 w 55"/>
                  <a:gd name="T1" fmla="*/ 47 h 60"/>
                  <a:gd name="T2" fmla="*/ 0 w 55"/>
                  <a:gd name="T3" fmla="*/ 47 h 60"/>
                  <a:gd name="T4" fmla="*/ 11 w 55"/>
                  <a:gd name="T5" fmla="*/ 26 h 60"/>
                  <a:gd name="T6" fmla="*/ 25 w 55"/>
                  <a:gd name="T7" fmla="*/ 25 h 60"/>
                  <a:gd name="T8" fmla="*/ 11 w 55"/>
                  <a:gd name="T9" fmla="*/ 7 h 60"/>
                  <a:gd name="T10" fmla="*/ 42 w 55"/>
                  <a:gd name="T11" fmla="*/ 0 h 60"/>
                  <a:gd name="T12" fmla="*/ 47 w 55"/>
                  <a:gd name="T13" fmla="*/ 28 h 60"/>
                  <a:gd name="T14" fmla="*/ 54 w 55"/>
                  <a:gd name="T15" fmla="*/ 30 h 60"/>
                  <a:gd name="T16" fmla="*/ 39 w 55"/>
                  <a:gd name="T17" fmla="*/ 48 h 60"/>
                  <a:gd name="T18" fmla="*/ 30 w 55"/>
                  <a:gd name="T19" fmla="*/ 59 h 60"/>
                  <a:gd name="T20" fmla="*/ 0 w 55"/>
                  <a:gd name="T21" fmla="*/ 47 h 60"/>
                  <a:gd name="T22" fmla="*/ 0 w 55"/>
                  <a:gd name="T23" fmla="*/ 47 h 6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5"/>
                  <a:gd name="T37" fmla="*/ 0 h 60"/>
                  <a:gd name="T38" fmla="*/ 55 w 55"/>
                  <a:gd name="T39" fmla="*/ 60 h 6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5" h="60">
                    <a:moveTo>
                      <a:pt x="0" y="47"/>
                    </a:moveTo>
                    <a:lnTo>
                      <a:pt x="0" y="47"/>
                    </a:lnTo>
                    <a:lnTo>
                      <a:pt x="11" y="26"/>
                    </a:lnTo>
                    <a:lnTo>
                      <a:pt x="25" y="25"/>
                    </a:lnTo>
                    <a:lnTo>
                      <a:pt x="11" y="7"/>
                    </a:lnTo>
                    <a:lnTo>
                      <a:pt x="42" y="0"/>
                    </a:lnTo>
                    <a:lnTo>
                      <a:pt x="47" y="28"/>
                    </a:lnTo>
                    <a:lnTo>
                      <a:pt x="54" y="30"/>
                    </a:lnTo>
                    <a:lnTo>
                      <a:pt x="39" y="48"/>
                    </a:lnTo>
                    <a:lnTo>
                      <a:pt x="30" y="59"/>
                    </a:lnTo>
                    <a:lnTo>
                      <a:pt x="0" y="47"/>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10" name="Freeform 209"/>
              <p:cNvSpPr>
                <a:spLocks/>
              </p:cNvSpPr>
              <p:nvPr/>
            </p:nvSpPr>
            <p:spPr bwMode="auto">
              <a:xfrm>
                <a:off x="2245" y="3251"/>
                <a:ext cx="66" cy="224"/>
              </a:xfrm>
              <a:custGeom>
                <a:avLst/>
                <a:gdLst>
                  <a:gd name="T0" fmla="*/ 0 w 66"/>
                  <a:gd name="T1" fmla="*/ 31 h 94"/>
                  <a:gd name="T2" fmla="*/ 0 w 66"/>
                  <a:gd name="T3" fmla="*/ 31 h 94"/>
                  <a:gd name="T4" fmla="*/ 9 w 66"/>
                  <a:gd name="T5" fmla="*/ 44 h 94"/>
                  <a:gd name="T6" fmla="*/ 22 w 66"/>
                  <a:gd name="T7" fmla="*/ 53 h 94"/>
                  <a:gd name="T8" fmla="*/ 19 w 66"/>
                  <a:gd name="T9" fmla="*/ 79 h 94"/>
                  <a:gd name="T10" fmla="*/ 26 w 66"/>
                  <a:gd name="T11" fmla="*/ 93 h 94"/>
                  <a:gd name="T12" fmla="*/ 65 w 66"/>
                  <a:gd name="T13" fmla="*/ 87 h 94"/>
                  <a:gd name="T14" fmla="*/ 43 w 66"/>
                  <a:gd name="T15" fmla="*/ 59 h 94"/>
                  <a:gd name="T16" fmla="*/ 58 w 66"/>
                  <a:gd name="T17" fmla="*/ 34 h 94"/>
                  <a:gd name="T18" fmla="*/ 19 w 66"/>
                  <a:gd name="T19" fmla="*/ 0 h 94"/>
                  <a:gd name="T20" fmla="*/ 6 w 66"/>
                  <a:gd name="T21" fmla="*/ 10 h 94"/>
                  <a:gd name="T22" fmla="*/ 11 w 66"/>
                  <a:gd name="T23" fmla="*/ 19 h 94"/>
                  <a:gd name="T24" fmla="*/ 0 w 66"/>
                  <a:gd name="T25" fmla="*/ 31 h 94"/>
                  <a:gd name="T26" fmla="*/ 0 w 66"/>
                  <a:gd name="T27" fmla="*/ 31 h 9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6"/>
                  <a:gd name="T43" fmla="*/ 0 h 94"/>
                  <a:gd name="T44" fmla="*/ 66 w 66"/>
                  <a:gd name="T45" fmla="*/ 94 h 9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6" h="94">
                    <a:moveTo>
                      <a:pt x="0" y="31"/>
                    </a:moveTo>
                    <a:lnTo>
                      <a:pt x="0" y="31"/>
                    </a:lnTo>
                    <a:lnTo>
                      <a:pt x="9" y="44"/>
                    </a:lnTo>
                    <a:lnTo>
                      <a:pt x="22" y="53"/>
                    </a:lnTo>
                    <a:lnTo>
                      <a:pt x="19" y="79"/>
                    </a:lnTo>
                    <a:lnTo>
                      <a:pt x="26" y="93"/>
                    </a:lnTo>
                    <a:lnTo>
                      <a:pt x="65" y="87"/>
                    </a:lnTo>
                    <a:lnTo>
                      <a:pt x="43" y="59"/>
                    </a:lnTo>
                    <a:lnTo>
                      <a:pt x="58" y="34"/>
                    </a:lnTo>
                    <a:lnTo>
                      <a:pt x="19" y="0"/>
                    </a:lnTo>
                    <a:lnTo>
                      <a:pt x="6" y="10"/>
                    </a:lnTo>
                    <a:lnTo>
                      <a:pt x="11" y="19"/>
                    </a:lnTo>
                    <a:lnTo>
                      <a:pt x="0" y="31"/>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11" name="Freeform 210"/>
              <p:cNvSpPr>
                <a:spLocks/>
              </p:cNvSpPr>
              <p:nvPr/>
            </p:nvSpPr>
            <p:spPr bwMode="auto">
              <a:xfrm>
                <a:off x="2065" y="3059"/>
                <a:ext cx="36" cy="224"/>
              </a:xfrm>
              <a:custGeom>
                <a:avLst/>
                <a:gdLst>
                  <a:gd name="T0" fmla="*/ 0 w 36"/>
                  <a:gd name="T1" fmla="*/ 19 h 27"/>
                  <a:gd name="T2" fmla="*/ 0 w 36"/>
                  <a:gd name="T3" fmla="*/ 19 h 27"/>
                  <a:gd name="T4" fmla="*/ 27 w 36"/>
                  <a:gd name="T5" fmla="*/ 19 h 27"/>
                  <a:gd name="T6" fmla="*/ 14 w 36"/>
                  <a:gd name="T7" fmla="*/ 2 h 27"/>
                  <a:gd name="T8" fmla="*/ 35 w 36"/>
                  <a:gd name="T9" fmla="*/ 0 h 27"/>
                  <a:gd name="T10" fmla="*/ 35 w 36"/>
                  <a:gd name="T11" fmla="*/ 26 h 27"/>
                  <a:gd name="T12" fmla="*/ 0 w 36"/>
                  <a:gd name="T13" fmla="*/ 19 h 27"/>
                  <a:gd name="T14" fmla="*/ 0 w 36"/>
                  <a:gd name="T15" fmla="*/ 19 h 27"/>
                  <a:gd name="T16" fmla="*/ 0 60000 65536"/>
                  <a:gd name="T17" fmla="*/ 0 60000 65536"/>
                  <a:gd name="T18" fmla="*/ 0 60000 65536"/>
                  <a:gd name="T19" fmla="*/ 0 60000 65536"/>
                  <a:gd name="T20" fmla="*/ 0 60000 65536"/>
                  <a:gd name="T21" fmla="*/ 0 60000 65536"/>
                  <a:gd name="T22" fmla="*/ 0 60000 65536"/>
                  <a:gd name="T23" fmla="*/ 0 60000 65536"/>
                  <a:gd name="T24" fmla="*/ 0 w 36"/>
                  <a:gd name="T25" fmla="*/ 0 h 27"/>
                  <a:gd name="T26" fmla="*/ 36 w 36"/>
                  <a:gd name="T27" fmla="*/ 27 h 2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6" h="27">
                    <a:moveTo>
                      <a:pt x="0" y="19"/>
                    </a:moveTo>
                    <a:lnTo>
                      <a:pt x="0" y="19"/>
                    </a:lnTo>
                    <a:lnTo>
                      <a:pt x="27" y="19"/>
                    </a:lnTo>
                    <a:lnTo>
                      <a:pt x="14" y="2"/>
                    </a:lnTo>
                    <a:lnTo>
                      <a:pt x="35" y="0"/>
                    </a:lnTo>
                    <a:lnTo>
                      <a:pt x="35" y="26"/>
                    </a:lnTo>
                    <a:lnTo>
                      <a:pt x="0" y="19"/>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12" name="Freeform 211"/>
              <p:cNvSpPr>
                <a:spLocks/>
              </p:cNvSpPr>
              <p:nvPr/>
            </p:nvSpPr>
            <p:spPr bwMode="auto">
              <a:xfrm>
                <a:off x="1860" y="3121"/>
                <a:ext cx="85" cy="224"/>
              </a:xfrm>
              <a:custGeom>
                <a:avLst/>
                <a:gdLst>
                  <a:gd name="T0" fmla="*/ 0 w 85"/>
                  <a:gd name="T1" fmla="*/ 20 h 42"/>
                  <a:gd name="T2" fmla="*/ 0 w 85"/>
                  <a:gd name="T3" fmla="*/ 20 h 42"/>
                  <a:gd name="T4" fmla="*/ 15 w 85"/>
                  <a:gd name="T5" fmla="*/ 2 h 42"/>
                  <a:gd name="T6" fmla="*/ 60 w 85"/>
                  <a:gd name="T7" fmla="*/ 0 h 42"/>
                  <a:gd name="T8" fmla="*/ 84 w 85"/>
                  <a:gd name="T9" fmla="*/ 13 h 42"/>
                  <a:gd name="T10" fmla="*/ 64 w 85"/>
                  <a:gd name="T11" fmla="*/ 15 h 42"/>
                  <a:gd name="T12" fmla="*/ 29 w 85"/>
                  <a:gd name="T13" fmla="*/ 41 h 42"/>
                  <a:gd name="T14" fmla="*/ 23 w 85"/>
                  <a:gd name="T15" fmla="*/ 34 h 42"/>
                  <a:gd name="T16" fmla="*/ 0 w 85"/>
                  <a:gd name="T17" fmla="*/ 20 h 42"/>
                  <a:gd name="T18" fmla="*/ 0 w 85"/>
                  <a:gd name="T19" fmla="*/ 20 h 4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5"/>
                  <a:gd name="T31" fmla="*/ 0 h 42"/>
                  <a:gd name="T32" fmla="*/ 85 w 85"/>
                  <a:gd name="T33" fmla="*/ 42 h 4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5" h="42">
                    <a:moveTo>
                      <a:pt x="0" y="20"/>
                    </a:moveTo>
                    <a:lnTo>
                      <a:pt x="0" y="20"/>
                    </a:lnTo>
                    <a:lnTo>
                      <a:pt x="15" y="2"/>
                    </a:lnTo>
                    <a:lnTo>
                      <a:pt x="60" y="0"/>
                    </a:lnTo>
                    <a:lnTo>
                      <a:pt x="84" y="13"/>
                    </a:lnTo>
                    <a:lnTo>
                      <a:pt x="64" y="15"/>
                    </a:lnTo>
                    <a:lnTo>
                      <a:pt x="29" y="41"/>
                    </a:lnTo>
                    <a:lnTo>
                      <a:pt x="23" y="34"/>
                    </a:lnTo>
                    <a:lnTo>
                      <a:pt x="0" y="20"/>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13" name="Freeform 212"/>
              <p:cNvSpPr>
                <a:spLocks/>
              </p:cNvSpPr>
              <p:nvPr/>
            </p:nvSpPr>
            <p:spPr bwMode="auto">
              <a:xfrm>
                <a:off x="1889" y="3142"/>
                <a:ext cx="56" cy="224"/>
              </a:xfrm>
              <a:custGeom>
                <a:avLst/>
                <a:gdLst>
                  <a:gd name="T0" fmla="*/ 0 w 56"/>
                  <a:gd name="T1" fmla="*/ 28 h 57"/>
                  <a:gd name="T2" fmla="*/ 0 w 56"/>
                  <a:gd name="T3" fmla="*/ 28 h 57"/>
                  <a:gd name="T4" fmla="*/ 22 w 56"/>
                  <a:gd name="T5" fmla="*/ 55 h 57"/>
                  <a:gd name="T6" fmla="*/ 50 w 56"/>
                  <a:gd name="T7" fmla="*/ 56 h 57"/>
                  <a:gd name="T8" fmla="*/ 55 w 56"/>
                  <a:gd name="T9" fmla="*/ 0 h 57"/>
                  <a:gd name="T10" fmla="*/ 35 w 56"/>
                  <a:gd name="T11" fmla="*/ 2 h 57"/>
                  <a:gd name="T12" fmla="*/ 0 w 56"/>
                  <a:gd name="T13" fmla="*/ 28 h 57"/>
                  <a:gd name="T14" fmla="*/ 0 w 56"/>
                  <a:gd name="T15" fmla="*/ 28 h 57"/>
                  <a:gd name="T16" fmla="*/ 0 60000 65536"/>
                  <a:gd name="T17" fmla="*/ 0 60000 65536"/>
                  <a:gd name="T18" fmla="*/ 0 60000 65536"/>
                  <a:gd name="T19" fmla="*/ 0 60000 65536"/>
                  <a:gd name="T20" fmla="*/ 0 60000 65536"/>
                  <a:gd name="T21" fmla="*/ 0 60000 65536"/>
                  <a:gd name="T22" fmla="*/ 0 60000 65536"/>
                  <a:gd name="T23" fmla="*/ 0 60000 65536"/>
                  <a:gd name="T24" fmla="*/ 0 w 56"/>
                  <a:gd name="T25" fmla="*/ 0 h 57"/>
                  <a:gd name="T26" fmla="*/ 56 w 56"/>
                  <a:gd name="T27" fmla="*/ 57 h 5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 h="57">
                    <a:moveTo>
                      <a:pt x="0" y="28"/>
                    </a:moveTo>
                    <a:lnTo>
                      <a:pt x="0" y="28"/>
                    </a:lnTo>
                    <a:lnTo>
                      <a:pt x="22" y="55"/>
                    </a:lnTo>
                    <a:lnTo>
                      <a:pt x="50" y="56"/>
                    </a:lnTo>
                    <a:lnTo>
                      <a:pt x="55" y="0"/>
                    </a:lnTo>
                    <a:lnTo>
                      <a:pt x="35" y="2"/>
                    </a:lnTo>
                    <a:lnTo>
                      <a:pt x="0" y="28"/>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14" name="Freeform 213"/>
              <p:cNvSpPr>
                <a:spLocks/>
              </p:cNvSpPr>
              <p:nvPr/>
            </p:nvSpPr>
            <p:spPr bwMode="auto">
              <a:xfrm>
                <a:off x="1948" y="3204"/>
                <a:ext cx="77" cy="224"/>
              </a:xfrm>
              <a:custGeom>
                <a:avLst/>
                <a:gdLst>
                  <a:gd name="T0" fmla="*/ 0 w 77"/>
                  <a:gd name="T1" fmla="*/ 18 h 35"/>
                  <a:gd name="T2" fmla="*/ 0 w 77"/>
                  <a:gd name="T3" fmla="*/ 18 h 35"/>
                  <a:gd name="T4" fmla="*/ 6 w 77"/>
                  <a:gd name="T5" fmla="*/ 0 h 35"/>
                  <a:gd name="T6" fmla="*/ 22 w 77"/>
                  <a:gd name="T7" fmla="*/ 11 h 35"/>
                  <a:gd name="T8" fmla="*/ 51 w 77"/>
                  <a:gd name="T9" fmla="*/ 0 h 35"/>
                  <a:gd name="T10" fmla="*/ 76 w 77"/>
                  <a:gd name="T11" fmla="*/ 13 h 35"/>
                  <a:gd name="T12" fmla="*/ 70 w 77"/>
                  <a:gd name="T13" fmla="*/ 33 h 35"/>
                  <a:gd name="T14" fmla="*/ 67 w 77"/>
                  <a:gd name="T15" fmla="*/ 17 h 35"/>
                  <a:gd name="T16" fmla="*/ 51 w 77"/>
                  <a:gd name="T17" fmla="*/ 11 h 35"/>
                  <a:gd name="T18" fmla="*/ 36 w 77"/>
                  <a:gd name="T19" fmla="*/ 21 h 35"/>
                  <a:gd name="T20" fmla="*/ 39 w 77"/>
                  <a:gd name="T21" fmla="*/ 30 h 35"/>
                  <a:gd name="T22" fmla="*/ 33 w 77"/>
                  <a:gd name="T23" fmla="*/ 34 h 35"/>
                  <a:gd name="T24" fmla="*/ 0 w 77"/>
                  <a:gd name="T25" fmla="*/ 18 h 35"/>
                  <a:gd name="T26" fmla="*/ 0 w 77"/>
                  <a:gd name="T27" fmla="*/ 18 h 3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7"/>
                  <a:gd name="T43" fmla="*/ 0 h 35"/>
                  <a:gd name="T44" fmla="*/ 77 w 77"/>
                  <a:gd name="T45" fmla="*/ 35 h 3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7" h="35">
                    <a:moveTo>
                      <a:pt x="0" y="18"/>
                    </a:moveTo>
                    <a:lnTo>
                      <a:pt x="0" y="18"/>
                    </a:lnTo>
                    <a:lnTo>
                      <a:pt x="6" y="0"/>
                    </a:lnTo>
                    <a:lnTo>
                      <a:pt x="22" y="11"/>
                    </a:lnTo>
                    <a:lnTo>
                      <a:pt x="51" y="0"/>
                    </a:lnTo>
                    <a:lnTo>
                      <a:pt x="76" y="13"/>
                    </a:lnTo>
                    <a:lnTo>
                      <a:pt x="70" y="33"/>
                    </a:lnTo>
                    <a:lnTo>
                      <a:pt x="67" y="17"/>
                    </a:lnTo>
                    <a:lnTo>
                      <a:pt x="51" y="11"/>
                    </a:lnTo>
                    <a:lnTo>
                      <a:pt x="36" y="21"/>
                    </a:lnTo>
                    <a:lnTo>
                      <a:pt x="39" y="30"/>
                    </a:lnTo>
                    <a:lnTo>
                      <a:pt x="33" y="34"/>
                    </a:lnTo>
                    <a:lnTo>
                      <a:pt x="0" y="18"/>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15" name="Freeform 214"/>
              <p:cNvSpPr>
                <a:spLocks/>
              </p:cNvSpPr>
              <p:nvPr/>
            </p:nvSpPr>
            <p:spPr bwMode="auto">
              <a:xfrm>
                <a:off x="2226" y="3639"/>
                <a:ext cx="112" cy="224"/>
              </a:xfrm>
              <a:custGeom>
                <a:avLst/>
                <a:gdLst>
                  <a:gd name="T0" fmla="*/ 0 w 112"/>
                  <a:gd name="T1" fmla="*/ 43 h 116"/>
                  <a:gd name="T2" fmla="*/ 0 w 112"/>
                  <a:gd name="T3" fmla="*/ 43 h 116"/>
                  <a:gd name="T4" fmla="*/ 9 w 112"/>
                  <a:gd name="T5" fmla="*/ 6 h 116"/>
                  <a:gd name="T6" fmla="*/ 48 w 112"/>
                  <a:gd name="T7" fmla="*/ 0 h 116"/>
                  <a:gd name="T8" fmla="*/ 62 w 112"/>
                  <a:gd name="T9" fmla="*/ 12 h 116"/>
                  <a:gd name="T10" fmla="*/ 65 w 112"/>
                  <a:gd name="T11" fmla="*/ 39 h 116"/>
                  <a:gd name="T12" fmla="*/ 93 w 112"/>
                  <a:gd name="T13" fmla="*/ 44 h 116"/>
                  <a:gd name="T14" fmla="*/ 97 w 112"/>
                  <a:gd name="T15" fmla="*/ 63 h 116"/>
                  <a:gd name="T16" fmla="*/ 111 w 112"/>
                  <a:gd name="T17" fmla="*/ 66 h 116"/>
                  <a:gd name="T18" fmla="*/ 109 w 112"/>
                  <a:gd name="T19" fmla="*/ 91 h 116"/>
                  <a:gd name="T20" fmla="*/ 95 w 112"/>
                  <a:gd name="T21" fmla="*/ 115 h 116"/>
                  <a:gd name="T22" fmla="*/ 58 w 112"/>
                  <a:gd name="T23" fmla="*/ 114 h 116"/>
                  <a:gd name="T24" fmla="*/ 66 w 112"/>
                  <a:gd name="T25" fmla="*/ 86 h 116"/>
                  <a:gd name="T26" fmla="*/ 0 w 112"/>
                  <a:gd name="T27" fmla="*/ 43 h 116"/>
                  <a:gd name="T28" fmla="*/ 0 w 112"/>
                  <a:gd name="T29" fmla="*/ 43 h 11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2"/>
                  <a:gd name="T46" fmla="*/ 0 h 116"/>
                  <a:gd name="T47" fmla="*/ 112 w 112"/>
                  <a:gd name="T48" fmla="*/ 116 h 11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2" h="116">
                    <a:moveTo>
                      <a:pt x="0" y="43"/>
                    </a:moveTo>
                    <a:lnTo>
                      <a:pt x="0" y="43"/>
                    </a:lnTo>
                    <a:lnTo>
                      <a:pt x="9" y="6"/>
                    </a:lnTo>
                    <a:lnTo>
                      <a:pt x="48" y="0"/>
                    </a:lnTo>
                    <a:lnTo>
                      <a:pt x="62" y="12"/>
                    </a:lnTo>
                    <a:lnTo>
                      <a:pt x="65" y="39"/>
                    </a:lnTo>
                    <a:lnTo>
                      <a:pt x="93" y="44"/>
                    </a:lnTo>
                    <a:lnTo>
                      <a:pt x="97" y="63"/>
                    </a:lnTo>
                    <a:lnTo>
                      <a:pt x="111" y="66"/>
                    </a:lnTo>
                    <a:lnTo>
                      <a:pt x="109" y="91"/>
                    </a:lnTo>
                    <a:lnTo>
                      <a:pt x="95" y="115"/>
                    </a:lnTo>
                    <a:lnTo>
                      <a:pt x="58" y="114"/>
                    </a:lnTo>
                    <a:lnTo>
                      <a:pt x="66" y="86"/>
                    </a:lnTo>
                    <a:lnTo>
                      <a:pt x="0" y="43"/>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16" name="Freeform 215"/>
              <p:cNvSpPr>
                <a:spLocks/>
              </p:cNvSpPr>
              <p:nvPr/>
            </p:nvSpPr>
            <p:spPr bwMode="auto">
              <a:xfrm>
                <a:off x="1971" y="3443"/>
                <a:ext cx="172" cy="224"/>
              </a:xfrm>
              <a:custGeom>
                <a:avLst/>
                <a:gdLst>
                  <a:gd name="T0" fmla="*/ 0 w 172"/>
                  <a:gd name="T1" fmla="*/ 58 h 247"/>
                  <a:gd name="T2" fmla="*/ 0 w 172"/>
                  <a:gd name="T3" fmla="*/ 58 h 247"/>
                  <a:gd name="T4" fmla="*/ 3 w 172"/>
                  <a:gd name="T5" fmla="*/ 78 h 247"/>
                  <a:gd name="T6" fmla="*/ 34 w 172"/>
                  <a:gd name="T7" fmla="*/ 112 h 247"/>
                  <a:gd name="T8" fmla="*/ 68 w 172"/>
                  <a:gd name="T9" fmla="*/ 193 h 247"/>
                  <a:gd name="T10" fmla="*/ 146 w 172"/>
                  <a:gd name="T11" fmla="*/ 246 h 247"/>
                  <a:gd name="T12" fmla="*/ 159 w 172"/>
                  <a:gd name="T13" fmla="*/ 237 h 247"/>
                  <a:gd name="T14" fmla="*/ 167 w 172"/>
                  <a:gd name="T15" fmla="*/ 220 h 247"/>
                  <a:gd name="T16" fmla="*/ 155 w 172"/>
                  <a:gd name="T17" fmla="*/ 213 h 247"/>
                  <a:gd name="T18" fmla="*/ 162 w 172"/>
                  <a:gd name="T19" fmla="*/ 209 h 247"/>
                  <a:gd name="T20" fmla="*/ 171 w 172"/>
                  <a:gd name="T21" fmla="*/ 167 h 247"/>
                  <a:gd name="T22" fmla="*/ 158 w 172"/>
                  <a:gd name="T23" fmla="*/ 147 h 247"/>
                  <a:gd name="T24" fmla="*/ 147 w 172"/>
                  <a:gd name="T25" fmla="*/ 147 h 247"/>
                  <a:gd name="T26" fmla="*/ 147 w 172"/>
                  <a:gd name="T27" fmla="*/ 125 h 247"/>
                  <a:gd name="T28" fmla="*/ 132 w 172"/>
                  <a:gd name="T29" fmla="*/ 134 h 247"/>
                  <a:gd name="T30" fmla="*/ 113 w 172"/>
                  <a:gd name="T31" fmla="*/ 126 h 247"/>
                  <a:gd name="T32" fmla="*/ 102 w 172"/>
                  <a:gd name="T33" fmla="*/ 101 h 247"/>
                  <a:gd name="T34" fmla="*/ 121 w 172"/>
                  <a:gd name="T35" fmla="*/ 69 h 247"/>
                  <a:gd name="T36" fmla="*/ 155 w 172"/>
                  <a:gd name="T37" fmla="*/ 55 h 247"/>
                  <a:gd name="T38" fmla="*/ 145 w 172"/>
                  <a:gd name="T39" fmla="*/ 49 h 247"/>
                  <a:gd name="T40" fmla="*/ 151 w 172"/>
                  <a:gd name="T41" fmla="*/ 33 h 247"/>
                  <a:gd name="T42" fmla="*/ 112 w 172"/>
                  <a:gd name="T43" fmla="*/ 30 h 247"/>
                  <a:gd name="T44" fmla="*/ 83 w 172"/>
                  <a:gd name="T45" fmla="*/ 0 h 247"/>
                  <a:gd name="T46" fmla="*/ 76 w 172"/>
                  <a:gd name="T47" fmla="*/ 22 h 247"/>
                  <a:gd name="T48" fmla="*/ 45 w 172"/>
                  <a:gd name="T49" fmla="*/ 41 h 247"/>
                  <a:gd name="T50" fmla="*/ 29 w 172"/>
                  <a:gd name="T51" fmla="*/ 65 h 247"/>
                  <a:gd name="T52" fmla="*/ 11 w 172"/>
                  <a:gd name="T53" fmla="*/ 61 h 247"/>
                  <a:gd name="T54" fmla="*/ 14 w 172"/>
                  <a:gd name="T55" fmla="*/ 47 h 247"/>
                  <a:gd name="T56" fmla="*/ 0 w 172"/>
                  <a:gd name="T57" fmla="*/ 58 h 247"/>
                  <a:gd name="T58" fmla="*/ 0 w 172"/>
                  <a:gd name="T59" fmla="*/ 58 h 24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72"/>
                  <a:gd name="T91" fmla="*/ 0 h 247"/>
                  <a:gd name="T92" fmla="*/ 172 w 172"/>
                  <a:gd name="T93" fmla="*/ 247 h 24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72" h="247">
                    <a:moveTo>
                      <a:pt x="0" y="58"/>
                    </a:moveTo>
                    <a:lnTo>
                      <a:pt x="0" y="58"/>
                    </a:lnTo>
                    <a:lnTo>
                      <a:pt x="3" y="78"/>
                    </a:lnTo>
                    <a:lnTo>
                      <a:pt x="34" y="112"/>
                    </a:lnTo>
                    <a:lnTo>
                      <a:pt x="68" y="193"/>
                    </a:lnTo>
                    <a:lnTo>
                      <a:pt x="146" y="246"/>
                    </a:lnTo>
                    <a:lnTo>
                      <a:pt x="159" y="237"/>
                    </a:lnTo>
                    <a:lnTo>
                      <a:pt x="167" y="220"/>
                    </a:lnTo>
                    <a:lnTo>
                      <a:pt x="155" y="213"/>
                    </a:lnTo>
                    <a:lnTo>
                      <a:pt x="162" y="209"/>
                    </a:lnTo>
                    <a:lnTo>
                      <a:pt x="171" y="167"/>
                    </a:lnTo>
                    <a:lnTo>
                      <a:pt x="158" y="147"/>
                    </a:lnTo>
                    <a:lnTo>
                      <a:pt x="147" y="147"/>
                    </a:lnTo>
                    <a:lnTo>
                      <a:pt x="147" y="125"/>
                    </a:lnTo>
                    <a:lnTo>
                      <a:pt x="132" y="134"/>
                    </a:lnTo>
                    <a:lnTo>
                      <a:pt x="113" y="126"/>
                    </a:lnTo>
                    <a:lnTo>
                      <a:pt x="102" y="101"/>
                    </a:lnTo>
                    <a:lnTo>
                      <a:pt x="121" y="69"/>
                    </a:lnTo>
                    <a:lnTo>
                      <a:pt x="155" y="55"/>
                    </a:lnTo>
                    <a:lnTo>
                      <a:pt x="145" y="49"/>
                    </a:lnTo>
                    <a:lnTo>
                      <a:pt x="151" y="33"/>
                    </a:lnTo>
                    <a:lnTo>
                      <a:pt x="112" y="30"/>
                    </a:lnTo>
                    <a:lnTo>
                      <a:pt x="83" y="0"/>
                    </a:lnTo>
                    <a:lnTo>
                      <a:pt x="76" y="22"/>
                    </a:lnTo>
                    <a:lnTo>
                      <a:pt x="45" y="41"/>
                    </a:lnTo>
                    <a:lnTo>
                      <a:pt x="29" y="65"/>
                    </a:lnTo>
                    <a:lnTo>
                      <a:pt x="11" y="61"/>
                    </a:lnTo>
                    <a:lnTo>
                      <a:pt x="14" y="47"/>
                    </a:lnTo>
                    <a:lnTo>
                      <a:pt x="0" y="58"/>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17" name="Freeform 216"/>
              <p:cNvSpPr>
                <a:spLocks/>
              </p:cNvSpPr>
              <p:nvPr/>
            </p:nvSpPr>
            <p:spPr bwMode="auto">
              <a:xfrm>
                <a:off x="2288" y="3265"/>
                <a:ext cx="57" cy="224"/>
              </a:xfrm>
              <a:custGeom>
                <a:avLst/>
                <a:gdLst>
                  <a:gd name="T0" fmla="*/ 0 w 57"/>
                  <a:gd name="T1" fmla="*/ 25 h 54"/>
                  <a:gd name="T2" fmla="*/ 0 w 57"/>
                  <a:gd name="T3" fmla="*/ 25 h 54"/>
                  <a:gd name="T4" fmla="*/ 15 w 57"/>
                  <a:gd name="T5" fmla="*/ 0 h 54"/>
                  <a:gd name="T6" fmla="*/ 56 w 57"/>
                  <a:gd name="T7" fmla="*/ 4 h 54"/>
                  <a:gd name="T8" fmla="*/ 50 w 57"/>
                  <a:gd name="T9" fmla="*/ 49 h 54"/>
                  <a:gd name="T10" fmla="*/ 22 w 57"/>
                  <a:gd name="T11" fmla="*/ 53 h 54"/>
                  <a:gd name="T12" fmla="*/ 0 w 57"/>
                  <a:gd name="T13" fmla="*/ 25 h 54"/>
                  <a:gd name="T14" fmla="*/ 0 w 57"/>
                  <a:gd name="T15" fmla="*/ 25 h 54"/>
                  <a:gd name="T16" fmla="*/ 0 60000 65536"/>
                  <a:gd name="T17" fmla="*/ 0 60000 65536"/>
                  <a:gd name="T18" fmla="*/ 0 60000 65536"/>
                  <a:gd name="T19" fmla="*/ 0 60000 65536"/>
                  <a:gd name="T20" fmla="*/ 0 60000 65536"/>
                  <a:gd name="T21" fmla="*/ 0 60000 65536"/>
                  <a:gd name="T22" fmla="*/ 0 60000 65536"/>
                  <a:gd name="T23" fmla="*/ 0 60000 65536"/>
                  <a:gd name="T24" fmla="*/ 0 w 57"/>
                  <a:gd name="T25" fmla="*/ 0 h 54"/>
                  <a:gd name="T26" fmla="*/ 57 w 57"/>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 h="54">
                    <a:moveTo>
                      <a:pt x="0" y="25"/>
                    </a:moveTo>
                    <a:lnTo>
                      <a:pt x="0" y="25"/>
                    </a:lnTo>
                    <a:lnTo>
                      <a:pt x="15" y="0"/>
                    </a:lnTo>
                    <a:lnTo>
                      <a:pt x="56" y="4"/>
                    </a:lnTo>
                    <a:lnTo>
                      <a:pt x="50" y="49"/>
                    </a:lnTo>
                    <a:lnTo>
                      <a:pt x="22" y="53"/>
                    </a:lnTo>
                    <a:lnTo>
                      <a:pt x="0" y="25"/>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18" name="Freeform 217"/>
              <p:cNvSpPr>
                <a:spLocks/>
              </p:cNvSpPr>
              <p:nvPr/>
            </p:nvSpPr>
            <p:spPr bwMode="auto">
              <a:xfrm>
                <a:off x="2235" y="3177"/>
                <a:ext cx="14" cy="224"/>
              </a:xfrm>
              <a:custGeom>
                <a:avLst/>
                <a:gdLst>
                  <a:gd name="T0" fmla="*/ 0 w 14"/>
                  <a:gd name="T1" fmla="*/ 10 h 11"/>
                  <a:gd name="T2" fmla="*/ 0 w 14"/>
                  <a:gd name="T3" fmla="*/ 10 h 11"/>
                  <a:gd name="T4" fmla="*/ 12 w 14"/>
                  <a:gd name="T5" fmla="*/ 8 h 11"/>
                  <a:gd name="T6" fmla="*/ 13 w 14"/>
                  <a:gd name="T7" fmla="*/ 0 h 11"/>
                  <a:gd name="T8" fmla="*/ 0 w 14"/>
                  <a:gd name="T9" fmla="*/ 10 h 11"/>
                  <a:gd name="T10" fmla="*/ 0 w 14"/>
                  <a:gd name="T11" fmla="*/ 10 h 11"/>
                  <a:gd name="T12" fmla="*/ 0 60000 65536"/>
                  <a:gd name="T13" fmla="*/ 0 60000 65536"/>
                  <a:gd name="T14" fmla="*/ 0 60000 65536"/>
                  <a:gd name="T15" fmla="*/ 0 60000 65536"/>
                  <a:gd name="T16" fmla="*/ 0 60000 65536"/>
                  <a:gd name="T17" fmla="*/ 0 60000 65536"/>
                  <a:gd name="T18" fmla="*/ 0 w 14"/>
                  <a:gd name="T19" fmla="*/ 0 h 11"/>
                  <a:gd name="T20" fmla="*/ 14 w 14"/>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14" h="11">
                    <a:moveTo>
                      <a:pt x="0" y="10"/>
                    </a:moveTo>
                    <a:lnTo>
                      <a:pt x="0" y="10"/>
                    </a:lnTo>
                    <a:lnTo>
                      <a:pt x="12" y="8"/>
                    </a:lnTo>
                    <a:lnTo>
                      <a:pt x="13" y="0"/>
                    </a:lnTo>
                    <a:lnTo>
                      <a:pt x="0" y="1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219" name="Freeform 218"/>
              <p:cNvSpPr>
                <a:spLocks/>
              </p:cNvSpPr>
              <p:nvPr/>
            </p:nvSpPr>
            <p:spPr bwMode="auto">
              <a:xfrm>
                <a:off x="2283" y="3773"/>
                <a:ext cx="72" cy="224"/>
              </a:xfrm>
              <a:custGeom>
                <a:avLst/>
                <a:gdLst>
                  <a:gd name="T0" fmla="*/ 0 w 72"/>
                  <a:gd name="T1" fmla="*/ 59 h 74"/>
                  <a:gd name="T2" fmla="*/ 0 w 72"/>
                  <a:gd name="T3" fmla="*/ 59 h 74"/>
                  <a:gd name="T4" fmla="*/ 12 w 72"/>
                  <a:gd name="T5" fmla="*/ 3 h 74"/>
                  <a:gd name="T6" fmla="*/ 22 w 72"/>
                  <a:gd name="T7" fmla="*/ 0 h 74"/>
                  <a:gd name="T8" fmla="*/ 63 w 72"/>
                  <a:gd name="T9" fmla="*/ 29 h 74"/>
                  <a:gd name="T10" fmla="*/ 71 w 72"/>
                  <a:gd name="T11" fmla="*/ 41 h 74"/>
                  <a:gd name="T12" fmla="*/ 68 w 72"/>
                  <a:gd name="T13" fmla="*/ 55 h 74"/>
                  <a:gd name="T14" fmla="*/ 49 w 72"/>
                  <a:gd name="T15" fmla="*/ 73 h 74"/>
                  <a:gd name="T16" fmla="*/ 0 w 72"/>
                  <a:gd name="T17" fmla="*/ 59 h 74"/>
                  <a:gd name="T18" fmla="*/ 0 w 72"/>
                  <a:gd name="T19" fmla="*/ 59 h 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2"/>
                  <a:gd name="T31" fmla="*/ 0 h 74"/>
                  <a:gd name="T32" fmla="*/ 72 w 72"/>
                  <a:gd name="T33" fmla="*/ 74 h 7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2" h="74">
                    <a:moveTo>
                      <a:pt x="0" y="59"/>
                    </a:moveTo>
                    <a:lnTo>
                      <a:pt x="0" y="59"/>
                    </a:lnTo>
                    <a:lnTo>
                      <a:pt x="12" y="3"/>
                    </a:lnTo>
                    <a:lnTo>
                      <a:pt x="22" y="0"/>
                    </a:lnTo>
                    <a:lnTo>
                      <a:pt x="63" y="29"/>
                    </a:lnTo>
                    <a:lnTo>
                      <a:pt x="71" y="41"/>
                    </a:lnTo>
                    <a:lnTo>
                      <a:pt x="68" y="55"/>
                    </a:lnTo>
                    <a:lnTo>
                      <a:pt x="49" y="73"/>
                    </a:lnTo>
                    <a:lnTo>
                      <a:pt x="0" y="59"/>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220" name="Freeform 219"/>
              <p:cNvSpPr>
                <a:spLocks/>
              </p:cNvSpPr>
              <p:nvPr/>
            </p:nvSpPr>
            <p:spPr bwMode="auto">
              <a:xfrm>
                <a:off x="2081" y="3230"/>
                <a:ext cx="184" cy="224"/>
              </a:xfrm>
              <a:custGeom>
                <a:avLst/>
                <a:gdLst>
                  <a:gd name="T0" fmla="*/ 0 w 184"/>
                  <a:gd name="T1" fmla="*/ 42 h 157"/>
                  <a:gd name="T2" fmla="*/ 0 w 184"/>
                  <a:gd name="T3" fmla="*/ 42 h 157"/>
                  <a:gd name="T4" fmla="*/ 17 w 184"/>
                  <a:gd name="T5" fmla="*/ 69 h 157"/>
                  <a:gd name="T6" fmla="*/ 44 w 184"/>
                  <a:gd name="T7" fmla="*/ 72 h 157"/>
                  <a:gd name="T8" fmla="*/ 52 w 184"/>
                  <a:gd name="T9" fmla="*/ 84 h 157"/>
                  <a:gd name="T10" fmla="*/ 79 w 184"/>
                  <a:gd name="T11" fmla="*/ 82 h 157"/>
                  <a:gd name="T12" fmla="*/ 75 w 184"/>
                  <a:gd name="T13" fmla="*/ 129 h 157"/>
                  <a:gd name="T14" fmla="*/ 87 w 184"/>
                  <a:gd name="T15" fmla="*/ 149 h 157"/>
                  <a:gd name="T16" fmla="*/ 103 w 184"/>
                  <a:gd name="T17" fmla="*/ 156 h 157"/>
                  <a:gd name="T18" fmla="*/ 136 w 184"/>
                  <a:gd name="T19" fmla="*/ 137 h 157"/>
                  <a:gd name="T20" fmla="*/ 123 w 184"/>
                  <a:gd name="T21" fmla="*/ 134 h 157"/>
                  <a:gd name="T22" fmla="*/ 116 w 184"/>
                  <a:gd name="T23" fmla="*/ 108 h 157"/>
                  <a:gd name="T24" fmla="*/ 139 w 184"/>
                  <a:gd name="T25" fmla="*/ 113 h 157"/>
                  <a:gd name="T26" fmla="*/ 173 w 184"/>
                  <a:gd name="T27" fmla="*/ 97 h 157"/>
                  <a:gd name="T28" fmla="*/ 164 w 184"/>
                  <a:gd name="T29" fmla="*/ 84 h 157"/>
                  <a:gd name="T30" fmla="*/ 175 w 184"/>
                  <a:gd name="T31" fmla="*/ 72 h 157"/>
                  <a:gd name="T32" fmla="*/ 170 w 184"/>
                  <a:gd name="T33" fmla="*/ 63 h 157"/>
                  <a:gd name="T34" fmla="*/ 183 w 184"/>
                  <a:gd name="T35" fmla="*/ 53 h 157"/>
                  <a:gd name="T36" fmla="*/ 167 w 184"/>
                  <a:gd name="T37" fmla="*/ 51 h 157"/>
                  <a:gd name="T38" fmla="*/ 167 w 184"/>
                  <a:gd name="T39" fmla="*/ 39 h 157"/>
                  <a:gd name="T40" fmla="*/ 141 w 184"/>
                  <a:gd name="T41" fmla="*/ 25 h 157"/>
                  <a:gd name="T42" fmla="*/ 152 w 184"/>
                  <a:gd name="T43" fmla="*/ 21 h 157"/>
                  <a:gd name="T44" fmla="*/ 72 w 184"/>
                  <a:gd name="T45" fmla="*/ 24 h 157"/>
                  <a:gd name="T46" fmla="*/ 46 w 184"/>
                  <a:gd name="T47" fmla="*/ 0 h 157"/>
                  <a:gd name="T48" fmla="*/ 47 w 184"/>
                  <a:gd name="T49" fmla="*/ 11 h 157"/>
                  <a:gd name="T50" fmla="*/ 24 w 184"/>
                  <a:gd name="T51" fmla="*/ 20 h 157"/>
                  <a:gd name="T52" fmla="*/ 31 w 184"/>
                  <a:gd name="T53" fmla="*/ 39 h 157"/>
                  <a:gd name="T54" fmla="*/ 22 w 184"/>
                  <a:gd name="T55" fmla="*/ 46 h 157"/>
                  <a:gd name="T56" fmla="*/ 17 w 184"/>
                  <a:gd name="T57" fmla="*/ 29 h 157"/>
                  <a:gd name="T58" fmla="*/ 26 w 184"/>
                  <a:gd name="T59" fmla="*/ 6 h 157"/>
                  <a:gd name="T60" fmla="*/ 0 w 184"/>
                  <a:gd name="T61" fmla="*/ 42 h 157"/>
                  <a:gd name="T62" fmla="*/ 0 w 184"/>
                  <a:gd name="T63" fmla="*/ 42 h 15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4"/>
                  <a:gd name="T97" fmla="*/ 0 h 157"/>
                  <a:gd name="T98" fmla="*/ 184 w 184"/>
                  <a:gd name="T99" fmla="*/ 157 h 15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4" h="157">
                    <a:moveTo>
                      <a:pt x="0" y="42"/>
                    </a:moveTo>
                    <a:lnTo>
                      <a:pt x="0" y="42"/>
                    </a:lnTo>
                    <a:lnTo>
                      <a:pt x="17" y="69"/>
                    </a:lnTo>
                    <a:lnTo>
                      <a:pt x="44" y="72"/>
                    </a:lnTo>
                    <a:lnTo>
                      <a:pt x="52" y="84"/>
                    </a:lnTo>
                    <a:lnTo>
                      <a:pt x="79" y="82"/>
                    </a:lnTo>
                    <a:lnTo>
                      <a:pt x="75" y="129"/>
                    </a:lnTo>
                    <a:lnTo>
                      <a:pt x="87" y="149"/>
                    </a:lnTo>
                    <a:lnTo>
                      <a:pt x="103" y="156"/>
                    </a:lnTo>
                    <a:lnTo>
                      <a:pt x="136" y="137"/>
                    </a:lnTo>
                    <a:lnTo>
                      <a:pt x="123" y="134"/>
                    </a:lnTo>
                    <a:lnTo>
                      <a:pt x="116" y="108"/>
                    </a:lnTo>
                    <a:lnTo>
                      <a:pt x="139" y="113"/>
                    </a:lnTo>
                    <a:lnTo>
                      <a:pt x="173" y="97"/>
                    </a:lnTo>
                    <a:lnTo>
                      <a:pt x="164" y="84"/>
                    </a:lnTo>
                    <a:lnTo>
                      <a:pt x="175" y="72"/>
                    </a:lnTo>
                    <a:lnTo>
                      <a:pt x="170" y="63"/>
                    </a:lnTo>
                    <a:lnTo>
                      <a:pt x="183" y="53"/>
                    </a:lnTo>
                    <a:lnTo>
                      <a:pt x="167" y="51"/>
                    </a:lnTo>
                    <a:lnTo>
                      <a:pt x="167" y="39"/>
                    </a:lnTo>
                    <a:lnTo>
                      <a:pt x="141" y="25"/>
                    </a:lnTo>
                    <a:lnTo>
                      <a:pt x="152" y="21"/>
                    </a:lnTo>
                    <a:lnTo>
                      <a:pt x="72" y="24"/>
                    </a:lnTo>
                    <a:lnTo>
                      <a:pt x="46" y="0"/>
                    </a:lnTo>
                    <a:lnTo>
                      <a:pt x="47" y="11"/>
                    </a:lnTo>
                    <a:lnTo>
                      <a:pt x="24" y="20"/>
                    </a:lnTo>
                    <a:lnTo>
                      <a:pt x="31" y="39"/>
                    </a:lnTo>
                    <a:lnTo>
                      <a:pt x="22" y="46"/>
                    </a:lnTo>
                    <a:lnTo>
                      <a:pt x="17" y="29"/>
                    </a:lnTo>
                    <a:lnTo>
                      <a:pt x="26" y="6"/>
                    </a:lnTo>
                    <a:lnTo>
                      <a:pt x="0" y="42"/>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grpSp>
      </p:grpSp>
      <p:sp>
        <p:nvSpPr>
          <p:cNvPr id="273" name="Rectangle 2"/>
          <p:cNvSpPr>
            <a:spLocks noGrp="1" noChangeArrowheads="1"/>
          </p:cNvSpPr>
          <p:nvPr>
            <p:ph type="title"/>
          </p:nvPr>
        </p:nvSpPr>
        <p:spPr>
          <a:xfrm>
            <a:off x="3264310" y="205601"/>
            <a:ext cx="5679666" cy="697235"/>
          </a:xfrm>
        </p:spPr>
        <p:txBody>
          <a:bodyPr>
            <a:noAutofit/>
          </a:bodyPr>
          <a:lstStyle/>
          <a:p>
            <a:pPr algn="ctr"/>
            <a:r>
              <a:rPr lang="en-US" sz="3000" dirty="0" smtClean="0"/>
              <a:t>Latin America: Small, Yes… But Growing Market??</a:t>
            </a:r>
          </a:p>
        </p:txBody>
      </p:sp>
      <p:sp>
        <p:nvSpPr>
          <p:cNvPr id="45" name="TextBox 44"/>
          <p:cNvSpPr txBox="1"/>
          <p:nvPr/>
        </p:nvSpPr>
        <p:spPr>
          <a:xfrm>
            <a:off x="3847832" y="4639664"/>
            <a:ext cx="2272596" cy="261610"/>
          </a:xfrm>
          <a:prstGeom prst="rect">
            <a:avLst/>
          </a:prstGeom>
          <a:noFill/>
        </p:spPr>
        <p:txBody>
          <a:bodyPr wrap="none" rtlCol="0">
            <a:spAutoFit/>
          </a:bodyPr>
          <a:lstStyle/>
          <a:p>
            <a:r>
              <a:rPr lang="en-US" sz="1100" b="1" dirty="0" smtClean="0"/>
              <a:t>* Annual growth rate 2015-2016</a:t>
            </a:r>
            <a:endParaRPr lang="en-US" sz="1100" b="1" dirty="0"/>
          </a:p>
        </p:txBody>
      </p:sp>
      <p:sp>
        <p:nvSpPr>
          <p:cNvPr id="46" name="TextBox 45"/>
          <p:cNvSpPr txBox="1"/>
          <p:nvPr/>
        </p:nvSpPr>
        <p:spPr>
          <a:xfrm>
            <a:off x="146159" y="2134249"/>
            <a:ext cx="3533995" cy="2769989"/>
          </a:xfrm>
          <a:prstGeom prst="rect">
            <a:avLst/>
          </a:prstGeom>
          <a:noFill/>
        </p:spPr>
        <p:txBody>
          <a:bodyPr wrap="square" rtlCol="0">
            <a:spAutoFit/>
          </a:bodyPr>
          <a:lstStyle/>
          <a:p>
            <a:pPr marL="228600" indent="-228600">
              <a:spcAft>
                <a:spcPts val="1200"/>
              </a:spcAft>
              <a:buFont typeface="Wingdings" pitchFamily="2" charset="2"/>
              <a:buChar char="ü"/>
            </a:pPr>
            <a:r>
              <a:rPr lang="en-US" sz="1800" b="1" dirty="0" smtClean="0"/>
              <a:t>UFS largest and growing </a:t>
            </a:r>
          </a:p>
          <a:p>
            <a:pPr marL="228600" lvl="1" indent="-228600">
              <a:spcAft>
                <a:spcPts val="1200"/>
              </a:spcAft>
              <a:buFont typeface="Wingdings" pitchFamily="2" charset="2"/>
              <a:buChar char="ü"/>
            </a:pPr>
            <a:r>
              <a:rPr lang="en-US" sz="1800" b="1" dirty="0" smtClean="0"/>
              <a:t>Graphic demand fell 4% in 2013 and 1-2% in 2014</a:t>
            </a:r>
          </a:p>
          <a:p>
            <a:pPr marL="228600" lvl="1" indent="-228600">
              <a:spcAft>
                <a:spcPts val="1200"/>
              </a:spcAft>
              <a:buFont typeface="Wingdings" pitchFamily="2" charset="2"/>
              <a:buChar char="ü"/>
            </a:pPr>
            <a:r>
              <a:rPr lang="en-US" sz="1800" b="1" dirty="0" smtClean="0"/>
              <a:t>Optimistically expecting this to turn slightly positive in 2015-2016</a:t>
            </a:r>
          </a:p>
          <a:p>
            <a:pPr marL="228600" lvl="1" indent="-228600">
              <a:spcAft>
                <a:spcPts val="1200"/>
              </a:spcAft>
              <a:buFont typeface="Wingdings" pitchFamily="2" charset="2"/>
              <a:buChar char="ü"/>
            </a:pPr>
            <a:r>
              <a:rPr lang="en-US" sz="1800" b="1" dirty="0" smtClean="0">
                <a:solidFill>
                  <a:srgbClr val="000000"/>
                </a:solidFill>
                <a:cs typeface="Arial" pitchFamily="34" charset="0"/>
              </a:rPr>
              <a:t>Newsprint only grade in decline</a:t>
            </a:r>
          </a:p>
        </p:txBody>
      </p:sp>
      <p:graphicFrame>
        <p:nvGraphicFramePr>
          <p:cNvPr id="47" name="Chart 46"/>
          <p:cNvGraphicFramePr/>
          <p:nvPr>
            <p:extLst>
              <p:ext uri="{D42A27DB-BD31-4B8C-83A1-F6EECF244321}">
                <p14:modId xmlns:p14="http://schemas.microsoft.com/office/powerpoint/2010/main" val="2014827549"/>
              </p:ext>
            </p:extLst>
          </p:nvPr>
        </p:nvGraphicFramePr>
        <p:xfrm>
          <a:off x="3935725" y="959186"/>
          <a:ext cx="5008252" cy="3680461"/>
        </p:xfrm>
        <a:graphic>
          <a:graphicData uri="http://schemas.openxmlformats.org/drawingml/2006/chart">
            <c:chart xmlns:c="http://schemas.openxmlformats.org/drawingml/2006/chart" xmlns:r="http://schemas.openxmlformats.org/officeDocument/2006/relationships" r:id="rId2"/>
          </a:graphicData>
        </a:graphic>
      </p:graphicFrame>
      <p:sp>
        <p:nvSpPr>
          <p:cNvPr id="5" name="Footer Placeholder 4"/>
          <p:cNvSpPr>
            <a:spLocks noGrp="1"/>
          </p:cNvSpPr>
          <p:nvPr>
            <p:ph type="ftr" sz="quarter" idx="11"/>
          </p:nvPr>
        </p:nvSpPr>
        <p:spPr>
          <a:xfrm>
            <a:off x="3114675" y="4888322"/>
            <a:ext cx="2895600" cy="273844"/>
          </a:xfrm>
        </p:spPr>
        <p:txBody>
          <a:bodyPr/>
          <a:lstStyle/>
          <a:p>
            <a:r>
              <a:rPr lang="en-US" dirty="0" smtClean="0"/>
              <a:t>© Copyright 2015 RISI, Inc. | Proprietary Information</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0" y="4869687"/>
            <a:ext cx="2133600" cy="273844"/>
          </a:xfrm>
          <a:prstGeom prst="rect">
            <a:avLst/>
          </a:prstGeom>
        </p:spPr>
        <p:txBody>
          <a:bodyPr/>
          <a:lstStyle/>
          <a:p>
            <a:pPr>
              <a:defRPr/>
            </a:pPr>
            <a:fld id="{D4808536-8D66-4EC5-8B60-448EF8678354}" type="slidenum">
              <a:rPr lang="en-US" smtClean="0">
                <a:solidFill>
                  <a:prstClr val="white"/>
                </a:solidFill>
              </a:rPr>
              <a:pPr>
                <a:defRPr/>
              </a:pPr>
              <a:t>41</a:t>
            </a:fld>
            <a:endParaRPr lang="en-US" dirty="0">
              <a:solidFill>
                <a:prstClr val="white"/>
              </a:solidFill>
            </a:endParaRPr>
          </a:p>
        </p:txBody>
      </p:sp>
      <p:grpSp>
        <p:nvGrpSpPr>
          <p:cNvPr id="2" name="Group 44"/>
          <p:cNvGrpSpPr/>
          <p:nvPr/>
        </p:nvGrpSpPr>
        <p:grpSpPr>
          <a:xfrm>
            <a:off x="495879" y="182403"/>
            <a:ext cx="2246086" cy="2104919"/>
            <a:chOff x="1537975" y="3333249"/>
            <a:chExt cx="1914514" cy="2812457"/>
          </a:xfrm>
        </p:grpSpPr>
        <p:sp>
          <p:nvSpPr>
            <p:cNvPr id="46" name="Freeform 45"/>
            <p:cNvSpPr>
              <a:spLocks/>
            </p:cNvSpPr>
            <p:nvPr/>
          </p:nvSpPr>
          <p:spPr bwMode="auto">
            <a:xfrm>
              <a:off x="1537975" y="3333249"/>
              <a:ext cx="704671" cy="452354"/>
            </a:xfrm>
            <a:custGeom>
              <a:avLst/>
              <a:gdLst>
                <a:gd name="T0" fmla="*/ 0 w 412"/>
                <a:gd name="T1" fmla="*/ 5082858 h 261"/>
                <a:gd name="T2" fmla="*/ 0 w 412"/>
                <a:gd name="T3" fmla="*/ 5082858 h 261"/>
                <a:gd name="T4" fmla="*/ 29795363 w 412"/>
                <a:gd name="T5" fmla="*/ 72852125 h 261"/>
                <a:gd name="T6" fmla="*/ 65864618 w 412"/>
                <a:gd name="T7" fmla="*/ 105042701 h 261"/>
                <a:gd name="T8" fmla="*/ 64295518 w 412"/>
                <a:gd name="T9" fmla="*/ 123679407 h 261"/>
                <a:gd name="T10" fmla="*/ 45477599 w 412"/>
                <a:gd name="T11" fmla="*/ 127067544 h 261"/>
                <a:gd name="T12" fmla="*/ 86250404 w 412"/>
                <a:gd name="T13" fmla="*/ 142316113 h 261"/>
                <a:gd name="T14" fmla="*/ 108205270 w 412"/>
                <a:gd name="T15" fmla="*/ 174506710 h 261"/>
                <a:gd name="T16" fmla="*/ 106637423 w 412"/>
                <a:gd name="T17" fmla="*/ 199919690 h 261"/>
                <a:gd name="T18" fmla="*/ 152115002 w 412"/>
                <a:gd name="T19" fmla="*/ 242275958 h 261"/>
                <a:gd name="T20" fmla="*/ 163092435 w 412"/>
                <a:gd name="T21" fmla="*/ 228722108 h 261"/>
                <a:gd name="T22" fmla="*/ 53318085 w 412"/>
                <a:gd name="T23" fmla="*/ 62686412 h 261"/>
                <a:gd name="T24" fmla="*/ 47045445 w 412"/>
                <a:gd name="T25" fmla="*/ 18636711 h 261"/>
                <a:gd name="T26" fmla="*/ 70568158 w 412"/>
                <a:gd name="T27" fmla="*/ 28802429 h 261"/>
                <a:gd name="T28" fmla="*/ 111340964 w 412"/>
                <a:gd name="T29" fmla="*/ 101654564 h 261"/>
                <a:gd name="T30" fmla="*/ 169365114 w 412"/>
                <a:gd name="T31" fmla="*/ 155869963 h 261"/>
                <a:gd name="T32" fmla="*/ 166228168 w 412"/>
                <a:gd name="T33" fmla="*/ 176200127 h 261"/>
                <a:gd name="T34" fmla="*/ 246205893 w 412"/>
                <a:gd name="T35" fmla="*/ 250746952 h 261"/>
                <a:gd name="T36" fmla="*/ 255615479 w 412"/>
                <a:gd name="T37" fmla="*/ 282937507 h 261"/>
                <a:gd name="T38" fmla="*/ 246205893 w 412"/>
                <a:gd name="T39" fmla="*/ 303267631 h 261"/>
                <a:gd name="T40" fmla="*/ 265023813 w 412"/>
                <a:gd name="T41" fmla="*/ 332070050 h 261"/>
                <a:gd name="T42" fmla="*/ 417138854 w 412"/>
                <a:gd name="T43" fmla="*/ 410005092 h 261"/>
                <a:gd name="T44" fmla="*/ 484571299 w 412"/>
                <a:gd name="T45" fmla="*/ 403227517 h 261"/>
                <a:gd name="T46" fmla="*/ 528479779 w 412"/>
                <a:gd name="T47" fmla="*/ 440500929 h 261"/>
                <a:gd name="T48" fmla="*/ 545729852 w 412"/>
                <a:gd name="T49" fmla="*/ 404922236 h 261"/>
                <a:gd name="T50" fmla="*/ 567684718 w 412"/>
                <a:gd name="T51" fmla="*/ 403227517 h 261"/>
                <a:gd name="T52" fmla="*/ 545729852 w 412"/>
                <a:gd name="T53" fmla="*/ 372731680 h 261"/>
                <a:gd name="T54" fmla="*/ 594344377 w 412"/>
                <a:gd name="T55" fmla="*/ 360872550 h 261"/>
                <a:gd name="T56" fmla="*/ 613162297 w 412"/>
                <a:gd name="T57" fmla="*/ 347318700 h 261"/>
                <a:gd name="T58" fmla="*/ 617867090 w 412"/>
                <a:gd name="T59" fmla="*/ 340541043 h 261"/>
                <a:gd name="T60" fmla="*/ 624139730 w 412"/>
                <a:gd name="T61" fmla="*/ 357484413 h 261"/>
                <a:gd name="T62" fmla="*/ 644526749 w 412"/>
                <a:gd name="T63" fmla="*/ 282937507 h 261"/>
                <a:gd name="T64" fmla="*/ 617867090 w 412"/>
                <a:gd name="T65" fmla="*/ 272771795 h 261"/>
                <a:gd name="T66" fmla="*/ 569253817 w 412"/>
                <a:gd name="T67" fmla="*/ 282937507 h 261"/>
                <a:gd name="T68" fmla="*/ 544162005 w 412"/>
                <a:gd name="T69" fmla="*/ 347318700 h 261"/>
                <a:gd name="T70" fmla="*/ 481434353 w 412"/>
                <a:gd name="T71" fmla="*/ 354094974 h 261"/>
                <a:gd name="T72" fmla="*/ 454775946 w 412"/>
                <a:gd name="T73" fmla="*/ 338847625 h 261"/>
                <a:gd name="T74" fmla="*/ 414001908 w 412"/>
                <a:gd name="T75" fmla="*/ 259217945 h 261"/>
                <a:gd name="T76" fmla="*/ 412434061 w 412"/>
                <a:gd name="T77" fmla="*/ 199919690 h 261"/>
                <a:gd name="T78" fmla="*/ 426548440 w 412"/>
                <a:gd name="T79" fmla="*/ 171117271 h 261"/>
                <a:gd name="T80" fmla="*/ 384206555 w 412"/>
                <a:gd name="T81" fmla="*/ 155869963 h 261"/>
                <a:gd name="T82" fmla="*/ 330888489 w 412"/>
                <a:gd name="T83" fmla="*/ 72852125 h 261"/>
                <a:gd name="T84" fmla="*/ 285410832 w 412"/>
                <a:gd name="T85" fmla="*/ 89794132 h 261"/>
                <a:gd name="T86" fmla="*/ 227387973 w 412"/>
                <a:gd name="T87" fmla="*/ 22024853 h 261"/>
                <a:gd name="T88" fmla="*/ 130160136 w 412"/>
                <a:gd name="T89" fmla="*/ 35578703 h 261"/>
                <a:gd name="T90" fmla="*/ 48614545 w 412"/>
                <a:gd name="T91" fmla="*/ 0 h 261"/>
                <a:gd name="T92" fmla="*/ 0 w 412"/>
                <a:gd name="T93" fmla="*/ 5082858 h 261"/>
                <a:gd name="T94" fmla="*/ 0 w 412"/>
                <a:gd name="T95" fmla="*/ 5082858 h 26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12"/>
                <a:gd name="T145" fmla="*/ 0 h 261"/>
                <a:gd name="T146" fmla="*/ 412 w 412"/>
                <a:gd name="T147" fmla="*/ 261 h 26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12" h="261">
                  <a:moveTo>
                    <a:pt x="0" y="3"/>
                  </a:moveTo>
                  <a:lnTo>
                    <a:pt x="0" y="3"/>
                  </a:lnTo>
                  <a:lnTo>
                    <a:pt x="19" y="43"/>
                  </a:lnTo>
                  <a:lnTo>
                    <a:pt x="42" y="62"/>
                  </a:lnTo>
                  <a:lnTo>
                    <a:pt x="41" y="73"/>
                  </a:lnTo>
                  <a:lnTo>
                    <a:pt x="29" y="75"/>
                  </a:lnTo>
                  <a:lnTo>
                    <a:pt x="55" y="84"/>
                  </a:lnTo>
                  <a:lnTo>
                    <a:pt x="69" y="103"/>
                  </a:lnTo>
                  <a:lnTo>
                    <a:pt x="68" y="118"/>
                  </a:lnTo>
                  <a:lnTo>
                    <a:pt x="97" y="143"/>
                  </a:lnTo>
                  <a:lnTo>
                    <a:pt x="104" y="135"/>
                  </a:lnTo>
                  <a:lnTo>
                    <a:pt x="34" y="37"/>
                  </a:lnTo>
                  <a:lnTo>
                    <a:pt x="30" y="11"/>
                  </a:lnTo>
                  <a:lnTo>
                    <a:pt x="45" y="17"/>
                  </a:lnTo>
                  <a:lnTo>
                    <a:pt x="71" y="60"/>
                  </a:lnTo>
                  <a:lnTo>
                    <a:pt x="108" y="92"/>
                  </a:lnTo>
                  <a:lnTo>
                    <a:pt x="106" y="104"/>
                  </a:lnTo>
                  <a:lnTo>
                    <a:pt x="157" y="148"/>
                  </a:lnTo>
                  <a:lnTo>
                    <a:pt x="163" y="167"/>
                  </a:lnTo>
                  <a:lnTo>
                    <a:pt x="157" y="179"/>
                  </a:lnTo>
                  <a:lnTo>
                    <a:pt x="169" y="196"/>
                  </a:lnTo>
                  <a:lnTo>
                    <a:pt x="266" y="242"/>
                  </a:lnTo>
                  <a:lnTo>
                    <a:pt x="309" y="238"/>
                  </a:lnTo>
                  <a:lnTo>
                    <a:pt x="337" y="260"/>
                  </a:lnTo>
                  <a:lnTo>
                    <a:pt x="348" y="239"/>
                  </a:lnTo>
                  <a:lnTo>
                    <a:pt x="362" y="238"/>
                  </a:lnTo>
                  <a:lnTo>
                    <a:pt x="348" y="220"/>
                  </a:lnTo>
                  <a:lnTo>
                    <a:pt x="379" y="213"/>
                  </a:lnTo>
                  <a:lnTo>
                    <a:pt x="391" y="205"/>
                  </a:lnTo>
                  <a:lnTo>
                    <a:pt x="394" y="201"/>
                  </a:lnTo>
                  <a:lnTo>
                    <a:pt x="398" y="211"/>
                  </a:lnTo>
                  <a:lnTo>
                    <a:pt x="411" y="167"/>
                  </a:lnTo>
                  <a:lnTo>
                    <a:pt x="394" y="161"/>
                  </a:lnTo>
                  <a:lnTo>
                    <a:pt x="363" y="167"/>
                  </a:lnTo>
                  <a:lnTo>
                    <a:pt x="347" y="205"/>
                  </a:lnTo>
                  <a:lnTo>
                    <a:pt x="307" y="209"/>
                  </a:lnTo>
                  <a:lnTo>
                    <a:pt x="290" y="200"/>
                  </a:lnTo>
                  <a:lnTo>
                    <a:pt x="264" y="153"/>
                  </a:lnTo>
                  <a:lnTo>
                    <a:pt x="263" y="118"/>
                  </a:lnTo>
                  <a:lnTo>
                    <a:pt x="272" y="101"/>
                  </a:lnTo>
                  <a:lnTo>
                    <a:pt x="245" y="92"/>
                  </a:lnTo>
                  <a:lnTo>
                    <a:pt x="211" y="43"/>
                  </a:lnTo>
                  <a:lnTo>
                    <a:pt x="182" y="53"/>
                  </a:lnTo>
                  <a:lnTo>
                    <a:pt x="145" y="13"/>
                  </a:lnTo>
                  <a:lnTo>
                    <a:pt x="83" y="21"/>
                  </a:lnTo>
                  <a:lnTo>
                    <a:pt x="31" y="0"/>
                  </a:lnTo>
                  <a:lnTo>
                    <a:pt x="0" y="3"/>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grpSp>
          <p:nvGrpSpPr>
            <p:cNvPr id="3" name="Group 115"/>
            <p:cNvGrpSpPr>
              <a:grpSpLocks/>
            </p:cNvGrpSpPr>
            <p:nvPr/>
          </p:nvGrpSpPr>
          <p:grpSpPr bwMode="auto">
            <a:xfrm>
              <a:off x="2112534" y="3401021"/>
              <a:ext cx="1339955" cy="2744685"/>
              <a:chOff x="1821" y="3023"/>
              <a:chExt cx="785" cy="1359"/>
            </a:xfrm>
            <a:solidFill>
              <a:schemeClr val="bg1">
                <a:lumMod val="75000"/>
              </a:schemeClr>
            </a:solidFill>
          </p:grpSpPr>
          <p:sp>
            <p:nvSpPr>
              <p:cNvPr id="48" name="Freeform 47"/>
              <p:cNvSpPr>
                <a:spLocks/>
              </p:cNvSpPr>
              <p:nvPr/>
            </p:nvSpPr>
            <p:spPr bwMode="auto">
              <a:xfrm>
                <a:off x="2163" y="3068"/>
                <a:ext cx="21" cy="224"/>
              </a:xfrm>
              <a:custGeom>
                <a:avLst/>
                <a:gdLst>
                  <a:gd name="T0" fmla="*/ 0 w 21"/>
                  <a:gd name="T1" fmla="*/ 0 h 8"/>
                  <a:gd name="T2" fmla="*/ 0 w 21"/>
                  <a:gd name="T3" fmla="*/ 0 h 8"/>
                  <a:gd name="T4" fmla="*/ 2 w 21"/>
                  <a:gd name="T5" fmla="*/ 7 h 8"/>
                  <a:gd name="T6" fmla="*/ 20 w 21"/>
                  <a:gd name="T7" fmla="*/ 4 h 8"/>
                  <a:gd name="T8" fmla="*/ 0 w 21"/>
                  <a:gd name="T9" fmla="*/ 0 h 8"/>
                  <a:gd name="T10" fmla="*/ 0 w 21"/>
                  <a:gd name="T11" fmla="*/ 0 h 8"/>
                  <a:gd name="T12" fmla="*/ 0 60000 65536"/>
                  <a:gd name="T13" fmla="*/ 0 60000 65536"/>
                  <a:gd name="T14" fmla="*/ 0 60000 65536"/>
                  <a:gd name="T15" fmla="*/ 0 60000 65536"/>
                  <a:gd name="T16" fmla="*/ 0 60000 65536"/>
                  <a:gd name="T17" fmla="*/ 0 60000 65536"/>
                  <a:gd name="T18" fmla="*/ 0 w 21"/>
                  <a:gd name="T19" fmla="*/ 0 h 8"/>
                  <a:gd name="T20" fmla="*/ 21 w 21"/>
                  <a:gd name="T21" fmla="*/ 8 h 8"/>
                </a:gdLst>
                <a:ahLst/>
                <a:cxnLst>
                  <a:cxn ang="T12">
                    <a:pos x="T0" y="T1"/>
                  </a:cxn>
                  <a:cxn ang="T13">
                    <a:pos x="T2" y="T3"/>
                  </a:cxn>
                  <a:cxn ang="T14">
                    <a:pos x="T4" y="T5"/>
                  </a:cxn>
                  <a:cxn ang="T15">
                    <a:pos x="T6" y="T7"/>
                  </a:cxn>
                  <a:cxn ang="T16">
                    <a:pos x="T8" y="T9"/>
                  </a:cxn>
                  <a:cxn ang="T17">
                    <a:pos x="T10" y="T11"/>
                  </a:cxn>
                </a:cxnLst>
                <a:rect l="T18" t="T19" r="T20" b="T21"/>
                <a:pathLst>
                  <a:path w="21" h="8">
                    <a:moveTo>
                      <a:pt x="0" y="0"/>
                    </a:moveTo>
                    <a:lnTo>
                      <a:pt x="0" y="0"/>
                    </a:lnTo>
                    <a:lnTo>
                      <a:pt x="2" y="7"/>
                    </a:lnTo>
                    <a:lnTo>
                      <a:pt x="20" y="4"/>
                    </a:lnTo>
                    <a:lnTo>
                      <a:pt x="0" y="0"/>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49" name="Freeform 48"/>
              <p:cNvSpPr>
                <a:spLocks/>
              </p:cNvSpPr>
              <p:nvPr/>
            </p:nvSpPr>
            <p:spPr bwMode="auto">
              <a:xfrm>
                <a:off x="2079" y="3858"/>
                <a:ext cx="270" cy="224"/>
              </a:xfrm>
              <a:custGeom>
                <a:avLst/>
                <a:gdLst>
                  <a:gd name="T0" fmla="*/ 0 w 270"/>
                  <a:gd name="T1" fmla="*/ 444 h 481"/>
                  <a:gd name="T2" fmla="*/ 0 w 270"/>
                  <a:gd name="T3" fmla="*/ 444 h 481"/>
                  <a:gd name="T4" fmla="*/ 3 w 270"/>
                  <a:gd name="T5" fmla="*/ 455 h 481"/>
                  <a:gd name="T6" fmla="*/ 14 w 270"/>
                  <a:gd name="T7" fmla="*/ 451 h 481"/>
                  <a:gd name="T8" fmla="*/ 18 w 270"/>
                  <a:gd name="T9" fmla="*/ 475 h 481"/>
                  <a:gd name="T10" fmla="*/ 68 w 270"/>
                  <a:gd name="T11" fmla="*/ 480 h 481"/>
                  <a:gd name="T12" fmla="*/ 54 w 270"/>
                  <a:gd name="T13" fmla="*/ 468 h 481"/>
                  <a:gd name="T14" fmla="*/ 64 w 270"/>
                  <a:gd name="T15" fmla="*/ 435 h 481"/>
                  <a:gd name="T16" fmla="*/ 74 w 270"/>
                  <a:gd name="T17" fmla="*/ 442 h 481"/>
                  <a:gd name="T18" fmla="*/ 105 w 270"/>
                  <a:gd name="T19" fmla="*/ 396 h 481"/>
                  <a:gd name="T20" fmla="*/ 81 w 270"/>
                  <a:gd name="T21" fmla="*/ 370 h 481"/>
                  <a:gd name="T22" fmla="*/ 108 w 270"/>
                  <a:gd name="T23" fmla="*/ 354 h 481"/>
                  <a:gd name="T24" fmla="*/ 112 w 270"/>
                  <a:gd name="T25" fmla="*/ 331 h 481"/>
                  <a:gd name="T26" fmla="*/ 124 w 270"/>
                  <a:gd name="T27" fmla="*/ 320 h 481"/>
                  <a:gd name="T28" fmla="*/ 113 w 270"/>
                  <a:gd name="T29" fmla="*/ 316 h 481"/>
                  <a:gd name="T30" fmla="*/ 134 w 270"/>
                  <a:gd name="T31" fmla="*/ 316 h 481"/>
                  <a:gd name="T32" fmla="*/ 131 w 270"/>
                  <a:gd name="T33" fmla="*/ 305 h 481"/>
                  <a:gd name="T34" fmla="*/ 122 w 270"/>
                  <a:gd name="T35" fmla="*/ 312 h 481"/>
                  <a:gd name="T36" fmla="*/ 113 w 270"/>
                  <a:gd name="T37" fmla="*/ 304 h 481"/>
                  <a:gd name="T38" fmla="*/ 112 w 270"/>
                  <a:gd name="T39" fmla="*/ 287 h 481"/>
                  <a:gd name="T40" fmla="*/ 149 w 270"/>
                  <a:gd name="T41" fmla="*/ 288 h 481"/>
                  <a:gd name="T42" fmla="*/ 152 w 270"/>
                  <a:gd name="T43" fmla="*/ 253 h 481"/>
                  <a:gd name="T44" fmla="*/ 210 w 270"/>
                  <a:gd name="T45" fmla="*/ 247 h 481"/>
                  <a:gd name="T46" fmla="*/ 227 w 270"/>
                  <a:gd name="T47" fmla="*/ 223 h 481"/>
                  <a:gd name="T48" fmla="*/ 204 w 270"/>
                  <a:gd name="T49" fmla="*/ 178 h 481"/>
                  <a:gd name="T50" fmla="*/ 216 w 270"/>
                  <a:gd name="T51" fmla="*/ 122 h 481"/>
                  <a:gd name="T52" fmla="*/ 269 w 270"/>
                  <a:gd name="T53" fmla="*/ 76 h 481"/>
                  <a:gd name="T54" fmla="*/ 267 w 270"/>
                  <a:gd name="T55" fmla="*/ 55 h 481"/>
                  <a:gd name="T56" fmla="*/ 256 w 270"/>
                  <a:gd name="T57" fmla="*/ 55 h 481"/>
                  <a:gd name="T58" fmla="*/ 242 w 270"/>
                  <a:gd name="T59" fmla="*/ 79 h 481"/>
                  <a:gd name="T60" fmla="*/ 205 w 270"/>
                  <a:gd name="T61" fmla="*/ 78 h 481"/>
                  <a:gd name="T62" fmla="*/ 213 w 270"/>
                  <a:gd name="T63" fmla="*/ 50 h 481"/>
                  <a:gd name="T64" fmla="*/ 147 w 270"/>
                  <a:gd name="T65" fmla="*/ 7 h 481"/>
                  <a:gd name="T66" fmla="*/ 125 w 270"/>
                  <a:gd name="T67" fmla="*/ 3 h 481"/>
                  <a:gd name="T68" fmla="*/ 123 w 270"/>
                  <a:gd name="T69" fmla="*/ 12 h 481"/>
                  <a:gd name="T70" fmla="*/ 98 w 270"/>
                  <a:gd name="T71" fmla="*/ 0 h 481"/>
                  <a:gd name="T72" fmla="*/ 84 w 270"/>
                  <a:gd name="T73" fmla="*/ 15 h 481"/>
                  <a:gd name="T74" fmla="*/ 82 w 270"/>
                  <a:gd name="T75" fmla="*/ 32 h 481"/>
                  <a:gd name="T76" fmla="*/ 67 w 270"/>
                  <a:gd name="T77" fmla="*/ 39 h 481"/>
                  <a:gd name="T78" fmla="*/ 68 w 270"/>
                  <a:gd name="T79" fmla="*/ 73 h 481"/>
                  <a:gd name="T80" fmla="*/ 51 w 270"/>
                  <a:gd name="T81" fmla="*/ 91 h 481"/>
                  <a:gd name="T82" fmla="*/ 39 w 270"/>
                  <a:gd name="T83" fmla="*/ 138 h 481"/>
                  <a:gd name="T84" fmla="*/ 48 w 270"/>
                  <a:gd name="T85" fmla="*/ 182 h 481"/>
                  <a:gd name="T86" fmla="*/ 31 w 270"/>
                  <a:gd name="T87" fmla="*/ 220 h 481"/>
                  <a:gd name="T88" fmla="*/ 18 w 270"/>
                  <a:gd name="T89" fmla="*/ 313 h 481"/>
                  <a:gd name="T90" fmla="*/ 28 w 270"/>
                  <a:gd name="T91" fmla="*/ 348 h 481"/>
                  <a:gd name="T92" fmla="*/ 19 w 270"/>
                  <a:gd name="T93" fmla="*/ 351 h 481"/>
                  <a:gd name="T94" fmla="*/ 23 w 270"/>
                  <a:gd name="T95" fmla="*/ 381 h 481"/>
                  <a:gd name="T96" fmla="*/ 0 w 270"/>
                  <a:gd name="T97" fmla="*/ 444 h 481"/>
                  <a:gd name="T98" fmla="*/ 0 w 270"/>
                  <a:gd name="T99" fmla="*/ 444 h 48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0"/>
                  <a:gd name="T151" fmla="*/ 0 h 481"/>
                  <a:gd name="T152" fmla="*/ 270 w 270"/>
                  <a:gd name="T153" fmla="*/ 481 h 48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0" h="481">
                    <a:moveTo>
                      <a:pt x="0" y="444"/>
                    </a:moveTo>
                    <a:lnTo>
                      <a:pt x="0" y="444"/>
                    </a:lnTo>
                    <a:lnTo>
                      <a:pt x="3" y="455"/>
                    </a:lnTo>
                    <a:lnTo>
                      <a:pt x="14" y="451"/>
                    </a:lnTo>
                    <a:lnTo>
                      <a:pt x="18" y="475"/>
                    </a:lnTo>
                    <a:lnTo>
                      <a:pt x="68" y="480"/>
                    </a:lnTo>
                    <a:lnTo>
                      <a:pt x="54" y="468"/>
                    </a:lnTo>
                    <a:lnTo>
                      <a:pt x="64" y="435"/>
                    </a:lnTo>
                    <a:lnTo>
                      <a:pt x="74" y="442"/>
                    </a:lnTo>
                    <a:lnTo>
                      <a:pt x="105" y="396"/>
                    </a:lnTo>
                    <a:lnTo>
                      <a:pt x="81" y="370"/>
                    </a:lnTo>
                    <a:lnTo>
                      <a:pt x="108" y="354"/>
                    </a:lnTo>
                    <a:lnTo>
                      <a:pt x="112" y="331"/>
                    </a:lnTo>
                    <a:lnTo>
                      <a:pt x="124" y="320"/>
                    </a:lnTo>
                    <a:lnTo>
                      <a:pt x="113" y="316"/>
                    </a:lnTo>
                    <a:lnTo>
                      <a:pt x="134" y="316"/>
                    </a:lnTo>
                    <a:lnTo>
                      <a:pt x="131" y="305"/>
                    </a:lnTo>
                    <a:lnTo>
                      <a:pt x="122" y="312"/>
                    </a:lnTo>
                    <a:lnTo>
                      <a:pt x="113" y="304"/>
                    </a:lnTo>
                    <a:lnTo>
                      <a:pt x="112" y="287"/>
                    </a:lnTo>
                    <a:lnTo>
                      <a:pt x="149" y="288"/>
                    </a:lnTo>
                    <a:lnTo>
                      <a:pt x="152" y="253"/>
                    </a:lnTo>
                    <a:lnTo>
                      <a:pt x="210" y="247"/>
                    </a:lnTo>
                    <a:lnTo>
                      <a:pt x="227" y="223"/>
                    </a:lnTo>
                    <a:lnTo>
                      <a:pt x="204" y="178"/>
                    </a:lnTo>
                    <a:lnTo>
                      <a:pt x="216" y="122"/>
                    </a:lnTo>
                    <a:lnTo>
                      <a:pt x="269" y="76"/>
                    </a:lnTo>
                    <a:lnTo>
                      <a:pt x="267" y="55"/>
                    </a:lnTo>
                    <a:lnTo>
                      <a:pt x="256" y="55"/>
                    </a:lnTo>
                    <a:lnTo>
                      <a:pt x="242" y="79"/>
                    </a:lnTo>
                    <a:lnTo>
                      <a:pt x="205" y="78"/>
                    </a:lnTo>
                    <a:lnTo>
                      <a:pt x="213" y="50"/>
                    </a:lnTo>
                    <a:lnTo>
                      <a:pt x="147" y="7"/>
                    </a:lnTo>
                    <a:lnTo>
                      <a:pt x="125" y="3"/>
                    </a:lnTo>
                    <a:lnTo>
                      <a:pt x="123" y="12"/>
                    </a:lnTo>
                    <a:lnTo>
                      <a:pt x="98" y="0"/>
                    </a:lnTo>
                    <a:lnTo>
                      <a:pt x="84" y="15"/>
                    </a:lnTo>
                    <a:lnTo>
                      <a:pt x="82" y="32"/>
                    </a:lnTo>
                    <a:lnTo>
                      <a:pt x="67" y="39"/>
                    </a:lnTo>
                    <a:lnTo>
                      <a:pt x="68" y="73"/>
                    </a:lnTo>
                    <a:lnTo>
                      <a:pt x="51" y="91"/>
                    </a:lnTo>
                    <a:lnTo>
                      <a:pt x="39" y="138"/>
                    </a:lnTo>
                    <a:lnTo>
                      <a:pt x="48" y="182"/>
                    </a:lnTo>
                    <a:lnTo>
                      <a:pt x="31" y="220"/>
                    </a:lnTo>
                    <a:lnTo>
                      <a:pt x="18" y="313"/>
                    </a:lnTo>
                    <a:lnTo>
                      <a:pt x="28" y="348"/>
                    </a:lnTo>
                    <a:lnTo>
                      <a:pt x="19" y="351"/>
                    </a:lnTo>
                    <a:lnTo>
                      <a:pt x="23" y="381"/>
                    </a:lnTo>
                    <a:lnTo>
                      <a:pt x="0" y="444"/>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50" name="Freeform 49"/>
              <p:cNvSpPr>
                <a:spLocks/>
              </p:cNvSpPr>
              <p:nvPr/>
            </p:nvSpPr>
            <p:spPr bwMode="auto">
              <a:xfrm>
                <a:off x="2143" y="4126"/>
                <a:ext cx="49" cy="224"/>
              </a:xfrm>
              <a:custGeom>
                <a:avLst/>
                <a:gdLst>
                  <a:gd name="T0" fmla="*/ 0 w 49"/>
                  <a:gd name="T1" fmla="*/ 0 h 42"/>
                  <a:gd name="T2" fmla="*/ 0 w 49"/>
                  <a:gd name="T3" fmla="*/ 0 h 42"/>
                  <a:gd name="T4" fmla="*/ 2 w 49"/>
                  <a:gd name="T5" fmla="*/ 41 h 42"/>
                  <a:gd name="T6" fmla="*/ 48 w 49"/>
                  <a:gd name="T7" fmla="*/ 37 h 42"/>
                  <a:gd name="T8" fmla="*/ 11 w 49"/>
                  <a:gd name="T9" fmla="*/ 20 h 42"/>
                  <a:gd name="T10" fmla="*/ 0 w 49"/>
                  <a:gd name="T11" fmla="*/ 0 h 42"/>
                  <a:gd name="T12" fmla="*/ 0 w 49"/>
                  <a:gd name="T13" fmla="*/ 0 h 42"/>
                  <a:gd name="T14" fmla="*/ 0 60000 65536"/>
                  <a:gd name="T15" fmla="*/ 0 60000 65536"/>
                  <a:gd name="T16" fmla="*/ 0 60000 65536"/>
                  <a:gd name="T17" fmla="*/ 0 60000 65536"/>
                  <a:gd name="T18" fmla="*/ 0 60000 65536"/>
                  <a:gd name="T19" fmla="*/ 0 60000 65536"/>
                  <a:gd name="T20" fmla="*/ 0 60000 65536"/>
                  <a:gd name="T21" fmla="*/ 0 w 49"/>
                  <a:gd name="T22" fmla="*/ 0 h 42"/>
                  <a:gd name="T23" fmla="*/ 49 w 49"/>
                  <a:gd name="T24" fmla="*/ 42 h 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9" h="42">
                    <a:moveTo>
                      <a:pt x="0" y="0"/>
                    </a:moveTo>
                    <a:lnTo>
                      <a:pt x="0" y="0"/>
                    </a:lnTo>
                    <a:lnTo>
                      <a:pt x="2" y="41"/>
                    </a:lnTo>
                    <a:lnTo>
                      <a:pt x="48" y="37"/>
                    </a:lnTo>
                    <a:lnTo>
                      <a:pt x="11" y="20"/>
                    </a:lnTo>
                    <a:lnTo>
                      <a:pt x="0" y="0"/>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51" name="Freeform 50"/>
              <p:cNvSpPr>
                <a:spLocks/>
              </p:cNvSpPr>
              <p:nvPr/>
            </p:nvSpPr>
            <p:spPr bwMode="auto">
              <a:xfrm>
                <a:off x="2129" y="3541"/>
                <a:ext cx="165" cy="224"/>
              </a:xfrm>
              <a:custGeom>
                <a:avLst/>
                <a:gdLst>
                  <a:gd name="T0" fmla="*/ 0 w 165"/>
                  <a:gd name="T1" fmla="*/ 18 h 185"/>
                  <a:gd name="T2" fmla="*/ 0 w 165"/>
                  <a:gd name="T3" fmla="*/ 18 h 185"/>
                  <a:gd name="T4" fmla="*/ 13 w 165"/>
                  <a:gd name="T5" fmla="*/ 38 h 185"/>
                  <a:gd name="T6" fmla="*/ 4 w 165"/>
                  <a:gd name="T7" fmla="*/ 80 h 185"/>
                  <a:gd name="T8" fmla="*/ 13 w 165"/>
                  <a:gd name="T9" fmla="*/ 84 h 185"/>
                  <a:gd name="T10" fmla="*/ 9 w 165"/>
                  <a:gd name="T11" fmla="*/ 91 h 185"/>
                  <a:gd name="T12" fmla="*/ 1 w 165"/>
                  <a:gd name="T13" fmla="*/ 108 h 185"/>
                  <a:gd name="T14" fmla="*/ 16 w 165"/>
                  <a:gd name="T15" fmla="*/ 133 h 185"/>
                  <a:gd name="T16" fmla="*/ 24 w 165"/>
                  <a:gd name="T17" fmla="*/ 183 h 185"/>
                  <a:gd name="T18" fmla="*/ 34 w 165"/>
                  <a:gd name="T19" fmla="*/ 184 h 185"/>
                  <a:gd name="T20" fmla="*/ 48 w 165"/>
                  <a:gd name="T21" fmla="*/ 169 h 185"/>
                  <a:gd name="T22" fmla="*/ 73 w 165"/>
                  <a:gd name="T23" fmla="*/ 181 h 185"/>
                  <a:gd name="T24" fmla="*/ 75 w 165"/>
                  <a:gd name="T25" fmla="*/ 172 h 185"/>
                  <a:gd name="T26" fmla="*/ 97 w 165"/>
                  <a:gd name="T27" fmla="*/ 176 h 185"/>
                  <a:gd name="T28" fmla="*/ 106 w 165"/>
                  <a:gd name="T29" fmla="*/ 139 h 185"/>
                  <a:gd name="T30" fmla="*/ 145 w 165"/>
                  <a:gd name="T31" fmla="*/ 133 h 185"/>
                  <a:gd name="T32" fmla="*/ 159 w 165"/>
                  <a:gd name="T33" fmla="*/ 145 h 185"/>
                  <a:gd name="T34" fmla="*/ 164 w 165"/>
                  <a:gd name="T35" fmla="*/ 117 h 185"/>
                  <a:gd name="T36" fmla="*/ 155 w 165"/>
                  <a:gd name="T37" fmla="*/ 93 h 185"/>
                  <a:gd name="T38" fmla="*/ 132 w 165"/>
                  <a:gd name="T39" fmla="*/ 91 h 185"/>
                  <a:gd name="T40" fmla="*/ 122 w 165"/>
                  <a:gd name="T41" fmla="*/ 55 h 185"/>
                  <a:gd name="T42" fmla="*/ 62 w 165"/>
                  <a:gd name="T43" fmla="*/ 31 h 185"/>
                  <a:gd name="T44" fmla="*/ 58 w 165"/>
                  <a:gd name="T45" fmla="*/ 0 h 185"/>
                  <a:gd name="T46" fmla="*/ 17 w 165"/>
                  <a:gd name="T47" fmla="*/ 19 h 185"/>
                  <a:gd name="T48" fmla="*/ 0 w 165"/>
                  <a:gd name="T49" fmla="*/ 18 h 185"/>
                  <a:gd name="T50" fmla="*/ 0 w 165"/>
                  <a:gd name="T51" fmla="*/ 18 h 18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65"/>
                  <a:gd name="T79" fmla="*/ 0 h 185"/>
                  <a:gd name="T80" fmla="*/ 165 w 165"/>
                  <a:gd name="T81" fmla="*/ 185 h 18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65" h="185">
                    <a:moveTo>
                      <a:pt x="0" y="18"/>
                    </a:moveTo>
                    <a:lnTo>
                      <a:pt x="0" y="18"/>
                    </a:lnTo>
                    <a:lnTo>
                      <a:pt x="13" y="38"/>
                    </a:lnTo>
                    <a:lnTo>
                      <a:pt x="4" y="80"/>
                    </a:lnTo>
                    <a:lnTo>
                      <a:pt x="13" y="84"/>
                    </a:lnTo>
                    <a:lnTo>
                      <a:pt x="9" y="91"/>
                    </a:lnTo>
                    <a:lnTo>
                      <a:pt x="1" y="108"/>
                    </a:lnTo>
                    <a:lnTo>
                      <a:pt x="16" y="133"/>
                    </a:lnTo>
                    <a:lnTo>
                      <a:pt x="24" y="183"/>
                    </a:lnTo>
                    <a:lnTo>
                      <a:pt x="34" y="184"/>
                    </a:lnTo>
                    <a:lnTo>
                      <a:pt x="48" y="169"/>
                    </a:lnTo>
                    <a:lnTo>
                      <a:pt x="73" y="181"/>
                    </a:lnTo>
                    <a:lnTo>
                      <a:pt x="75" y="172"/>
                    </a:lnTo>
                    <a:lnTo>
                      <a:pt x="97" y="176"/>
                    </a:lnTo>
                    <a:lnTo>
                      <a:pt x="106" y="139"/>
                    </a:lnTo>
                    <a:lnTo>
                      <a:pt x="145" y="133"/>
                    </a:lnTo>
                    <a:lnTo>
                      <a:pt x="159" y="145"/>
                    </a:lnTo>
                    <a:lnTo>
                      <a:pt x="164" y="117"/>
                    </a:lnTo>
                    <a:lnTo>
                      <a:pt x="155" y="93"/>
                    </a:lnTo>
                    <a:lnTo>
                      <a:pt x="132" y="91"/>
                    </a:lnTo>
                    <a:lnTo>
                      <a:pt x="122" y="55"/>
                    </a:lnTo>
                    <a:lnTo>
                      <a:pt x="62" y="31"/>
                    </a:lnTo>
                    <a:lnTo>
                      <a:pt x="58" y="0"/>
                    </a:lnTo>
                    <a:lnTo>
                      <a:pt x="17" y="19"/>
                    </a:lnTo>
                    <a:lnTo>
                      <a:pt x="0" y="18"/>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52" name="Freeform 51"/>
              <p:cNvSpPr>
                <a:spLocks/>
              </p:cNvSpPr>
              <p:nvPr/>
            </p:nvSpPr>
            <p:spPr bwMode="auto">
              <a:xfrm>
                <a:off x="2073" y="3520"/>
                <a:ext cx="533" cy="224"/>
              </a:xfrm>
              <a:custGeom>
                <a:avLst/>
                <a:gdLst>
                  <a:gd name="T0" fmla="*/ 0 w 533"/>
                  <a:gd name="T1" fmla="*/ 172 h 544"/>
                  <a:gd name="T2" fmla="*/ 30 w 533"/>
                  <a:gd name="T3" fmla="*/ 205 h 544"/>
                  <a:gd name="T4" fmla="*/ 45 w 533"/>
                  <a:gd name="T5" fmla="*/ 218 h 544"/>
                  <a:gd name="T6" fmla="*/ 73 w 533"/>
                  <a:gd name="T7" fmla="*/ 219 h 544"/>
                  <a:gd name="T8" fmla="*/ 118 w 533"/>
                  <a:gd name="T9" fmla="*/ 231 h 544"/>
                  <a:gd name="T10" fmla="*/ 188 w 533"/>
                  <a:gd name="T11" fmla="*/ 291 h 544"/>
                  <a:gd name="T12" fmla="*/ 220 w 533"/>
                  <a:gd name="T13" fmla="*/ 317 h 544"/>
                  <a:gd name="T14" fmla="*/ 218 w 533"/>
                  <a:gd name="T15" fmla="*/ 372 h 544"/>
                  <a:gd name="T16" fmla="*/ 250 w 533"/>
                  <a:gd name="T17" fmla="*/ 396 h 544"/>
                  <a:gd name="T18" fmla="*/ 262 w 533"/>
                  <a:gd name="T19" fmla="*/ 424 h 544"/>
                  <a:gd name="T20" fmla="*/ 275 w 533"/>
                  <a:gd name="T21" fmla="*/ 445 h 544"/>
                  <a:gd name="T22" fmla="*/ 232 w 533"/>
                  <a:gd name="T23" fmla="*/ 488 h 544"/>
                  <a:gd name="T24" fmla="*/ 281 w 533"/>
                  <a:gd name="T25" fmla="*/ 529 h 544"/>
                  <a:gd name="T26" fmla="*/ 343 w 533"/>
                  <a:gd name="T27" fmla="*/ 462 h 544"/>
                  <a:gd name="T28" fmla="*/ 399 w 533"/>
                  <a:gd name="T29" fmla="*/ 384 h 544"/>
                  <a:gd name="T30" fmla="*/ 445 w 533"/>
                  <a:gd name="T31" fmla="*/ 371 h 544"/>
                  <a:gd name="T32" fmla="*/ 475 w 533"/>
                  <a:gd name="T33" fmla="*/ 249 h 544"/>
                  <a:gd name="T34" fmla="*/ 532 w 533"/>
                  <a:gd name="T35" fmla="*/ 166 h 544"/>
                  <a:gd name="T36" fmla="*/ 502 w 533"/>
                  <a:gd name="T37" fmla="*/ 137 h 544"/>
                  <a:gd name="T38" fmla="*/ 401 w 533"/>
                  <a:gd name="T39" fmla="*/ 106 h 544"/>
                  <a:gd name="T40" fmla="*/ 365 w 533"/>
                  <a:gd name="T41" fmla="*/ 78 h 544"/>
                  <a:gd name="T42" fmla="*/ 334 w 533"/>
                  <a:gd name="T43" fmla="*/ 102 h 544"/>
                  <a:gd name="T44" fmla="*/ 305 w 533"/>
                  <a:gd name="T45" fmla="*/ 98 h 544"/>
                  <a:gd name="T46" fmla="*/ 306 w 533"/>
                  <a:gd name="T47" fmla="*/ 75 h 544"/>
                  <a:gd name="T48" fmla="*/ 305 w 533"/>
                  <a:gd name="T49" fmla="*/ 15 h 544"/>
                  <a:gd name="T50" fmla="*/ 265 w 533"/>
                  <a:gd name="T51" fmla="*/ 39 h 544"/>
                  <a:gd name="T52" fmla="*/ 198 w 533"/>
                  <a:gd name="T53" fmla="*/ 49 h 544"/>
                  <a:gd name="T54" fmla="*/ 194 w 533"/>
                  <a:gd name="T55" fmla="*/ 9 h 544"/>
                  <a:gd name="T56" fmla="*/ 147 w 533"/>
                  <a:gd name="T57" fmla="*/ 16 h 544"/>
                  <a:gd name="T58" fmla="*/ 131 w 533"/>
                  <a:gd name="T59" fmla="*/ 37 h 544"/>
                  <a:gd name="T60" fmla="*/ 111 w 533"/>
                  <a:gd name="T61" fmla="*/ 59 h 544"/>
                  <a:gd name="T62" fmla="*/ 87 w 533"/>
                  <a:gd name="T63" fmla="*/ 42 h 544"/>
                  <a:gd name="T64" fmla="*/ 65 w 533"/>
                  <a:gd name="T65" fmla="*/ 61 h 544"/>
                  <a:gd name="T66" fmla="*/ 59 w 533"/>
                  <a:gd name="T67" fmla="*/ 87 h 544"/>
                  <a:gd name="T68" fmla="*/ 19 w 533"/>
                  <a:gd name="T69" fmla="*/ 140 h 544"/>
                  <a:gd name="T70" fmla="*/ 0 w 533"/>
                  <a:gd name="T71" fmla="*/ 172 h 54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33"/>
                  <a:gd name="T109" fmla="*/ 0 h 544"/>
                  <a:gd name="T110" fmla="*/ 533 w 533"/>
                  <a:gd name="T111" fmla="*/ 544 h 54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33" h="544">
                    <a:moveTo>
                      <a:pt x="0" y="172"/>
                    </a:moveTo>
                    <a:lnTo>
                      <a:pt x="0" y="172"/>
                    </a:lnTo>
                    <a:lnTo>
                      <a:pt x="11" y="197"/>
                    </a:lnTo>
                    <a:lnTo>
                      <a:pt x="30" y="205"/>
                    </a:lnTo>
                    <a:lnTo>
                      <a:pt x="45" y="196"/>
                    </a:lnTo>
                    <a:lnTo>
                      <a:pt x="45" y="218"/>
                    </a:lnTo>
                    <a:lnTo>
                      <a:pt x="56" y="218"/>
                    </a:lnTo>
                    <a:lnTo>
                      <a:pt x="73" y="219"/>
                    </a:lnTo>
                    <a:lnTo>
                      <a:pt x="114" y="200"/>
                    </a:lnTo>
                    <a:lnTo>
                      <a:pt x="118" y="231"/>
                    </a:lnTo>
                    <a:lnTo>
                      <a:pt x="178" y="255"/>
                    </a:lnTo>
                    <a:lnTo>
                      <a:pt x="188" y="291"/>
                    </a:lnTo>
                    <a:lnTo>
                      <a:pt x="211" y="293"/>
                    </a:lnTo>
                    <a:lnTo>
                      <a:pt x="220" y="317"/>
                    </a:lnTo>
                    <a:lnTo>
                      <a:pt x="215" y="345"/>
                    </a:lnTo>
                    <a:lnTo>
                      <a:pt x="218" y="372"/>
                    </a:lnTo>
                    <a:lnTo>
                      <a:pt x="246" y="377"/>
                    </a:lnTo>
                    <a:lnTo>
                      <a:pt x="250" y="396"/>
                    </a:lnTo>
                    <a:lnTo>
                      <a:pt x="264" y="399"/>
                    </a:lnTo>
                    <a:lnTo>
                      <a:pt x="262" y="424"/>
                    </a:lnTo>
                    <a:lnTo>
                      <a:pt x="273" y="424"/>
                    </a:lnTo>
                    <a:lnTo>
                      <a:pt x="275" y="445"/>
                    </a:lnTo>
                    <a:lnTo>
                      <a:pt x="222" y="491"/>
                    </a:lnTo>
                    <a:lnTo>
                      <a:pt x="232" y="488"/>
                    </a:lnTo>
                    <a:lnTo>
                      <a:pt x="273" y="517"/>
                    </a:lnTo>
                    <a:lnTo>
                      <a:pt x="281" y="529"/>
                    </a:lnTo>
                    <a:lnTo>
                      <a:pt x="278" y="543"/>
                    </a:lnTo>
                    <a:lnTo>
                      <a:pt x="343" y="462"/>
                    </a:lnTo>
                    <a:lnTo>
                      <a:pt x="347" y="421"/>
                    </a:lnTo>
                    <a:lnTo>
                      <a:pt x="399" y="384"/>
                    </a:lnTo>
                    <a:lnTo>
                      <a:pt x="432" y="384"/>
                    </a:lnTo>
                    <a:lnTo>
                      <a:pt x="445" y="371"/>
                    </a:lnTo>
                    <a:lnTo>
                      <a:pt x="472" y="310"/>
                    </a:lnTo>
                    <a:lnTo>
                      <a:pt x="475" y="249"/>
                    </a:lnTo>
                    <a:lnTo>
                      <a:pt x="527" y="191"/>
                    </a:lnTo>
                    <a:lnTo>
                      <a:pt x="532" y="166"/>
                    </a:lnTo>
                    <a:lnTo>
                      <a:pt x="524" y="141"/>
                    </a:lnTo>
                    <a:lnTo>
                      <a:pt x="502" y="137"/>
                    </a:lnTo>
                    <a:lnTo>
                      <a:pt x="468" y="111"/>
                    </a:lnTo>
                    <a:lnTo>
                      <a:pt x="401" y="106"/>
                    </a:lnTo>
                    <a:lnTo>
                      <a:pt x="395" y="90"/>
                    </a:lnTo>
                    <a:lnTo>
                      <a:pt x="365" y="78"/>
                    </a:lnTo>
                    <a:lnTo>
                      <a:pt x="352" y="79"/>
                    </a:lnTo>
                    <a:lnTo>
                      <a:pt x="334" y="102"/>
                    </a:lnTo>
                    <a:lnTo>
                      <a:pt x="334" y="94"/>
                    </a:lnTo>
                    <a:lnTo>
                      <a:pt x="305" y="98"/>
                    </a:lnTo>
                    <a:lnTo>
                      <a:pt x="317" y="93"/>
                    </a:lnTo>
                    <a:lnTo>
                      <a:pt x="306" y="75"/>
                    </a:lnTo>
                    <a:lnTo>
                      <a:pt x="327" y="48"/>
                    </a:lnTo>
                    <a:lnTo>
                      <a:pt x="305" y="15"/>
                    </a:lnTo>
                    <a:lnTo>
                      <a:pt x="285" y="41"/>
                    </a:lnTo>
                    <a:lnTo>
                      <a:pt x="265" y="39"/>
                    </a:lnTo>
                    <a:lnTo>
                      <a:pt x="237" y="43"/>
                    </a:lnTo>
                    <a:lnTo>
                      <a:pt x="198" y="49"/>
                    </a:lnTo>
                    <a:lnTo>
                      <a:pt x="191" y="35"/>
                    </a:lnTo>
                    <a:lnTo>
                      <a:pt x="194" y="9"/>
                    </a:lnTo>
                    <a:lnTo>
                      <a:pt x="181" y="0"/>
                    </a:lnTo>
                    <a:lnTo>
                      <a:pt x="147" y="16"/>
                    </a:lnTo>
                    <a:lnTo>
                      <a:pt x="124" y="11"/>
                    </a:lnTo>
                    <a:lnTo>
                      <a:pt x="131" y="37"/>
                    </a:lnTo>
                    <a:lnTo>
                      <a:pt x="144" y="40"/>
                    </a:lnTo>
                    <a:lnTo>
                      <a:pt x="111" y="59"/>
                    </a:lnTo>
                    <a:lnTo>
                      <a:pt x="95" y="52"/>
                    </a:lnTo>
                    <a:lnTo>
                      <a:pt x="87" y="42"/>
                    </a:lnTo>
                    <a:lnTo>
                      <a:pt x="55" y="47"/>
                    </a:lnTo>
                    <a:lnTo>
                      <a:pt x="65" y="61"/>
                    </a:lnTo>
                    <a:lnTo>
                      <a:pt x="52" y="63"/>
                    </a:lnTo>
                    <a:lnTo>
                      <a:pt x="59" y="87"/>
                    </a:lnTo>
                    <a:lnTo>
                      <a:pt x="53" y="126"/>
                    </a:lnTo>
                    <a:lnTo>
                      <a:pt x="19" y="140"/>
                    </a:lnTo>
                    <a:lnTo>
                      <a:pt x="0" y="172"/>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53" name="Freeform 52"/>
              <p:cNvSpPr>
                <a:spLocks/>
              </p:cNvSpPr>
              <p:nvPr/>
            </p:nvSpPr>
            <p:spPr bwMode="auto">
              <a:xfrm>
                <a:off x="1863" y="3083"/>
                <a:ext cx="13" cy="224"/>
              </a:xfrm>
              <a:custGeom>
                <a:avLst/>
                <a:gdLst>
                  <a:gd name="T0" fmla="*/ 0 w 13"/>
                  <a:gd name="T1" fmla="*/ 8 h 37"/>
                  <a:gd name="T2" fmla="*/ 0 w 13"/>
                  <a:gd name="T3" fmla="*/ 8 h 37"/>
                  <a:gd name="T4" fmla="*/ 5 w 13"/>
                  <a:gd name="T5" fmla="*/ 36 h 37"/>
                  <a:gd name="T6" fmla="*/ 12 w 13"/>
                  <a:gd name="T7" fmla="*/ 0 h 37"/>
                  <a:gd name="T8" fmla="*/ 0 w 13"/>
                  <a:gd name="T9" fmla="*/ 8 h 37"/>
                  <a:gd name="T10" fmla="*/ 0 w 13"/>
                  <a:gd name="T11" fmla="*/ 8 h 37"/>
                  <a:gd name="T12" fmla="*/ 0 60000 65536"/>
                  <a:gd name="T13" fmla="*/ 0 60000 65536"/>
                  <a:gd name="T14" fmla="*/ 0 60000 65536"/>
                  <a:gd name="T15" fmla="*/ 0 60000 65536"/>
                  <a:gd name="T16" fmla="*/ 0 60000 65536"/>
                  <a:gd name="T17" fmla="*/ 0 60000 65536"/>
                  <a:gd name="T18" fmla="*/ 0 w 13"/>
                  <a:gd name="T19" fmla="*/ 0 h 37"/>
                  <a:gd name="T20" fmla="*/ 13 w 13"/>
                  <a:gd name="T21" fmla="*/ 37 h 37"/>
                </a:gdLst>
                <a:ahLst/>
                <a:cxnLst>
                  <a:cxn ang="T12">
                    <a:pos x="T0" y="T1"/>
                  </a:cxn>
                  <a:cxn ang="T13">
                    <a:pos x="T2" y="T3"/>
                  </a:cxn>
                  <a:cxn ang="T14">
                    <a:pos x="T4" y="T5"/>
                  </a:cxn>
                  <a:cxn ang="T15">
                    <a:pos x="T6" y="T7"/>
                  </a:cxn>
                  <a:cxn ang="T16">
                    <a:pos x="T8" y="T9"/>
                  </a:cxn>
                  <a:cxn ang="T17">
                    <a:pos x="T10" y="T11"/>
                  </a:cxn>
                </a:cxnLst>
                <a:rect l="T18" t="T19" r="T20" b="T21"/>
                <a:pathLst>
                  <a:path w="13" h="37">
                    <a:moveTo>
                      <a:pt x="0" y="8"/>
                    </a:moveTo>
                    <a:lnTo>
                      <a:pt x="0" y="8"/>
                    </a:lnTo>
                    <a:lnTo>
                      <a:pt x="5" y="36"/>
                    </a:lnTo>
                    <a:lnTo>
                      <a:pt x="12" y="0"/>
                    </a:lnTo>
                    <a:lnTo>
                      <a:pt x="0" y="8"/>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54" name="Freeform 53"/>
              <p:cNvSpPr>
                <a:spLocks/>
              </p:cNvSpPr>
              <p:nvPr/>
            </p:nvSpPr>
            <p:spPr bwMode="auto">
              <a:xfrm>
                <a:off x="2049" y="3842"/>
                <a:ext cx="115" cy="224"/>
              </a:xfrm>
              <a:custGeom>
                <a:avLst/>
                <a:gdLst>
                  <a:gd name="T0" fmla="*/ 0 w 115"/>
                  <a:gd name="T1" fmla="*/ 445 h 571"/>
                  <a:gd name="T2" fmla="*/ 0 w 115"/>
                  <a:gd name="T3" fmla="*/ 445 h 571"/>
                  <a:gd name="T4" fmla="*/ 9 w 115"/>
                  <a:gd name="T5" fmla="*/ 430 h 571"/>
                  <a:gd name="T6" fmla="*/ 24 w 115"/>
                  <a:gd name="T7" fmla="*/ 441 h 571"/>
                  <a:gd name="T8" fmla="*/ 39 w 115"/>
                  <a:gd name="T9" fmla="*/ 412 h 571"/>
                  <a:gd name="T10" fmla="*/ 33 w 115"/>
                  <a:gd name="T11" fmla="*/ 400 h 571"/>
                  <a:gd name="T12" fmla="*/ 45 w 115"/>
                  <a:gd name="T13" fmla="*/ 360 h 571"/>
                  <a:gd name="T14" fmla="*/ 24 w 115"/>
                  <a:gd name="T15" fmla="*/ 357 h 571"/>
                  <a:gd name="T16" fmla="*/ 27 w 115"/>
                  <a:gd name="T17" fmla="*/ 292 h 571"/>
                  <a:gd name="T18" fmla="*/ 55 w 115"/>
                  <a:gd name="T19" fmla="*/ 224 h 571"/>
                  <a:gd name="T20" fmla="*/ 54 w 115"/>
                  <a:gd name="T21" fmla="*/ 166 h 571"/>
                  <a:gd name="T22" fmla="*/ 74 w 115"/>
                  <a:gd name="T23" fmla="*/ 58 h 571"/>
                  <a:gd name="T24" fmla="*/ 68 w 115"/>
                  <a:gd name="T25" fmla="*/ 9 h 571"/>
                  <a:gd name="T26" fmla="*/ 81 w 115"/>
                  <a:gd name="T27" fmla="*/ 0 h 571"/>
                  <a:gd name="T28" fmla="*/ 96 w 115"/>
                  <a:gd name="T29" fmla="*/ 25 h 571"/>
                  <a:gd name="T30" fmla="*/ 104 w 115"/>
                  <a:gd name="T31" fmla="*/ 75 h 571"/>
                  <a:gd name="T32" fmla="*/ 114 w 115"/>
                  <a:gd name="T33" fmla="*/ 76 h 571"/>
                  <a:gd name="T34" fmla="*/ 112 w 115"/>
                  <a:gd name="T35" fmla="*/ 93 h 571"/>
                  <a:gd name="T36" fmla="*/ 97 w 115"/>
                  <a:gd name="T37" fmla="*/ 100 h 571"/>
                  <a:gd name="T38" fmla="*/ 98 w 115"/>
                  <a:gd name="T39" fmla="*/ 134 h 571"/>
                  <a:gd name="T40" fmla="*/ 81 w 115"/>
                  <a:gd name="T41" fmla="*/ 152 h 571"/>
                  <a:gd name="T42" fmla="*/ 69 w 115"/>
                  <a:gd name="T43" fmla="*/ 199 h 571"/>
                  <a:gd name="T44" fmla="*/ 78 w 115"/>
                  <a:gd name="T45" fmla="*/ 243 h 571"/>
                  <a:gd name="T46" fmla="*/ 61 w 115"/>
                  <a:gd name="T47" fmla="*/ 281 h 571"/>
                  <a:gd name="T48" fmla="*/ 48 w 115"/>
                  <a:gd name="T49" fmla="*/ 374 h 571"/>
                  <a:gd name="T50" fmla="*/ 58 w 115"/>
                  <a:gd name="T51" fmla="*/ 409 h 571"/>
                  <a:gd name="T52" fmla="*/ 49 w 115"/>
                  <a:gd name="T53" fmla="*/ 412 h 571"/>
                  <a:gd name="T54" fmla="*/ 53 w 115"/>
                  <a:gd name="T55" fmla="*/ 442 h 571"/>
                  <a:gd name="T56" fmla="*/ 30 w 115"/>
                  <a:gd name="T57" fmla="*/ 505 h 571"/>
                  <a:gd name="T58" fmla="*/ 33 w 115"/>
                  <a:gd name="T59" fmla="*/ 516 h 571"/>
                  <a:gd name="T60" fmla="*/ 44 w 115"/>
                  <a:gd name="T61" fmla="*/ 512 h 571"/>
                  <a:gd name="T62" fmla="*/ 48 w 115"/>
                  <a:gd name="T63" fmla="*/ 536 h 571"/>
                  <a:gd name="T64" fmla="*/ 98 w 115"/>
                  <a:gd name="T65" fmla="*/ 541 h 571"/>
                  <a:gd name="T66" fmla="*/ 65 w 115"/>
                  <a:gd name="T67" fmla="*/ 551 h 571"/>
                  <a:gd name="T68" fmla="*/ 61 w 115"/>
                  <a:gd name="T69" fmla="*/ 570 h 571"/>
                  <a:gd name="T70" fmla="*/ 46 w 115"/>
                  <a:gd name="T71" fmla="*/ 565 h 571"/>
                  <a:gd name="T72" fmla="*/ 62 w 115"/>
                  <a:gd name="T73" fmla="*/ 553 h 571"/>
                  <a:gd name="T74" fmla="*/ 38 w 115"/>
                  <a:gd name="T75" fmla="*/ 548 h 571"/>
                  <a:gd name="T76" fmla="*/ 35 w 115"/>
                  <a:gd name="T77" fmla="*/ 527 h 571"/>
                  <a:gd name="T78" fmla="*/ 29 w 115"/>
                  <a:gd name="T79" fmla="*/ 537 h 571"/>
                  <a:gd name="T80" fmla="*/ 20 w 115"/>
                  <a:gd name="T81" fmla="*/ 518 h 571"/>
                  <a:gd name="T82" fmla="*/ 25 w 115"/>
                  <a:gd name="T83" fmla="*/ 513 h 571"/>
                  <a:gd name="T84" fmla="*/ 14 w 115"/>
                  <a:gd name="T85" fmla="*/ 504 h 571"/>
                  <a:gd name="T86" fmla="*/ 24 w 115"/>
                  <a:gd name="T87" fmla="*/ 494 h 571"/>
                  <a:gd name="T88" fmla="*/ 15 w 115"/>
                  <a:gd name="T89" fmla="*/ 466 h 571"/>
                  <a:gd name="T90" fmla="*/ 32 w 115"/>
                  <a:gd name="T91" fmla="*/ 469 h 571"/>
                  <a:gd name="T92" fmla="*/ 15 w 115"/>
                  <a:gd name="T93" fmla="*/ 455 h 571"/>
                  <a:gd name="T94" fmla="*/ 19 w 115"/>
                  <a:gd name="T95" fmla="*/ 444 h 571"/>
                  <a:gd name="T96" fmla="*/ 0 w 115"/>
                  <a:gd name="T97" fmla="*/ 445 h 571"/>
                  <a:gd name="T98" fmla="*/ 0 w 115"/>
                  <a:gd name="T99" fmla="*/ 445 h 57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5"/>
                  <a:gd name="T151" fmla="*/ 0 h 571"/>
                  <a:gd name="T152" fmla="*/ 115 w 115"/>
                  <a:gd name="T153" fmla="*/ 571 h 57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5" h="571">
                    <a:moveTo>
                      <a:pt x="0" y="445"/>
                    </a:moveTo>
                    <a:lnTo>
                      <a:pt x="0" y="445"/>
                    </a:lnTo>
                    <a:lnTo>
                      <a:pt x="9" y="430"/>
                    </a:lnTo>
                    <a:lnTo>
                      <a:pt x="24" y="441"/>
                    </a:lnTo>
                    <a:lnTo>
                      <a:pt x="39" y="412"/>
                    </a:lnTo>
                    <a:lnTo>
                      <a:pt x="33" y="400"/>
                    </a:lnTo>
                    <a:lnTo>
                      <a:pt x="45" y="360"/>
                    </a:lnTo>
                    <a:lnTo>
                      <a:pt x="24" y="357"/>
                    </a:lnTo>
                    <a:lnTo>
                      <a:pt x="27" y="292"/>
                    </a:lnTo>
                    <a:lnTo>
                      <a:pt x="55" y="224"/>
                    </a:lnTo>
                    <a:lnTo>
                      <a:pt x="54" y="166"/>
                    </a:lnTo>
                    <a:lnTo>
                      <a:pt x="74" y="58"/>
                    </a:lnTo>
                    <a:lnTo>
                      <a:pt x="68" y="9"/>
                    </a:lnTo>
                    <a:lnTo>
                      <a:pt x="81" y="0"/>
                    </a:lnTo>
                    <a:lnTo>
                      <a:pt x="96" y="25"/>
                    </a:lnTo>
                    <a:lnTo>
                      <a:pt x="104" y="75"/>
                    </a:lnTo>
                    <a:lnTo>
                      <a:pt x="114" y="76"/>
                    </a:lnTo>
                    <a:lnTo>
                      <a:pt x="112" y="93"/>
                    </a:lnTo>
                    <a:lnTo>
                      <a:pt x="97" y="100"/>
                    </a:lnTo>
                    <a:lnTo>
                      <a:pt x="98" y="134"/>
                    </a:lnTo>
                    <a:lnTo>
                      <a:pt x="81" y="152"/>
                    </a:lnTo>
                    <a:lnTo>
                      <a:pt x="69" y="199"/>
                    </a:lnTo>
                    <a:lnTo>
                      <a:pt x="78" y="243"/>
                    </a:lnTo>
                    <a:lnTo>
                      <a:pt x="61" y="281"/>
                    </a:lnTo>
                    <a:lnTo>
                      <a:pt x="48" y="374"/>
                    </a:lnTo>
                    <a:lnTo>
                      <a:pt x="58" y="409"/>
                    </a:lnTo>
                    <a:lnTo>
                      <a:pt x="49" y="412"/>
                    </a:lnTo>
                    <a:lnTo>
                      <a:pt x="53" y="442"/>
                    </a:lnTo>
                    <a:lnTo>
                      <a:pt x="30" y="505"/>
                    </a:lnTo>
                    <a:lnTo>
                      <a:pt x="33" y="516"/>
                    </a:lnTo>
                    <a:lnTo>
                      <a:pt x="44" y="512"/>
                    </a:lnTo>
                    <a:lnTo>
                      <a:pt x="48" y="536"/>
                    </a:lnTo>
                    <a:lnTo>
                      <a:pt x="98" y="541"/>
                    </a:lnTo>
                    <a:lnTo>
                      <a:pt x="65" y="551"/>
                    </a:lnTo>
                    <a:lnTo>
                      <a:pt x="61" y="570"/>
                    </a:lnTo>
                    <a:lnTo>
                      <a:pt x="46" y="565"/>
                    </a:lnTo>
                    <a:lnTo>
                      <a:pt x="62" y="553"/>
                    </a:lnTo>
                    <a:lnTo>
                      <a:pt x="38" y="548"/>
                    </a:lnTo>
                    <a:lnTo>
                      <a:pt x="35" y="527"/>
                    </a:lnTo>
                    <a:lnTo>
                      <a:pt x="29" y="537"/>
                    </a:lnTo>
                    <a:lnTo>
                      <a:pt x="20" y="518"/>
                    </a:lnTo>
                    <a:lnTo>
                      <a:pt x="25" y="513"/>
                    </a:lnTo>
                    <a:lnTo>
                      <a:pt x="14" y="504"/>
                    </a:lnTo>
                    <a:lnTo>
                      <a:pt x="24" y="494"/>
                    </a:lnTo>
                    <a:lnTo>
                      <a:pt x="15" y="466"/>
                    </a:lnTo>
                    <a:lnTo>
                      <a:pt x="32" y="469"/>
                    </a:lnTo>
                    <a:lnTo>
                      <a:pt x="15" y="455"/>
                    </a:lnTo>
                    <a:lnTo>
                      <a:pt x="19" y="444"/>
                    </a:lnTo>
                    <a:lnTo>
                      <a:pt x="0" y="445"/>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55" name="Freeform 54"/>
              <p:cNvSpPr>
                <a:spLocks/>
              </p:cNvSpPr>
              <p:nvPr/>
            </p:nvSpPr>
            <p:spPr bwMode="auto">
              <a:xfrm>
                <a:off x="2055" y="4045"/>
                <a:ext cx="10" cy="224"/>
              </a:xfrm>
              <a:custGeom>
                <a:avLst/>
                <a:gdLst>
                  <a:gd name="T0" fmla="*/ 0 w 10"/>
                  <a:gd name="T1" fmla="*/ 9 h 22"/>
                  <a:gd name="T2" fmla="*/ 0 w 10"/>
                  <a:gd name="T3" fmla="*/ 9 h 22"/>
                  <a:gd name="T4" fmla="*/ 4 w 10"/>
                  <a:gd name="T5" fmla="*/ 0 h 22"/>
                  <a:gd name="T6" fmla="*/ 9 w 10"/>
                  <a:gd name="T7" fmla="*/ 21 h 22"/>
                  <a:gd name="T8" fmla="*/ 0 w 10"/>
                  <a:gd name="T9" fmla="*/ 9 h 22"/>
                  <a:gd name="T10" fmla="*/ 0 w 10"/>
                  <a:gd name="T11" fmla="*/ 9 h 22"/>
                  <a:gd name="T12" fmla="*/ 0 60000 65536"/>
                  <a:gd name="T13" fmla="*/ 0 60000 65536"/>
                  <a:gd name="T14" fmla="*/ 0 60000 65536"/>
                  <a:gd name="T15" fmla="*/ 0 60000 65536"/>
                  <a:gd name="T16" fmla="*/ 0 60000 65536"/>
                  <a:gd name="T17" fmla="*/ 0 60000 65536"/>
                  <a:gd name="T18" fmla="*/ 0 w 10"/>
                  <a:gd name="T19" fmla="*/ 0 h 22"/>
                  <a:gd name="T20" fmla="*/ 10 w 10"/>
                  <a:gd name="T21" fmla="*/ 22 h 22"/>
                </a:gdLst>
                <a:ahLst/>
                <a:cxnLst>
                  <a:cxn ang="T12">
                    <a:pos x="T0" y="T1"/>
                  </a:cxn>
                  <a:cxn ang="T13">
                    <a:pos x="T2" y="T3"/>
                  </a:cxn>
                  <a:cxn ang="T14">
                    <a:pos x="T4" y="T5"/>
                  </a:cxn>
                  <a:cxn ang="T15">
                    <a:pos x="T6" y="T7"/>
                  </a:cxn>
                  <a:cxn ang="T16">
                    <a:pos x="T8" y="T9"/>
                  </a:cxn>
                  <a:cxn ang="T17">
                    <a:pos x="T10" y="T11"/>
                  </a:cxn>
                </a:cxnLst>
                <a:rect l="T18" t="T19" r="T20" b="T21"/>
                <a:pathLst>
                  <a:path w="10" h="22">
                    <a:moveTo>
                      <a:pt x="0" y="9"/>
                    </a:moveTo>
                    <a:lnTo>
                      <a:pt x="0" y="9"/>
                    </a:lnTo>
                    <a:lnTo>
                      <a:pt x="4" y="0"/>
                    </a:lnTo>
                    <a:lnTo>
                      <a:pt x="9" y="21"/>
                    </a:lnTo>
                    <a:lnTo>
                      <a:pt x="0" y="9"/>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56" name="Freeform 55"/>
              <p:cNvSpPr>
                <a:spLocks/>
              </p:cNvSpPr>
              <p:nvPr/>
            </p:nvSpPr>
            <p:spPr bwMode="auto">
              <a:xfrm>
                <a:off x="2065" y="3932"/>
                <a:ext cx="9" cy="224"/>
              </a:xfrm>
              <a:custGeom>
                <a:avLst/>
                <a:gdLst>
                  <a:gd name="T0" fmla="*/ 0 w 9"/>
                  <a:gd name="T1" fmla="*/ 23 h 28"/>
                  <a:gd name="T2" fmla="*/ 0 w 9"/>
                  <a:gd name="T3" fmla="*/ 23 h 28"/>
                  <a:gd name="T4" fmla="*/ 8 w 9"/>
                  <a:gd name="T5" fmla="*/ 0 h 28"/>
                  <a:gd name="T6" fmla="*/ 8 w 9"/>
                  <a:gd name="T7" fmla="*/ 27 h 28"/>
                  <a:gd name="T8" fmla="*/ 0 w 9"/>
                  <a:gd name="T9" fmla="*/ 23 h 28"/>
                  <a:gd name="T10" fmla="*/ 0 w 9"/>
                  <a:gd name="T11" fmla="*/ 23 h 28"/>
                  <a:gd name="T12" fmla="*/ 0 60000 65536"/>
                  <a:gd name="T13" fmla="*/ 0 60000 65536"/>
                  <a:gd name="T14" fmla="*/ 0 60000 65536"/>
                  <a:gd name="T15" fmla="*/ 0 60000 65536"/>
                  <a:gd name="T16" fmla="*/ 0 60000 65536"/>
                  <a:gd name="T17" fmla="*/ 0 60000 65536"/>
                  <a:gd name="T18" fmla="*/ 0 w 9"/>
                  <a:gd name="T19" fmla="*/ 0 h 28"/>
                  <a:gd name="T20" fmla="*/ 9 w 9"/>
                  <a:gd name="T21" fmla="*/ 28 h 28"/>
                </a:gdLst>
                <a:ahLst/>
                <a:cxnLst>
                  <a:cxn ang="T12">
                    <a:pos x="T0" y="T1"/>
                  </a:cxn>
                  <a:cxn ang="T13">
                    <a:pos x="T2" y="T3"/>
                  </a:cxn>
                  <a:cxn ang="T14">
                    <a:pos x="T4" y="T5"/>
                  </a:cxn>
                  <a:cxn ang="T15">
                    <a:pos x="T6" y="T7"/>
                  </a:cxn>
                  <a:cxn ang="T16">
                    <a:pos x="T8" y="T9"/>
                  </a:cxn>
                  <a:cxn ang="T17">
                    <a:pos x="T10" y="T11"/>
                  </a:cxn>
                </a:cxnLst>
                <a:rect l="T18" t="T19" r="T20" b="T21"/>
                <a:pathLst>
                  <a:path w="9" h="28">
                    <a:moveTo>
                      <a:pt x="0" y="23"/>
                    </a:moveTo>
                    <a:lnTo>
                      <a:pt x="0" y="23"/>
                    </a:lnTo>
                    <a:lnTo>
                      <a:pt x="8" y="0"/>
                    </a:lnTo>
                    <a:lnTo>
                      <a:pt x="8" y="27"/>
                    </a:lnTo>
                    <a:lnTo>
                      <a:pt x="0" y="23"/>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57" name="Freeform 56"/>
              <p:cNvSpPr>
                <a:spLocks/>
              </p:cNvSpPr>
              <p:nvPr/>
            </p:nvSpPr>
            <p:spPr bwMode="auto">
              <a:xfrm>
                <a:off x="2074" y="4126"/>
                <a:ext cx="19" cy="224"/>
              </a:xfrm>
              <a:custGeom>
                <a:avLst/>
                <a:gdLst>
                  <a:gd name="T0" fmla="*/ 0 w 19"/>
                  <a:gd name="T1" fmla="*/ 0 h 13"/>
                  <a:gd name="T2" fmla="*/ 0 w 19"/>
                  <a:gd name="T3" fmla="*/ 0 h 13"/>
                  <a:gd name="T4" fmla="*/ 18 w 19"/>
                  <a:gd name="T5" fmla="*/ 3 h 13"/>
                  <a:gd name="T6" fmla="*/ 18 w 19"/>
                  <a:gd name="T7" fmla="*/ 12 h 13"/>
                  <a:gd name="T8" fmla="*/ 0 w 19"/>
                  <a:gd name="T9" fmla="*/ 0 h 13"/>
                  <a:gd name="T10" fmla="*/ 0 w 19"/>
                  <a:gd name="T11" fmla="*/ 0 h 13"/>
                  <a:gd name="T12" fmla="*/ 0 60000 65536"/>
                  <a:gd name="T13" fmla="*/ 0 60000 65536"/>
                  <a:gd name="T14" fmla="*/ 0 60000 65536"/>
                  <a:gd name="T15" fmla="*/ 0 60000 65536"/>
                  <a:gd name="T16" fmla="*/ 0 60000 65536"/>
                  <a:gd name="T17" fmla="*/ 0 60000 65536"/>
                  <a:gd name="T18" fmla="*/ 0 w 19"/>
                  <a:gd name="T19" fmla="*/ 0 h 13"/>
                  <a:gd name="T20" fmla="*/ 19 w 19"/>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19" h="13">
                    <a:moveTo>
                      <a:pt x="0" y="0"/>
                    </a:moveTo>
                    <a:lnTo>
                      <a:pt x="0" y="0"/>
                    </a:lnTo>
                    <a:lnTo>
                      <a:pt x="18" y="3"/>
                    </a:lnTo>
                    <a:lnTo>
                      <a:pt x="18" y="12"/>
                    </a:lnTo>
                    <a:lnTo>
                      <a:pt x="0" y="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58" name="Freeform 57"/>
              <p:cNvSpPr>
                <a:spLocks/>
              </p:cNvSpPr>
              <p:nvPr/>
            </p:nvSpPr>
            <p:spPr bwMode="auto">
              <a:xfrm>
                <a:off x="2078" y="4106"/>
                <a:ext cx="28" cy="224"/>
              </a:xfrm>
              <a:custGeom>
                <a:avLst/>
                <a:gdLst>
                  <a:gd name="T0" fmla="*/ 0 w 28"/>
                  <a:gd name="T1" fmla="*/ 5 h 28"/>
                  <a:gd name="T2" fmla="*/ 0 w 28"/>
                  <a:gd name="T3" fmla="*/ 5 h 28"/>
                  <a:gd name="T4" fmla="*/ 7 w 28"/>
                  <a:gd name="T5" fmla="*/ 0 h 28"/>
                  <a:gd name="T6" fmla="*/ 6 w 28"/>
                  <a:gd name="T7" fmla="*/ 13 h 28"/>
                  <a:gd name="T8" fmla="*/ 27 w 28"/>
                  <a:gd name="T9" fmla="*/ 17 h 28"/>
                  <a:gd name="T10" fmla="*/ 14 w 28"/>
                  <a:gd name="T11" fmla="*/ 27 h 28"/>
                  <a:gd name="T12" fmla="*/ 0 w 28"/>
                  <a:gd name="T13" fmla="*/ 5 h 28"/>
                  <a:gd name="T14" fmla="*/ 0 w 28"/>
                  <a:gd name="T15" fmla="*/ 5 h 28"/>
                  <a:gd name="T16" fmla="*/ 0 60000 65536"/>
                  <a:gd name="T17" fmla="*/ 0 60000 65536"/>
                  <a:gd name="T18" fmla="*/ 0 60000 65536"/>
                  <a:gd name="T19" fmla="*/ 0 60000 65536"/>
                  <a:gd name="T20" fmla="*/ 0 60000 65536"/>
                  <a:gd name="T21" fmla="*/ 0 60000 65536"/>
                  <a:gd name="T22" fmla="*/ 0 60000 65536"/>
                  <a:gd name="T23" fmla="*/ 0 60000 65536"/>
                  <a:gd name="T24" fmla="*/ 0 w 28"/>
                  <a:gd name="T25" fmla="*/ 0 h 28"/>
                  <a:gd name="T26" fmla="*/ 28 w 28"/>
                  <a:gd name="T27" fmla="*/ 28 h 2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 h="28">
                    <a:moveTo>
                      <a:pt x="0" y="5"/>
                    </a:moveTo>
                    <a:lnTo>
                      <a:pt x="0" y="5"/>
                    </a:lnTo>
                    <a:lnTo>
                      <a:pt x="7" y="0"/>
                    </a:lnTo>
                    <a:lnTo>
                      <a:pt x="6" y="13"/>
                    </a:lnTo>
                    <a:lnTo>
                      <a:pt x="27" y="17"/>
                    </a:lnTo>
                    <a:lnTo>
                      <a:pt x="14" y="27"/>
                    </a:lnTo>
                    <a:lnTo>
                      <a:pt x="0" y="5"/>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59" name="Freeform 58"/>
              <p:cNvSpPr>
                <a:spLocks/>
              </p:cNvSpPr>
              <p:nvPr/>
            </p:nvSpPr>
            <p:spPr bwMode="auto">
              <a:xfrm>
                <a:off x="2097" y="4132"/>
                <a:ext cx="16" cy="224"/>
              </a:xfrm>
              <a:custGeom>
                <a:avLst/>
                <a:gdLst>
                  <a:gd name="T0" fmla="*/ 0 w 16"/>
                  <a:gd name="T1" fmla="*/ 5 h 8"/>
                  <a:gd name="T2" fmla="*/ 0 w 16"/>
                  <a:gd name="T3" fmla="*/ 5 h 8"/>
                  <a:gd name="T4" fmla="*/ 4 w 16"/>
                  <a:gd name="T5" fmla="*/ 0 h 8"/>
                  <a:gd name="T6" fmla="*/ 15 w 16"/>
                  <a:gd name="T7" fmla="*/ 7 h 8"/>
                  <a:gd name="T8" fmla="*/ 0 w 16"/>
                  <a:gd name="T9" fmla="*/ 5 h 8"/>
                  <a:gd name="T10" fmla="*/ 0 w 16"/>
                  <a:gd name="T11" fmla="*/ 5 h 8"/>
                  <a:gd name="T12" fmla="*/ 0 60000 65536"/>
                  <a:gd name="T13" fmla="*/ 0 60000 65536"/>
                  <a:gd name="T14" fmla="*/ 0 60000 65536"/>
                  <a:gd name="T15" fmla="*/ 0 60000 65536"/>
                  <a:gd name="T16" fmla="*/ 0 60000 65536"/>
                  <a:gd name="T17" fmla="*/ 0 60000 65536"/>
                  <a:gd name="T18" fmla="*/ 0 w 16"/>
                  <a:gd name="T19" fmla="*/ 0 h 8"/>
                  <a:gd name="T20" fmla="*/ 16 w 16"/>
                  <a:gd name="T21" fmla="*/ 8 h 8"/>
                </a:gdLst>
                <a:ahLst/>
                <a:cxnLst>
                  <a:cxn ang="T12">
                    <a:pos x="T0" y="T1"/>
                  </a:cxn>
                  <a:cxn ang="T13">
                    <a:pos x="T2" y="T3"/>
                  </a:cxn>
                  <a:cxn ang="T14">
                    <a:pos x="T4" y="T5"/>
                  </a:cxn>
                  <a:cxn ang="T15">
                    <a:pos x="T6" y="T7"/>
                  </a:cxn>
                  <a:cxn ang="T16">
                    <a:pos x="T8" y="T9"/>
                  </a:cxn>
                  <a:cxn ang="T17">
                    <a:pos x="T10" y="T11"/>
                  </a:cxn>
                </a:cxnLst>
                <a:rect l="T18" t="T19" r="T20" b="T21"/>
                <a:pathLst>
                  <a:path w="16" h="8">
                    <a:moveTo>
                      <a:pt x="0" y="5"/>
                    </a:moveTo>
                    <a:lnTo>
                      <a:pt x="0" y="5"/>
                    </a:lnTo>
                    <a:lnTo>
                      <a:pt x="4" y="0"/>
                    </a:lnTo>
                    <a:lnTo>
                      <a:pt x="15" y="7"/>
                    </a:lnTo>
                    <a:lnTo>
                      <a:pt x="0" y="5"/>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60" name="Freeform 59"/>
              <p:cNvSpPr>
                <a:spLocks/>
              </p:cNvSpPr>
              <p:nvPr/>
            </p:nvSpPr>
            <p:spPr bwMode="auto">
              <a:xfrm>
                <a:off x="2107" y="4126"/>
                <a:ext cx="39" cy="224"/>
              </a:xfrm>
              <a:custGeom>
                <a:avLst/>
                <a:gdLst>
                  <a:gd name="T0" fmla="*/ 0 w 39"/>
                  <a:gd name="T1" fmla="*/ 34 h 42"/>
                  <a:gd name="T2" fmla="*/ 0 w 39"/>
                  <a:gd name="T3" fmla="*/ 34 h 42"/>
                  <a:gd name="T4" fmla="*/ 6 w 39"/>
                  <a:gd name="T5" fmla="*/ 27 h 42"/>
                  <a:gd name="T6" fmla="*/ 26 w 39"/>
                  <a:gd name="T7" fmla="*/ 31 h 42"/>
                  <a:gd name="T8" fmla="*/ 17 w 39"/>
                  <a:gd name="T9" fmla="*/ 21 h 42"/>
                  <a:gd name="T10" fmla="*/ 27 w 39"/>
                  <a:gd name="T11" fmla="*/ 14 h 42"/>
                  <a:gd name="T12" fmla="*/ 12 w 39"/>
                  <a:gd name="T13" fmla="*/ 12 h 42"/>
                  <a:gd name="T14" fmla="*/ 12 w 39"/>
                  <a:gd name="T15" fmla="*/ 2 h 42"/>
                  <a:gd name="T16" fmla="*/ 36 w 39"/>
                  <a:gd name="T17" fmla="*/ 0 h 42"/>
                  <a:gd name="T18" fmla="*/ 38 w 39"/>
                  <a:gd name="T19" fmla="*/ 41 h 42"/>
                  <a:gd name="T20" fmla="*/ 0 w 39"/>
                  <a:gd name="T21" fmla="*/ 34 h 42"/>
                  <a:gd name="T22" fmla="*/ 0 w 39"/>
                  <a:gd name="T23" fmla="*/ 34 h 4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9"/>
                  <a:gd name="T37" fmla="*/ 0 h 42"/>
                  <a:gd name="T38" fmla="*/ 39 w 39"/>
                  <a:gd name="T39" fmla="*/ 42 h 4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9" h="42">
                    <a:moveTo>
                      <a:pt x="0" y="34"/>
                    </a:moveTo>
                    <a:lnTo>
                      <a:pt x="0" y="34"/>
                    </a:lnTo>
                    <a:lnTo>
                      <a:pt x="6" y="27"/>
                    </a:lnTo>
                    <a:lnTo>
                      <a:pt x="26" y="31"/>
                    </a:lnTo>
                    <a:lnTo>
                      <a:pt x="17" y="21"/>
                    </a:lnTo>
                    <a:lnTo>
                      <a:pt x="27" y="14"/>
                    </a:lnTo>
                    <a:lnTo>
                      <a:pt x="12" y="12"/>
                    </a:lnTo>
                    <a:lnTo>
                      <a:pt x="12" y="2"/>
                    </a:lnTo>
                    <a:lnTo>
                      <a:pt x="36" y="0"/>
                    </a:lnTo>
                    <a:lnTo>
                      <a:pt x="38" y="41"/>
                    </a:lnTo>
                    <a:lnTo>
                      <a:pt x="0" y="34"/>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61" name="Freeform 60"/>
              <p:cNvSpPr>
                <a:spLocks/>
              </p:cNvSpPr>
              <p:nvPr/>
            </p:nvSpPr>
            <p:spPr bwMode="auto">
              <a:xfrm>
                <a:off x="2126" y="4158"/>
                <a:ext cx="29" cy="224"/>
              </a:xfrm>
              <a:custGeom>
                <a:avLst/>
                <a:gdLst>
                  <a:gd name="T0" fmla="*/ 0 w 29"/>
                  <a:gd name="T1" fmla="*/ 0 h 9"/>
                  <a:gd name="T2" fmla="*/ 0 w 29"/>
                  <a:gd name="T3" fmla="*/ 0 h 9"/>
                  <a:gd name="T4" fmla="*/ 25 w 29"/>
                  <a:gd name="T5" fmla="*/ 2 h 9"/>
                  <a:gd name="T6" fmla="*/ 28 w 29"/>
                  <a:gd name="T7" fmla="*/ 8 h 9"/>
                  <a:gd name="T8" fmla="*/ 0 w 29"/>
                  <a:gd name="T9" fmla="*/ 0 h 9"/>
                  <a:gd name="T10" fmla="*/ 0 w 29"/>
                  <a:gd name="T11" fmla="*/ 0 h 9"/>
                  <a:gd name="T12" fmla="*/ 0 60000 65536"/>
                  <a:gd name="T13" fmla="*/ 0 60000 65536"/>
                  <a:gd name="T14" fmla="*/ 0 60000 65536"/>
                  <a:gd name="T15" fmla="*/ 0 60000 65536"/>
                  <a:gd name="T16" fmla="*/ 0 60000 65536"/>
                  <a:gd name="T17" fmla="*/ 0 60000 65536"/>
                  <a:gd name="T18" fmla="*/ 0 w 29"/>
                  <a:gd name="T19" fmla="*/ 0 h 9"/>
                  <a:gd name="T20" fmla="*/ 29 w 29"/>
                  <a:gd name="T21" fmla="*/ 9 h 9"/>
                </a:gdLst>
                <a:ahLst/>
                <a:cxnLst>
                  <a:cxn ang="T12">
                    <a:pos x="T0" y="T1"/>
                  </a:cxn>
                  <a:cxn ang="T13">
                    <a:pos x="T2" y="T3"/>
                  </a:cxn>
                  <a:cxn ang="T14">
                    <a:pos x="T4" y="T5"/>
                  </a:cxn>
                  <a:cxn ang="T15">
                    <a:pos x="T6" y="T7"/>
                  </a:cxn>
                  <a:cxn ang="T16">
                    <a:pos x="T8" y="T9"/>
                  </a:cxn>
                  <a:cxn ang="T17">
                    <a:pos x="T10" y="T11"/>
                  </a:cxn>
                </a:cxnLst>
                <a:rect l="T18" t="T19" r="T20" b="T21"/>
                <a:pathLst>
                  <a:path w="29" h="9">
                    <a:moveTo>
                      <a:pt x="0" y="0"/>
                    </a:moveTo>
                    <a:lnTo>
                      <a:pt x="0" y="0"/>
                    </a:lnTo>
                    <a:lnTo>
                      <a:pt x="25" y="2"/>
                    </a:lnTo>
                    <a:lnTo>
                      <a:pt x="28" y="8"/>
                    </a:lnTo>
                    <a:lnTo>
                      <a:pt x="0" y="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62" name="Freeform 61"/>
              <p:cNvSpPr>
                <a:spLocks/>
              </p:cNvSpPr>
              <p:nvPr/>
            </p:nvSpPr>
            <p:spPr bwMode="auto">
              <a:xfrm>
                <a:off x="2153" y="4151"/>
                <a:ext cx="14" cy="224"/>
              </a:xfrm>
              <a:custGeom>
                <a:avLst/>
                <a:gdLst>
                  <a:gd name="T0" fmla="*/ 0 w 14"/>
                  <a:gd name="T1" fmla="*/ 6 h 7"/>
                  <a:gd name="T2" fmla="*/ 0 w 14"/>
                  <a:gd name="T3" fmla="*/ 6 h 7"/>
                  <a:gd name="T4" fmla="*/ 3 w 14"/>
                  <a:gd name="T5" fmla="*/ 0 h 7"/>
                  <a:gd name="T6" fmla="*/ 13 w 14"/>
                  <a:gd name="T7" fmla="*/ 6 h 7"/>
                  <a:gd name="T8" fmla="*/ 0 w 14"/>
                  <a:gd name="T9" fmla="*/ 6 h 7"/>
                  <a:gd name="T10" fmla="*/ 0 w 14"/>
                  <a:gd name="T11" fmla="*/ 6 h 7"/>
                  <a:gd name="T12" fmla="*/ 0 60000 65536"/>
                  <a:gd name="T13" fmla="*/ 0 60000 65536"/>
                  <a:gd name="T14" fmla="*/ 0 60000 65536"/>
                  <a:gd name="T15" fmla="*/ 0 60000 65536"/>
                  <a:gd name="T16" fmla="*/ 0 60000 65536"/>
                  <a:gd name="T17" fmla="*/ 0 60000 65536"/>
                  <a:gd name="T18" fmla="*/ 0 w 14"/>
                  <a:gd name="T19" fmla="*/ 0 h 7"/>
                  <a:gd name="T20" fmla="*/ 14 w 14"/>
                  <a:gd name="T21" fmla="*/ 7 h 7"/>
                </a:gdLst>
                <a:ahLst/>
                <a:cxnLst>
                  <a:cxn ang="T12">
                    <a:pos x="T0" y="T1"/>
                  </a:cxn>
                  <a:cxn ang="T13">
                    <a:pos x="T2" y="T3"/>
                  </a:cxn>
                  <a:cxn ang="T14">
                    <a:pos x="T4" y="T5"/>
                  </a:cxn>
                  <a:cxn ang="T15">
                    <a:pos x="T6" y="T7"/>
                  </a:cxn>
                  <a:cxn ang="T16">
                    <a:pos x="T8" y="T9"/>
                  </a:cxn>
                  <a:cxn ang="T17">
                    <a:pos x="T10" y="T11"/>
                  </a:cxn>
                </a:cxnLst>
                <a:rect l="T18" t="T19" r="T20" b="T21"/>
                <a:pathLst>
                  <a:path w="14" h="7">
                    <a:moveTo>
                      <a:pt x="0" y="6"/>
                    </a:moveTo>
                    <a:lnTo>
                      <a:pt x="0" y="6"/>
                    </a:lnTo>
                    <a:lnTo>
                      <a:pt x="3" y="0"/>
                    </a:lnTo>
                    <a:lnTo>
                      <a:pt x="13" y="6"/>
                    </a:lnTo>
                    <a:lnTo>
                      <a:pt x="0" y="6"/>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63" name="Freeform 62"/>
              <p:cNvSpPr>
                <a:spLocks/>
              </p:cNvSpPr>
              <p:nvPr/>
            </p:nvSpPr>
            <p:spPr bwMode="auto">
              <a:xfrm>
                <a:off x="2005" y="3261"/>
                <a:ext cx="164" cy="226"/>
              </a:xfrm>
              <a:custGeom>
                <a:avLst/>
                <a:gdLst>
                  <a:gd name="T0" fmla="*/ 0 w 164"/>
                  <a:gd name="T1" fmla="*/ 150 h 226"/>
                  <a:gd name="T2" fmla="*/ 0 w 164"/>
                  <a:gd name="T3" fmla="*/ 150 h 226"/>
                  <a:gd name="T4" fmla="*/ 20 w 164"/>
                  <a:gd name="T5" fmla="*/ 166 h 226"/>
                  <a:gd name="T6" fmla="*/ 49 w 164"/>
                  <a:gd name="T7" fmla="*/ 170 h 226"/>
                  <a:gd name="T8" fmla="*/ 78 w 164"/>
                  <a:gd name="T9" fmla="*/ 200 h 226"/>
                  <a:gd name="T10" fmla="*/ 117 w 164"/>
                  <a:gd name="T11" fmla="*/ 203 h 226"/>
                  <a:gd name="T12" fmla="*/ 111 w 164"/>
                  <a:gd name="T13" fmla="*/ 219 h 226"/>
                  <a:gd name="T14" fmla="*/ 121 w 164"/>
                  <a:gd name="T15" fmla="*/ 225 h 226"/>
                  <a:gd name="T16" fmla="*/ 127 w 164"/>
                  <a:gd name="T17" fmla="*/ 186 h 226"/>
                  <a:gd name="T18" fmla="*/ 120 w 164"/>
                  <a:gd name="T19" fmla="*/ 162 h 226"/>
                  <a:gd name="T20" fmla="*/ 133 w 164"/>
                  <a:gd name="T21" fmla="*/ 160 h 226"/>
                  <a:gd name="T22" fmla="*/ 123 w 164"/>
                  <a:gd name="T23" fmla="*/ 146 h 226"/>
                  <a:gd name="T24" fmla="*/ 155 w 164"/>
                  <a:gd name="T25" fmla="*/ 141 h 226"/>
                  <a:gd name="T26" fmla="*/ 163 w 164"/>
                  <a:gd name="T27" fmla="*/ 151 h 226"/>
                  <a:gd name="T28" fmla="*/ 151 w 164"/>
                  <a:gd name="T29" fmla="*/ 131 h 226"/>
                  <a:gd name="T30" fmla="*/ 155 w 164"/>
                  <a:gd name="T31" fmla="*/ 84 h 226"/>
                  <a:gd name="T32" fmla="*/ 128 w 164"/>
                  <a:gd name="T33" fmla="*/ 86 h 226"/>
                  <a:gd name="T34" fmla="*/ 120 w 164"/>
                  <a:gd name="T35" fmla="*/ 74 h 226"/>
                  <a:gd name="T36" fmla="*/ 93 w 164"/>
                  <a:gd name="T37" fmla="*/ 71 h 226"/>
                  <a:gd name="T38" fmla="*/ 76 w 164"/>
                  <a:gd name="T39" fmla="*/ 44 h 226"/>
                  <a:gd name="T40" fmla="*/ 102 w 164"/>
                  <a:gd name="T41" fmla="*/ 8 h 226"/>
                  <a:gd name="T42" fmla="*/ 98 w 164"/>
                  <a:gd name="T43" fmla="*/ 0 h 226"/>
                  <a:gd name="T44" fmla="*/ 52 w 164"/>
                  <a:gd name="T45" fmla="*/ 20 h 226"/>
                  <a:gd name="T46" fmla="*/ 27 w 164"/>
                  <a:gd name="T47" fmla="*/ 60 h 226"/>
                  <a:gd name="T48" fmla="*/ 19 w 164"/>
                  <a:gd name="T49" fmla="*/ 50 h 226"/>
                  <a:gd name="T50" fmla="*/ 13 w 164"/>
                  <a:gd name="T51" fmla="*/ 70 h 226"/>
                  <a:gd name="T52" fmla="*/ 19 w 164"/>
                  <a:gd name="T53" fmla="*/ 115 h 226"/>
                  <a:gd name="T54" fmla="*/ 25 w 164"/>
                  <a:gd name="T55" fmla="*/ 115 h 226"/>
                  <a:gd name="T56" fmla="*/ 0 w 164"/>
                  <a:gd name="T57" fmla="*/ 150 h 226"/>
                  <a:gd name="T58" fmla="*/ 0 w 164"/>
                  <a:gd name="T59" fmla="*/ 150 h 2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64"/>
                  <a:gd name="T91" fmla="*/ 0 h 226"/>
                  <a:gd name="T92" fmla="*/ 164 w 164"/>
                  <a:gd name="T93" fmla="*/ 226 h 2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64" h="226">
                    <a:moveTo>
                      <a:pt x="0" y="150"/>
                    </a:moveTo>
                    <a:lnTo>
                      <a:pt x="0" y="150"/>
                    </a:lnTo>
                    <a:lnTo>
                      <a:pt x="20" y="166"/>
                    </a:lnTo>
                    <a:lnTo>
                      <a:pt x="49" y="170"/>
                    </a:lnTo>
                    <a:lnTo>
                      <a:pt x="78" y="200"/>
                    </a:lnTo>
                    <a:lnTo>
                      <a:pt x="117" y="203"/>
                    </a:lnTo>
                    <a:lnTo>
                      <a:pt x="111" y="219"/>
                    </a:lnTo>
                    <a:lnTo>
                      <a:pt x="121" y="225"/>
                    </a:lnTo>
                    <a:lnTo>
                      <a:pt x="127" y="186"/>
                    </a:lnTo>
                    <a:lnTo>
                      <a:pt x="120" y="162"/>
                    </a:lnTo>
                    <a:lnTo>
                      <a:pt x="133" y="160"/>
                    </a:lnTo>
                    <a:lnTo>
                      <a:pt x="123" y="146"/>
                    </a:lnTo>
                    <a:lnTo>
                      <a:pt x="155" y="141"/>
                    </a:lnTo>
                    <a:lnTo>
                      <a:pt x="163" y="151"/>
                    </a:lnTo>
                    <a:lnTo>
                      <a:pt x="151" y="131"/>
                    </a:lnTo>
                    <a:lnTo>
                      <a:pt x="155" y="84"/>
                    </a:lnTo>
                    <a:lnTo>
                      <a:pt x="128" y="86"/>
                    </a:lnTo>
                    <a:lnTo>
                      <a:pt x="120" y="74"/>
                    </a:lnTo>
                    <a:lnTo>
                      <a:pt x="93" y="71"/>
                    </a:lnTo>
                    <a:lnTo>
                      <a:pt x="76" y="44"/>
                    </a:lnTo>
                    <a:lnTo>
                      <a:pt x="102" y="8"/>
                    </a:lnTo>
                    <a:lnTo>
                      <a:pt x="98" y="0"/>
                    </a:lnTo>
                    <a:lnTo>
                      <a:pt x="52" y="20"/>
                    </a:lnTo>
                    <a:lnTo>
                      <a:pt x="27" y="60"/>
                    </a:lnTo>
                    <a:lnTo>
                      <a:pt x="19" y="50"/>
                    </a:lnTo>
                    <a:lnTo>
                      <a:pt x="13" y="70"/>
                    </a:lnTo>
                    <a:lnTo>
                      <a:pt x="19" y="115"/>
                    </a:lnTo>
                    <a:lnTo>
                      <a:pt x="25" y="115"/>
                    </a:lnTo>
                    <a:lnTo>
                      <a:pt x="0" y="150"/>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64" name="Freeform 63"/>
              <p:cNvSpPr>
                <a:spLocks/>
              </p:cNvSpPr>
              <p:nvPr/>
            </p:nvSpPr>
            <p:spPr bwMode="auto">
              <a:xfrm>
                <a:off x="1911" y="3187"/>
                <a:ext cx="44" cy="224"/>
              </a:xfrm>
              <a:custGeom>
                <a:avLst/>
                <a:gdLst>
                  <a:gd name="T0" fmla="*/ 0 w 44"/>
                  <a:gd name="T1" fmla="*/ 0 h 37"/>
                  <a:gd name="T2" fmla="*/ 0 w 44"/>
                  <a:gd name="T3" fmla="*/ 0 h 37"/>
                  <a:gd name="T4" fmla="*/ 1 w 44"/>
                  <a:gd name="T5" fmla="*/ 14 h 37"/>
                  <a:gd name="T6" fmla="*/ 10 w 44"/>
                  <a:gd name="T7" fmla="*/ 12 h 37"/>
                  <a:gd name="T8" fmla="*/ 37 w 44"/>
                  <a:gd name="T9" fmla="*/ 36 h 37"/>
                  <a:gd name="T10" fmla="*/ 43 w 44"/>
                  <a:gd name="T11" fmla="*/ 18 h 37"/>
                  <a:gd name="T12" fmla="*/ 28 w 44"/>
                  <a:gd name="T13" fmla="*/ 1 h 37"/>
                  <a:gd name="T14" fmla="*/ 0 w 44"/>
                  <a:gd name="T15" fmla="*/ 0 h 37"/>
                  <a:gd name="T16" fmla="*/ 0 w 44"/>
                  <a:gd name="T17" fmla="*/ 0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4"/>
                  <a:gd name="T28" fmla="*/ 0 h 37"/>
                  <a:gd name="T29" fmla="*/ 44 w 44"/>
                  <a:gd name="T30" fmla="*/ 37 h 3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4" h="37">
                    <a:moveTo>
                      <a:pt x="0" y="0"/>
                    </a:moveTo>
                    <a:lnTo>
                      <a:pt x="0" y="0"/>
                    </a:lnTo>
                    <a:lnTo>
                      <a:pt x="1" y="14"/>
                    </a:lnTo>
                    <a:lnTo>
                      <a:pt x="10" y="12"/>
                    </a:lnTo>
                    <a:lnTo>
                      <a:pt x="37" y="36"/>
                    </a:lnTo>
                    <a:lnTo>
                      <a:pt x="43" y="18"/>
                    </a:lnTo>
                    <a:lnTo>
                      <a:pt x="28" y="1"/>
                    </a:lnTo>
                    <a:lnTo>
                      <a:pt x="0" y="0"/>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65" name="Freeform 64"/>
              <p:cNvSpPr>
                <a:spLocks/>
              </p:cNvSpPr>
              <p:nvPr/>
            </p:nvSpPr>
            <p:spPr bwMode="auto">
              <a:xfrm>
                <a:off x="1921" y="3023"/>
                <a:ext cx="148" cy="224"/>
              </a:xfrm>
              <a:custGeom>
                <a:avLst/>
                <a:gdLst>
                  <a:gd name="T0" fmla="*/ 0 w 148"/>
                  <a:gd name="T1" fmla="*/ 18 h 47"/>
                  <a:gd name="T2" fmla="*/ 0 w 148"/>
                  <a:gd name="T3" fmla="*/ 18 h 47"/>
                  <a:gd name="T4" fmla="*/ 20 w 148"/>
                  <a:gd name="T5" fmla="*/ 2 h 47"/>
                  <a:gd name="T6" fmla="*/ 58 w 148"/>
                  <a:gd name="T7" fmla="*/ 0 h 47"/>
                  <a:gd name="T8" fmla="*/ 147 w 148"/>
                  <a:gd name="T9" fmla="*/ 39 h 47"/>
                  <a:gd name="T10" fmla="*/ 99 w 148"/>
                  <a:gd name="T11" fmla="*/ 46 h 47"/>
                  <a:gd name="T12" fmla="*/ 107 w 148"/>
                  <a:gd name="T13" fmla="*/ 37 h 47"/>
                  <a:gd name="T14" fmla="*/ 84 w 148"/>
                  <a:gd name="T15" fmla="*/ 22 h 47"/>
                  <a:gd name="T16" fmla="*/ 40 w 148"/>
                  <a:gd name="T17" fmla="*/ 14 h 47"/>
                  <a:gd name="T18" fmla="*/ 42 w 148"/>
                  <a:gd name="T19" fmla="*/ 7 h 47"/>
                  <a:gd name="T20" fmla="*/ 0 w 148"/>
                  <a:gd name="T21" fmla="*/ 18 h 47"/>
                  <a:gd name="T22" fmla="*/ 0 w 148"/>
                  <a:gd name="T23" fmla="*/ 18 h 4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
                  <a:gd name="T37" fmla="*/ 0 h 47"/>
                  <a:gd name="T38" fmla="*/ 148 w 148"/>
                  <a:gd name="T39" fmla="*/ 47 h 4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 h="47">
                    <a:moveTo>
                      <a:pt x="0" y="18"/>
                    </a:moveTo>
                    <a:lnTo>
                      <a:pt x="0" y="18"/>
                    </a:lnTo>
                    <a:lnTo>
                      <a:pt x="20" y="2"/>
                    </a:lnTo>
                    <a:lnTo>
                      <a:pt x="58" y="0"/>
                    </a:lnTo>
                    <a:lnTo>
                      <a:pt x="147" y="39"/>
                    </a:lnTo>
                    <a:lnTo>
                      <a:pt x="99" y="46"/>
                    </a:lnTo>
                    <a:lnTo>
                      <a:pt x="107" y="37"/>
                    </a:lnTo>
                    <a:lnTo>
                      <a:pt x="84" y="22"/>
                    </a:lnTo>
                    <a:lnTo>
                      <a:pt x="40" y="14"/>
                    </a:lnTo>
                    <a:lnTo>
                      <a:pt x="42" y="7"/>
                    </a:lnTo>
                    <a:lnTo>
                      <a:pt x="0" y="18"/>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66" name="Freeform 65"/>
              <p:cNvSpPr>
                <a:spLocks/>
              </p:cNvSpPr>
              <p:nvPr/>
            </p:nvSpPr>
            <p:spPr bwMode="auto">
              <a:xfrm>
                <a:off x="2100" y="3059"/>
                <a:ext cx="47" cy="224"/>
              </a:xfrm>
              <a:custGeom>
                <a:avLst/>
                <a:gdLst>
                  <a:gd name="T0" fmla="*/ 0 w 47"/>
                  <a:gd name="T1" fmla="*/ 0 h 27"/>
                  <a:gd name="T2" fmla="*/ 0 w 47"/>
                  <a:gd name="T3" fmla="*/ 0 h 27"/>
                  <a:gd name="T4" fmla="*/ 0 w 47"/>
                  <a:gd name="T5" fmla="*/ 26 h 27"/>
                  <a:gd name="T6" fmla="*/ 46 w 47"/>
                  <a:gd name="T7" fmla="*/ 17 h 27"/>
                  <a:gd name="T8" fmla="*/ 26 w 47"/>
                  <a:gd name="T9" fmla="*/ 3 h 27"/>
                  <a:gd name="T10" fmla="*/ 0 w 47"/>
                  <a:gd name="T11" fmla="*/ 0 h 27"/>
                  <a:gd name="T12" fmla="*/ 0 w 47"/>
                  <a:gd name="T13" fmla="*/ 0 h 27"/>
                  <a:gd name="T14" fmla="*/ 0 60000 65536"/>
                  <a:gd name="T15" fmla="*/ 0 60000 65536"/>
                  <a:gd name="T16" fmla="*/ 0 60000 65536"/>
                  <a:gd name="T17" fmla="*/ 0 60000 65536"/>
                  <a:gd name="T18" fmla="*/ 0 60000 65536"/>
                  <a:gd name="T19" fmla="*/ 0 60000 65536"/>
                  <a:gd name="T20" fmla="*/ 0 60000 65536"/>
                  <a:gd name="T21" fmla="*/ 0 w 47"/>
                  <a:gd name="T22" fmla="*/ 0 h 27"/>
                  <a:gd name="T23" fmla="*/ 47 w 47"/>
                  <a:gd name="T24" fmla="*/ 27 h 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7" h="27">
                    <a:moveTo>
                      <a:pt x="0" y="0"/>
                    </a:moveTo>
                    <a:lnTo>
                      <a:pt x="0" y="0"/>
                    </a:lnTo>
                    <a:lnTo>
                      <a:pt x="0" y="26"/>
                    </a:lnTo>
                    <a:lnTo>
                      <a:pt x="46" y="17"/>
                    </a:lnTo>
                    <a:lnTo>
                      <a:pt x="26" y="3"/>
                    </a:lnTo>
                    <a:lnTo>
                      <a:pt x="0" y="0"/>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67" name="Freeform 66"/>
              <p:cNvSpPr>
                <a:spLocks/>
              </p:cNvSpPr>
              <p:nvPr/>
            </p:nvSpPr>
            <p:spPr bwMode="auto">
              <a:xfrm>
                <a:off x="1978" y="3342"/>
                <a:ext cx="77" cy="224"/>
              </a:xfrm>
              <a:custGeom>
                <a:avLst/>
                <a:gdLst>
                  <a:gd name="T0" fmla="*/ 0 w 77"/>
                  <a:gd name="T1" fmla="*/ 32 h 86"/>
                  <a:gd name="T2" fmla="*/ 0 w 77"/>
                  <a:gd name="T3" fmla="*/ 32 h 86"/>
                  <a:gd name="T4" fmla="*/ 1 w 77"/>
                  <a:gd name="T5" fmla="*/ 49 h 86"/>
                  <a:gd name="T6" fmla="*/ 14 w 77"/>
                  <a:gd name="T7" fmla="*/ 53 h 86"/>
                  <a:gd name="T8" fmla="*/ 7 w 77"/>
                  <a:gd name="T9" fmla="*/ 67 h 86"/>
                  <a:gd name="T10" fmla="*/ 4 w 77"/>
                  <a:gd name="T11" fmla="*/ 81 h 86"/>
                  <a:gd name="T12" fmla="*/ 22 w 77"/>
                  <a:gd name="T13" fmla="*/ 85 h 86"/>
                  <a:gd name="T14" fmla="*/ 38 w 77"/>
                  <a:gd name="T15" fmla="*/ 61 h 86"/>
                  <a:gd name="T16" fmla="*/ 69 w 77"/>
                  <a:gd name="T17" fmla="*/ 42 h 86"/>
                  <a:gd name="T18" fmla="*/ 76 w 77"/>
                  <a:gd name="T19" fmla="*/ 20 h 86"/>
                  <a:gd name="T20" fmla="*/ 47 w 77"/>
                  <a:gd name="T21" fmla="*/ 16 h 86"/>
                  <a:gd name="T22" fmla="*/ 27 w 77"/>
                  <a:gd name="T23" fmla="*/ 0 h 86"/>
                  <a:gd name="T24" fmla="*/ 9 w 77"/>
                  <a:gd name="T25" fmla="*/ 8 h 86"/>
                  <a:gd name="T26" fmla="*/ 0 w 77"/>
                  <a:gd name="T27" fmla="*/ 32 h 86"/>
                  <a:gd name="T28" fmla="*/ 0 w 77"/>
                  <a:gd name="T29" fmla="*/ 32 h 8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7"/>
                  <a:gd name="T46" fmla="*/ 0 h 86"/>
                  <a:gd name="T47" fmla="*/ 77 w 77"/>
                  <a:gd name="T48" fmla="*/ 86 h 8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7" h="86">
                    <a:moveTo>
                      <a:pt x="0" y="32"/>
                    </a:moveTo>
                    <a:lnTo>
                      <a:pt x="0" y="32"/>
                    </a:lnTo>
                    <a:lnTo>
                      <a:pt x="1" y="49"/>
                    </a:lnTo>
                    <a:lnTo>
                      <a:pt x="14" y="53"/>
                    </a:lnTo>
                    <a:lnTo>
                      <a:pt x="7" y="67"/>
                    </a:lnTo>
                    <a:lnTo>
                      <a:pt x="4" y="81"/>
                    </a:lnTo>
                    <a:lnTo>
                      <a:pt x="22" y="85"/>
                    </a:lnTo>
                    <a:lnTo>
                      <a:pt x="38" y="61"/>
                    </a:lnTo>
                    <a:lnTo>
                      <a:pt x="69" y="42"/>
                    </a:lnTo>
                    <a:lnTo>
                      <a:pt x="76" y="20"/>
                    </a:lnTo>
                    <a:lnTo>
                      <a:pt x="47" y="16"/>
                    </a:lnTo>
                    <a:lnTo>
                      <a:pt x="27" y="0"/>
                    </a:lnTo>
                    <a:lnTo>
                      <a:pt x="9" y="8"/>
                    </a:lnTo>
                    <a:lnTo>
                      <a:pt x="0" y="32"/>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68" name="Freeform 67"/>
              <p:cNvSpPr>
                <a:spLocks/>
              </p:cNvSpPr>
              <p:nvPr/>
            </p:nvSpPr>
            <p:spPr bwMode="auto">
              <a:xfrm>
                <a:off x="1851" y="3128"/>
                <a:ext cx="33" cy="224"/>
              </a:xfrm>
              <a:custGeom>
                <a:avLst/>
                <a:gdLst>
                  <a:gd name="T0" fmla="*/ 0 w 33"/>
                  <a:gd name="T1" fmla="*/ 11 h 15"/>
                  <a:gd name="T2" fmla="*/ 0 w 33"/>
                  <a:gd name="T3" fmla="*/ 11 h 15"/>
                  <a:gd name="T4" fmla="*/ 9 w 33"/>
                  <a:gd name="T5" fmla="*/ 0 h 15"/>
                  <a:gd name="T6" fmla="*/ 32 w 33"/>
                  <a:gd name="T7" fmla="*/ 14 h 15"/>
                  <a:gd name="T8" fmla="*/ 0 w 33"/>
                  <a:gd name="T9" fmla="*/ 11 h 15"/>
                  <a:gd name="T10" fmla="*/ 0 w 33"/>
                  <a:gd name="T11" fmla="*/ 11 h 15"/>
                  <a:gd name="T12" fmla="*/ 0 60000 65536"/>
                  <a:gd name="T13" fmla="*/ 0 60000 65536"/>
                  <a:gd name="T14" fmla="*/ 0 60000 65536"/>
                  <a:gd name="T15" fmla="*/ 0 60000 65536"/>
                  <a:gd name="T16" fmla="*/ 0 60000 65536"/>
                  <a:gd name="T17" fmla="*/ 0 60000 65536"/>
                  <a:gd name="T18" fmla="*/ 0 w 33"/>
                  <a:gd name="T19" fmla="*/ 0 h 15"/>
                  <a:gd name="T20" fmla="*/ 33 w 33"/>
                  <a:gd name="T21" fmla="*/ 15 h 15"/>
                </a:gdLst>
                <a:ahLst/>
                <a:cxnLst>
                  <a:cxn ang="T12">
                    <a:pos x="T0" y="T1"/>
                  </a:cxn>
                  <a:cxn ang="T13">
                    <a:pos x="T2" y="T3"/>
                  </a:cxn>
                  <a:cxn ang="T14">
                    <a:pos x="T4" y="T5"/>
                  </a:cxn>
                  <a:cxn ang="T15">
                    <a:pos x="T6" y="T7"/>
                  </a:cxn>
                  <a:cxn ang="T16">
                    <a:pos x="T8" y="T9"/>
                  </a:cxn>
                  <a:cxn ang="T17">
                    <a:pos x="T10" y="T11"/>
                  </a:cxn>
                </a:cxnLst>
                <a:rect l="T18" t="T19" r="T20" b="T21"/>
                <a:pathLst>
                  <a:path w="33" h="15">
                    <a:moveTo>
                      <a:pt x="0" y="11"/>
                    </a:moveTo>
                    <a:lnTo>
                      <a:pt x="0" y="11"/>
                    </a:lnTo>
                    <a:lnTo>
                      <a:pt x="9" y="0"/>
                    </a:lnTo>
                    <a:lnTo>
                      <a:pt x="32" y="14"/>
                    </a:lnTo>
                    <a:lnTo>
                      <a:pt x="0" y="11"/>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69" name="Freeform 68"/>
              <p:cNvSpPr>
                <a:spLocks/>
              </p:cNvSpPr>
              <p:nvPr/>
            </p:nvSpPr>
            <p:spPr bwMode="auto">
              <a:xfrm>
                <a:off x="2250" y="4089"/>
                <a:ext cx="22" cy="224"/>
              </a:xfrm>
              <a:custGeom>
                <a:avLst/>
                <a:gdLst>
                  <a:gd name="T0" fmla="*/ 0 w 22"/>
                  <a:gd name="T1" fmla="*/ 12 h 13"/>
                  <a:gd name="T2" fmla="*/ 0 w 22"/>
                  <a:gd name="T3" fmla="*/ 12 h 13"/>
                  <a:gd name="T4" fmla="*/ 12 w 22"/>
                  <a:gd name="T5" fmla="*/ 5 h 13"/>
                  <a:gd name="T6" fmla="*/ 6 w 22"/>
                  <a:gd name="T7" fmla="*/ 0 h 13"/>
                  <a:gd name="T8" fmla="*/ 21 w 22"/>
                  <a:gd name="T9" fmla="*/ 1 h 13"/>
                  <a:gd name="T10" fmla="*/ 0 w 22"/>
                  <a:gd name="T11" fmla="*/ 12 h 13"/>
                  <a:gd name="T12" fmla="*/ 0 w 22"/>
                  <a:gd name="T13" fmla="*/ 12 h 13"/>
                  <a:gd name="T14" fmla="*/ 0 60000 65536"/>
                  <a:gd name="T15" fmla="*/ 0 60000 65536"/>
                  <a:gd name="T16" fmla="*/ 0 60000 65536"/>
                  <a:gd name="T17" fmla="*/ 0 60000 65536"/>
                  <a:gd name="T18" fmla="*/ 0 60000 65536"/>
                  <a:gd name="T19" fmla="*/ 0 60000 65536"/>
                  <a:gd name="T20" fmla="*/ 0 60000 65536"/>
                  <a:gd name="T21" fmla="*/ 0 w 22"/>
                  <a:gd name="T22" fmla="*/ 0 h 13"/>
                  <a:gd name="T23" fmla="*/ 22 w 22"/>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 h="13">
                    <a:moveTo>
                      <a:pt x="0" y="12"/>
                    </a:moveTo>
                    <a:lnTo>
                      <a:pt x="0" y="12"/>
                    </a:lnTo>
                    <a:lnTo>
                      <a:pt x="12" y="5"/>
                    </a:lnTo>
                    <a:lnTo>
                      <a:pt x="6" y="0"/>
                    </a:lnTo>
                    <a:lnTo>
                      <a:pt x="21" y="1"/>
                    </a:lnTo>
                    <a:lnTo>
                      <a:pt x="0" y="12"/>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70" name="Freeform 69"/>
              <p:cNvSpPr>
                <a:spLocks/>
              </p:cNvSpPr>
              <p:nvPr/>
            </p:nvSpPr>
            <p:spPr bwMode="auto">
              <a:xfrm>
                <a:off x="2267" y="4088"/>
                <a:ext cx="25" cy="224"/>
              </a:xfrm>
              <a:custGeom>
                <a:avLst/>
                <a:gdLst>
                  <a:gd name="T0" fmla="*/ 0 w 25"/>
                  <a:gd name="T1" fmla="*/ 15 h 16"/>
                  <a:gd name="T2" fmla="*/ 0 w 25"/>
                  <a:gd name="T3" fmla="*/ 15 h 16"/>
                  <a:gd name="T4" fmla="*/ 11 w 25"/>
                  <a:gd name="T5" fmla="*/ 0 h 16"/>
                  <a:gd name="T6" fmla="*/ 24 w 25"/>
                  <a:gd name="T7" fmla="*/ 5 h 16"/>
                  <a:gd name="T8" fmla="*/ 0 w 25"/>
                  <a:gd name="T9" fmla="*/ 15 h 16"/>
                  <a:gd name="T10" fmla="*/ 0 w 25"/>
                  <a:gd name="T11" fmla="*/ 15 h 16"/>
                  <a:gd name="T12" fmla="*/ 0 60000 65536"/>
                  <a:gd name="T13" fmla="*/ 0 60000 65536"/>
                  <a:gd name="T14" fmla="*/ 0 60000 65536"/>
                  <a:gd name="T15" fmla="*/ 0 60000 65536"/>
                  <a:gd name="T16" fmla="*/ 0 60000 65536"/>
                  <a:gd name="T17" fmla="*/ 0 60000 65536"/>
                  <a:gd name="T18" fmla="*/ 0 w 25"/>
                  <a:gd name="T19" fmla="*/ 0 h 16"/>
                  <a:gd name="T20" fmla="*/ 25 w 25"/>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25" h="16">
                    <a:moveTo>
                      <a:pt x="0" y="15"/>
                    </a:moveTo>
                    <a:lnTo>
                      <a:pt x="0" y="15"/>
                    </a:lnTo>
                    <a:lnTo>
                      <a:pt x="11" y="0"/>
                    </a:lnTo>
                    <a:lnTo>
                      <a:pt x="24" y="5"/>
                    </a:lnTo>
                    <a:lnTo>
                      <a:pt x="0" y="15"/>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71" name="Freeform 70"/>
              <p:cNvSpPr>
                <a:spLocks/>
              </p:cNvSpPr>
              <p:nvPr/>
            </p:nvSpPr>
            <p:spPr bwMode="auto">
              <a:xfrm>
                <a:off x="2338" y="3266"/>
                <a:ext cx="41" cy="224"/>
              </a:xfrm>
              <a:custGeom>
                <a:avLst/>
                <a:gdLst>
                  <a:gd name="T0" fmla="*/ 0 w 41"/>
                  <a:gd name="T1" fmla="*/ 45 h 48"/>
                  <a:gd name="T2" fmla="*/ 0 w 41"/>
                  <a:gd name="T3" fmla="*/ 45 h 48"/>
                  <a:gd name="T4" fmla="*/ 6 w 41"/>
                  <a:gd name="T5" fmla="*/ 0 h 48"/>
                  <a:gd name="T6" fmla="*/ 40 w 41"/>
                  <a:gd name="T7" fmla="*/ 21 h 48"/>
                  <a:gd name="T8" fmla="*/ 20 w 41"/>
                  <a:gd name="T9" fmla="*/ 47 h 48"/>
                  <a:gd name="T10" fmla="*/ 0 w 41"/>
                  <a:gd name="T11" fmla="*/ 45 h 48"/>
                  <a:gd name="T12" fmla="*/ 0 w 41"/>
                  <a:gd name="T13" fmla="*/ 45 h 48"/>
                  <a:gd name="T14" fmla="*/ 0 60000 65536"/>
                  <a:gd name="T15" fmla="*/ 0 60000 65536"/>
                  <a:gd name="T16" fmla="*/ 0 60000 65536"/>
                  <a:gd name="T17" fmla="*/ 0 60000 65536"/>
                  <a:gd name="T18" fmla="*/ 0 60000 65536"/>
                  <a:gd name="T19" fmla="*/ 0 60000 65536"/>
                  <a:gd name="T20" fmla="*/ 0 60000 65536"/>
                  <a:gd name="T21" fmla="*/ 0 w 41"/>
                  <a:gd name="T22" fmla="*/ 0 h 48"/>
                  <a:gd name="T23" fmla="*/ 41 w 41"/>
                  <a:gd name="T24" fmla="*/ 48 h 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1" h="48">
                    <a:moveTo>
                      <a:pt x="0" y="45"/>
                    </a:moveTo>
                    <a:lnTo>
                      <a:pt x="0" y="45"/>
                    </a:lnTo>
                    <a:lnTo>
                      <a:pt x="6" y="0"/>
                    </a:lnTo>
                    <a:lnTo>
                      <a:pt x="40" y="21"/>
                    </a:lnTo>
                    <a:lnTo>
                      <a:pt x="20" y="47"/>
                    </a:lnTo>
                    <a:lnTo>
                      <a:pt x="0" y="45"/>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72" name="Freeform 71"/>
              <p:cNvSpPr>
                <a:spLocks/>
              </p:cNvSpPr>
              <p:nvPr/>
            </p:nvSpPr>
            <p:spPr bwMode="auto">
              <a:xfrm>
                <a:off x="1821" y="3102"/>
                <a:ext cx="55" cy="224"/>
              </a:xfrm>
              <a:custGeom>
                <a:avLst/>
                <a:gdLst>
                  <a:gd name="T0" fmla="*/ 0 w 55"/>
                  <a:gd name="T1" fmla="*/ 47 h 60"/>
                  <a:gd name="T2" fmla="*/ 0 w 55"/>
                  <a:gd name="T3" fmla="*/ 47 h 60"/>
                  <a:gd name="T4" fmla="*/ 11 w 55"/>
                  <a:gd name="T5" fmla="*/ 26 h 60"/>
                  <a:gd name="T6" fmla="*/ 25 w 55"/>
                  <a:gd name="T7" fmla="*/ 25 h 60"/>
                  <a:gd name="T8" fmla="*/ 11 w 55"/>
                  <a:gd name="T9" fmla="*/ 7 h 60"/>
                  <a:gd name="T10" fmla="*/ 42 w 55"/>
                  <a:gd name="T11" fmla="*/ 0 h 60"/>
                  <a:gd name="T12" fmla="*/ 47 w 55"/>
                  <a:gd name="T13" fmla="*/ 28 h 60"/>
                  <a:gd name="T14" fmla="*/ 54 w 55"/>
                  <a:gd name="T15" fmla="*/ 30 h 60"/>
                  <a:gd name="T16" fmla="*/ 39 w 55"/>
                  <a:gd name="T17" fmla="*/ 48 h 60"/>
                  <a:gd name="T18" fmla="*/ 30 w 55"/>
                  <a:gd name="T19" fmla="*/ 59 h 60"/>
                  <a:gd name="T20" fmla="*/ 0 w 55"/>
                  <a:gd name="T21" fmla="*/ 47 h 60"/>
                  <a:gd name="T22" fmla="*/ 0 w 55"/>
                  <a:gd name="T23" fmla="*/ 47 h 6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5"/>
                  <a:gd name="T37" fmla="*/ 0 h 60"/>
                  <a:gd name="T38" fmla="*/ 55 w 55"/>
                  <a:gd name="T39" fmla="*/ 60 h 6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5" h="60">
                    <a:moveTo>
                      <a:pt x="0" y="47"/>
                    </a:moveTo>
                    <a:lnTo>
                      <a:pt x="0" y="47"/>
                    </a:lnTo>
                    <a:lnTo>
                      <a:pt x="11" y="26"/>
                    </a:lnTo>
                    <a:lnTo>
                      <a:pt x="25" y="25"/>
                    </a:lnTo>
                    <a:lnTo>
                      <a:pt x="11" y="7"/>
                    </a:lnTo>
                    <a:lnTo>
                      <a:pt x="42" y="0"/>
                    </a:lnTo>
                    <a:lnTo>
                      <a:pt x="47" y="28"/>
                    </a:lnTo>
                    <a:lnTo>
                      <a:pt x="54" y="30"/>
                    </a:lnTo>
                    <a:lnTo>
                      <a:pt x="39" y="48"/>
                    </a:lnTo>
                    <a:lnTo>
                      <a:pt x="30" y="59"/>
                    </a:lnTo>
                    <a:lnTo>
                      <a:pt x="0" y="47"/>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73" name="Freeform 72"/>
              <p:cNvSpPr>
                <a:spLocks/>
              </p:cNvSpPr>
              <p:nvPr/>
            </p:nvSpPr>
            <p:spPr bwMode="auto">
              <a:xfrm>
                <a:off x="2245" y="3251"/>
                <a:ext cx="66" cy="224"/>
              </a:xfrm>
              <a:custGeom>
                <a:avLst/>
                <a:gdLst>
                  <a:gd name="T0" fmla="*/ 0 w 66"/>
                  <a:gd name="T1" fmla="*/ 31 h 94"/>
                  <a:gd name="T2" fmla="*/ 0 w 66"/>
                  <a:gd name="T3" fmla="*/ 31 h 94"/>
                  <a:gd name="T4" fmla="*/ 9 w 66"/>
                  <a:gd name="T5" fmla="*/ 44 h 94"/>
                  <a:gd name="T6" fmla="*/ 22 w 66"/>
                  <a:gd name="T7" fmla="*/ 53 h 94"/>
                  <a:gd name="T8" fmla="*/ 19 w 66"/>
                  <a:gd name="T9" fmla="*/ 79 h 94"/>
                  <a:gd name="T10" fmla="*/ 26 w 66"/>
                  <a:gd name="T11" fmla="*/ 93 h 94"/>
                  <a:gd name="T12" fmla="*/ 65 w 66"/>
                  <a:gd name="T13" fmla="*/ 87 h 94"/>
                  <a:gd name="T14" fmla="*/ 43 w 66"/>
                  <a:gd name="T15" fmla="*/ 59 h 94"/>
                  <a:gd name="T16" fmla="*/ 58 w 66"/>
                  <a:gd name="T17" fmla="*/ 34 h 94"/>
                  <a:gd name="T18" fmla="*/ 19 w 66"/>
                  <a:gd name="T19" fmla="*/ 0 h 94"/>
                  <a:gd name="T20" fmla="*/ 6 w 66"/>
                  <a:gd name="T21" fmla="*/ 10 h 94"/>
                  <a:gd name="T22" fmla="*/ 11 w 66"/>
                  <a:gd name="T23" fmla="*/ 19 h 94"/>
                  <a:gd name="T24" fmla="*/ 0 w 66"/>
                  <a:gd name="T25" fmla="*/ 31 h 94"/>
                  <a:gd name="T26" fmla="*/ 0 w 66"/>
                  <a:gd name="T27" fmla="*/ 31 h 9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6"/>
                  <a:gd name="T43" fmla="*/ 0 h 94"/>
                  <a:gd name="T44" fmla="*/ 66 w 66"/>
                  <a:gd name="T45" fmla="*/ 94 h 9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6" h="94">
                    <a:moveTo>
                      <a:pt x="0" y="31"/>
                    </a:moveTo>
                    <a:lnTo>
                      <a:pt x="0" y="31"/>
                    </a:lnTo>
                    <a:lnTo>
                      <a:pt x="9" y="44"/>
                    </a:lnTo>
                    <a:lnTo>
                      <a:pt x="22" y="53"/>
                    </a:lnTo>
                    <a:lnTo>
                      <a:pt x="19" y="79"/>
                    </a:lnTo>
                    <a:lnTo>
                      <a:pt x="26" y="93"/>
                    </a:lnTo>
                    <a:lnTo>
                      <a:pt x="65" y="87"/>
                    </a:lnTo>
                    <a:lnTo>
                      <a:pt x="43" y="59"/>
                    </a:lnTo>
                    <a:lnTo>
                      <a:pt x="58" y="34"/>
                    </a:lnTo>
                    <a:lnTo>
                      <a:pt x="19" y="0"/>
                    </a:lnTo>
                    <a:lnTo>
                      <a:pt x="6" y="10"/>
                    </a:lnTo>
                    <a:lnTo>
                      <a:pt x="11" y="19"/>
                    </a:lnTo>
                    <a:lnTo>
                      <a:pt x="0" y="31"/>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74" name="Freeform 73"/>
              <p:cNvSpPr>
                <a:spLocks/>
              </p:cNvSpPr>
              <p:nvPr/>
            </p:nvSpPr>
            <p:spPr bwMode="auto">
              <a:xfrm>
                <a:off x="2065" y="3059"/>
                <a:ext cx="36" cy="224"/>
              </a:xfrm>
              <a:custGeom>
                <a:avLst/>
                <a:gdLst>
                  <a:gd name="T0" fmla="*/ 0 w 36"/>
                  <a:gd name="T1" fmla="*/ 19 h 27"/>
                  <a:gd name="T2" fmla="*/ 0 w 36"/>
                  <a:gd name="T3" fmla="*/ 19 h 27"/>
                  <a:gd name="T4" fmla="*/ 27 w 36"/>
                  <a:gd name="T5" fmla="*/ 19 h 27"/>
                  <a:gd name="T6" fmla="*/ 14 w 36"/>
                  <a:gd name="T7" fmla="*/ 2 h 27"/>
                  <a:gd name="T8" fmla="*/ 35 w 36"/>
                  <a:gd name="T9" fmla="*/ 0 h 27"/>
                  <a:gd name="T10" fmla="*/ 35 w 36"/>
                  <a:gd name="T11" fmla="*/ 26 h 27"/>
                  <a:gd name="T12" fmla="*/ 0 w 36"/>
                  <a:gd name="T13" fmla="*/ 19 h 27"/>
                  <a:gd name="T14" fmla="*/ 0 w 36"/>
                  <a:gd name="T15" fmla="*/ 19 h 27"/>
                  <a:gd name="T16" fmla="*/ 0 60000 65536"/>
                  <a:gd name="T17" fmla="*/ 0 60000 65536"/>
                  <a:gd name="T18" fmla="*/ 0 60000 65536"/>
                  <a:gd name="T19" fmla="*/ 0 60000 65536"/>
                  <a:gd name="T20" fmla="*/ 0 60000 65536"/>
                  <a:gd name="T21" fmla="*/ 0 60000 65536"/>
                  <a:gd name="T22" fmla="*/ 0 60000 65536"/>
                  <a:gd name="T23" fmla="*/ 0 60000 65536"/>
                  <a:gd name="T24" fmla="*/ 0 w 36"/>
                  <a:gd name="T25" fmla="*/ 0 h 27"/>
                  <a:gd name="T26" fmla="*/ 36 w 36"/>
                  <a:gd name="T27" fmla="*/ 27 h 2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6" h="27">
                    <a:moveTo>
                      <a:pt x="0" y="19"/>
                    </a:moveTo>
                    <a:lnTo>
                      <a:pt x="0" y="19"/>
                    </a:lnTo>
                    <a:lnTo>
                      <a:pt x="27" y="19"/>
                    </a:lnTo>
                    <a:lnTo>
                      <a:pt x="14" y="2"/>
                    </a:lnTo>
                    <a:lnTo>
                      <a:pt x="35" y="0"/>
                    </a:lnTo>
                    <a:lnTo>
                      <a:pt x="35" y="26"/>
                    </a:lnTo>
                    <a:lnTo>
                      <a:pt x="0" y="19"/>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75" name="Freeform 74"/>
              <p:cNvSpPr>
                <a:spLocks/>
              </p:cNvSpPr>
              <p:nvPr/>
            </p:nvSpPr>
            <p:spPr bwMode="auto">
              <a:xfrm>
                <a:off x="1860" y="3121"/>
                <a:ext cx="85" cy="224"/>
              </a:xfrm>
              <a:custGeom>
                <a:avLst/>
                <a:gdLst>
                  <a:gd name="T0" fmla="*/ 0 w 85"/>
                  <a:gd name="T1" fmla="*/ 20 h 42"/>
                  <a:gd name="T2" fmla="*/ 0 w 85"/>
                  <a:gd name="T3" fmla="*/ 20 h 42"/>
                  <a:gd name="T4" fmla="*/ 15 w 85"/>
                  <a:gd name="T5" fmla="*/ 2 h 42"/>
                  <a:gd name="T6" fmla="*/ 60 w 85"/>
                  <a:gd name="T7" fmla="*/ 0 h 42"/>
                  <a:gd name="T8" fmla="*/ 84 w 85"/>
                  <a:gd name="T9" fmla="*/ 13 h 42"/>
                  <a:gd name="T10" fmla="*/ 64 w 85"/>
                  <a:gd name="T11" fmla="*/ 15 h 42"/>
                  <a:gd name="T12" fmla="*/ 29 w 85"/>
                  <a:gd name="T13" fmla="*/ 41 h 42"/>
                  <a:gd name="T14" fmla="*/ 23 w 85"/>
                  <a:gd name="T15" fmla="*/ 34 h 42"/>
                  <a:gd name="T16" fmla="*/ 0 w 85"/>
                  <a:gd name="T17" fmla="*/ 20 h 42"/>
                  <a:gd name="T18" fmla="*/ 0 w 85"/>
                  <a:gd name="T19" fmla="*/ 20 h 4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5"/>
                  <a:gd name="T31" fmla="*/ 0 h 42"/>
                  <a:gd name="T32" fmla="*/ 85 w 85"/>
                  <a:gd name="T33" fmla="*/ 42 h 4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5" h="42">
                    <a:moveTo>
                      <a:pt x="0" y="20"/>
                    </a:moveTo>
                    <a:lnTo>
                      <a:pt x="0" y="20"/>
                    </a:lnTo>
                    <a:lnTo>
                      <a:pt x="15" y="2"/>
                    </a:lnTo>
                    <a:lnTo>
                      <a:pt x="60" y="0"/>
                    </a:lnTo>
                    <a:lnTo>
                      <a:pt x="84" y="13"/>
                    </a:lnTo>
                    <a:lnTo>
                      <a:pt x="64" y="15"/>
                    </a:lnTo>
                    <a:lnTo>
                      <a:pt x="29" y="41"/>
                    </a:lnTo>
                    <a:lnTo>
                      <a:pt x="23" y="34"/>
                    </a:lnTo>
                    <a:lnTo>
                      <a:pt x="0" y="20"/>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76" name="Freeform 75"/>
              <p:cNvSpPr>
                <a:spLocks/>
              </p:cNvSpPr>
              <p:nvPr/>
            </p:nvSpPr>
            <p:spPr bwMode="auto">
              <a:xfrm>
                <a:off x="1889" y="3142"/>
                <a:ext cx="56" cy="224"/>
              </a:xfrm>
              <a:custGeom>
                <a:avLst/>
                <a:gdLst>
                  <a:gd name="T0" fmla="*/ 0 w 56"/>
                  <a:gd name="T1" fmla="*/ 28 h 57"/>
                  <a:gd name="T2" fmla="*/ 0 w 56"/>
                  <a:gd name="T3" fmla="*/ 28 h 57"/>
                  <a:gd name="T4" fmla="*/ 22 w 56"/>
                  <a:gd name="T5" fmla="*/ 55 h 57"/>
                  <a:gd name="T6" fmla="*/ 50 w 56"/>
                  <a:gd name="T7" fmla="*/ 56 h 57"/>
                  <a:gd name="T8" fmla="*/ 55 w 56"/>
                  <a:gd name="T9" fmla="*/ 0 h 57"/>
                  <a:gd name="T10" fmla="*/ 35 w 56"/>
                  <a:gd name="T11" fmla="*/ 2 h 57"/>
                  <a:gd name="T12" fmla="*/ 0 w 56"/>
                  <a:gd name="T13" fmla="*/ 28 h 57"/>
                  <a:gd name="T14" fmla="*/ 0 w 56"/>
                  <a:gd name="T15" fmla="*/ 28 h 57"/>
                  <a:gd name="T16" fmla="*/ 0 60000 65536"/>
                  <a:gd name="T17" fmla="*/ 0 60000 65536"/>
                  <a:gd name="T18" fmla="*/ 0 60000 65536"/>
                  <a:gd name="T19" fmla="*/ 0 60000 65536"/>
                  <a:gd name="T20" fmla="*/ 0 60000 65536"/>
                  <a:gd name="T21" fmla="*/ 0 60000 65536"/>
                  <a:gd name="T22" fmla="*/ 0 60000 65536"/>
                  <a:gd name="T23" fmla="*/ 0 60000 65536"/>
                  <a:gd name="T24" fmla="*/ 0 w 56"/>
                  <a:gd name="T25" fmla="*/ 0 h 57"/>
                  <a:gd name="T26" fmla="*/ 56 w 56"/>
                  <a:gd name="T27" fmla="*/ 57 h 5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 h="57">
                    <a:moveTo>
                      <a:pt x="0" y="28"/>
                    </a:moveTo>
                    <a:lnTo>
                      <a:pt x="0" y="28"/>
                    </a:lnTo>
                    <a:lnTo>
                      <a:pt x="22" y="55"/>
                    </a:lnTo>
                    <a:lnTo>
                      <a:pt x="50" y="56"/>
                    </a:lnTo>
                    <a:lnTo>
                      <a:pt x="55" y="0"/>
                    </a:lnTo>
                    <a:lnTo>
                      <a:pt x="35" y="2"/>
                    </a:lnTo>
                    <a:lnTo>
                      <a:pt x="0" y="28"/>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77" name="Freeform 76"/>
              <p:cNvSpPr>
                <a:spLocks/>
              </p:cNvSpPr>
              <p:nvPr/>
            </p:nvSpPr>
            <p:spPr bwMode="auto">
              <a:xfrm>
                <a:off x="1948" y="3204"/>
                <a:ext cx="77" cy="224"/>
              </a:xfrm>
              <a:custGeom>
                <a:avLst/>
                <a:gdLst>
                  <a:gd name="T0" fmla="*/ 0 w 77"/>
                  <a:gd name="T1" fmla="*/ 18 h 35"/>
                  <a:gd name="T2" fmla="*/ 0 w 77"/>
                  <a:gd name="T3" fmla="*/ 18 h 35"/>
                  <a:gd name="T4" fmla="*/ 6 w 77"/>
                  <a:gd name="T5" fmla="*/ 0 h 35"/>
                  <a:gd name="T6" fmla="*/ 22 w 77"/>
                  <a:gd name="T7" fmla="*/ 11 h 35"/>
                  <a:gd name="T8" fmla="*/ 51 w 77"/>
                  <a:gd name="T9" fmla="*/ 0 h 35"/>
                  <a:gd name="T10" fmla="*/ 76 w 77"/>
                  <a:gd name="T11" fmla="*/ 13 h 35"/>
                  <a:gd name="T12" fmla="*/ 70 w 77"/>
                  <a:gd name="T13" fmla="*/ 33 h 35"/>
                  <a:gd name="T14" fmla="*/ 67 w 77"/>
                  <a:gd name="T15" fmla="*/ 17 h 35"/>
                  <a:gd name="T16" fmla="*/ 51 w 77"/>
                  <a:gd name="T17" fmla="*/ 11 h 35"/>
                  <a:gd name="T18" fmla="*/ 36 w 77"/>
                  <a:gd name="T19" fmla="*/ 21 h 35"/>
                  <a:gd name="T20" fmla="*/ 39 w 77"/>
                  <a:gd name="T21" fmla="*/ 30 h 35"/>
                  <a:gd name="T22" fmla="*/ 33 w 77"/>
                  <a:gd name="T23" fmla="*/ 34 h 35"/>
                  <a:gd name="T24" fmla="*/ 0 w 77"/>
                  <a:gd name="T25" fmla="*/ 18 h 35"/>
                  <a:gd name="T26" fmla="*/ 0 w 77"/>
                  <a:gd name="T27" fmla="*/ 18 h 3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7"/>
                  <a:gd name="T43" fmla="*/ 0 h 35"/>
                  <a:gd name="T44" fmla="*/ 77 w 77"/>
                  <a:gd name="T45" fmla="*/ 35 h 3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7" h="35">
                    <a:moveTo>
                      <a:pt x="0" y="18"/>
                    </a:moveTo>
                    <a:lnTo>
                      <a:pt x="0" y="18"/>
                    </a:lnTo>
                    <a:lnTo>
                      <a:pt x="6" y="0"/>
                    </a:lnTo>
                    <a:lnTo>
                      <a:pt x="22" y="11"/>
                    </a:lnTo>
                    <a:lnTo>
                      <a:pt x="51" y="0"/>
                    </a:lnTo>
                    <a:lnTo>
                      <a:pt x="76" y="13"/>
                    </a:lnTo>
                    <a:lnTo>
                      <a:pt x="70" y="33"/>
                    </a:lnTo>
                    <a:lnTo>
                      <a:pt x="67" y="17"/>
                    </a:lnTo>
                    <a:lnTo>
                      <a:pt x="51" y="11"/>
                    </a:lnTo>
                    <a:lnTo>
                      <a:pt x="36" y="21"/>
                    </a:lnTo>
                    <a:lnTo>
                      <a:pt x="39" y="30"/>
                    </a:lnTo>
                    <a:lnTo>
                      <a:pt x="33" y="34"/>
                    </a:lnTo>
                    <a:lnTo>
                      <a:pt x="0" y="18"/>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78" name="Freeform 77"/>
              <p:cNvSpPr>
                <a:spLocks/>
              </p:cNvSpPr>
              <p:nvPr/>
            </p:nvSpPr>
            <p:spPr bwMode="auto">
              <a:xfrm>
                <a:off x="2226" y="3639"/>
                <a:ext cx="112" cy="224"/>
              </a:xfrm>
              <a:custGeom>
                <a:avLst/>
                <a:gdLst>
                  <a:gd name="T0" fmla="*/ 0 w 112"/>
                  <a:gd name="T1" fmla="*/ 43 h 116"/>
                  <a:gd name="T2" fmla="*/ 0 w 112"/>
                  <a:gd name="T3" fmla="*/ 43 h 116"/>
                  <a:gd name="T4" fmla="*/ 9 w 112"/>
                  <a:gd name="T5" fmla="*/ 6 h 116"/>
                  <a:gd name="T6" fmla="*/ 48 w 112"/>
                  <a:gd name="T7" fmla="*/ 0 h 116"/>
                  <a:gd name="T8" fmla="*/ 62 w 112"/>
                  <a:gd name="T9" fmla="*/ 12 h 116"/>
                  <a:gd name="T10" fmla="*/ 65 w 112"/>
                  <a:gd name="T11" fmla="*/ 39 h 116"/>
                  <a:gd name="T12" fmla="*/ 93 w 112"/>
                  <a:gd name="T13" fmla="*/ 44 h 116"/>
                  <a:gd name="T14" fmla="*/ 97 w 112"/>
                  <a:gd name="T15" fmla="*/ 63 h 116"/>
                  <a:gd name="T16" fmla="*/ 111 w 112"/>
                  <a:gd name="T17" fmla="*/ 66 h 116"/>
                  <a:gd name="T18" fmla="*/ 109 w 112"/>
                  <a:gd name="T19" fmla="*/ 91 h 116"/>
                  <a:gd name="T20" fmla="*/ 95 w 112"/>
                  <a:gd name="T21" fmla="*/ 115 h 116"/>
                  <a:gd name="T22" fmla="*/ 58 w 112"/>
                  <a:gd name="T23" fmla="*/ 114 h 116"/>
                  <a:gd name="T24" fmla="*/ 66 w 112"/>
                  <a:gd name="T25" fmla="*/ 86 h 116"/>
                  <a:gd name="T26" fmla="*/ 0 w 112"/>
                  <a:gd name="T27" fmla="*/ 43 h 116"/>
                  <a:gd name="T28" fmla="*/ 0 w 112"/>
                  <a:gd name="T29" fmla="*/ 43 h 11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2"/>
                  <a:gd name="T46" fmla="*/ 0 h 116"/>
                  <a:gd name="T47" fmla="*/ 112 w 112"/>
                  <a:gd name="T48" fmla="*/ 116 h 11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2" h="116">
                    <a:moveTo>
                      <a:pt x="0" y="43"/>
                    </a:moveTo>
                    <a:lnTo>
                      <a:pt x="0" y="43"/>
                    </a:lnTo>
                    <a:lnTo>
                      <a:pt x="9" y="6"/>
                    </a:lnTo>
                    <a:lnTo>
                      <a:pt x="48" y="0"/>
                    </a:lnTo>
                    <a:lnTo>
                      <a:pt x="62" y="12"/>
                    </a:lnTo>
                    <a:lnTo>
                      <a:pt x="65" y="39"/>
                    </a:lnTo>
                    <a:lnTo>
                      <a:pt x="93" y="44"/>
                    </a:lnTo>
                    <a:lnTo>
                      <a:pt x="97" y="63"/>
                    </a:lnTo>
                    <a:lnTo>
                      <a:pt x="111" y="66"/>
                    </a:lnTo>
                    <a:lnTo>
                      <a:pt x="109" y="91"/>
                    </a:lnTo>
                    <a:lnTo>
                      <a:pt x="95" y="115"/>
                    </a:lnTo>
                    <a:lnTo>
                      <a:pt x="58" y="114"/>
                    </a:lnTo>
                    <a:lnTo>
                      <a:pt x="66" y="86"/>
                    </a:lnTo>
                    <a:lnTo>
                      <a:pt x="0" y="43"/>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79" name="Freeform 78"/>
              <p:cNvSpPr>
                <a:spLocks/>
              </p:cNvSpPr>
              <p:nvPr/>
            </p:nvSpPr>
            <p:spPr bwMode="auto">
              <a:xfrm>
                <a:off x="1971" y="3443"/>
                <a:ext cx="172" cy="224"/>
              </a:xfrm>
              <a:custGeom>
                <a:avLst/>
                <a:gdLst>
                  <a:gd name="T0" fmla="*/ 0 w 172"/>
                  <a:gd name="T1" fmla="*/ 58 h 247"/>
                  <a:gd name="T2" fmla="*/ 0 w 172"/>
                  <a:gd name="T3" fmla="*/ 58 h 247"/>
                  <a:gd name="T4" fmla="*/ 3 w 172"/>
                  <a:gd name="T5" fmla="*/ 78 h 247"/>
                  <a:gd name="T6" fmla="*/ 34 w 172"/>
                  <a:gd name="T7" fmla="*/ 112 h 247"/>
                  <a:gd name="T8" fmla="*/ 68 w 172"/>
                  <a:gd name="T9" fmla="*/ 193 h 247"/>
                  <a:gd name="T10" fmla="*/ 146 w 172"/>
                  <a:gd name="T11" fmla="*/ 246 h 247"/>
                  <a:gd name="T12" fmla="*/ 159 w 172"/>
                  <a:gd name="T13" fmla="*/ 237 h 247"/>
                  <a:gd name="T14" fmla="*/ 167 w 172"/>
                  <a:gd name="T15" fmla="*/ 220 h 247"/>
                  <a:gd name="T16" fmla="*/ 155 w 172"/>
                  <a:gd name="T17" fmla="*/ 213 h 247"/>
                  <a:gd name="T18" fmla="*/ 162 w 172"/>
                  <a:gd name="T19" fmla="*/ 209 h 247"/>
                  <a:gd name="T20" fmla="*/ 171 w 172"/>
                  <a:gd name="T21" fmla="*/ 167 h 247"/>
                  <a:gd name="T22" fmla="*/ 158 w 172"/>
                  <a:gd name="T23" fmla="*/ 147 h 247"/>
                  <a:gd name="T24" fmla="*/ 147 w 172"/>
                  <a:gd name="T25" fmla="*/ 147 h 247"/>
                  <a:gd name="T26" fmla="*/ 147 w 172"/>
                  <a:gd name="T27" fmla="*/ 125 h 247"/>
                  <a:gd name="T28" fmla="*/ 132 w 172"/>
                  <a:gd name="T29" fmla="*/ 134 h 247"/>
                  <a:gd name="T30" fmla="*/ 113 w 172"/>
                  <a:gd name="T31" fmla="*/ 126 h 247"/>
                  <a:gd name="T32" fmla="*/ 102 w 172"/>
                  <a:gd name="T33" fmla="*/ 101 h 247"/>
                  <a:gd name="T34" fmla="*/ 121 w 172"/>
                  <a:gd name="T35" fmla="*/ 69 h 247"/>
                  <a:gd name="T36" fmla="*/ 155 w 172"/>
                  <a:gd name="T37" fmla="*/ 55 h 247"/>
                  <a:gd name="T38" fmla="*/ 145 w 172"/>
                  <a:gd name="T39" fmla="*/ 49 h 247"/>
                  <a:gd name="T40" fmla="*/ 151 w 172"/>
                  <a:gd name="T41" fmla="*/ 33 h 247"/>
                  <a:gd name="T42" fmla="*/ 112 w 172"/>
                  <a:gd name="T43" fmla="*/ 30 h 247"/>
                  <a:gd name="T44" fmla="*/ 83 w 172"/>
                  <a:gd name="T45" fmla="*/ 0 h 247"/>
                  <a:gd name="T46" fmla="*/ 76 w 172"/>
                  <a:gd name="T47" fmla="*/ 22 h 247"/>
                  <a:gd name="T48" fmla="*/ 45 w 172"/>
                  <a:gd name="T49" fmla="*/ 41 h 247"/>
                  <a:gd name="T50" fmla="*/ 29 w 172"/>
                  <a:gd name="T51" fmla="*/ 65 h 247"/>
                  <a:gd name="T52" fmla="*/ 11 w 172"/>
                  <a:gd name="T53" fmla="*/ 61 h 247"/>
                  <a:gd name="T54" fmla="*/ 14 w 172"/>
                  <a:gd name="T55" fmla="*/ 47 h 247"/>
                  <a:gd name="T56" fmla="*/ 0 w 172"/>
                  <a:gd name="T57" fmla="*/ 58 h 247"/>
                  <a:gd name="T58" fmla="*/ 0 w 172"/>
                  <a:gd name="T59" fmla="*/ 58 h 24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72"/>
                  <a:gd name="T91" fmla="*/ 0 h 247"/>
                  <a:gd name="T92" fmla="*/ 172 w 172"/>
                  <a:gd name="T93" fmla="*/ 247 h 24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72" h="247">
                    <a:moveTo>
                      <a:pt x="0" y="58"/>
                    </a:moveTo>
                    <a:lnTo>
                      <a:pt x="0" y="58"/>
                    </a:lnTo>
                    <a:lnTo>
                      <a:pt x="3" y="78"/>
                    </a:lnTo>
                    <a:lnTo>
                      <a:pt x="34" y="112"/>
                    </a:lnTo>
                    <a:lnTo>
                      <a:pt x="68" y="193"/>
                    </a:lnTo>
                    <a:lnTo>
                      <a:pt x="146" y="246"/>
                    </a:lnTo>
                    <a:lnTo>
                      <a:pt x="159" y="237"/>
                    </a:lnTo>
                    <a:lnTo>
                      <a:pt x="167" y="220"/>
                    </a:lnTo>
                    <a:lnTo>
                      <a:pt x="155" y="213"/>
                    </a:lnTo>
                    <a:lnTo>
                      <a:pt x="162" y="209"/>
                    </a:lnTo>
                    <a:lnTo>
                      <a:pt x="171" y="167"/>
                    </a:lnTo>
                    <a:lnTo>
                      <a:pt x="158" y="147"/>
                    </a:lnTo>
                    <a:lnTo>
                      <a:pt x="147" y="147"/>
                    </a:lnTo>
                    <a:lnTo>
                      <a:pt x="147" y="125"/>
                    </a:lnTo>
                    <a:lnTo>
                      <a:pt x="132" y="134"/>
                    </a:lnTo>
                    <a:lnTo>
                      <a:pt x="113" y="126"/>
                    </a:lnTo>
                    <a:lnTo>
                      <a:pt x="102" y="101"/>
                    </a:lnTo>
                    <a:lnTo>
                      <a:pt x="121" y="69"/>
                    </a:lnTo>
                    <a:lnTo>
                      <a:pt x="155" y="55"/>
                    </a:lnTo>
                    <a:lnTo>
                      <a:pt x="145" y="49"/>
                    </a:lnTo>
                    <a:lnTo>
                      <a:pt x="151" y="33"/>
                    </a:lnTo>
                    <a:lnTo>
                      <a:pt x="112" y="30"/>
                    </a:lnTo>
                    <a:lnTo>
                      <a:pt x="83" y="0"/>
                    </a:lnTo>
                    <a:lnTo>
                      <a:pt x="76" y="22"/>
                    </a:lnTo>
                    <a:lnTo>
                      <a:pt x="45" y="41"/>
                    </a:lnTo>
                    <a:lnTo>
                      <a:pt x="29" y="65"/>
                    </a:lnTo>
                    <a:lnTo>
                      <a:pt x="11" y="61"/>
                    </a:lnTo>
                    <a:lnTo>
                      <a:pt x="14" y="47"/>
                    </a:lnTo>
                    <a:lnTo>
                      <a:pt x="0" y="58"/>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80" name="Freeform 79"/>
              <p:cNvSpPr>
                <a:spLocks/>
              </p:cNvSpPr>
              <p:nvPr/>
            </p:nvSpPr>
            <p:spPr bwMode="auto">
              <a:xfrm>
                <a:off x="2288" y="3265"/>
                <a:ext cx="57" cy="224"/>
              </a:xfrm>
              <a:custGeom>
                <a:avLst/>
                <a:gdLst>
                  <a:gd name="T0" fmla="*/ 0 w 57"/>
                  <a:gd name="T1" fmla="*/ 25 h 54"/>
                  <a:gd name="T2" fmla="*/ 0 w 57"/>
                  <a:gd name="T3" fmla="*/ 25 h 54"/>
                  <a:gd name="T4" fmla="*/ 15 w 57"/>
                  <a:gd name="T5" fmla="*/ 0 h 54"/>
                  <a:gd name="T6" fmla="*/ 56 w 57"/>
                  <a:gd name="T7" fmla="*/ 4 h 54"/>
                  <a:gd name="T8" fmla="*/ 50 w 57"/>
                  <a:gd name="T9" fmla="*/ 49 h 54"/>
                  <a:gd name="T10" fmla="*/ 22 w 57"/>
                  <a:gd name="T11" fmla="*/ 53 h 54"/>
                  <a:gd name="T12" fmla="*/ 0 w 57"/>
                  <a:gd name="T13" fmla="*/ 25 h 54"/>
                  <a:gd name="T14" fmla="*/ 0 w 57"/>
                  <a:gd name="T15" fmla="*/ 25 h 54"/>
                  <a:gd name="T16" fmla="*/ 0 60000 65536"/>
                  <a:gd name="T17" fmla="*/ 0 60000 65536"/>
                  <a:gd name="T18" fmla="*/ 0 60000 65536"/>
                  <a:gd name="T19" fmla="*/ 0 60000 65536"/>
                  <a:gd name="T20" fmla="*/ 0 60000 65536"/>
                  <a:gd name="T21" fmla="*/ 0 60000 65536"/>
                  <a:gd name="T22" fmla="*/ 0 60000 65536"/>
                  <a:gd name="T23" fmla="*/ 0 60000 65536"/>
                  <a:gd name="T24" fmla="*/ 0 w 57"/>
                  <a:gd name="T25" fmla="*/ 0 h 54"/>
                  <a:gd name="T26" fmla="*/ 57 w 57"/>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 h="54">
                    <a:moveTo>
                      <a:pt x="0" y="25"/>
                    </a:moveTo>
                    <a:lnTo>
                      <a:pt x="0" y="25"/>
                    </a:lnTo>
                    <a:lnTo>
                      <a:pt x="15" y="0"/>
                    </a:lnTo>
                    <a:lnTo>
                      <a:pt x="56" y="4"/>
                    </a:lnTo>
                    <a:lnTo>
                      <a:pt x="50" y="49"/>
                    </a:lnTo>
                    <a:lnTo>
                      <a:pt x="22" y="53"/>
                    </a:lnTo>
                    <a:lnTo>
                      <a:pt x="0" y="25"/>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81" name="Freeform 80"/>
              <p:cNvSpPr>
                <a:spLocks/>
              </p:cNvSpPr>
              <p:nvPr/>
            </p:nvSpPr>
            <p:spPr bwMode="auto">
              <a:xfrm>
                <a:off x="2235" y="3177"/>
                <a:ext cx="14" cy="224"/>
              </a:xfrm>
              <a:custGeom>
                <a:avLst/>
                <a:gdLst>
                  <a:gd name="T0" fmla="*/ 0 w 14"/>
                  <a:gd name="T1" fmla="*/ 10 h 11"/>
                  <a:gd name="T2" fmla="*/ 0 w 14"/>
                  <a:gd name="T3" fmla="*/ 10 h 11"/>
                  <a:gd name="T4" fmla="*/ 12 w 14"/>
                  <a:gd name="T5" fmla="*/ 8 h 11"/>
                  <a:gd name="T6" fmla="*/ 13 w 14"/>
                  <a:gd name="T7" fmla="*/ 0 h 11"/>
                  <a:gd name="T8" fmla="*/ 0 w 14"/>
                  <a:gd name="T9" fmla="*/ 10 h 11"/>
                  <a:gd name="T10" fmla="*/ 0 w 14"/>
                  <a:gd name="T11" fmla="*/ 10 h 11"/>
                  <a:gd name="T12" fmla="*/ 0 60000 65536"/>
                  <a:gd name="T13" fmla="*/ 0 60000 65536"/>
                  <a:gd name="T14" fmla="*/ 0 60000 65536"/>
                  <a:gd name="T15" fmla="*/ 0 60000 65536"/>
                  <a:gd name="T16" fmla="*/ 0 60000 65536"/>
                  <a:gd name="T17" fmla="*/ 0 60000 65536"/>
                  <a:gd name="T18" fmla="*/ 0 w 14"/>
                  <a:gd name="T19" fmla="*/ 0 h 11"/>
                  <a:gd name="T20" fmla="*/ 14 w 14"/>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14" h="11">
                    <a:moveTo>
                      <a:pt x="0" y="10"/>
                    </a:moveTo>
                    <a:lnTo>
                      <a:pt x="0" y="10"/>
                    </a:lnTo>
                    <a:lnTo>
                      <a:pt x="12" y="8"/>
                    </a:lnTo>
                    <a:lnTo>
                      <a:pt x="13" y="0"/>
                    </a:lnTo>
                    <a:lnTo>
                      <a:pt x="0" y="10"/>
                    </a:lnTo>
                  </a:path>
                </a:pathLst>
              </a:custGeom>
              <a:grpFill/>
              <a:ln w="6350">
                <a:solidFill>
                  <a:schemeClr val="bg1"/>
                </a:solidFill>
                <a:round/>
                <a:headEnd/>
                <a:tailEnd/>
              </a:ln>
            </p:spPr>
            <p:txBody>
              <a:bodyPr lIns="0" tIns="0" rIns="0" bIns="0" anchor="ctr">
                <a:spAutoFit/>
              </a:bodyPr>
              <a:lstStyle/>
              <a:p>
                <a:pPr>
                  <a:defRPr/>
                </a:pPr>
                <a:endParaRPr lang="en-GB" dirty="0"/>
              </a:p>
            </p:txBody>
          </p:sp>
          <p:sp>
            <p:nvSpPr>
              <p:cNvPr id="82" name="Freeform 81"/>
              <p:cNvSpPr>
                <a:spLocks/>
              </p:cNvSpPr>
              <p:nvPr/>
            </p:nvSpPr>
            <p:spPr bwMode="auto">
              <a:xfrm>
                <a:off x="2283" y="3773"/>
                <a:ext cx="72" cy="224"/>
              </a:xfrm>
              <a:custGeom>
                <a:avLst/>
                <a:gdLst>
                  <a:gd name="T0" fmla="*/ 0 w 72"/>
                  <a:gd name="T1" fmla="*/ 59 h 74"/>
                  <a:gd name="T2" fmla="*/ 0 w 72"/>
                  <a:gd name="T3" fmla="*/ 59 h 74"/>
                  <a:gd name="T4" fmla="*/ 12 w 72"/>
                  <a:gd name="T5" fmla="*/ 3 h 74"/>
                  <a:gd name="T6" fmla="*/ 22 w 72"/>
                  <a:gd name="T7" fmla="*/ 0 h 74"/>
                  <a:gd name="T8" fmla="*/ 63 w 72"/>
                  <a:gd name="T9" fmla="*/ 29 h 74"/>
                  <a:gd name="T10" fmla="*/ 71 w 72"/>
                  <a:gd name="T11" fmla="*/ 41 h 74"/>
                  <a:gd name="T12" fmla="*/ 68 w 72"/>
                  <a:gd name="T13" fmla="*/ 55 h 74"/>
                  <a:gd name="T14" fmla="*/ 49 w 72"/>
                  <a:gd name="T15" fmla="*/ 73 h 74"/>
                  <a:gd name="T16" fmla="*/ 0 w 72"/>
                  <a:gd name="T17" fmla="*/ 59 h 74"/>
                  <a:gd name="T18" fmla="*/ 0 w 72"/>
                  <a:gd name="T19" fmla="*/ 59 h 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2"/>
                  <a:gd name="T31" fmla="*/ 0 h 74"/>
                  <a:gd name="T32" fmla="*/ 72 w 72"/>
                  <a:gd name="T33" fmla="*/ 74 h 7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2" h="74">
                    <a:moveTo>
                      <a:pt x="0" y="59"/>
                    </a:moveTo>
                    <a:lnTo>
                      <a:pt x="0" y="59"/>
                    </a:lnTo>
                    <a:lnTo>
                      <a:pt x="12" y="3"/>
                    </a:lnTo>
                    <a:lnTo>
                      <a:pt x="22" y="0"/>
                    </a:lnTo>
                    <a:lnTo>
                      <a:pt x="63" y="29"/>
                    </a:lnTo>
                    <a:lnTo>
                      <a:pt x="71" y="41"/>
                    </a:lnTo>
                    <a:lnTo>
                      <a:pt x="68" y="55"/>
                    </a:lnTo>
                    <a:lnTo>
                      <a:pt x="49" y="73"/>
                    </a:lnTo>
                    <a:lnTo>
                      <a:pt x="0" y="59"/>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sp>
            <p:nvSpPr>
              <p:cNvPr id="83" name="Freeform 82"/>
              <p:cNvSpPr>
                <a:spLocks/>
              </p:cNvSpPr>
              <p:nvPr/>
            </p:nvSpPr>
            <p:spPr bwMode="auto">
              <a:xfrm>
                <a:off x="2081" y="3230"/>
                <a:ext cx="184" cy="224"/>
              </a:xfrm>
              <a:custGeom>
                <a:avLst/>
                <a:gdLst>
                  <a:gd name="T0" fmla="*/ 0 w 184"/>
                  <a:gd name="T1" fmla="*/ 42 h 157"/>
                  <a:gd name="T2" fmla="*/ 0 w 184"/>
                  <a:gd name="T3" fmla="*/ 42 h 157"/>
                  <a:gd name="T4" fmla="*/ 17 w 184"/>
                  <a:gd name="T5" fmla="*/ 69 h 157"/>
                  <a:gd name="T6" fmla="*/ 44 w 184"/>
                  <a:gd name="T7" fmla="*/ 72 h 157"/>
                  <a:gd name="T8" fmla="*/ 52 w 184"/>
                  <a:gd name="T9" fmla="*/ 84 h 157"/>
                  <a:gd name="T10" fmla="*/ 79 w 184"/>
                  <a:gd name="T11" fmla="*/ 82 h 157"/>
                  <a:gd name="T12" fmla="*/ 75 w 184"/>
                  <a:gd name="T13" fmla="*/ 129 h 157"/>
                  <a:gd name="T14" fmla="*/ 87 w 184"/>
                  <a:gd name="T15" fmla="*/ 149 h 157"/>
                  <a:gd name="T16" fmla="*/ 103 w 184"/>
                  <a:gd name="T17" fmla="*/ 156 h 157"/>
                  <a:gd name="T18" fmla="*/ 136 w 184"/>
                  <a:gd name="T19" fmla="*/ 137 h 157"/>
                  <a:gd name="T20" fmla="*/ 123 w 184"/>
                  <a:gd name="T21" fmla="*/ 134 h 157"/>
                  <a:gd name="T22" fmla="*/ 116 w 184"/>
                  <a:gd name="T23" fmla="*/ 108 h 157"/>
                  <a:gd name="T24" fmla="*/ 139 w 184"/>
                  <a:gd name="T25" fmla="*/ 113 h 157"/>
                  <a:gd name="T26" fmla="*/ 173 w 184"/>
                  <a:gd name="T27" fmla="*/ 97 h 157"/>
                  <a:gd name="T28" fmla="*/ 164 w 184"/>
                  <a:gd name="T29" fmla="*/ 84 h 157"/>
                  <a:gd name="T30" fmla="*/ 175 w 184"/>
                  <a:gd name="T31" fmla="*/ 72 h 157"/>
                  <a:gd name="T32" fmla="*/ 170 w 184"/>
                  <a:gd name="T33" fmla="*/ 63 h 157"/>
                  <a:gd name="T34" fmla="*/ 183 w 184"/>
                  <a:gd name="T35" fmla="*/ 53 h 157"/>
                  <a:gd name="T36" fmla="*/ 167 w 184"/>
                  <a:gd name="T37" fmla="*/ 51 h 157"/>
                  <a:gd name="T38" fmla="*/ 167 w 184"/>
                  <a:gd name="T39" fmla="*/ 39 h 157"/>
                  <a:gd name="T40" fmla="*/ 141 w 184"/>
                  <a:gd name="T41" fmla="*/ 25 h 157"/>
                  <a:gd name="T42" fmla="*/ 152 w 184"/>
                  <a:gd name="T43" fmla="*/ 21 h 157"/>
                  <a:gd name="T44" fmla="*/ 72 w 184"/>
                  <a:gd name="T45" fmla="*/ 24 h 157"/>
                  <a:gd name="T46" fmla="*/ 46 w 184"/>
                  <a:gd name="T47" fmla="*/ 0 h 157"/>
                  <a:gd name="T48" fmla="*/ 47 w 184"/>
                  <a:gd name="T49" fmla="*/ 11 h 157"/>
                  <a:gd name="T50" fmla="*/ 24 w 184"/>
                  <a:gd name="T51" fmla="*/ 20 h 157"/>
                  <a:gd name="T52" fmla="*/ 31 w 184"/>
                  <a:gd name="T53" fmla="*/ 39 h 157"/>
                  <a:gd name="T54" fmla="*/ 22 w 184"/>
                  <a:gd name="T55" fmla="*/ 46 h 157"/>
                  <a:gd name="T56" fmla="*/ 17 w 184"/>
                  <a:gd name="T57" fmla="*/ 29 h 157"/>
                  <a:gd name="T58" fmla="*/ 26 w 184"/>
                  <a:gd name="T59" fmla="*/ 6 h 157"/>
                  <a:gd name="T60" fmla="*/ 0 w 184"/>
                  <a:gd name="T61" fmla="*/ 42 h 157"/>
                  <a:gd name="T62" fmla="*/ 0 w 184"/>
                  <a:gd name="T63" fmla="*/ 42 h 15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4"/>
                  <a:gd name="T97" fmla="*/ 0 h 157"/>
                  <a:gd name="T98" fmla="*/ 184 w 184"/>
                  <a:gd name="T99" fmla="*/ 157 h 15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4" h="157">
                    <a:moveTo>
                      <a:pt x="0" y="42"/>
                    </a:moveTo>
                    <a:lnTo>
                      <a:pt x="0" y="42"/>
                    </a:lnTo>
                    <a:lnTo>
                      <a:pt x="17" y="69"/>
                    </a:lnTo>
                    <a:lnTo>
                      <a:pt x="44" y="72"/>
                    </a:lnTo>
                    <a:lnTo>
                      <a:pt x="52" y="84"/>
                    </a:lnTo>
                    <a:lnTo>
                      <a:pt x="79" y="82"/>
                    </a:lnTo>
                    <a:lnTo>
                      <a:pt x="75" y="129"/>
                    </a:lnTo>
                    <a:lnTo>
                      <a:pt x="87" y="149"/>
                    </a:lnTo>
                    <a:lnTo>
                      <a:pt x="103" y="156"/>
                    </a:lnTo>
                    <a:lnTo>
                      <a:pt x="136" y="137"/>
                    </a:lnTo>
                    <a:lnTo>
                      <a:pt x="123" y="134"/>
                    </a:lnTo>
                    <a:lnTo>
                      <a:pt x="116" y="108"/>
                    </a:lnTo>
                    <a:lnTo>
                      <a:pt x="139" y="113"/>
                    </a:lnTo>
                    <a:lnTo>
                      <a:pt x="173" y="97"/>
                    </a:lnTo>
                    <a:lnTo>
                      <a:pt x="164" y="84"/>
                    </a:lnTo>
                    <a:lnTo>
                      <a:pt x="175" y="72"/>
                    </a:lnTo>
                    <a:lnTo>
                      <a:pt x="170" y="63"/>
                    </a:lnTo>
                    <a:lnTo>
                      <a:pt x="183" y="53"/>
                    </a:lnTo>
                    <a:lnTo>
                      <a:pt x="167" y="51"/>
                    </a:lnTo>
                    <a:lnTo>
                      <a:pt x="167" y="39"/>
                    </a:lnTo>
                    <a:lnTo>
                      <a:pt x="141" y="25"/>
                    </a:lnTo>
                    <a:lnTo>
                      <a:pt x="152" y="21"/>
                    </a:lnTo>
                    <a:lnTo>
                      <a:pt x="72" y="24"/>
                    </a:lnTo>
                    <a:lnTo>
                      <a:pt x="46" y="0"/>
                    </a:lnTo>
                    <a:lnTo>
                      <a:pt x="47" y="11"/>
                    </a:lnTo>
                    <a:lnTo>
                      <a:pt x="24" y="20"/>
                    </a:lnTo>
                    <a:lnTo>
                      <a:pt x="31" y="39"/>
                    </a:lnTo>
                    <a:lnTo>
                      <a:pt x="22" y="46"/>
                    </a:lnTo>
                    <a:lnTo>
                      <a:pt x="17" y="29"/>
                    </a:lnTo>
                    <a:lnTo>
                      <a:pt x="26" y="6"/>
                    </a:lnTo>
                    <a:lnTo>
                      <a:pt x="0" y="42"/>
                    </a:lnTo>
                  </a:path>
                </a:pathLst>
              </a:custGeom>
              <a:solidFill>
                <a:schemeClr val="accent3">
                  <a:lumMod val="50000"/>
                </a:schemeClr>
              </a:solidFill>
              <a:ln w="6350">
                <a:solidFill>
                  <a:schemeClr val="bg1"/>
                </a:solidFill>
                <a:round/>
                <a:headEnd/>
                <a:tailEnd/>
              </a:ln>
            </p:spPr>
            <p:txBody>
              <a:bodyPr lIns="0" tIns="0" rIns="0" bIns="0" anchor="ctr">
                <a:spAutoFit/>
              </a:bodyPr>
              <a:lstStyle/>
              <a:p>
                <a:pPr>
                  <a:defRPr/>
                </a:pPr>
                <a:endParaRPr lang="en-GB" dirty="0"/>
              </a:p>
            </p:txBody>
          </p:sp>
        </p:grpSp>
      </p:grpSp>
      <p:sp>
        <p:nvSpPr>
          <p:cNvPr id="84" name="Rectangle 2"/>
          <p:cNvSpPr>
            <a:spLocks noGrp="1" noChangeArrowheads="1"/>
          </p:cNvSpPr>
          <p:nvPr>
            <p:ph type="title"/>
          </p:nvPr>
        </p:nvSpPr>
        <p:spPr>
          <a:xfrm>
            <a:off x="2330246" y="0"/>
            <a:ext cx="6642305" cy="697235"/>
          </a:xfrm>
        </p:spPr>
        <p:txBody>
          <a:bodyPr>
            <a:normAutofit fontScale="90000"/>
          </a:bodyPr>
          <a:lstStyle/>
          <a:p>
            <a:r>
              <a:rPr lang="en-US" sz="2000" dirty="0" smtClean="0"/>
              <a:t>…The Region’s Imports Are Growing While Producers Focus on Pulp</a:t>
            </a:r>
          </a:p>
        </p:txBody>
      </p:sp>
      <p:sp>
        <p:nvSpPr>
          <p:cNvPr id="85" name="Content Placeholder 2"/>
          <p:cNvSpPr txBox="1">
            <a:spLocks/>
          </p:cNvSpPr>
          <p:nvPr/>
        </p:nvSpPr>
        <p:spPr bwMode="auto">
          <a:xfrm>
            <a:off x="3333136" y="725783"/>
            <a:ext cx="5407741" cy="144534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marL="342900" marR="0" lvl="0" indent="-342900" algn="l" defTabSz="914400" rtl="0" eaLnBrk="0" fontAlgn="base" latinLnBrk="0" hangingPunct="0">
              <a:lnSpc>
                <a:spcPct val="100000"/>
              </a:lnSpc>
              <a:spcBef>
                <a:spcPct val="20000"/>
              </a:spcBef>
              <a:spcAft>
                <a:spcPts val="1200"/>
              </a:spcAft>
              <a:buClrTx/>
              <a:buSzTx/>
              <a:buFont typeface="Wingdings" pitchFamily="2" charset="2"/>
              <a:buChar char="ü"/>
              <a:tabLst/>
              <a:defRPr/>
            </a:pPr>
            <a:r>
              <a:rPr lang="en-US" sz="1600" b="1" dirty="0" smtClean="0">
                <a:solidFill>
                  <a:srgbClr val="000000"/>
                </a:solidFill>
                <a:ea typeface="+mn-ea"/>
                <a:cs typeface="Arial" pitchFamily="34" charset="0"/>
              </a:rPr>
              <a:t>EBITDA margins are far better in pulp as it leverages the low wood costs better than paper</a:t>
            </a:r>
          </a:p>
          <a:p>
            <a:pPr marL="342900" marR="0" lvl="0" indent="-342900" algn="l" defTabSz="914400" rtl="0" eaLnBrk="0" fontAlgn="base" latinLnBrk="0" hangingPunct="0">
              <a:lnSpc>
                <a:spcPct val="100000"/>
              </a:lnSpc>
              <a:spcBef>
                <a:spcPct val="20000"/>
              </a:spcBef>
              <a:spcAft>
                <a:spcPts val="1200"/>
              </a:spcAft>
              <a:buClrTx/>
              <a:buSzTx/>
              <a:buFont typeface="Wingdings" pitchFamily="2" charset="2"/>
              <a:buChar char="ü"/>
              <a:tabLst/>
              <a:defRPr/>
            </a:pPr>
            <a:r>
              <a:rPr kumimoji="0" lang="en-US" sz="1600" b="1" i="0" u="none" strike="noStrike" kern="1200" cap="none" spc="0" normalizeH="0" baseline="0" noProof="0" dirty="0" smtClean="0">
                <a:ln>
                  <a:noFill/>
                </a:ln>
                <a:solidFill>
                  <a:srgbClr val="000000"/>
                </a:solidFill>
                <a:effectLst/>
                <a:uLnTx/>
                <a:uFillTx/>
                <a:ea typeface="+mn-ea"/>
                <a:cs typeface="Arial" pitchFamily="34" charset="0"/>
              </a:rPr>
              <a:t>Newsprint requires softwood or recycled fiber, neither of which is plentiful in Latin America, so it</a:t>
            </a:r>
            <a:r>
              <a:rPr kumimoji="0" lang="en-US" sz="1600" b="1" i="0" u="none" strike="noStrike" kern="1200" cap="none" spc="0" normalizeH="0" noProof="0" dirty="0" smtClean="0">
                <a:ln>
                  <a:noFill/>
                </a:ln>
                <a:solidFill>
                  <a:srgbClr val="000000"/>
                </a:solidFill>
                <a:effectLst/>
                <a:uLnTx/>
                <a:uFillTx/>
                <a:ea typeface="+mn-ea"/>
                <a:cs typeface="Arial" pitchFamily="34" charset="0"/>
              </a:rPr>
              <a:t> is often imported</a:t>
            </a:r>
            <a:endParaRPr kumimoji="0" lang="en-US" sz="1600" b="1" i="0" u="none" strike="noStrike" kern="1200" cap="none" spc="0" normalizeH="0" baseline="0" noProof="0" dirty="0" smtClean="0">
              <a:ln>
                <a:noFill/>
              </a:ln>
              <a:solidFill>
                <a:srgbClr val="000000"/>
              </a:solidFill>
              <a:effectLst/>
              <a:uLnTx/>
              <a:uFillTx/>
              <a:ea typeface="+mn-ea"/>
              <a:cs typeface="Arial" pitchFamily="34" charset="0"/>
            </a:endParaRPr>
          </a:p>
        </p:txBody>
      </p:sp>
      <p:sp>
        <p:nvSpPr>
          <p:cNvPr id="86" name="Content Placeholder 2"/>
          <p:cNvSpPr txBox="1">
            <a:spLocks/>
          </p:cNvSpPr>
          <p:nvPr/>
        </p:nvSpPr>
        <p:spPr bwMode="auto">
          <a:xfrm>
            <a:off x="4974382" y="2250521"/>
            <a:ext cx="3757327" cy="235974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marL="342900" marR="0" lvl="0" indent="-342900" algn="l" defTabSz="914400" rtl="0" eaLnBrk="0" fontAlgn="base" latinLnBrk="0" hangingPunct="0">
              <a:lnSpc>
                <a:spcPct val="100000"/>
              </a:lnSpc>
              <a:spcBef>
                <a:spcPct val="20000"/>
              </a:spcBef>
              <a:spcAft>
                <a:spcPts val="1200"/>
              </a:spcAft>
              <a:buClrTx/>
              <a:buSzTx/>
              <a:buFont typeface="Wingdings" pitchFamily="2" charset="2"/>
              <a:buChar char="ü"/>
              <a:tabLst/>
              <a:defRPr/>
            </a:pPr>
            <a:r>
              <a:rPr lang="en-US" sz="1600" b="1" dirty="0" smtClean="0">
                <a:solidFill>
                  <a:srgbClr val="000000"/>
                </a:solidFill>
                <a:ea typeface="+mn-ea"/>
                <a:cs typeface="Arial" pitchFamily="34" charset="0"/>
              </a:rPr>
              <a:t>Uncoated freesheet exports from Brazil offset by imports elsewhere</a:t>
            </a:r>
          </a:p>
          <a:p>
            <a:pPr marL="342900" marR="0" lvl="0" indent="-342900" algn="l" defTabSz="914400" rtl="0" eaLnBrk="0" fontAlgn="base" latinLnBrk="0" hangingPunct="0">
              <a:lnSpc>
                <a:spcPct val="100000"/>
              </a:lnSpc>
              <a:spcBef>
                <a:spcPct val="20000"/>
              </a:spcBef>
              <a:spcAft>
                <a:spcPts val="1200"/>
              </a:spcAft>
              <a:buClrTx/>
              <a:buSzTx/>
              <a:buFont typeface="Wingdings" pitchFamily="2" charset="2"/>
              <a:buChar char="ü"/>
              <a:tabLst/>
              <a:defRPr/>
            </a:pPr>
            <a:r>
              <a:rPr kumimoji="0" lang="en-US" sz="1600" b="1" i="0" u="none" strike="noStrike" kern="1200" cap="none" spc="0" normalizeH="0" baseline="0" noProof="0" dirty="0" smtClean="0">
                <a:ln>
                  <a:noFill/>
                </a:ln>
                <a:solidFill>
                  <a:srgbClr val="000000"/>
                </a:solidFill>
                <a:effectLst/>
                <a:uLnTx/>
                <a:uFillTx/>
                <a:ea typeface="+mn-ea"/>
                <a:cs typeface="Arial" pitchFamily="34" charset="0"/>
              </a:rPr>
              <a:t>All other grades require</a:t>
            </a:r>
            <a:r>
              <a:rPr kumimoji="0" lang="en-US" sz="1600" b="1" i="0" u="none" strike="noStrike" kern="1200" cap="none" spc="0" normalizeH="0" noProof="0" dirty="0" smtClean="0">
                <a:ln>
                  <a:noFill/>
                </a:ln>
                <a:solidFill>
                  <a:srgbClr val="000000"/>
                </a:solidFill>
                <a:effectLst/>
                <a:uLnTx/>
                <a:uFillTx/>
                <a:ea typeface="+mn-ea"/>
                <a:cs typeface="Arial" pitchFamily="34" charset="0"/>
              </a:rPr>
              <a:t> imports from abroad to fulfill market requirements…CFS imports have inundated certain markets</a:t>
            </a:r>
            <a:endParaRPr lang="en-US" sz="1600" b="1" dirty="0" smtClean="0">
              <a:ea typeface="+mn-ea"/>
              <a:cs typeface="Arial" pitchFamily="34" charset="0"/>
            </a:endParaRPr>
          </a:p>
          <a:p>
            <a:pPr marL="342900" marR="0" lvl="0" indent="-342900" algn="l" defTabSz="914400" rtl="0" eaLnBrk="0" fontAlgn="base" latinLnBrk="0" hangingPunct="0">
              <a:lnSpc>
                <a:spcPct val="100000"/>
              </a:lnSpc>
              <a:spcBef>
                <a:spcPct val="20000"/>
              </a:spcBef>
              <a:spcAft>
                <a:spcPts val="1200"/>
              </a:spcAft>
              <a:buClrTx/>
              <a:buSzTx/>
              <a:buFont typeface="Wingdings" pitchFamily="2" charset="2"/>
              <a:buChar char="ü"/>
              <a:tabLst/>
              <a:defRPr/>
            </a:pPr>
            <a:r>
              <a:rPr kumimoji="0" lang="en-US" sz="1600" b="1" i="0" u="none" strike="noStrike" kern="1200" cap="none" spc="0" normalizeH="0" baseline="0" noProof="0" dirty="0" smtClean="0">
                <a:ln>
                  <a:noFill/>
                </a:ln>
                <a:solidFill>
                  <a:srgbClr val="000000"/>
                </a:solidFill>
                <a:effectLst/>
                <a:uLnTx/>
                <a:uFillTx/>
                <a:ea typeface="+mn-ea"/>
                <a:cs typeface="Arial" pitchFamily="34" charset="0"/>
              </a:rPr>
              <a:t>Operating rates are only 88-90% due in part to imports</a:t>
            </a:r>
          </a:p>
        </p:txBody>
      </p:sp>
      <p:graphicFrame>
        <p:nvGraphicFramePr>
          <p:cNvPr id="87" name="Content Placeholder 4"/>
          <p:cNvGraphicFramePr>
            <a:graphicFrameLocks/>
          </p:cNvGraphicFramePr>
          <p:nvPr>
            <p:extLst>
              <p:ext uri="{D42A27DB-BD31-4B8C-83A1-F6EECF244321}">
                <p14:modId xmlns:p14="http://schemas.microsoft.com/office/powerpoint/2010/main" val="2122972763"/>
              </p:ext>
            </p:extLst>
          </p:nvPr>
        </p:nvGraphicFramePr>
        <p:xfrm>
          <a:off x="126750" y="2198121"/>
          <a:ext cx="4897924" cy="2653975"/>
        </p:xfrm>
        <a:graphic>
          <a:graphicData uri="http://schemas.openxmlformats.org/drawingml/2006/chart">
            <c:chart xmlns:c="http://schemas.openxmlformats.org/drawingml/2006/chart" xmlns:r="http://schemas.openxmlformats.org/officeDocument/2006/relationships" r:id="rId2"/>
          </a:graphicData>
        </a:graphic>
      </p:graphicFrame>
      <p:sp>
        <p:nvSpPr>
          <p:cNvPr id="5" name="Footer Placeholder 4"/>
          <p:cNvSpPr>
            <a:spLocks noGrp="1"/>
          </p:cNvSpPr>
          <p:nvPr>
            <p:ph type="ftr" sz="quarter" idx="11"/>
          </p:nvPr>
        </p:nvSpPr>
        <p:spPr/>
        <p:txBody>
          <a:bodyPr/>
          <a:lstStyle/>
          <a:p>
            <a:r>
              <a:rPr lang="en-US" dirty="0" smtClean="0"/>
              <a:t>© Copyright 2015RISI, Inc. | Proprietary Information</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0" y="4869687"/>
            <a:ext cx="2133600" cy="273844"/>
          </a:xfrm>
          <a:prstGeom prst="rect">
            <a:avLst/>
          </a:prstGeom>
        </p:spPr>
        <p:txBody>
          <a:bodyPr/>
          <a:lstStyle/>
          <a:p>
            <a:pPr>
              <a:defRPr/>
            </a:pPr>
            <a:fld id="{D4808536-8D66-4EC5-8B60-448EF8678354}" type="slidenum">
              <a:rPr lang="en-US" smtClean="0">
                <a:solidFill>
                  <a:prstClr val="white"/>
                </a:solidFill>
              </a:rPr>
              <a:pPr>
                <a:defRPr/>
              </a:pPr>
              <a:t>42</a:t>
            </a:fld>
            <a:endParaRPr lang="en-US" dirty="0">
              <a:solidFill>
                <a:prstClr val="white"/>
              </a:solidFill>
            </a:endParaRPr>
          </a:p>
        </p:txBody>
      </p:sp>
      <p:sp>
        <p:nvSpPr>
          <p:cNvPr id="84" name="Rectangle 2"/>
          <p:cNvSpPr>
            <a:spLocks noGrp="1" noChangeArrowheads="1"/>
          </p:cNvSpPr>
          <p:nvPr>
            <p:ph type="title"/>
          </p:nvPr>
        </p:nvSpPr>
        <p:spPr>
          <a:xfrm>
            <a:off x="2387396" y="100012"/>
            <a:ext cx="6642305" cy="697235"/>
          </a:xfrm>
        </p:spPr>
        <p:txBody>
          <a:bodyPr>
            <a:normAutofit fontScale="90000"/>
          </a:bodyPr>
          <a:lstStyle/>
          <a:p>
            <a:r>
              <a:rPr lang="en-US" sz="3100" dirty="0" smtClean="0"/>
              <a:t>Mexico</a:t>
            </a:r>
            <a:r>
              <a:rPr lang="en-US" sz="2200" dirty="0" smtClean="0"/>
              <a:t>…Better Prospects than Most of Latin America Due to Stronger GDP and Link to US Markets</a:t>
            </a:r>
          </a:p>
        </p:txBody>
      </p:sp>
      <p:sp>
        <p:nvSpPr>
          <p:cNvPr id="85" name="Content Placeholder 2"/>
          <p:cNvSpPr txBox="1">
            <a:spLocks/>
          </p:cNvSpPr>
          <p:nvPr/>
        </p:nvSpPr>
        <p:spPr bwMode="auto">
          <a:xfrm>
            <a:off x="136188" y="1444488"/>
            <a:ext cx="3852152" cy="32539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marL="342900" marR="0" lvl="0" indent="-342900" algn="l" defTabSz="914400" rtl="0" eaLnBrk="0" fontAlgn="base" latinLnBrk="0" hangingPunct="0">
              <a:lnSpc>
                <a:spcPct val="100000"/>
              </a:lnSpc>
              <a:spcBef>
                <a:spcPct val="20000"/>
              </a:spcBef>
              <a:spcAft>
                <a:spcPts val="1200"/>
              </a:spcAft>
              <a:buClrTx/>
              <a:buSzTx/>
              <a:buFont typeface="Wingdings" pitchFamily="2" charset="2"/>
              <a:buChar char="ü"/>
              <a:tabLst/>
              <a:defRPr/>
            </a:pPr>
            <a:r>
              <a:rPr lang="en-US" sz="1600" b="1" dirty="0" smtClean="0">
                <a:solidFill>
                  <a:srgbClr val="000000"/>
                </a:solidFill>
                <a:ea typeface="+mn-ea"/>
                <a:cs typeface="Arial" pitchFamily="34" charset="0"/>
              </a:rPr>
              <a:t>Mexico GDP back to 3% in 2015-2016</a:t>
            </a:r>
          </a:p>
          <a:p>
            <a:pPr marL="342900" marR="0" lvl="0" indent="-342900" algn="l" defTabSz="914400" rtl="0" eaLnBrk="0" fontAlgn="base" latinLnBrk="0" hangingPunct="0">
              <a:lnSpc>
                <a:spcPct val="100000"/>
              </a:lnSpc>
              <a:spcBef>
                <a:spcPct val="20000"/>
              </a:spcBef>
              <a:spcAft>
                <a:spcPts val="1200"/>
              </a:spcAft>
              <a:buClrTx/>
              <a:buSzTx/>
              <a:buFont typeface="Wingdings" pitchFamily="2" charset="2"/>
              <a:buChar char="ü"/>
              <a:tabLst/>
              <a:defRPr/>
            </a:pPr>
            <a:r>
              <a:rPr kumimoji="0" lang="en-US" sz="1600" b="1" i="0" u="none" strike="noStrike" kern="1200" cap="none" spc="0" normalizeH="0" baseline="0" noProof="0" dirty="0" smtClean="0">
                <a:ln>
                  <a:noFill/>
                </a:ln>
                <a:solidFill>
                  <a:srgbClr val="000000"/>
                </a:solidFill>
                <a:effectLst/>
                <a:uLnTx/>
                <a:uFillTx/>
                <a:ea typeface="+mn-ea"/>
                <a:cs typeface="Arial" pitchFamily="34" charset="0"/>
              </a:rPr>
              <a:t>Newsprint will not recover but could</a:t>
            </a:r>
            <a:r>
              <a:rPr kumimoji="0" lang="en-US" sz="1600" b="1" i="0" u="none" strike="noStrike" kern="1200" cap="none" spc="0" normalizeH="0" noProof="0" dirty="0" smtClean="0">
                <a:ln>
                  <a:noFill/>
                </a:ln>
                <a:solidFill>
                  <a:srgbClr val="000000"/>
                </a:solidFill>
                <a:effectLst/>
                <a:uLnTx/>
                <a:uFillTx/>
                <a:ea typeface="+mn-ea"/>
                <a:cs typeface="Arial" pitchFamily="34" charset="0"/>
              </a:rPr>
              <a:t> stagnate ... an improvement from past trends</a:t>
            </a:r>
          </a:p>
          <a:p>
            <a:pPr marL="342900" marR="0" lvl="0" indent="-342900" algn="l" defTabSz="914400" rtl="0" eaLnBrk="0" fontAlgn="base" latinLnBrk="0" hangingPunct="0">
              <a:lnSpc>
                <a:spcPct val="100000"/>
              </a:lnSpc>
              <a:spcBef>
                <a:spcPct val="20000"/>
              </a:spcBef>
              <a:spcAft>
                <a:spcPts val="1200"/>
              </a:spcAft>
              <a:buClrTx/>
              <a:buSzTx/>
              <a:buFont typeface="Wingdings" pitchFamily="2" charset="2"/>
              <a:buChar char="ü"/>
              <a:tabLst/>
              <a:defRPr/>
            </a:pPr>
            <a:r>
              <a:rPr kumimoji="0" lang="en-US" sz="1600" b="1" i="0" u="none" strike="noStrike" kern="1200" cap="none" spc="0" normalizeH="0" baseline="0" noProof="0" dirty="0" smtClean="0">
                <a:ln>
                  <a:noFill/>
                </a:ln>
                <a:solidFill>
                  <a:srgbClr val="000000"/>
                </a:solidFill>
                <a:effectLst/>
                <a:uLnTx/>
                <a:uFillTx/>
                <a:ea typeface="+mn-ea"/>
                <a:cs typeface="Arial" pitchFamily="34" charset="0"/>
              </a:rPr>
              <a:t>Uncoated freesheet struggling with slight declines in 2013-2014</a:t>
            </a:r>
          </a:p>
          <a:p>
            <a:pPr marL="342900" marR="0" lvl="0" indent="-342900" algn="l" defTabSz="914400" rtl="0" eaLnBrk="0" fontAlgn="base" latinLnBrk="0" hangingPunct="0">
              <a:lnSpc>
                <a:spcPct val="100000"/>
              </a:lnSpc>
              <a:spcBef>
                <a:spcPct val="20000"/>
              </a:spcBef>
              <a:spcAft>
                <a:spcPts val="1200"/>
              </a:spcAft>
              <a:buClrTx/>
              <a:buSzTx/>
              <a:buFont typeface="Wingdings" pitchFamily="2" charset="2"/>
              <a:buChar char="ü"/>
              <a:tabLst/>
              <a:defRPr/>
            </a:pPr>
            <a:r>
              <a:rPr lang="en-US" sz="1600" b="1" noProof="0" dirty="0" smtClean="0">
                <a:solidFill>
                  <a:srgbClr val="000000"/>
                </a:solidFill>
                <a:ea typeface="+mn-ea"/>
                <a:cs typeface="Arial" pitchFamily="34" charset="0"/>
              </a:rPr>
              <a:t>RISI Forecast of Renewed Growth in Demand Seems Optimistic and Based on Stronger GDP</a:t>
            </a:r>
            <a:endParaRPr kumimoji="0" lang="en-US" sz="1600" b="1" i="0" u="none" strike="noStrike" kern="1200" cap="none" spc="0" normalizeH="0" baseline="0" noProof="0" dirty="0" smtClean="0">
              <a:ln>
                <a:noFill/>
              </a:ln>
              <a:solidFill>
                <a:srgbClr val="000000"/>
              </a:solidFill>
              <a:effectLst/>
              <a:uLnTx/>
              <a:uFillTx/>
              <a:ea typeface="+mn-ea"/>
              <a:cs typeface="Arial" pitchFamily="34" charset="0"/>
            </a:endParaRPr>
          </a:p>
        </p:txBody>
      </p:sp>
      <p:sp>
        <p:nvSpPr>
          <p:cNvPr id="5" name="Footer Placeholder 4"/>
          <p:cNvSpPr>
            <a:spLocks noGrp="1"/>
          </p:cNvSpPr>
          <p:nvPr>
            <p:ph type="ftr" sz="quarter" idx="11"/>
          </p:nvPr>
        </p:nvSpPr>
        <p:spPr/>
        <p:txBody>
          <a:bodyPr/>
          <a:lstStyle/>
          <a:p>
            <a:r>
              <a:rPr lang="en-US" dirty="0" smtClean="0"/>
              <a:t>© Copyright 2015RISI, Inc. | Proprietary Information</a:t>
            </a:r>
            <a:endParaRPr lang="en-US" dirty="0"/>
          </a:p>
        </p:txBody>
      </p:sp>
      <p:sp>
        <p:nvSpPr>
          <p:cNvPr id="47" name="Freeform 46"/>
          <p:cNvSpPr>
            <a:spLocks/>
          </p:cNvSpPr>
          <p:nvPr/>
        </p:nvSpPr>
        <p:spPr bwMode="auto">
          <a:xfrm>
            <a:off x="238124" y="681408"/>
            <a:ext cx="2103120" cy="338554"/>
          </a:xfrm>
          <a:custGeom>
            <a:avLst/>
            <a:gdLst>
              <a:gd name="T0" fmla="*/ 0 w 412"/>
              <a:gd name="T1" fmla="*/ 5082858 h 261"/>
              <a:gd name="T2" fmla="*/ 0 w 412"/>
              <a:gd name="T3" fmla="*/ 5082858 h 261"/>
              <a:gd name="T4" fmla="*/ 29795363 w 412"/>
              <a:gd name="T5" fmla="*/ 72852125 h 261"/>
              <a:gd name="T6" fmla="*/ 65864618 w 412"/>
              <a:gd name="T7" fmla="*/ 105042701 h 261"/>
              <a:gd name="T8" fmla="*/ 64295518 w 412"/>
              <a:gd name="T9" fmla="*/ 123679407 h 261"/>
              <a:gd name="T10" fmla="*/ 45477599 w 412"/>
              <a:gd name="T11" fmla="*/ 127067544 h 261"/>
              <a:gd name="T12" fmla="*/ 86250404 w 412"/>
              <a:gd name="T13" fmla="*/ 142316113 h 261"/>
              <a:gd name="T14" fmla="*/ 108205270 w 412"/>
              <a:gd name="T15" fmla="*/ 174506710 h 261"/>
              <a:gd name="T16" fmla="*/ 106637423 w 412"/>
              <a:gd name="T17" fmla="*/ 199919690 h 261"/>
              <a:gd name="T18" fmla="*/ 152115002 w 412"/>
              <a:gd name="T19" fmla="*/ 242275958 h 261"/>
              <a:gd name="T20" fmla="*/ 163092435 w 412"/>
              <a:gd name="T21" fmla="*/ 228722108 h 261"/>
              <a:gd name="T22" fmla="*/ 53318085 w 412"/>
              <a:gd name="T23" fmla="*/ 62686412 h 261"/>
              <a:gd name="T24" fmla="*/ 47045445 w 412"/>
              <a:gd name="T25" fmla="*/ 18636711 h 261"/>
              <a:gd name="T26" fmla="*/ 70568158 w 412"/>
              <a:gd name="T27" fmla="*/ 28802429 h 261"/>
              <a:gd name="T28" fmla="*/ 111340964 w 412"/>
              <a:gd name="T29" fmla="*/ 101654564 h 261"/>
              <a:gd name="T30" fmla="*/ 169365114 w 412"/>
              <a:gd name="T31" fmla="*/ 155869963 h 261"/>
              <a:gd name="T32" fmla="*/ 166228168 w 412"/>
              <a:gd name="T33" fmla="*/ 176200127 h 261"/>
              <a:gd name="T34" fmla="*/ 246205893 w 412"/>
              <a:gd name="T35" fmla="*/ 250746952 h 261"/>
              <a:gd name="T36" fmla="*/ 255615479 w 412"/>
              <a:gd name="T37" fmla="*/ 282937507 h 261"/>
              <a:gd name="T38" fmla="*/ 246205893 w 412"/>
              <a:gd name="T39" fmla="*/ 303267631 h 261"/>
              <a:gd name="T40" fmla="*/ 265023813 w 412"/>
              <a:gd name="T41" fmla="*/ 332070050 h 261"/>
              <a:gd name="T42" fmla="*/ 417138854 w 412"/>
              <a:gd name="T43" fmla="*/ 410005092 h 261"/>
              <a:gd name="T44" fmla="*/ 484571299 w 412"/>
              <a:gd name="T45" fmla="*/ 403227517 h 261"/>
              <a:gd name="T46" fmla="*/ 528479779 w 412"/>
              <a:gd name="T47" fmla="*/ 440500929 h 261"/>
              <a:gd name="T48" fmla="*/ 545729852 w 412"/>
              <a:gd name="T49" fmla="*/ 404922236 h 261"/>
              <a:gd name="T50" fmla="*/ 567684718 w 412"/>
              <a:gd name="T51" fmla="*/ 403227517 h 261"/>
              <a:gd name="T52" fmla="*/ 545729852 w 412"/>
              <a:gd name="T53" fmla="*/ 372731680 h 261"/>
              <a:gd name="T54" fmla="*/ 594344377 w 412"/>
              <a:gd name="T55" fmla="*/ 360872550 h 261"/>
              <a:gd name="T56" fmla="*/ 613162297 w 412"/>
              <a:gd name="T57" fmla="*/ 347318700 h 261"/>
              <a:gd name="T58" fmla="*/ 617867090 w 412"/>
              <a:gd name="T59" fmla="*/ 340541043 h 261"/>
              <a:gd name="T60" fmla="*/ 624139730 w 412"/>
              <a:gd name="T61" fmla="*/ 357484413 h 261"/>
              <a:gd name="T62" fmla="*/ 644526749 w 412"/>
              <a:gd name="T63" fmla="*/ 282937507 h 261"/>
              <a:gd name="T64" fmla="*/ 617867090 w 412"/>
              <a:gd name="T65" fmla="*/ 272771795 h 261"/>
              <a:gd name="T66" fmla="*/ 569253817 w 412"/>
              <a:gd name="T67" fmla="*/ 282937507 h 261"/>
              <a:gd name="T68" fmla="*/ 544162005 w 412"/>
              <a:gd name="T69" fmla="*/ 347318700 h 261"/>
              <a:gd name="T70" fmla="*/ 481434353 w 412"/>
              <a:gd name="T71" fmla="*/ 354094974 h 261"/>
              <a:gd name="T72" fmla="*/ 454775946 w 412"/>
              <a:gd name="T73" fmla="*/ 338847625 h 261"/>
              <a:gd name="T74" fmla="*/ 414001908 w 412"/>
              <a:gd name="T75" fmla="*/ 259217945 h 261"/>
              <a:gd name="T76" fmla="*/ 412434061 w 412"/>
              <a:gd name="T77" fmla="*/ 199919690 h 261"/>
              <a:gd name="T78" fmla="*/ 426548440 w 412"/>
              <a:gd name="T79" fmla="*/ 171117271 h 261"/>
              <a:gd name="T80" fmla="*/ 384206555 w 412"/>
              <a:gd name="T81" fmla="*/ 155869963 h 261"/>
              <a:gd name="T82" fmla="*/ 330888489 w 412"/>
              <a:gd name="T83" fmla="*/ 72852125 h 261"/>
              <a:gd name="T84" fmla="*/ 285410832 w 412"/>
              <a:gd name="T85" fmla="*/ 89794132 h 261"/>
              <a:gd name="T86" fmla="*/ 227387973 w 412"/>
              <a:gd name="T87" fmla="*/ 22024853 h 261"/>
              <a:gd name="T88" fmla="*/ 130160136 w 412"/>
              <a:gd name="T89" fmla="*/ 35578703 h 261"/>
              <a:gd name="T90" fmla="*/ 48614545 w 412"/>
              <a:gd name="T91" fmla="*/ 0 h 261"/>
              <a:gd name="T92" fmla="*/ 0 w 412"/>
              <a:gd name="T93" fmla="*/ 5082858 h 261"/>
              <a:gd name="T94" fmla="*/ 0 w 412"/>
              <a:gd name="T95" fmla="*/ 5082858 h 26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12"/>
              <a:gd name="T145" fmla="*/ 0 h 261"/>
              <a:gd name="T146" fmla="*/ 412 w 412"/>
              <a:gd name="T147" fmla="*/ 261 h 26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12" h="261">
                <a:moveTo>
                  <a:pt x="0" y="3"/>
                </a:moveTo>
                <a:lnTo>
                  <a:pt x="0" y="3"/>
                </a:lnTo>
                <a:lnTo>
                  <a:pt x="19" y="43"/>
                </a:lnTo>
                <a:lnTo>
                  <a:pt x="42" y="62"/>
                </a:lnTo>
                <a:lnTo>
                  <a:pt x="41" y="73"/>
                </a:lnTo>
                <a:lnTo>
                  <a:pt x="29" y="75"/>
                </a:lnTo>
                <a:lnTo>
                  <a:pt x="55" y="84"/>
                </a:lnTo>
                <a:lnTo>
                  <a:pt x="69" y="103"/>
                </a:lnTo>
                <a:lnTo>
                  <a:pt x="68" y="118"/>
                </a:lnTo>
                <a:lnTo>
                  <a:pt x="97" y="143"/>
                </a:lnTo>
                <a:lnTo>
                  <a:pt x="104" y="135"/>
                </a:lnTo>
                <a:lnTo>
                  <a:pt x="34" y="37"/>
                </a:lnTo>
                <a:lnTo>
                  <a:pt x="30" y="11"/>
                </a:lnTo>
                <a:lnTo>
                  <a:pt x="45" y="17"/>
                </a:lnTo>
                <a:lnTo>
                  <a:pt x="71" y="60"/>
                </a:lnTo>
                <a:lnTo>
                  <a:pt x="108" y="92"/>
                </a:lnTo>
                <a:lnTo>
                  <a:pt x="106" y="104"/>
                </a:lnTo>
                <a:lnTo>
                  <a:pt x="157" y="148"/>
                </a:lnTo>
                <a:lnTo>
                  <a:pt x="163" y="167"/>
                </a:lnTo>
                <a:lnTo>
                  <a:pt x="157" y="179"/>
                </a:lnTo>
                <a:lnTo>
                  <a:pt x="169" y="196"/>
                </a:lnTo>
                <a:lnTo>
                  <a:pt x="266" y="242"/>
                </a:lnTo>
                <a:lnTo>
                  <a:pt x="309" y="238"/>
                </a:lnTo>
                <a:lnTo>
                  <a:pt x="337" y="260"/>
                </a:lnTo>
                <a:lnTo>
                  <a:pt x="348" y="239"/>
                </a:lnTo>
                <a:lnTo>
                  <a:pt x="362" y="238"/>
                </a:lnTo>
                <a:lnTo>
                  <a:pt x="348" y="220"/>
                </a:lnTo>
                <a:lnTo>
                  <a:pt x="379" y="213"/>
                </a:lnTo>
                <a:lnTo>
                  <a:pt x="391" y="205"/>
                </a:lnTo>
                <a:lnTo>
                  <a:pt x="394" y="201"/>
                </a:lnTo>
                <a:lnTo>
                  <a:pt x="398" y="211"/>
                </a:lnTo>
                <a:lnTo>
                  <a:pt x="411" y="167"/>
                </a:lnTo>
                <a:lnTo>
                  <a:pt x="394" y="161"/>
                </a:lnTo>
                <a:lnTo>
                  <a:pt x="363" y="167"/>
                </a:lnTo>
                <a:lnTo>
                  <a:pt x="347" y="205"/>
                </a:lnTo>
                <a:lnTo>
                  <a:pt x="307" y="209"/>
                </a:lnTo>
                <a:lnTo>
                  <a:pt x="290" y="200"/>
                </a:lnTo>
                <a:lnTo>
                  <a:pt x="264" y="153"/>
                </a:lnTo>
                <a:lnTo>
                  <a:pt x="263" y="118"/>
                </a:lnTo>
                <a:lnTo>
                  <a:pt x="272" y="101"/>
                </a:lnTo>
                <a:lnTo>
                  <a:pt x="245" y="92"/>
                </a:lnTo>
                <a:lnTo>
                  <a:pt x="211" y="43"/>
                </a:lnTo>
                <a:lnTo>
                  <a:pt x="182" y="53"/>
                </a:lnTo>
                <a:lnTo>
                  <a:pt x="145" y="13"/>
                </a:lnTo>
                <a:lnTo>
                  <a:pt x="83" y="21"/>
                </a:lnTo>
                <a:lnTo>
                  <a:pt x="31" y="0"/>
                </a:lnTo>
                <a:lnTo>
                  <a:pt x="0" y="3"/>
                </a:lnTo>
              </a:path>
            </a:pathLst>
          </a:custGeom>
          <a:solidFill>
            <a:schemeClr val="accent3">
              <a:lumMod val="50000"/>
            </a:schemeClr>
          </a:solidFill>
          <a:ln w="6350">
            <a:solidFill>
              <a:schemeClr val="bg1"/>
            </a:solidFill>
            <a:round/>
            <a:headEnd/>
            <a:tailEnd/>
          </a:ln>
        </p:spPr>
        <p:txBody>
          <a:bodyPr wrap="square" lIns="0" tIns="0" rIns="0" bIns="0" anchor="ctr">
            <a:spAutoFit/>
          </a:bodyPr>
          <a:lstStyle/>
          <a:p>
            <a:pPr>
              <a:defRPr/>
            </a:pPr>
            <a:endParaRPr lang="en-GB" dirty="0"/>
          </a:p>
        </p:txBody>
      </p:sp>
      <p:graphicFrame>
        <p:nvGraphicFramePr>
          <p:cNvPr id="88" name="Chart 87"/>
          <p:cNvGraphicFramePr/>
          <p:nvPr>
            <p:extLst>
              <p:ext uri="{D42A27DB-BD31-4B8C-83A1-F6EECF244321}">
                <p14:modId xmlns:p14="http://schemas.microsoft.com/office/powerpoint/2010/main" val="3235831590"/>
              </p:ext>
            </p:extLst>
          </p:nvPr>
        </p:nvGraphicFramePr>
        <p:xfrm>
          <a:off x="3837624" y="907052"/>
          <a:ext cx="5078995" cy="3752850"/>
        </p:xfrm>
        <a:graphic>
          <a:graphicData uri="http://schemas.openxmlformats.org/drawingml/2006/chart">
            <c:chart xmlns:c="http://schemas.openxmlformats.org/drawingml/2006/chart" xmlns:r="http://schemas.openxmlformats.org/officeDocument/2006/relationships" r:id="rId2"/>
          </a:graphicData>
        </a:graphic>
      </p:graphicFrame>
      <p:sp>
        <p:nvSpPr>
          <p:cNvPr id="89" name="TextBox 88"/>
          <p:cNvSpPr txBox="1"/>
          <p:nvPr/>
        </p:nvSpPr>
        <p:spPr>
          <a:xfrm>
            <a:off x="3847832" y="4639664"/>
            <a:ext cx="2272596" cy="261610"/>
          </a:xfrm>
          <a:prstGeom prst="rect">
            <a:avLst/>
          </a:prstGeom>
          <a:noFill/>
        </p:spPr>
        <p:txBody>
          <a:bodyPr wrap="none" rtlCol="0">
            <a:spAutoFit/>
          </a:bodyPr>
          <a:lstStyle/>
          <a:p>
            <a:r>
              <a:rPr lang="en-US" sz="1100" b="1" dirty="0" smtClean="0"/>
              <a:t>* Annual growth rate 2015-2016</a:t>
            </a:r>
            <a:endParaRPr lang="en-US" sz="1100" b="1"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80022"/>
            <a:ext cx="8393430" cy="962978"/>
          </a:xfrm>
        </p:spPr>
        <p:txBody>
          <a:bodyPr/>
          <a:lstStyle/>
          <a:p>
            <a:r>
              <a:rPr lang="en-US" sz="2800" dirty="0" smtClean="0"/>
              <a:t>Comparative Costs for Producing Standard 20 lb/75 gsm Cut Size Office Papers</a:t>
            </a:r>
            <a:br>
              <a:rPr lang="en-US" sz="2800" dirty="0" smtClean="0"/>
            </a:br>
            <a:r>
              <a:rPr lang="en-US" sz="2000" dirty="0" smtClean="0"/>
              <a:t>US Dollars per Tonne, Second Half of 2013</a:t>
            </a:r>
            <a:endParaRPr lang="en-US" sz="2000" dirty="0"/>
          </a:p>
        </p:txBody>
      </p:sp>
      <p:graphicFrame>
        <p:nvGraphicFramePr>
          <p:cNvPr id="4" name="Chart Placeholder 3"/>
          <p:cNvGraphicFramePr>
            <a:graphicFrameLocks noGrp="1"/>
          </p:cNvGraphicFramePr>
          <p:nvPr>
            <p:ph type="chart" idx="1"/>
            <p:extLst>
              <p:ext uri="{D42A27DB-BD31-4B8C-83A1-F6EECF244321}">
                <p14:modId xmlns:p14="http://schemas.microsoft.com/office/powerpoint/2010/main" val="62087824"/>
              </p:ext>
            </p:extLst>
          </p:nvPr>
        </p:nvGraphicFramePr>
        <p:xfrm>
          <a:off x="533400" y="1205981"/>
          <a:ext cx="8077200" cy="3600450"/>
        </p:xfrm>
        <a:graphic>
          <a:graphicData uri="http://schemas.openxmlformats.org/drawingml/2006/chart">
            <c:chart xmlns:c="http://schemas.openxmlformats.org/drawingml/2006/chart" xmlns:r="http://schemas.openxmlformats.org/officeDocument/2006/relationships" r:id="rId2"/>
          </a:graphicData>
        </a:graphic>
      </p:graphicFrame>
      <p:sp>
        <p:nvSpPr>
          <p:cNvPr id="5" name="Slide Number Placeholder 4"/>
          <p:cNvSpPr>
            <a:spLocks noGrp="1"/>
          </p:cNvSpPr>
          <p:nvPr>
            <p:ph type="sldNum" sz="quarter" idx="4294967295"/>
          </p:nvPr>
        </p:nvSpPr>
        <p:spPr>
          <a:xfrm>
            <a:off x="0" y="4869687"/>
            <a:ext cx="2133600" cy="273844"/>
          </a:xfrm>
          <a:prstGeom prst="rect">
            <a:avLst/>
          </a:prstGeom>
        </p:spPr>
        <p:txBody>
          <a:bodyPr/>
          <a:lstStyle/>
          <a:p>
            <a:pPr>
              <a:defRPr/>
            </a:pPr>
            <a:fld id="{D4808536-8D66-4EC5-8B60-448EF8678354}" type="slidenum">
              <a:rPr lang="en-US" smtClean="0">
                <a:solidFill>
                  <a:prstClr val="white"/>
                </a:solidFill>
              </a:rPr>
              <a:pPr>
                <a:defRPr/>
              </a:pPr>
              <a:t>43</a:t>
            </a:fld>
            <a:endParaRPr lang="en-US" dirty="0">
              <a:solidFill>
                <a:prstClr val="white"/>
              </a:solidFill>
            </a:endParaRPr>
          </a:p>
        </p:txBody>
      </p:sp>
      <p:sp>
        <p:nvSpPr>
          <p:cNvPr id="3" name="Footer Placeholder 2"/>
          <p:cNvSpPr>
            <a:spLocks noGrp="1"/>
          </p:cNvSpPr>
          <p:nvPr>
            <p:ph type="ftr" sz="quarter" idx="11"/>
          </p:nvPr>
        </p:nvSpPr>
        <p:spPr/>
        <p:txBody>
          <a:bodyPr/>
          <a:lstStyle/>
          <a:p>
            <a:r>
              <a:rPr lang="en-US" dirty="0" smtClean="0"/>
              <a:t>© Copyright 2015 RISI, Inc. | Proprietary Information</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idx="4294967295"/>
          </p:nvPr>
        </p:nvSpPr>
        <p:spPr>
          <a:xfrm>
            <a:off x="457200" y="205740"/>
            <a:ext cx="8229600" cy="754380"/>
          </a:xfrm>
        </p:spPr>
        <p:txBody>
          <a:bodyPr lIns="90488" tIns="44450" rIns="90488" bIns="44450">
            <a:noAutofit/>
          </a:bodyPr>
          <a:lstStyle/>
          <a:p>
            <a:pPr algn="l" eaLnBrk="1" hangingPunct="1"/>
            <a:r>
              <a:rPr lang="en-US" sz="2400" b="1" dirty="0" smtClean="0"/>
              <a:t>World Uncoated Freesheet Demand</a:t>
            </a:r>
            <a:br>
              <a:rPr lang="en-US" sz="2400" b="1" dirty="0" smtClean="0"/>
            </a:br>
            <a:r>
              <a:rPr lang="en-US" sz="1800" b="1" dirty="0" smtClean="0"/>
              <a:t>Million Tonnes, Percent Change</a:t>
            </a:r>
          </a:p>
        </p:txBody>
      </p:sp>
      <p:sp>
        <p:nvSpPr>
          <p:cNvPr id="67587" name="Rectangle 3"/>
          <p:cNvSpPr>
            <a:spLocks noGrp="1" noChangeArrowheads="1"/>
          </p:cNvSpPr>
          <p:nvPr>
            <p:ph type="body" idx="4294967295"/>
          </p:nvPr>
        </p:nvSpPr>
        <p:spPr>
          <a:xfrm>
            <a:off x="199410" y="944724"/>
            <a:ext cx="8721566" cy="3759575"/>
          </a:xfrm>
        </p:spPr>
        <p:txBody>
          <a:bodyPr lIns="90488" tIns="44450" rIns="90488" bIns="44450">
            <a:noAutofit/>
          </a:bodyPr>
          <a:lstStyle/>
          <a:p>
            <a:pPr defTabSz="800100" eaLnBrk="1" hangingPunct="1">
              <a:spcBef>
                <a:spcPts val="0"/>
              </a:spcBef>
              <a:buNone/>
              <a:tabLst>
                <a:tab pos="3429000" algn="r"/>
                <a:tab pos="4343400" algn="r"/>
                <a:tab pos="5257800" algn="r"/>
                <a:tab pos="6172200" algn="r"/>
                <a:tab pos="7086600" algn="r"/>
                <a:tab pos="8001000" algn="r"/>
              </a:tabLst>
            </a:pPr>
            <a:r>
              <a:rPr lang="en-US" sz="1200" b="1" dirty="0" smtClean="0">
                <a:solidFill>
                  <a:srgbClr val="000000"/>
                </a:solidFill>
              </a:rPr>
              <a:t>	     	2011	2012	2013	2014	2015	2016	</a:t>
            </a:r>
          </a:p>
          <a:p>
            <a:pPr defTabSz="800100">
              <a:spcBef>
                <a:spcPts val="0"/>
              </a:spcBef>
              <a:buNone/>
              <a:tabLst>
                <a:tab pos="3429000" algn="r"/>
                <a:tab pos="4343400" algn="r"/>
                <a:tab pos="5257800" algn="r"/>
                <a:tab pos="6172200" algn="r"/>
                <a:tab pos="7086600" algn="r"/>
                <a:tab pos="8001000" algn="r"/>
              </a:tabLst>
            </a:pPr>
            <a:r>
              <a:rPr lang="en-US" sz="1200" b="1" dirty="0" smtClean="0">
                <a:solidFill>
                  <a:srgbClr val="000000"/>
                </a:solidFill>
              </a:rPr>
              <a:t>North America 	9.3	8.8	8.8	8.4	8.1	7.9</a:t>
            </a:r>
          </a:p>
          <a:p>
            <a:pPr defTabSz="800100">
              <a:spcBef>
                <a:spcPts val="0"/>
              </a:spcBef>
              <a:spcAft>
                <a:spcPts val="1200"/>
              </a:spcAft>
              <a:buNone/>
              <a:tabLst>
                <a:tab pos="3429000" algn="r"/>
                <a:tab pos="4343400" algn="r"/>
                <a:tab pos="5257800" algn="r"/>
                <a:tab pos="6172200" algn="r"/>
                <a:tab pos="7086600" algn="r"/>
                <a:tab pos="8001000" algn="r"/>
              </a:tabLst>
            </a:pPr>
            <a:r>
              <a:rPr lang="en-US" sz="1200" b="1" dirty="0" smtClean="0">
                <a:solidFill>
                  <a:srgbClr val="000000"/>
                </a:solidFill>
              </a:rPr>
              <a:t>	%</a:t>
            </a:r>
            <a:r>
              <a:rPr lang="en-US" sz="1200" b="1" dirty="0" err="1" smtClean="0">
                <a:solidFill>
                  <a:srgbClr val="000000"/>
                </a:solidFill>
              </a:rPr>
              <a:t>ch</a:t>
            </a:r>
            <a:r>
              <a:rPr lang="en-US" sz="1200" b="1" dirty="0" smtClean="0">
                <a:solidFill>
                  <a:srgbClr val="000000"/>
                </a:solidFill>
              </a:rPr>
              <a:t>	-4%	-5%	0%	-5%	-3%	-3%</a:t>
            </a:r>
          </a:p>
          <a:p>
            <a:pPr defTabSz="800100" eaLnBrk="1" hangingPunct="1">
              <a:spcBef>
                <a:spcPts val="0"/>
              </a:spcBef>
              <a:buNone/>
              <a:tabLst>
                <a:tab pos="3429000" algn="r"/>
                <a:tab pos="4343400" algn="r"/>
                <a:tab pos="5257800" algn="r"/>
                <a:tab pos="6172200" algn="r"/>
                <a:tab pos="7086600" algn="r"/>
                <a:tab pos="8001000" algn="r"/>
              </a:tabLst>
            </a:pPr>
            <a:r>
              <a:rPr lang="en-US" sz="1200" b="1" dirty="0" smtClean="0">
                <a:solidFill>
                  <a:srgbClr val="000000"/>
                </a:solidFill>
              </a:rPr>
              <a:t>Western Europe	7.6	7.4	7.0	7.0	7.0	6.9</a:t>
            </a:r>
          </a:p>
          <a:p>
            <a:pPr defTabSz="800100">
              <a:spcBef>
                <a:spcPts val="0"/>
              </a:spcBef>
              <a:spcAft>
                <a:spcPts val="1200"/>
              </a:spcAft>
              <a:buNone/>
              <a:tabLst>
                <a:tab pos="3429000" algn="r"/>
                <a:tab pos="4343400" algn="r"/>
                <a:tab pos="5257800" algn="r"/>
                <a:tab pos="6172200" algn="r"/>
                <a:tab pos="7086600" algn="r"/>
                <a:tab pos="8001000" algn="r"/>
              </a:tabLst>
            </a:pPr>
            <a:r>
              <a:rPr lang="en-US" sz="1200" b="1" dirty="0" smtClean="0">
                <a:solidFill>
                  <a:srgbClr val="000000"/>
                </a:solidFill>
              </a:rPr>
              <a:t> 	%</a:t>
            </a:r>
            <a:r>
              <a:rPr lang="en-US" sz="1200" b="1" dirty="0" err="1" smtClean="0">
                <a:solidFill>
                  <a:srgbClr val="000000"/>
                </a:solidFill>
              </a:rPr>
              <a:t>ch</a:t>
            </a:r>
            <a:r>
              <a:rPr lang="en-US" sz="1200" b="1" dirty="0" smtClean="0">
                <a:solidFill>
                  <a:srgbClr val="000000"/>
                </a:solidFill>
              </a:rPr>
              <a:t>	 -5%	-3%	-5%	0%	-1%	-1%</a:t>
            </a:r>
          </a:p>
          <a:p>
            <a:pPr defTabSz="800100" eaLnBrk="1" hangingPunct="1">
              <a:spcBef>
                <a:spcPts val="0"/>
              </a:spcBef>
              <a:buNone/>
              <a:tabLst>
                <a:tab pos="3429000" algn="r"/>
                <a:tab pos="4343400" algn="r"/>
                <a:tab pos="5257800" algn="r"/>
                <a:tab pos="6172200" algn="r"/>
                <a:tab pos="7086600" algn="r"/>
                <a:tab pos="8001000" algn="r"/>
              </a:tabLst>
            </a:pPr>
            <a:r>
              <a:rPr lang="en-US" sz="1200" b="1" dirty="0" smtClean="0">
                <a:solidFill>
                  <a:srgbClr val="000000"/>
                </a:solidFill>
              </a:rPr>
              <a:t>Eastern Europe 	3.0	3.1	3.1	3.1	3.1	3.1</a:t>
            </a:r>
          </a:p>
          <a:p>
            <a:pPr defTabSz="800100" eaLnBrk="1" hangingPunct="1">
              <a:spcBef>
                <a:spcPts val="0"/>
              </a:spcBef>
              <a:spcAft>
                <a:spcPts val="1200"/>
              </a:spcAft>
              <a:buNone/>
              <a:tabLst>
                <a:tab pos="3429000" algn="r"/>
                <a:tab pos="4343400" algn="r"/>
                <a:tab pos="5257800" algn="r"/>
                <a:tab pos="6172200" algn="r"/>
                <a:tab pos="7086600" algn="r"/>
                <a:tab pos="8001000" algn="r"/>
              </a:tabLst>
            </a:pPr>
            <a:r>
              <a:rPr lang="en-US" sz="1200" b="1" dirty="0" smtClean="0">
                <a:solidFill>
                  <a:srgbClr val="000000"/>
                </a:solidFill>
              </a:rPr>
              <a:t> 	%</a:t>
            </a:r>
            <a:r>
              <a:rPr lang="en-US" sz="1200" b="1" dirty="0" err="1" smtClean="0">
                <a:solidFill>
                  <a:srgbClr val="000000"/>
                </a:solidFill>
              </a:rPr>
              <a:t>ch</a:t>
            </a:r>
            <a:r>
              <a:rPr lang="en-US" sz="1200" b="1" dirty="0" smtClean="0">
                <a:solidFill>
                  <a:srgbClr val="000000"/>
                </a:solidFill>
              </a:rPr>
              <a:t>	-3%	2%	1%	1%	-2%	0%</a:t>
            </a:r>
          </a:p>
          <a:p>
            <a:pPr defTabSz="800100" eaLnBrk="1" hangingPunct="1">
              <a:spcBef>
                <a:spcPts val="0"/>
              </a:spcBef>
              <a:buNone/>
              <a:tabLst>
                <a:tab pos="3429000" algn="r"/>
                <a:tab pos="4343400" algn="r"/>
                <a:tab pos="5257800" algn="r"/>
                <a:tab pos="6172200" algn="r"/>
                <a:tab pos="7086600" algn="r"/>
                <a:tab pos="8001000" algn="r"/>
              </a:tabLst>
            </a:pPr>
            <a:r>
              <a:rPr lang="en-US" sz="1200" b="1" dirty="0" smtClean="0">
                <a:solidFill>
                  <a:srgbClr val="000000"/>
                </a:solidFill>
              </a:rPr>
              <a:t>Far East	26.9	27.3	27.7	27.8	28.0	28.3</a:t>
            </a:r>
          </a:p>
          <a:p>
            <a:pPr defTabSz="800100" eaLnBrk="1" hangingPunct="1">
              <a:spcBef>
                <a:spcPts val="0"/>
              </a:spcBef>
              <a:spcAft>
                <a:spcPts val="1200"/>
              </a:spcAft>
              <a:buNone/>
              <a:tabLst>
                <a:tab pos="3429000" algn="r"/>
                <a:tab pos="4343400" algn="r"/>
                <a:tab pos="5257800" algn="r"/>
                <a:tab pos="6172200" algn="r"/>
                <a:tab pos="7086600" algn="r"/>
                <a:tab pos="8001000" algn="r"/>
              </a:tabLst>
            </a:pPr>
            <a:r>
              <a:rPr lang="en-US" sz="1200" b="1" dirty="0" smtClean="0">
                <a:solidFill>
                  <a:srgbClr val="000000"/>
                </a:solidFill>
              </a:rPr>
              <a:t>	%</a:t>
            </a:r>
            <a:r>
              <a:rPr lang="en-US" sz="1200" b="1" dirty="0" err="1" smtClean="0">
                <a:solidFill>
                  <a:srgbClr val="000000"/>
                </a:solidFill>
              </a:rPr>
              <a:t>ch</a:t>
            </a:r>
            <a:r>
              <a:rPr lang="en-US" sz="1200" b="1" dirty="0" smtClean="0">
                <a:solidFill>
                  <a:srgbClr val="000000"/>
                </a:solidFill>
              </a:rPr>
              <a:t>	4%	2%	2%	0%	1%	1%</a:t>
            </a:r>
          </a:p>
          <a:p>
            <a:pPr defTabSz="800100">
              <a:spcBef>
                <a:spcPts val="0"/>
              </a:spcBef>
              <a:buNone/>
              <a:tabLst>
                <a:tab pos="3429000" algn="r"/>
                <a:tab pos="4343400" algn="r"/>
                <a:tab pos="5257800" algn="r"/>
                <a:tab pos="6172200" algn="r"/>
                <a:tab pos="7086600" algn="r"/>
                <a:tab pos="8001000" algn="r"/>
              </a:tabLst>
            </a:pPr>
            <a:r>
              <a:rPr lang="en-US" sz="1200" b="1" dirty="0" smtClean="0">
                <a:solidFill>
                  <a:srgbClr val="000000"/>
                </a:solidFill>
              </a:rPr>
              <a:t>Latin America	3.6	3.6	3.6	3.7	3.7	3.8</a:t>
            </a:r>
          </a:p>
          <a:p>
            <a:pPr defTabSz="800100">
              <a:spcBef>
                <a:spcPts val="0"/>
              </a:spcBef>
              <a:spcAft>
                <a:spcPts val="1200"/>
              </a:spcAft>
              <a:buNone/>
              <a:tabLst>
                <a:tab pos="3429000" algn="r"/>
                <a:tab pos="4343400" algn="r"/>
                <a:tab pos="5257800" algn="r"/>
                <a:tab pos="6172200" algn="r"/>
                <a:tab pos="7086600" algn="r"/>
                <a:tab pos="8001000" algn="r"/>
              </a:tabLst>
            </a:pPr>
            <a:r>
              <a:rPr lang="en-US" sz="1200" b="1" dirty="0" smtClean="0">
                <a:solidFill>
                  <a:srgbClr val="000000"/>
                </a:solidFill>
              </a:rPr>
              <a:t>	%</a:t>
            </a:r>
            <a:r>
              <a:rPr lang="en-US" sz="1200" b="1" dirty="0" err="1" smtClean="0">
                <a:solidFill>
                  <a:srgbClr val="000000"/>
                </a:solidFill>
              </a:rPr>
              <a:t>ch</a:t>
            </a:r>
            <a:r>
              <a:rPr lang="en-US" sz="1200" b="1" dirty="0" smtClean="0">
                <a:solidFill>
                  <a:srgbClr val="000000"/>
                </a:solidFill>
              </a:rPr>
              <a:t>	1%	0%	0%	2%	1%	1%</a:t>
            </a:r>
          </a:p>
          <a:p>
            <a:pPr defTabSz="800100">
              <a:spcBef>
                <a:spcPts val="0"/>
              </a:spcBef>
              <a:buNone/>
              <a:tabLst>
                <a:tab pos="3429000" algn="r"/>
                <a:tab pos="4343400" algn="r"/>
                <a:tab pos="5257800" algn="r"/>
                <a:tab pos="6172200" algn="r"/>
                <a:tab pos="7086600" algn="r"/>
                <a:tab pos="8001000" algn="r"/>
              </a:tabLst>
            </a:pPr>
            <a:r>
              <a:rPr lang="en-US" sz="1200" b="1" dirty="0" smtClean="0">
                <a:solidFill>
                  <a:srgbClr val="000000"/>
                </a:solidFill>
              </a:rPr>
              <a:t>Middle East, Africa, Oceania	3.2	3.4	3.2	3.3	3.4	3.5</a:t>
            </a:r>
          </a:p>
          <a:p>
            <a:pPr defTabSz="800100">
              <a:spcBef>
                <a:spcPts val="0"/>
              </a:spcBef>
              <a:spcAft>
                <a:spcPts val="1200"/>
              </a:spcAft>
              <a:buNone/>
              <a:tabLst>
                <a:tab pos="3429000" algn="r"/>
                <a:tab pos="4343400" algn="r"/>
                <a:tab pos="5257800" algn="r"/>
                <a:tab pos="6172200" algn="r"/>
                <a:tab pos="7086600" algn="r"/>
                <a:tab pos="8001000" algn="r"/>
              </a:tabLst>
            </a:pPr>
            <a:r>
              <a:rPr lang="en-US" sz="1200" b="1" dirty="0" smtClean="0">
                <a:solidFill>
                  <a:srgbClr val="000000"/>
                </a:solidFill>
              </a:rPr>
              <a:t>	%</a:t>
            </a:r>
            <a:r>
              <a:rPr lang="en-US" sz="1200" b="1" dirty="0" err="1" smtClean="0">
                <a:solidFill>
                  <a:srgbClr val="000000"/>
                </a:solidFill>
              </a:rPr>
              <a:t>ch</a:t>
            </a:r>
            <a:r>
              <a:rPr lang="en-US" sz="1200" b="1" dirty="0" smtClean="0">
                <a:solidFill>
                  <a:srgbClr val="000000"/>
                </a:solidFill>
              </a:rPr>
              <a:t>	5%	6%	-4%	3%	3%	3%</a:t>
            </a:r>
          </a:p>
          <a:p>
            <a:pPr lvl="1" indent="-342900" defTabSz="800100" eaLnBrk="1" hangingPunct="1">
              <a:spcBef>
                <a:spcPts val="0"/>
              </a:spcBef>
              <a:buNone/>
              <a:tabLst>
                <a:tab pos="3429000" algn="r"/>
                <a:tab pos="4343400" algn="r"/>
                <a:tab pos="5257800" algn="r"/>
                <a:tab pos="6172200" algn="r"/>
                <a:tab pos="7086600" algn="r"/>
                <a:tab pos="8001000" algn="r"/>
              </a:tabLst>
            </a:pPr>
            <a:r>
              <a:rPr lang="en-US" sz="1200" b="1" dirty="0" smtClean="0">
                <a:solidFill>
                  <a:srgbClr val="000000"/>
                </a:solidFill>
              </a:rPr>
              <a:t>Total	53.7	53.6	53.5	53.3	53.4	53.5</a:t>
            </a:r>
          </a:p>
          <a:p>
            <a:pPr lvl="1" indent="-342900" defTabSz="800100" eaLnBrk="1" hangingPunct="1">
              <a:spcBef>
                <a:spcPts val="0"/>
              </a:spcBef>
              <a:spcAft>
                <a:spcPts val="1200"/>
              </a:spcAft>
              <a:buNone/>
              <a:tabLst>
                <a:tab pos="3429000" algn="r"/>
                <a:tab pos="4343400" algn="r"/>
                <a:tab pos="5257800" algn="r"/>
                <a:tab pos="6172200" algn="r"/>
                <a:tab pos="7086600" algn="r"/>
                <a:tab pos="8001000" algn="r"/>
              </a:tabLst>
            </a:pPr>
            <a:r>
              <a:rPr lang="en-US" sz="1200" b="1" dirty="0" smtClean="0">
                <a:solidFill>
                  <a:srgbClr val="000000"/>
                </a:solidFill>
              </a:rPr>
              <a:t>	%</a:t>
            </a:r>
            <a:r>
              <a:rPr lang="en-US" sz="1200" b="1" dirty="0" err="1" smtClean="0">
                <a:solidFill>
                  <a:srgbClr val="000000"/>
                </a:solidFill>
              </a:rPr>
              <a:t>ch</a:t>
            </a:r>
            <a:r>
              <a:rPr lang="en-US" sz="1200" b="1" dirty="0" smtClean="0">
                <a:solidFill>
                  <a:srgbClr val="000000"/>
                </a:solidFill>
              </a:rPr>
              <a:t>	1%	0%	0%	0%	0%	0%</a:t>
            </a:r>
          </a:p>
        </p:txBody>
      </p:sp>
      <p:sp>
        <p:nvSpPr>
          <p:cNvPr id="2" name="Footer Placeholder 1"/>
          <p:cNvSpPr>
            <a:spLocks noGrp="1"/>
          </p:cNvSpPr>
          <p:nvPr>
            <p:ph type="ftr" sz="quarter" idx="11"/>
          </p:nvPr>
        </p:nvSpPr>
        <p:spPr/>
        <p:txBody>
          <a:bodyPr/>
          <a:lstStyle/>
          <a:p>
            <a:r>
              <a:rPr lang="en-US" dirty="0" smtClean="0"/>
              <a:t>© Copyright 2015 RISI, Inc. | Proprietary Information</a:t>
            </a: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71450"/>
            <a:ext cx="8077200" cy="971550"/>
          </a:xfrm>
        </p:spPr>
        <p:txBody>
          <a:bodyPr/>
          <a:lstStyle/>
          <a:p>
            <a:r>
              <a:rPr lang="en-US" sz="2800" dirty="0" smtClean="0"/>
              <a:t>Global Demand for Cut Size Uncoated Freesheet Paper</a:t>
            </a:r>
            <a:br>
              <a:rPr lang="en-US" sz="2800" dirty="0" smtClean="0"/>
            </a:br>
            <a:r>
              <a:rPr lang="en-US" sz="1800" dirty="0" smtClean="0"/>
              <a:t>Thousand Tonnes</a:t>
            </a:r>
            <a:endParaRPr lang="en-US" sz="1800" dirty="0"/>
          </a:p>
        </p:txBody>
      </p:sp>
      <p:graphicFrame>
        <p:nvGraphicFramePr>
          <p:cNvPr id="4" name="Chart Placeholder 3"/>
          <p:cNvGraphicFramePr>
            <a:graphicFrameLocks noGrp="1"/>
          </p:cNvGraphicFramePr>
          <p:nvPr>
            <p:ph type="chart" idx="1"/>
            <p:extLst>
              <p:ext uri="{D42A27DB-BD31-4B8C-83A1-F6EECF244321}">
                <p14:modId xmlns:p14="http://schemas.microsoft.com/office/powerpoint/2010/main" val="3808720370"/>
              </p:ext>
            </p:extLst>
          </p:nvPr>
        </p:nvGraphicFramePr>
        <p:xfrm>
          <a:off x="533400" y="1143000"/>
          <a:ext cx="8077200" cy="3600450"/>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7250974" y="1284513"/>
            <a:ext cx="1204686" cy="2962656"/>
          </a:xfrm>
          <a:prstGeom prst="rect">
            <a:avLst/>
          </a:prstGeom>
          <a:solidFill>
            <a:schemeClr val="accent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t>
            </a:r>
            <a:endParaRPr lang="en-US" dirty="0"/>
          </a:p>
        </p:txBody>
      </p:sp>
      <p:sp>
        <p:nvSpPr>
          <p:cNvPr id="6" name="Slide Number Placeholder 5"/>
          <p:cNvSpPr>
            <a:spLocks noGrp="1"/>
          </p:cNvSpPr>
          <p:nvPr>
            <p:ph type="sldNum" sz="quarter" idx="4294967295"/>
          </p:nvPr>
        </p:nvSpPr>
        <p:spPr>
          <a:xfrm>
            <a:off x="0" y="4869687"/>
            <a:ext cx="2133600" cy="273844"/>
          </a:xfrm>
          <a:prstGeom prst="rect">
            <a:avLst/>
          </a:prstGeom>
        </p:spPr>
        <p:txBody>
          <a:bodyPr/>
          <a:lstStyle/>
          <a:p>
            <a:pPr>
              <a:defRPr/>
            </a:pPr>
            <a:fld id="{D4808536-8D66-4EC5-8B60-448EF8678354}" type="slidenum">
              <a:rPr lang="en-US" smtClean="0">
                <a:solidFill>
                  <a:prstClr val="white"/>
                </a:solidFill>
              </a:rPr>
              <a:pPr>
                <a:defRPr/>
              </a:pPr>
              <a:t>45</a:t>
            </a:fld>
            <a:endParaRPr lang="en-US" dirty="0">
              <a:solidFill>
                <a:prstClr val="white"/>
              </a:solidFill>
            </a:endParaRPr>
          </a:p>
        </p:txBody>
      </p:sp>
      <p:sp>
        <p:nvSpPr>
          <p:cNvPr id="3" name="Footer Placeholder 2"/>
          <p:cNvSpPr>
            <a:spLocks noGrp="1"/>
          </p:cNvSpPr>
          <p:nvPr>
            <p:ph type="ftr" sz="quarter" idx="11"/>
          </p:nvPr>
        </p:nvSpPr>
        <p:spPr/>
        <p:txBody>
          <a:bodyPr/>
          <a:lstStyle/>
          <a:p>
            <a:r>
              <a:rPr lang="en-US" dirty="0" smtClean="0"/>
              <a:t>© Copyright 2015 RISI, Inc. | Proprietary Information</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North American Demand for Cut Size Uncoated Freesheet Paper </a:t>
            </a:r>
            <a:r>
              <a:rPr lang="en-US" sz="2000" dirty="0" smtClean="0"/>
              <a:t>(Thousand tonnes)</a:t>
            </a:r>
            <a:endParaRPr lang="en-US" sz="2000" dirty="0"/>
          </a:p>
        </p:txBody>
      </p:sp>
      <p:sp>
        <p:nvSpPr>
          <p:cNvPr id="4" name="Slide Number Placeholder 3"/>
          <p:cNvSpPr>
            <a:spLocks noGrp="1"/>
          </p:cNvSpPr>
          <p:nvPr>
            <p:ph type="sldNum" sz="quarter" idx="4294967295"/>
          </p:nvPr>
        </p:nvSpPr>
        <p:spPr>
          <a:xfrm>
            <a:off x="0" y="4869687"/>
            <a:ext cx="2133600" cy="273844"/>
          </a:xfrm>
          <a:prstGeom prst="rect">
            <a:avLst/>
          </a:prstGeom>
        </p:spPr>
        <p:txBody>
          <a:bodyPr/>
          <a:lstStyle/>
          <a:p>
            <a:pPr>
              <a:defRPr/>
            </a:pPr>
            <a:fld id="{D4808536-8D66-4EC5-8B60-448EF8678354}" type="slidenum">
              <a:rPr lang="en-US" smtClean="0">
                <a:solidFill>
                  <a:prstClr val="white"/>
                </a:solidFill>
              </a:rPr>
              <a:pPr>
                <a:defRPr/>
              </a:pPr>
              <a:t>46</a:t>
            </a:fld>
            <a:endParaRPr lang="en-US" dirty="0">
              <a:solidFill>
                <a:prstClr val="white"/>
              </a:solidFill>
            </a:endParaRPr>
          </a:p>
        </p:txBody>
      </p:sp>
      <p:sp>
        <p:nvSpPr>
          <p:cNvPr id="5" name="Footer Placeholder 4"/>
          <p:cNvSpPr>
            <a:spLocks noGrp="1"/>
          </p:cNvSpPr>
          <p:nvPr>
            <p:ph type="ftr" sz="quarter" idx="11"/>
          </p:nvPr>
        </p:nvSpPr>
        <p:spPr/>
        <p:txBody>
          <a:bodyPr/>
          <a:lstStyle/>
          <a:p>
            <a:r>
              <a:rPr lang="en-US" dirty="0" smtClean="0"/>
              <a:t>© Copyright 2015 RISI, Inc. | Proprietary Information</a:t>
            </a:r>
            <a:endParaRPr lang="en-US" dirty="0"/>
          </a:p>
        </p:txBody>
      </p:sp>
      <p:graphicFrame>
        <p:nvGraphicFramePr>
          <p:cNvPr id="6" name="Chart Placeholder 5"/>
          <p:cNvGraphicFramePr>
            <a:graphicFrameLocks noGrp="1"/>
          </p:cNvGraphicFramePr>
          <p:nvPr>
            <p:ph type="chart" idx="1"/>
          </p:nvPr>
        </p:nvGraphicFramePr>
        <p:xfrm>
          <a:off x="533400" y="1143000"/>
          <a:ext cx="8077200" cy="360045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Latin American Demand for Cut Size Uncoated Freesheet Paper </a:t>
            </a:r>
            <a:r>
              <a:rPr lang="en-US" sz="2000" dirty="0" smtClean="0"/>
              <a:t>(Thousand Tonnes)</a:t>
            </a:r>
            <a:endParaRPr lang="en-US" sz="2000" dirty="0"/>
          </a:p>
        </p:txBody>
      </p:sp>
      <p:sp>
        <p:nvSpPr>
          <p:cNvPr id="4" name="Slide Number Placeholder 3"/>
          <p:cNvSpPr>
            <a:spLocks noGrp="1"/>
          </p:cNvSpPr>
          <p:nvPr>
            <p:ph type="sldNum" sz="quarter" idx="4294967295"/>
          </p:nvPr>
        </p:nvSpPr>
        <p:spPr>
          <a:xfrm>
            <a:off x="0" y="4869687"/>
            <a:ext cx="2133600" cy="273844"/>
          </a:xfrm>
          <a:prstGeom prst="rect">
            <a:avLst/>
          </a:prstGeom>
        </p:spPr>
        <p:txBody>
          <a:bodyPr/>
          <a:lstStyle/>
          <a:p>
            <a:pPr>
              <a:defRPr/>
            </a:pPr>
            <a:fld id="{D4808536-8D66-4EC5-8B60-448EF8678354}" type="slidenum">
              <a:rPr lang="en-US" smtClean="0">
                <a:solidFill>
                  <a:prstClr val="white"/>
                </a:solidFill>
              </a:rPr>
              <a:pPr>
                <a:defRPr/>
              </a:pPr>
              <a:t>47</a:t>
            </a:fld>
            <a:endParaRPr lang="en-US" dirty="0">
              <a:solidFill>
                <a:prstClr val="white"/>
              </a:solidFill>
            </a:endParaRPr>
          </a:p>
        </p:txBody>
      </p:sp>
      <p:sp>
        <p:nvSpPr>
          <p:cNvPr id="5" name="Footer Placeholder 4"/>
          <p:cNvSpPr>
            <a:spLocks noGrp="1"/>
          </p:cNvSpPr>
          <p:nvPr>
            <p:ph type="ftr" sz="quarter" idx="11"/>
          </p:nvPr>
        </p:nvSpPr>
        <p:spPr/>
        <p:txBody>
          <a:bodyPr/>
          <a:lstStyle/>
          <a:p>
            <a:r>
              <a:rPr lang="en-US" dirty="0" smtClean="0"/>
              <a:t>© Copyright 2015 RISI, Inc. | Proprietary Information</a:t>
            </a:r>
            <a:endParaRPr lang="en-US" dirty="0"/>
          </a:p>
        </p:txBody>
      </p:sp>
      <p:graphicFrame>
        <p:nvGraphicFramePr>
          <p:cNvPr id="6" name="Chart Placeholder 5"/>
          <p:cNvGraphicFramePr>
            <a:graphicFrameLocks noGrp="1"/>
          </p:cNvGraphicFramePr>
          <p:nvPr>
            <p:ph type="chart" idx="1"/>
          </p:nvPr>
        </p:nvGraphicFramePr>
        <p:xfrm>
          <a:off x="533400" y="1143000"/>
          <a:ext cx="8077200" cy="360045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71450"/>
            <a:ext cx="8077200" cy="951548"/>
          </a:xfrm>
        </p:spPr>
        <p:txBody>
          <a:bodyPr/>
          <a:lstStyle/>
          <a:p>
            <a:r>
              <a:rPr lang="en-US" sz="2800" dirty="0" smtClean="0"/>
              <a:t>Per Capita Consumption of Cut Size Uncoated Freesheet Paper by Region</a:t>
            </a:r>
            <a:r>
              <a:rPr lang="en-US" dirty="0" smtClean="0"/>
              <a:t/>
            </a:r>
            <a:br>
              <a:rPr lang="en-US" dirty="0" smtClean="0"/>
            </a:br>
            <a:r>
              <a:rPr lang="en-US" sz="2000" dirty="0" smtClean="0"/>
              <a:t>KG/Person</a:t>
            </a:r>
            <a:endParaRPr lang="en-US" sz="1800" dirty="0"/>
          </a:p>
        </p:txBody>
      </p:sp>
      <p:graphicFrame>
        <p:nvGraphicFramePr>
          <p:cNvPr id="4" name="Chart Placeholder 3"/>
          <p:cNvGraphicFramePr>
            <a:graphicFrameLocks noGrp="1"/>
          </p:cNvGraphicFramePr>
          <p:nvPr>
            <p:ph type="chart" idx="1"/>
            <p:extLst>
              <p:ext uri="{D42A27DB-BD31-4B8C-83A1-F6EECF244321}">
                <p14:modId xmlns:p14="http://schemas.microsoft.com/office/powerpoint/2010/main" val="3410457315"/>
              </p:ext>
            </p:extLst>
          </p:nvPr>
        </p:nvGraphicFramePr>
        <p:xfrm>
          <a:off x="533400" y="1294448"/>
          <a:ext cx="8077200" cy="354901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46705" y="100771"/>
            <a:ext cx="8229600" cy="1165860"/>
          </a:xfrm>
        </p:spPr>
        <p:txBody>
          <a:bodyPr/>
          <a:lstStyle/>
          <a:p>
            <a:r>
              <a:rPr lang="en-US" sz="2800" dirty="0" smtClean="0"/>
              <a:t>Global Overcapacity Developed in </a:t>
            </a:r>
            <a:br>
              <a:rPr lang="en-US" sz="2800" dirty="0" smtClean="0"/>
            </a:br>
            <a:r>
              <a:rPr lang="en-US" sz="2800" dirty="0" smtClean="0"/>
              <a:t>2011-2013</a:t>
            </a:r>
            <a:br>
              <a:rPr lang="en-US" sz="2800" dirty="0" smtClean="0"/>
            </a:br>
            <a:r>
              <a:rPr lang="en-US" sz="1800" dirty="0" smtClean="0"/>
              <a:t>Announced Net Uncoated Woodfree Capacity Changes for 2011-2013 vs. Demand Growth for the Same Period, Thousand Tonnes</a:t>
            </a:r>
            <a:endParaRPr lang="en-US" sz="1800" dirty="0">
              <a:solidFill>
                <a:schemeClr val="accent6">
                  <a:lumMod val="75000"/>
                </a:schemeClr>
              </a:solidFill>
            </a:endParaRPr>
          </a:p>
        </p:txBody>
      </p:sp>
      <p:graphicFrame>
        <p:nvGraphicFramePr>
          <p:cNvPr id="6" name="Chart Placeholder 5"/>
          <p:cNvGraphicFramePr>
            <a:graphicFrameLocks noGrp="1"/>
          </p:cNvGraphicFramePr>
          <p:nvPr>
            <p:ph type="chart" idx="1"/>
            <p:extLst>
              <p:ext uri="{D42A27DB-BD31-4B8C-83A1-F6EECF244321}">
                <p14:modId xmlns:p14="http://schemas.microsoft.com/office/powerpoint/2010/main" val="3132311869"/>
              </p:ext>
            </p:extLst>
          </p:nvPr>
        </p:nvGraphicFramePr>
        <p:xfrm>
          <a:off x="457200" y="1524855"/>
          <a:ext cx="8077200" cy="3207491"/>
        </p:xfrm>
        <a:graphic>
          <a:graphicData uri="http://schemas.openxmlformats.org/drawingml/2006/chart">
            <c:chart xmlns:c="http://schemas.openxmlformats.org/drawingml/2006/chart" xmlns:r="http://schemas.openxmlformats.org/officeDocument/2006/relationships" r:id="rId2"/>
          </a:graphicData>
        </a:graphic>
      </p:graphicFrame>
      <p:sp>
        <p:nvSpPr>
          <p:cNvPr id="2" name="Footer Placeholder 1"/>
          <p:cNvSpPr>
            <a:spLocks noGrp="1"/>
          </p:cNvSpPr>
          <p:nvPr>
            <p:ph type="ftr" sz="quarter" idx="11"/>
          </p:nvPr>
        </p:nvSpPr>
        <p:spPr/>
        <p:txBody>
          <a:bodyPr/>
          <a:lstStyle/>
          <a:p>
            <a:r>
              <a:rPr lang="en-US" dirty="0" smtClean="0"/>
              <a:t>© Copyright 2015 RISI, Inc. | Proprietary Information</a:t>
            </a:r>
            <a:endParaRPr lang="en-US" dirty="0"/>
          </a:p>
        </p:txBody>
      </p:sp>
      <p:sp>
        <p:nvSpPr>
          <p:cNvPr id="7" name="TextBox 6"/>
          <p:cNvSpPr txBox="1"/>
          <p:nvPr/>
        </p:nvSpPr>
        <p:spPr>
          <a:xfrm>
            <a:off x="464024" y="4655897"/>
            <a:ext cx="8257066" cy="253916"/>
          </a:xfrm>
          <a:prstGeom prst="rect">
            <a:avLst/>
          </a:prstGeom>
          <a:noFill/>
        </p:spPr>
        <p:txBody>
          <a:bodyPr wrap="square" rtlCol="0">
            <a:spAutoFit/>
          </a:bodyPr>
          <a:lstStyle/>
          <a:p>
            <a:r>
              <a:rPr lang="en-US" sz="1050" b="1" dirty="0" smtClean="0"/>
              <a:t>Note: Asian capacity expansions exclude the offsetting effect of government mandated closures of small, old, polluting mills</a:t>
            </a:r>
            <a:endParaRPr lang="en-US" sz="1050" b="1" dirty="0"/>
          </a:p>
        </p:txBody>
      </p:sp>
    </p:spTree>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05977"/>
            <a:ext cx="8229600" cy="1165860"/>
          </a:xfrm>
        </p:spPr>
        <p:txBody>
          <a:bodyPr/>
          <a:lstStyle/>
          <a:p>
            <a:r>
              <a:rPr lang="en-US" sz="2800" dirty="0" smtClean="0"/>
              <a:t>Leading to a Rise in Exports from Asia While Brazil’s Net Exports of Uncoated Freesheet Stagnate</a:t>
            </a:r>
            <a:endParaRPr lang="en-US" sz="28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547193021"/>
              </p:ext>
            </p:extLst>
          </p:nvPr>
        </p:nvGraphicFramePr>
        <p:xfrm>
          <a:off x="325353" y="1508759"/>
          <a:ext cx="8361447" cy="3291840"/>
        </p:xfrm>
        <a:graphic>
          <a:graphicData uri="http://schemas.openxmlformats.org/drawingml/2006/chart">
            <c:chart xmlns:c="http://schemas.openxmlformats.org/drawingml/2006/chart" xmlns:r="http://schemas.openxmlformats.org/officeDocument/2006/relationships" r:id="rId2"/>
          </a:graphicData>
        </a:graphic>
      </p:graphicFrame>
      <p:sp>
        <p:nvSpPr>
          <p:cNvPr id="4" name="Footer Placeholder 3"/>
          <p:cNvSpPr>
            <a:spLocks noGrp="1"/>
          </p:cNvSpPr>
          <p:nvPr>
            <p:ph type="ftr" sz="quarter" idx="11"/>
          </p:nvPr>
        </p:nvSpPr>
        <p:spPr/>
        <p:txBody>
          <a:bodyPr/>
          <a:lstStyle/>
          <a:p>
            <a:r>
              <a:rPr lang="en-US" dirty="0" smtClean="0"/>
              <a:t>© Copyright 2015 RISI, Inc. | Proprietary Information</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05740"/>
            <a:ext cx="8229600" cy="1440180"/>
          </a:xfrm>
        </p:spPr>
        <p:txBody>
          <a:bodyPr/>
          <a:lstStyle/>
          <a:p>
            <a:r>
              <a:rPr lang="en-US" sz="2800" dirty="0" smtClean="0"/>
              <a:t>UFS Demand and Capacity Changes More Balanced for 2015-2016</a:t>
            </a:r>
            <a:br>
              <a:rPr lang="en-US" sz="2800" dirty="0" smtClean="0"/>
            </a:br>
            <a:r>
              <a:rPr lang="en-US" sz="1800" dirty="0" smtClean="0"/>
              <a:t>Announced Net Uncoated Woodfree Capacity Changes for 2015-2016 vs. RISI Forecast of Demand Growth for the Same Period,</a:t>
            </a:r>
            <a:br>
              <a:rPr lang="en-US" sz="1800" dirty="0" smtClean="0"/>
            </a:br>
            <a:r>
              <a:rPr lang="en-US" sz="1800" dirty="0" smtClean="0"/>
              <a:t>Thousand Tonnes</a:t>
            </a:r>
            <a:endParaRPr lang="en-US" sz="1800" dirty="0">
              <a:solidFill>
                <a:schemeClr val="accent6">
                  <a:lumMod val="75000"/>
                </a:schemeClr>
              </a:solidFill>
            </a:endParaRPr>
          </a:p>
        </p:txBody>
      </p:sp>
      <p:graphicFrame>
        <p:nvGraphicFramePr>
          <p:cNvPr id="6" name="Chart Placeholder 5"/>
          <p:cNvGraphicFramePr>
            <a:graphicFrameLocks noGrp="1"/>
          </p:cNvGraphicFramePr>
          <p:nvPr>
            <p:ph type="chart" idx="1"/>
            <p:extLst>
              <p:ext uri="{D42A27DB-BD31-4B8C-83A1-F6EECF244321}">
                <p14:modId xmlns:p14="http://schemas.microsoft.com/office/powerpoint/2010/main" val="194768683"/>
              </p:ext>
            </p:extLst>
          </p:nvPr>
        </p:nvGraphicFramePr>
        <p:xfrm>
          <a:off x="457200" y="1783080"/>
          <a:ext cx="8229600" cy="2948940"/>
        </p:xfrm>
        <a:graphic>
          <a:graphicData uri="http://schemas.openxmlformats.org/drawingml/2006/chart">
            <c:chart xmlns:c="http://schemas.openxmlformats.org/drawingml/2006/chart" xmlns:r="http://schemas.openxmlformats.org/officeDocument/2006/relationships" r:id="rId2"/>
          </a:graphicData>
        </a:graphic>
      </p:graphicFrame>
      <p:sp>
        <p:nvSpPr>
          <p:cNvPr id="2" name="Footer Placeholder 1"/>
          <p:cNvSpPr>
            <a:spLocks noGrp="1"/>
          </p:cNvSpPr>
          <p:nvPr>
            <p:ph type="ftr" sz="quarter" idx="11"/>
          </p:nvPr>
        </p:nvSpPr>
        <p:spPr/>
        <p:txBody>
          <a:bodyPr/>
          <a:lstStyle/>
          <a:p>
            <a:r>
              <a:rPr lang="en-US" dirty="0" smtClean="0"/>
              <a:t>© Copyright 2015 RISI, Inc. | Proprietary Information</a:t>
            </a:r>
            <a:endParaRPr lang="en-US" dirty="0"/>
          </a:p>
        </p:txBody>
      </p:sp>
      <p:sp>
        <p:nvSpPr>
          <p:cNvPr id="7" name="TextBox 6"/>
          <p:cNvSpPr txBox="1"/>
          <p:nvPr/>
        </p:nvSpPr>
        <p:spPr>
          <a:xfrm>
            <a:off x="474520" y="4624406"/>
            <a:ext cx="3462517" cy="253916"/>
          </a:xfrm>
          <a:prstGeom prst="rect">
            <a:avLst/>
          </a:prstGeom>
          <a:noFill/>
        </p:spPr>
        <p:txBody>
          <a:bodyPr wrap="square" rtlCol="0">
            <a:spAutoFit/>
          </a:bodyPr>
          <a:lstStyle/>
          <a:p>
            <a:r>
              <a:rPr lang="en-US" sz="1050" b="1" dirty="0" smtClean="0"/>
              <a:t>Note: includes prorated capacity changes for 2014 </a:t>
            </a:r>
            <a:endParaRPr lang="en-US" sz="1050" b="1" dirty="0"/>
          </a:p>
        </p:txBody>
      </p:sp>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740"/>
            <a:ext cx="8229600" cy="891540"/>
          </a:xfrm>
        </p:spPr>
        <p:txBody>
          <a:bodyPr/>
          <a:lstStyle/>
          <a:p>
            <a:r>
              <a:rPr lang="en-US" dirty="0" smtClean="0"/>
              <a:t>Uncoated Woodfree Operating Rates</a:t>
            </a:r>
            <a:br>
              <a:rPr lang="en-US" dirty="0" smtClean="0"/>
            </a:br>
            <a:r>
              <a:rPr lang="en-US" sz="2000" dirty="0" smtClean="0"/>
              <a:t>North American shuts had surprisingly little impact on operating rates due to surge in imports</a:t>
            </a:r>
            <a:endParaRPr lang="en-US" sz="2000" dirty="0"/>
          </a:p>
        </p:txBody>
      </p:sp>
      <p:graphicFrame>
        <p:nvGraphicFramePr>
          <p:cNvPr id="4" name="Chart Placeholder 3"/>
          <p:cNvGraphicFramePr>
            <a:graphicFrameLocks noGrp="1"/>
          </p:cNvGraphicFramePr>
          <p:nvPr>
            <p:ph type="chart" idx="1"/>
            <p:extLst>
              <p:ext uri="{D42A27DB-BD31-4B8C-83A1-F6EECF244321}">
                <p14:modId xmlns:p14="http://schemas.microsoft.com/office/powerpoint/2010/main" val="592675477"/>
              </p:ext>
            </p:extLst>
          </p:nvPr>
        </p:nvGraphicFramePr>
        <p:xfrm>
          <a:off x="457200" y="1371599"/>
          <a:ext cx="8229600" cy="3429000"/>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6846568" y="1516564"/>
            <a:ext cx="1682496" cy="2948940"/>
          </a:xfrm>
          <a:prstGeom prst="rect">
            <a:avLst/>
          </a:prstGeom>
          <a:solidFill>
            <a:schemeClr val="accent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p:cNvSpPr>
            <a:spLocks noGrp="1"/>
          </p:cNvSpPr>
          <p:nvPr>
            <p:ph type="ftr" sz="quarter" idx="11"/>
          </p:nvPr>
        </p:nvSpPr>
        <p:spPr/>
        <p:txBody>
          <a:bodyPr/>
          <a:lstStyle/>
          <a:p>
            <a:r>
              <a:rPr lang="en-US" dirty="0" smtClean="0"/>
              <a:t>© Copyright 2015 RISI, Inc. | Proprietary Information</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1" y="600075"/>
            <a:ext cx="4625975" cy="4543425"/>
          </a:xfrm>
          <a:prstGeom prst="rect">
            <a:avLst/>
          </a:prstGeom>
          <a:solidFill>
            <a:srgbClr val="EAEAEA">
              <a:alpha val="50195"/>
            </a:srgbClr>
          </a:solidFill>
          <a:ln w="12700" cap="sq">
            <a:noFill/>
            <a:miter lim="800000"/>
            <a:headEnd type="none" w="sm" len="sm"/>
            <a:tailEnd type="none" w="sm" len="sm"/>
          </a:ln>
        </p:spPr>
        <p:txBody>
          <a:bodyPr wrap="none" anchor="ctr"/>
          <a:lstStyle/>
          <a:p>
            <a:pPr algn="ctr" eaLnBrk="1" hangingPunct="1"/>
            <a:endParaRPr lang="en-US" altLang="en-US"/>
          </a:p>
        </p:txBody>
      </p:sp>
      <p:sp>
        <p:nvSpPr>
          <p:cNvPr id="6147" name="Rectangle 3"/>
          <p:cNvSpPr>
            <a:spLocks noChangeArrowheads="1"/>
          </p:cNvSpPr>
          <p:nvPr/>
        </p:nvSpPr>
        <p:spPr bwMode="auto">
          <a:xfrm>
            <a:off x="827089" y="0"/>
            <a:ext cx="7786687" cy="532210"/>
          </a:xfrm>
          <a:prstGeom prst="rect">
            <a:avLst/>
          </a:prstGeom>
          <a:noFill/>
          <a:ln w="9525">
            <a:noFill/>
            <a:miter lim="800000"/>
            <a:headEnd/>
            <a:tailEnd/>
          </a:ln>
        </p:spPr>
        <p:txBody>
          <a:bodyPr anchor="ctr"/>
          <a:lstStyle/>
          <a:p>
            <a:pPr>
              <a:lnSpc>
                <a:spcPts val="3000"/>
              </a:lnSpc>
            </a:pPr>
            <a:r>
              <a:rPr lang="en-US" altLang="en-US" sz="2800" b="1" dirty="0">
                <a:solidFill>
                  <a:schemeClr val="tx2"/>
                </a:solidFill>
              </a:rPr>
              <a:t>Paper &amp; Board Markets – Global</a:t>
            </a:r>
          </a:p>
        </p:txBody>
      </p:sp>
      <p:sp>
        <p:nvSpPr>
          <p:cNvPr id="6148" name="Text Box 5"/>
          <p:cNvSpPr txBox="1">
            <a:spLocks noChangeArrowheads="1"/>
          </p:cNvSpPr>
          <p:nvPr/>
        </p:nvSpPr>
        <p:spPr bwMode="auto">
          <a:xfrm>
            <a:off x="4892676" y="542416"/>
            <a:ext cx="4059785" cy="4293482"/>
          </a:xfrm>
          <a:prstGeom prst="rect">
            <a:avLst/>
          </a:prstGeom>
          <a:noFill/>
          <a:ln w="9525">
            <a:noFill/>
            <a:miter lim="800000"/>
            <a:headEnd/>
            <a:tailEnd/>
          </a:ln>
        </p:spPr>
        <p:txBody>
          <a:bodyPr wrap="square">
            <a:spAutoFit/>
          </a:bodyPr>
          <a:lstStyle/>
          <a:p>
            <a:pPr marL="120650" indent="-120650" eaLnBrk="1" hangingPunct="1">
              <a:spcBef>
                <a:spcPct val="50000"/>
              </a:spcBef>
              <a:buFont typeface="Arial" pitchFamily="34" charset="0"/>
              <a:buChar char="•"/>
            </a:pPr>
            <a:r>
              <a:rPr lang="en-US" altLang="ko-KR" sz="1400" dirty="0">
                <a:solidFill>
                  <a:schemeClr val="tx1"/>
                </a:solidFill>
                <a:ea typeface="Batang" pitchFamily="18" charset="-127"/>
              </a:rPr>
              <a:t>Improvements in developed economies, led by robust growth in the USA and the end of recession in Western Europe, will drive improved paper and paperboard demand growth over the next two years. </a:t>
            </a:r>
          </a:p>
          <a:p>
            <a:pPr marL="120650" indent="-120650" eaLnBrk="1" hangingPunct="1">
              <a:spcBef>
                <a:spcPct val="50000"/>
              </a:spcBef>
              <a:buFont typeface="Arial" pitchFamily="34" charset="0"/>
              <a:buChar char="•"/>
            </a:pPr>
            <a:r>
              <a:rPr lang="en-US" altLang="ko-KR" sz="1400" dirty="0">
                <a:solidFill>
                  <a:schemeClr val="tx1"/>
                </a:solidFill>
                <a:ea typeface="Batang" pitchFamily="18" charset="-127"/>
              </a:rPr>
              <a:t>This improvement comes even as the Chinese economy slows and Brazil officially enters recession, but the growth of the US economy seems to be domestically fueled.</a:t>
            </a:r>
          </a:p>
          <a:p>
            <a:pPr marL="120650" indent="-120650" eaLnBrk="1" hangingPunct="1">
              <a:spcBef>
                <a:spcPct val="50000"/>
              </a:spcBef>
              <a:buFont typeface="Arial" pitchFamily="34" charset="0"/>
              <a:buChar char="•"/>
            </a:pPr>
            <a:r>
              <a:rPr lang="en-US" altLang="ko-KR" sz="1400" dirty="0">
                <a:solidFill>
                  <a:schemeClr val="tx1"/>
                </a:solidFill>
                <a:ea typeface="Batang" pitchFamily="18" charset="-127"/>
              </a:rPr>
              <a:t>A major round of capacity expansion in Asia will put pressure on global tissue and boxboard markets despite projected healthy demand growth.</a:t>
            </a:r>
          </a:p>
          <a:p>
            <a:pPr marL="120650" indent="-120650" eaLnBrk="1" hangingPunct="1">
              <a:spcBef>
                <a:spcPct val="50000"/>
              </a:spcBef>
              <a:buFont typeface="Arial" pitchFamily="34" charset="0"/>
              <a:buChar char="•"/>
            </a:pPr>
            <a:r>
              <a:rPr lang="en-US" altLang="ko-KR" sz="1400" dirty="0">
                <a:solidFill>
                  <a:schemeClr val="tx1"/>
                </a:solidFill>
                <a:ea typeface="Batang" pitchFamily="18" charset="-127"/>
              </a:rPr>
              <a:t>Despite major capacity closures by North American producers in 2014, global graphic paper markets remain oversupplied, with stagnant global P&amp;W demand and a negative outlook for newsprint.</a:t>
            </a:r>
          </a:p>
        </p:txBody>
      </p:sp>
      <p:pic>
        <p:nvPicPr>
          <p:cNvPr id="6149" name="Picture 6" descr="C:\Documents and Settings\Lpilla\Application Data\Microsoft\Media Catalog\blue circle.jpg"/>
          <p:cNvPicPr>
            <a:picLocks noChangeAspect="1" noChangeArrowheads="1"/>
          </p:cNvPicPr>
          <p:nvPr/>
        </p:nvPicPr>
        <p:blipFill>
          <a:blip r:embed="rId4" cstate="print"/>
          <a:srcRect/>
          <a:stretch>
            <a:fillRect/>
          </a:stretch>
        </p:blipFill>
        <p:spPr bwMode="auto">
          <a:xfrm>
            <a:off x="114301" y="84535"/>
            <a:ext cx="549275" cy="411956"/>
          </a:xfrm>
          <a:prstGeom prst="rect">
            <a:avLst/>
          </a:prstGeom>
          <a:noFill/>
          <a:ln w="9525">
            <a:noFill/>
            <a:miter lim="800000"/>
            <a:headEnd/>
            <a:tailEnd/>
          </a:ln>
        </p:spPr>
      </p:pic>
      <p:sp>
        <p:nvSpPr>
          <p:cNvPr id="6150" name="Rectangle 23"/>
          <p:cNvSpPr>
            <a:spLocks noChangeArrowheads="1"/>
          </p:cNvSpPr>
          <p:nvPr/>
        </p:nvSpPr>
        <p:spPr bwMode="auto">
          <a:xfrm>
            <a:off x="520700" y="4369836"/>
            <a:ext cx="3786188" cy="490538"/>
          </a:xfrm>
          <a:prstGeom prst="rect">
            <a:avLst/>
          </a:prstGeom>
          <a:noFill/>
          <a:ln w="9525">
            <a:noFill/>
            <a:miter lim="800000"/>
            <a:headEnd/>
            <a:tailEnd/>
          </a:ln>
        </p:spPr>
        <p:txBody>
          <a:bodyPr wrap="none" anchor="ctr"/>
          <a:lstStyle/>
          <a:p>
            <a:pPr algn="ctr" eaLnBrk="1" hangingPunct="1"/>
            <a:r>
              <a:rPr lang="en-US" altLang="en-US" sz="1200" dirty="0">
                <a:solidFill>
                  <a:srgbClr val="FF9900"/>
                </a:solidFill>
              </a:rPr>
              <a:t>Figures </a:t>
            </a:r>
            <a:r>
              <a:rPr lang="en-US" altLang="en-US" sz="1200" dirty="0">
                <a:solidFill>
                  <a:srgbClr val="FC9200"/>
                </a:solidFill>
              </a:rPr>
              <a:t>outside</a:t>
            </a:r>
            <a:r>
              <a:rPr lang="en-US" altLang="en-US" sz="1200" dirty="0">
                <a:solidFill>
                  <a:srgbClr val="FF9900"/>
                </a:solidFill>
              </a:rPr>
              <a:t> of pie chart are forecast changes </a:t>
            </a:r>
          </a:p>
          <a:p>
            <a:pPr algn="ctr" eaLnBrk="1" hangingPunct="1"/>
            <a:r>
              <a:rPr lang="en-US" altLang="en-US" sz="1200" dirty="0">
                <a:solidFill>
                  <a:srgbClr val="FF9900"/>
                </a:solidFill>
              </a:rPr>
              <a:t>in demand from 2014 to 2016.</a:t>
            </a:r>
          </a:p>
        </p:txBody>
      </p:sp>
      <p:graphicFrame>
        <p:nvGraphicFramePr>
          <p:cNvPr id="6151" name="Object 22"/>
          <p:cNvGraphicFramePr>
            <a:graphicFrameLocks noChangeAspect="1"/>
          </p:cNvGraphicFramePr>
          <p:nvPr/>
        </p:nvGraphicFramePr>
        <p:xfrm>
          <a:off x="663575" y="1428751"/>
          <a:ext cx="6561138" cy="3383756"/>
        </p:xfrm>
        <a:graphic>
          <a:graphicData uri="http://schemas.openxmlformats.org/presentationml/2006/ole">
            <mc:AlternateContent xmlns:mc="http://schemas.openxmlformats.org/markup-compatibility/2006">
              <mc:Choice xmlns:v="urn:schemas-microsoft-com:vml" Requires="v">
                <p:oleObj spid="_x0000_s1103" name="Worksheet" r:id="rId5" imgW="6560784" imgH="4510968" progId="Excel.Sheet.8">
                  <p:link updateAutomatic="1"/>
                </p:oleObj>
              </mc:Choice>
              <mc:Fallback>
                <p:oleObj name="Worksheet" r:id="rId5" imgW="6560784" imgH="4510968" progId="Excel.Sheet.8">
                  <p:link updateAutomatic="1"/>
                  <p:pic>
                    <p:nvPicPr>
                      <p:cNvPr id="0" name="Object 22"/>
                      <p:cNvPicPr>
                        <a:picLocks noChangeAspect="1" noChangeArrowheads="1"/>
                      </p:cNvPicPr>
                      <p:nvPr/>
                    </p:nvPicPr>
                    <p:blipFill>
                      <a:blip r:embed="rId6">
                        <a:alphaModFix amt="50000"/>
                        <a:extLst>
                          <a:ext uri="{28A0092B-C50C-407E-A947-70E740481C1C}">
                            <a14:useLocalDpi xmlns:a14="http://schemas.microsoft.com/office/drawing/2010/main" val="0"/>
                          </a:ext>
                        </a:extLst>
                      </a:blip>
                      <a:srcRect/>
                      <a:stretch>
                        <a:fillRect/>
                      </a:stretch>
                    </p:blipFill>
                    <p:spPr bwMode="auto">
                      <a:xfrm>
                        <a:off x="663575" y="1428751"/>
                        <a:ext cx="6561138" cy="3383756"/>
                      </a:xfrm>
                      <a:prstGeom prst="rect">
                        <a:avLst/>
                      </a:prstGeom>
                      <a:noFill/>
                      <a:ln>
                        <a:noFill/>
                      </a:ln>
                      <a:effectLst/>
                    </p:spPr>
                  </p:pic>
                </p:oleObj>
              </mc:Fallback>
            </mc:AlternateContent>
          </a:graphicData>
        </a:graphic>
      </p:graphicFrame>
      <p:sp>
        <p:nvSpPr>
          <p:cNvPr id="6152" name="Text Box 17"/>
          <p:cNvSpPr txBox="1">
            <a:spLocks noChangeArrowheads="1"/>
          </p:cNvSpPr>
          <p:nvPr/>
        </p:nvSpPr>
        <p:spPr bwMode="auto">
          <a:xfrm>
            <a:off x="7939" y="1966913"/>
            <a:ext cx="1106487" cy="523220"/>
          </a:xfrm>
          <a:prstGeom prst="rect">
            <a:avLst/>
          </a:prstGeom>
          <a:noFill/>
          <a:ln w="9525">
            <a:noFill/>
            <a:miter lim="800000"/>
            <a:headEnd/>
            <a:tailEnd/>
          </a:ln>
        </p:spPr>
        <p:txBody>
          <a:bodyPr>
            <a:spAutoFit/>
          </a:bodyPr>
          <a:lstStyle/>
          <a:p>
            <a:pPr>
              <a:spcBef>
                <a:spcPct val="50000"/>
              </a:spcBef>
            </a:pPr>
            <a:r>
              <a:rPr lang="en-US" altLang="en-US" sz="1400" b="1" dirty="0">
                <a:solidFill>
                  <a:schemeClr val="tx2"/>
                </a:solidFill>
              </a:rPr>
              <a:t>Printing &amp; Writing</a:t>
            </a:r>
          </a:p>
        </p:txBody>
      </p:sp>
      <p:sp>
        <p:nvSpPr>
          <p:cNvPr id="6153" name="Text Box 18"/>
          <p:cNvSpPr txBox="1">
            <a:spLocks noChangeArrowheads="1"/>
          </p:cNvSpPr>
          <p:nvPr/>
        </p:nvSpPr>
        <p:spPr bwMode="auto">
          <a:xfrm>
            <a:off x="1187451" y="1613297"/>
            <a:ext cx="1362075" cy="307777"/>
          </a:xfrm>
          <a:prstGeom prst="rect">
            <a:avLst/>
          </a:prstGeom>
          <a:noFill/>
          <a:ln w="9525">
            <a:noFill/>
            <a:miter lim="800000"/>
            <a:headEnd/>
            <a:tailEnd/>
          </a:ln>
        </p:spPr>
        <p:txBody>
          <a:bodyPr>
            <a:spAutoFit/>
          </a:bodyPr>
          <a:lstStyle/>
          <a:p>
            <a:pPr>
              <a:spcBef>
                <a:spcPct val="50000"/>
              </a:spcBef>
            </a:pPr>
            <a:r>
              <a:rPr lang="en-US" altLang="en-US" sz="1400" b="1" dirty="0">
                <a:solidFill>
                  <a:schemeClr val="tx2"/>
                </a:solidFill>
              </a:rPr>
              <a:t>Newsprint</a:t>
            </a:r>
          </a:p>
        </p:txBody>
      </p:sp>
      <p:sp>
        <p:nvSpPr>
          <p:cNvPr id="6154" name="Text Box 19"/>
          <p:cNvSpPr txBox="1">
            <a:spLocks noChangeArrowheads="1"/>
          </p:cNvSpPr>
          <p:nvPr/>
        </p:nvSpPr>
        <p:spPr bwMode="auto">
          <a:xfrm>
            <a:off x="2401889" y="1609725"/>
            <a:ext cx="884237" cy="307777"/>
          </a:xfrm>
          <a:prstGeom prst="rect">
            <a:avLst/>
          </a:prstGeom>
          <a:noFill/>
          <a:ln w="9525">
            <a:noFill/>
            <a:miter lim="800000"/>
            <a:headEnd/>
            <a:tailEnd/>
          </a:ln>
        </p:spPr>
        <p:txBody>
          <a:bodyPr>
            <a:spAutoFit/>
          </a:bodyPr>
          <a:lstStyle/>
          <a:p>
            <a:pPr>
              <a:spcBef>
                <a:spcPct val="50000"/>
              </a:spcBef>
            </a:pPr>
            <a:r>
              <a:rPr lang="en-US" altLang="en-US" sz="1400" b="1" dirty="0">
                <a:solidFill>
                  <a:schemeClr val="tx2"/>
                </a:solidFill>
              </a:rPr>
              <a:t>Tissue</a:t>
            </a:r>
          </a:p>
        </p:txBody>
      </p:sp>
      <p:sp>
        <p:nvSpPr>
          <p:cNvPr id="6155" name="Text Box 20"/>
          <p:cNvSpPr txBox="1">
            <a:spLocks noChangeArrowheads="1"/>
          </p:cNvSpPr>
          <p:nvPr/>
        </p:nvSpPr>
        <p:spPr bwMode="auto">
          <a:xfrm>
            <a:off x="3295828" y="1928813"/>
            <a:ext cx="1484313" cy="523220"/>
          </a:xfrm>
          <a:prstGeom prst="rect">
            <a:avLst/>
          </a:prstGeom>
          <a:noFill/>
          <a:ln w="9525">
            <a:noFill/>
            <a:miter lim="800000"/>
            <a:headEnd/>
            <a:tailEnd/>
          </a:ln>
        </p:spPr>
        <p:txBody>
          <a:bodyPr>
            <a:spAutoFit/>
          </a:bodyPr>
          <a:lstStyle/>
          <a:p>
            <a:pPr>
              <a:spcBef>
                <a:spcPct val="50000"/>
              </a:spcBef>
            </a:pPr>
            <a:r>
              <a:rPr lang="en-US" altLang="en-US" sz="1400" b="1" dirty="0" err="1">
                <a:solidFill>
                  <a:schemeClr val="tx2"/>
                </a:solidFill>
              </a:rPr>
              <a:t>Cartonboard</a:t>
            </a:r>
            <a:r>
              <a:rPr lang="en-US" altLang="en-US" sz="1400" b="1" dirty="0">
                <a:solidFill>
                  <a:schemeClr val="tx2"/>
                </a:solidFill>
              </a:rPr>
              <a:t>/Other</a:t>
            </a:r>
          </a:p>
        </p:txBody>
      </p:sp>
      <p:sp>
        <p:nvSpPr>
          <p:cNvPr id="6156" name="Text Box 21"/>
          <p:cNvSpPr txBox="1">
            <a:spLocks noChangeArrowheads="1"/>
          </p:cNvSpPr>
          <p:nvPr/>
        </p:nvSpPr>
        <p:spPr bwMode="auto">
          <a:xfrm>
            <a:off x="3178195" y="3872205"/>
            <a:ext cx="1749425" cy="307777"/>
          </a:xfrm>
          <a:prstGeom prst="rect">
            <a:avLst/>
          </a:prstGeom>
          <a:noFill/>
          <a:ln w="9525">
            <a:noFill/>
            <a:miter lim="800000"/>
            <a:headEnd/>
            <a:tailEnd/>
          </a:ln>
        </p:spPr>
        <p:txBody>
          <a:bodyPr>
            <a:spAutoFit/>
          </a:bodyPr>
          <a:lstStyle/>
          <a:p>
            <a:pPr>
              <a:spcBef>
                <a:spcPct val="50000"/>
              </a:spcBef>
            </a:pPr>
            <a:r>
              <a:rPr lang="en-US" altLang="en-US" sz="1400" b="1" dirty="0">
                <a:solidFill>
                  <a:schemeClr val="tx2"/>
                </a:solidFill>
              </a:rPr>
              <a:t>Containerboard</a:t>
            </a:r>
          </a:p>
        </p:txBody>
      </p:sp>
      <p:graphicFrame>
        <p:nvGraphicFramePr>
          <p:cNvPr id="6157" name="Object 28"/>
          <p:cNvGraphicFramePr>
            <a:graphicFrameLocks noChangeAspect="1"/>
          </p:cNvGraphicFramePr>
          <p:nvPr/>
        </p:nvGraphicFramePr>
        <p:xfrm>
          <a:off x="633414" y="1097757"/>
          <a:ext cx="3703637" cy="222647"/>
        </p:xfrm>
        <a:graphic>
          <a:graphicData uri="http://schemas.openxmlformats.org/presentationml/2006/ole">
            <mc:AlternateContent xmlns:mc="http://schemas.openxmlformats.org/markup-compatibility/2006">
              <mc:Choice xmlns:v="urn:schemas-microsoft-com:vml" Requires="v">
                <p:oleObj spid="_x0000_s1104" name="Worksheet" r:id="rId7" imgW="3703320" imgH="297180" progId="Excel.Sheet.8">
                  <p:link updateAutomatic="1"/>
                </p:oleObj>
              </mc:Choice>
              <mc:Fallback>
                <p:oleObj name="Worksheet" r:id="rId7" imgW="3703320" imgH="297180" progId="Excel.Sheet.8">
                  <p:link updateAutomatic="1"/>
                  <p:pic>
                    <p:nvPicPr>
                      <p:cNvPr id="0" name="Object 28"/>
                      <p:cNvPicPr>
                        <a:picLocks noChangeAspect="1" noChangeArrowheads="1"/>
                      </p:cNvPicPr>
                      <p:nvPr/>
                    </p:nvPicPr>
                    <p:blipFill>
                      <a:blip r:embed="rId8">
                        <a:alphaModFix amt="50000"/>
                        <a:extLst>
                          <a:ext uri="{28A0092B-C50C-407E-A947-70E740481C1C}">
                            <a14:useLocalDpi xmlns:a14="http://schemas.microsoft.com/office/drawing/2010/main" val="0"/>
                          </a:ext>
                        </a:extLst>
                      </a:blip>
                      <a:srcRect/>
                      <a:stretch>
                        <a:fillRect/>
                      </a:stretch>
                    </p:blipFill>
                    <p:spPr bwMode="auto">
                      <a:xfrm>
                        <a:off x="633414" y="1097757"/>
                        <a:ext cx="3703637" cy="222647"/>
                      </a:xfrm>
                      <a:prstGeom prst="rect">
                        <a:avLst/>
                      </a:prstGeom>
                      <a:noFill/>
                      <a:ln>
                        <a:noFill/>
                      </a:ln>
                      <a:effectLst/>
                      <a:extLst>
                        <a:ext uri="{909E8E84-426E-40dd-AFC4-6F175D3DCCD1}">
                          <a14:hiddenFill xmlns:a14="http://schemas.microsoft.com/office/drawing/2010/main">
                            <a:solidFill>
                              <a:srgbClr val="EAEAEA">
                                <a:alpha val="50195"/>
                              </a:srgbClr>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6158" name="Object 23"/>
          <p:cNvGraphicFramePr>
            <a:graphicFrameLocks noChangeAspect="1"/>
          </p:cNvGraphicFramePr>
          <p:nvPr/>
        </p:nvGraphicFramePr>
        <p:xfrm>
          <a:off x="614364" y="1253729"/>
          <a:ext cx="3703637" cy="240506"/>
        </p:xfrm>
        <a:graphic>
          <a:graphicData uri="http://schemas.openxmlformats.org/presentationml/2006/ole">
            <mc:AlternateContent xmlns:mc="http://schemas.openxmlformats.org/markup-compatibility/2006">
              <mc:Choice xmlns:v="urn:schemas-microsoft-com:vml" Requires="v">
                <p:oleObj spid="_x0000_s1105" name="Worksheet" r:id="rId9" imgW="3703320" imgH="320040" progId="Excel.Sheet.8">
                  <p:link updateAutomatic="1"/>
                </p:oleObj>
              </mc:Choice>
              <mc:Fallback>
                <p:oleObj name="Worksheet" r:id="rId9" imgW="3703320" imgH="320040" progId="Excel.Sheet.8">
                  <p:link updateAutomatic="1"/>
                  <p:pic>
                    <p:nvPicPr>
                      <p:cNvPr id="0" name="Object 23"/>
                      <p:cNvPicPr>
                        <a:picLocks noChangeAspect="1" noChangeArrowheads="1"/>
                      </p:cNvPicPr>
                      <p:nvPr/>
                    </p:nvPicPr>
                    <p:blipFill>
                      <a:blip r:embed="rId10">
                        <a:alphaModFix amt="50000"/>
                        <a:extLst>
                          <a:ext uri="{28A0092B-C50C-407E-A947-70E740481C1C}">
                            <a14:useLocalDpi xmlns:a14="http://schemas.microsoft.com/office/drawing/2010/main" val="0"/>
                          </a:ext>
                        </a:extLst>
                      </a:blip>
                      <a:srcRect/>
                      <a:stretch>
                        <a:fillRect/>
                      </a:stretch>
                    </p:blipFill>
                    <p:spPr bwMode="auto">
                      <a:xfrm>
                        <a:off x="614364" y="1253729"/>
                        <a:ext cx="3703637" cy="240506"/>
                      </a:xfrm>
                      <a:prstGeom prst="rect">
                        <a:avLst/>
                      </a:prstGeom>
                      <a:noFill/>
                      <a:ln>
                        <a:noFill/>
                      </a:ln>
                      <a:effectLst/>
                      <a:extLst>
                        <a:ext uri="{909E8E84-426E-40dd-AFC4-6F175D3DCCD1}">
                          <a14:hiddenFill xmlns:a14="http://schemas.microsoft.com/office/drawing/2010/main">
                            <a:solidFill>
                              <a:srgbClr val="EAEAEA">
                                <a:alpha val="50195"/>
                              </a:srgbClr>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6159" name="Object 26"/>
          <p:cNvGraphicFramePr>
            <a:graphicFrameLocks noChangeAspect="1"/>
          </p:cNvGraphicFramePr>
          <p:nvPr>
            <p:extLst>
              <p:ext uri="{D42A27DB-BD31-4B8C-83A1-F6EECF244321}">
                <p14:modId xmlns:p14="http://schemas.microsoft.com/office/powerpoint/2010/main" val="3017559919"/>
              </p:ext>
            </p:extLst>
          </p:nvPr>
        </p:nvGraphicFramePr>
        <p:xfrm>
          <a:off x="3808236" y="2360646"/>
          <a:ext cx="617537" cy="240506"/>
        </p:xfrm>
        <a:graphic>
          <a:graphicData uri="http://schemas.openxmlformats.org/presentationml/2006/ole">
            <mc:AlternateContent xmlns:mc="http://schemas.openxmlformats.org/markup-compatibility/2006">
              <mc:Choice xmlns:v="urn:schemas-microsoft-com:vml" Requires="v">
                <p:oleObj spid="_x0000_s1106" name="Worksheet" r:id="rId11" imgW="617328" imgH="320040" progId="Excel.Sheet.8">
                  <p:link updateAutomatic="1"/>
                </p:oleObj>
              </mc:Choice>
              <mc:Fallback>
                <p:oleObj name="Worksheet" r:id="rId11" imgW="617328" imgH="320040" progId="Excel.Sheet.8">
                  <p:link updateAutomatic="1"/>
                  <p:pic>
                    <p:nvPicPr>
                      <p:cNvPr id="0" name="Object 26"/>
                      <p:cNvPicPr>
                        <a:picLocks noChangeAspect="1" noChangeArrowheads="1"/>
                      </p:cNvPicPr>
                      <p:nvPr/>
                    </p:nvPicPr>
                    <p:blipFill>
                      <a:blip r:embed="rId12">
                        <a:alphaModFix amt="50000"/>
                        <a:extLst>
                          <a:ext uri="{28A0092B-C50C-407E-A947-70E740481C1C}">
                            <a14:useLocalDpi xmlns:a14="http://schemas.microsoft.com/office/drawing/2010/main" val="0"/>
                          </a:ext>
                        </a:extLst>
                      </a:blip>
                      <a:srcRect/>
                      <a:stretch>
                        <a:fillRect/>
                      </a:stretch>
                    </p:blipFill>
                    <p:spPr bwMode="auto">
                      <a:xfrm>
                        <a:off x="3808236" y="2360646"/>
                        <a:ext cx="617537" cy="240506"/>
                      </a:xfrm>
                      <a:prstGeom prst="rect">
                        <a:avLst/>
                      </a:prstGeom>
                      <a:noFill/>
                      <a:ln>
                        <a:noFill/>
                      </a:ln>
                      <a:effectLst/>
                      <a:extLst>
                        <a:ext uri="{909E8E84-426E-40dd-AFC4-6F175D3DCCD1}">
                          <a14:hiddenFill xmlns:a14="http://schemas.microsoft.com/office/drawing/2010/main">
                            <a:solidFill>
                              <a:srgbClr val="EAEAEA">
                                <a:alpha val="50195"/>
                              </a:srgbClr>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6160" name="Object 27"/>
          <p:cNvGraphicFramePr>
            <a:graphicFrameLocks noChangeAspect="1"/>
          </p:cNvGraphicFramePr>
          <p:nvPr>
            <p:extLst>
              <p:ext uri="{D42A27DB-BD31-4B8C-83A1-F6EECF244321}">
                <p14:modId xmlns:p14="http://schemas.microsoft.com/office/powerpoint/2010/main" val="1216497343"/>
              </p:ext>
            </p:extLst>
          </p:nvPr>
        </p:nvGraphicFramePr>
        <p:xfrm>
          <a:off x="3624811" y="4213768"/>
          <a:ext cx="617537" cy="222647"/>
        </p:xfrm>
        <a:graphic>
          <a:graphicData uri="http://schemas.openxmlformats.org/presentationml/2006/ole">
            <mc:AlternateContent xmlns:mc="http://schemas.openxmlformats.org/markup-compatibility/2006">
              <mc:Choice xmlns:v="urn:schemas-microsoft-com:vml" Requires="v">
                <p:oleObj spid="_x0000_s1107" name="Worksheet" r:id="rId13" imgW="617328" imgH="297180" progId="Excel.Sheet.8">
                  <p:link updateAutomatic="1"/>
                </p:oleObj>
              </mc:Choice>
              <mc:Fallback>
                <p:oleObj name="Worksheet" r:id="rId13" imgW="617328" imgH="297180" progId="Excel.Sheet.8">
                  <p:link updateAutomatic="1"/>
                  <p:pic>
                    <p:nvPicPr>
                      <p:cNvPr id="0" name="Object 27"/>
                      <p:cNvPicPr>
                        <a:picLocks noChangeAspect="1" noChangeArrowheads="1"/>
                      </p:cNvPicPr>
                      <p:nvPr/>
                    </p:nvPicPr>
                    <p:blipFill>
                      <a:blip r:embed="rId14">
                        <a:alphaModFix amt="50000"/>
                        <a:extLst>
                          <a:ext uri="{28A0092B-C50C-407E-A947-70E740481C1C}">
                            <a14:useLocalDpi xmlns:a14="http://schemas.microsoft.com/office/drawing/2010/main" val="0"/>
                          </a:ext>
                        </a:extLst>
                      </a:blip>
                      <a:srcRect/>
                      <a:stretch>
                        <a:fillRect/>
                      </a:stretch>
                    </p:blipFill>
                    <p:spPr bwMode="auto">
                      <a:xfrm>
                        <a:off x="3624811" y="4213768"/>
                        <a:ext cx="617537" cy="222647"/>
                      </a:xfrm>
                      <a:prstGeom prst="rect">
                        <a:avLst/>
                      </a:prstGeom>
                      <a:noFill/>
                      <a:ln>
                        <a:noFill/>
                      </a:ln>
                      <a:effectLst/>
                      <a:extLst>
                        <a:ext uri="{909E8E84-426E-40dd-AFC4-6F175D3DCCD1}">
                          <a14:hiddenFill xmlns:a14="http://schemas.microsoft.com/office/drawing/2010/main">
                            <a:solidFill>
                              <a:srgbClr val="EAEAEA">
                                <a:alpha val="50195"/>
                              </a:srgbClr>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6161" name="Object 8"/>
          <p:cNvGraphicFramePr>
            <a:graphicFrameLocks noChangeAspect="1"/>
          </p:cNvGraphicFramePr>
          <p:nvPr>
            <p:extLst>
              <p:ext uri="{D42A27DB-BD31-4B8C-83A1-F6EECF244321}">
                <p14:modId xmlns:p14="http://schemas.microsoft.com/office/powerpoint/2010/main" val="197624832"/>
              </p:ext>
            </p:extLst>
          </p:nvPr>
        </p:nvGraphicFramePr>
        <p:xfrm>
          <a:off x="200730" y="2474094"/>
          <a:ext cx="617537" cy="222647"/>
        </p:xfrm>
        <a:graphic>
          <a:graphicData uri="http://schemas.openxmlformats.org/presentationml/2006/ole">
            <mc:AlternateContent xmlns:mc="http://schemas.openxmlformats.org/markup-compatibility/2006">
              <mc:Choice xmlns:v="urn:schemas-microsoft-com:vml" Requires="v">
                <p:oleObj spid="_x0000_s1108" name="Worksheet" r:id="rId15" imgW="617328" imgH="297180" progId="Excel.Sheet.8">
                  <p:link updateAutomatic="1"/>
                </p:oleObj>
              </mc:Choice>
              <mc:Fallback>
                <p:oleObj name="Worksheet" r:id="rId15" imgW="617328" imgH="297180" progId="Excel.Sheet.8">
                  <p:link updateAutomatic="1"/>
                  <p:pic>
                    <p:nvPicPr>
                      <p:cNvPr id="0" name="Object 8"/>
                      <p:cNvPicPr>
                        <a:picLocks noChangeAspect="1" noChangeArrowheads="1"/>
                      </p:cNvPicPr>
                      <p:nvPr/>
                    </p:nvPicPr>
                    <p:blipFill>
                      <a:blip r:embed="rId16">
                        <a:alphaModFix amt="50000"/>
                        <a:extLst>
                          <a:ext uri="{28A0092B-C50C-407E-A947-70E740481C1C}">
                            <a14:useLocalDpi xmlns:a14="http://schemas.microsoft.com/office/drawing/2010/main" val="0"/>
                          </a:ext>
                        </a:extLst>
                      </a:blip>
                      <a:srcRect/>
                      <a:stretch>
                        <a:fillRect/>
                      </a:stretch>
                    </p:blipFill>
                    <p:spPr bwMode="auto">
                      <a:xfrm>
                        <a:off x="200730" y="2474094"/>
                        <a:ext cx="617537" cy="222647"/>
                      </a:xfrm>
                      <a:prstGeom prst="rect">
                        <a:avLst/>
                      </a:prstGeom>
                      <a:noFill/>
                      <a:ln>
                        <a:noFill/>
                      </a:ln>
                      <a:effectLst/>
                    </p:spPr>
                  </p:pic>
                </p:oleObj>
              </mc:Fallback>
            </mc:AlternateContent>
          </a:graphicData>
        </a:graphic>
      </p:graphicFrame>
      <p:graphicFrame>
        <p:nvGraphicFramePr>
          <p:cNvPr id="6162" name="Object 29"/>
          <p:cNvGraphicFramePr>
            <a:graphicFrameLocks noChangeAspect="1"/>
          </p:cNvGraphicFramePr>
          <p:nvPr>
            <p:extLst>
              <p:ext uri="{D42A27DB-BD31-4B8C-83A1-F6EECF244321}">
                <p14:modId xmlns:p14="http://schemas.microsoft.com/office/powerpoint/2010/main" val="2022069228"/>
              </p:ext>
            </p:extLst>
          </p:nvPr>
        </p:nvGraphicFramePr>
        <p:xfrm>
          <a:off x="1435277" y="1891563"/>
          <a:ext cx="617537" cy="222647"/>
        </p:xfrm>
        <a:graphic>
          <a:graphicData uri="http://schemas.openxmlformats.org/presentationml/2006/ole">
            <mc:AlternateContent xmlns:mc="http://schemas.openxmlformats.org/markup-compatibility/2006">
              <mc:Choice xmlns:v="urn:schemas-microsoft-com:vml" Requires="v">
                <p:oleObj spid="_x0000_s1109" name="Worksheet" r:id="rId17" imgW="617328" imgH="297180" progId="Excel.Sheet.8">
                  <p:link updateAutomatic="1"/>
                </p:oleObj>
              </mc:Choice>
              <mc:Fallback>
                <p:oleObj name="Worksheet" r:id="rId17" imgW="617328" imgH="297180" progId="Excel.Sheet.8">
                  <p:link updateAutomatic="1"/>
                  <p:pic>
                    <p:nvPicPr>
                      <p:cNvPr id="0" name="Object 29"/>
                      <p:cNvPicPr>
                        <a:picLocks noChangeAspect="1" noChangeArrowheads="1"/>
                      </p:cNvPicPr>
                      <p:nvPr/>
                    </p:nvPicPr>
                    <p:blipFill>
                      <a:blip r:embed="rId18">
                        <a:alphaModFix amt="50000"/>
                        <a:extLst>
                          <a:ext uri="{28A0092B-C50C-407E-A947-70E740481C1C}">
                            <a14:useLocalDpi xmlns:a14="http://schemas.microsoft.com/office/drawing/2010/main" val="0"/>
                          </a:ext>
                        </a:extLst>
                      </a:blip>
                      <a:srcRect/>
                      <a:stretch>
                        <a:fillRect/>
                      </a:stretch>
                    </p:blipFill>
                    <p:spPr bwMode="auto">
                      <a:xfrm>
                        <a:off x="1435277" y="1891563"/>
                        <a:ext cx="617537" cy="222647"/>
                      </a:xfrm>
                      <a:prstGeom prst="rect">
                        <a:avLst/>
                      </a:prstGeom>
                      <a:noFill/>
                      <a:ln>
                        <a:noFill/>
                      </a:ln>
                      <a:effectLst/>
                      <a:extLst>
                        <a:ext uri="{909E8E84-426E-40dd-AFC4-6F175D3DCCD1}">
                          <a14:hiddenFill xmlns:a14="http://schemas.microsoft.com/office/drawing/2010/main">
                            <a:solidFill>
                              <a:srgbClr val="EAEAEA">
                                <a:alpha val="50195"/>
                              </a:srgbClr>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6163" name="Object 30"/>
          <p:cNvGraphicFramePr>
            <a:graphicFrameLocks noChangeAspect="1"/>
          </p:cNvGraphicFramePr>
          <p:nvPr>
            <p:extLst>
              <p:ext uri="{D42A27DB-BD31-4B8C-83A1-F6EECF244321}">
                <p14:modId xmlns:p14="http://schemas.microsoft.com/office/powerpoint/2010/main" val="2320775362"/>
              </p:ext>
            </p:extLst>
          </p:nvPr>
        </p:nvGraphicFramePr>
        <p:xfrm>
          <a:off x="2338212" y="2112169"/>
          <a:ext cx="617538" cy="222647"/>
        </p:xfrm>
        <a:graphic>
          <a:graphicData uri="http://schemas.openxmlformats.org/presentationml/2006/ole">
            <mc:AlternateContent xmlns:mc="http://schemas.openxmlformats.org/markup-compatibility/2006">
              <mc:Choice xmlns:v="urn:schemas-microsoft-com:vml" Requires="v">
                <p:oleObj spid="_x0000_s1110" name="Worksheet" r:id="rId19" imgW="617328" imgH="297180" progId="Excel.Sheet.8">
                  <p:link updateAutomatic="1"/>
                </p:oleObj>
              </mc:Choice>
              <mc:Fallback>
                <p:oleObj name="Worksheet" r:id="rId19" imgW="617328" imgH="297180" progId="Excel.Sheet.8">
                  <p:link updateAutomatic="1"/>
                  <p:pic>
                    <p:nvPicPr>
                      <p:cNvPr id="0" name="Object 30"/>
                      <p:cNvPicPr>
                        <a:picLocks noChangeAspect="1" noChangeArrowheads="1"/>
                      </p:cNvPicPr>
                      <p:nvPr/>
                    </p:nvPicPr>
                    <p:blipFill>
                      <a:blip r:embed="rId20">
                        <a:alphaModFix amt="50000"/>
                        <a:extLst>
                          <a:ext uri="{28A0092B-C50C-407E-A947-70E740481C1C}">
                            <a14:useLocalDpi xmlns:a14="http://schemas.microsoft.com/office/drawing/2010/main" val="0"/>
                          </a:ext>
                        </a:extLst>
                      </a:blip>
                      <a:srcRect/>
                      <a:stretch>
                        <a:fillRect/>
                      </a:stretch>
                    </p:blipFill>
                    <p:spPr bwMode="auto">
                      <a:xfrm>
                        <a:off x="2338212" y="2112169"/>
                        <a:ext cx="617538" cy="222647"/>
                      </a:xfrm>
                      <a:prstGeom prst="rect">
                        <a:avLst/>
                      </a:prstGeom>
                      <a:noFill/>
                      <a:ln>
                        <a:noFill/>
                      </a:ln>
                      <a:effectLst/>
                    </p:spPr>
                  </p:pic>
                </p:oleObj>
              </mc:Fallback>
            </mc:AlternateContent>
          </a:graphicData>
        </a:graphic>
      </p:graphicFrame>
      <p:graphicFrame>
        <p:nvGraphicFramePr>
          <p:cNvPr id="6164" name="Object 31"/>
          <p:cNvGraphicFramePr>
            <a:graphicFrameLocks noChangeAspect="1"/>
          </p:cNvGraphicFramePr>
          <p:nvPr>
            <p:extLst>
              <p:ext uri="{D42A27DB-BD31-4B8C-83A1-F6EECF244321}">
                <p14:modId xmlns:p14="http://schemas.microsoft.com/office/powerpoint/2010/main" val="1683391961"/>
              </p:ext>
            </p:extLst>
          </p:nvPr>
        </p:nvGraphicFramePr>
        <p:xfrm>
          <a:off x="2294027" y="2247901"/>
          <a:ext cx="617538" cy="222647"/>
        </p:xfrm>
        <a:graphic>
          <a:graphicData uri="http://schemas.openxmlformats.org/presentationml/2006/ole">
            <mc:AlternateContent xmlns:mc="http://schemas.openxmlformats.org/markup-compatibility/2006">
              <mc:Choice xmlns:v="urn:schemas-microsoft-com:vml" Requires="v">
                <p:oleObj spid="_x0000_s1111" name="Worksheet" r:id="rId21" imgW="617328" imgH="297180" progId="Excel.Sheet.8">
                  <p:link updateAutomatic="1"/>
                </p:oleObj>
              </mc:Choice>
              <mc:Fallback>
                <p:oleObj name="Worksheet" r:id="rId21" imgW="617328" imgH="297180" progId="Excel.Sheet.8">
                  <p:link updateAutomatic="1"/>
                  <p:pic>
                    <p:nvPicPr>
                      <p:cNvPr id="0" name="Object 31"/>
                      <p:cNvPicPr>
                        <a:picLocks noChangeAspect="1" noChangeArrowheads="1"/>
                      </p:cNvPicPr>
                      <p:nvPr/>
                    </p:nvPicPr>
                    <p:blipFill>
                      <a:blip r:embed="rId22">
                        <a:alphaModFix amt="50000"/>
                        <a:extLst>
                          <a:ext uri="{28A0092B-C50C-407E-A947-70E740481C1C}">
                            <a14:useLocalDpi xmlns:a14="http://schemas.microsoft.com/office/drawing/2010/main" val="0"/>
                          </a:ext>
                        </a:extLst>
                      </a:blip>
                      <a:srcRect/>
                      <a:stretch>
                        <a:fillRect/>
                      </a:stretch>
                    </p:blipFill>
                    <p:spPr bwMode="auto">
                      <a:xfrm>
                        <a:off x="2294027" y="2247901"/>
                        <a:ext cx="617538" cy="222647"/>
                      </a:xfrm>
                      <a:prstGeom prst="rect">
                        <a:avLst/>
                      </a:prstGeom>
                      <a:noFill/>
                      <a:ln>
                        <a:noFill/>
                      </a:ln>
                      <a:effectLst/>
                      <a:extLst>
                        <a:ext uri="{909E8E84-426E-40dd-AFC4-6F175D3DCCD1}">
                          <a14:hiddenFill xmlns:a14="http://schemas.microsoft.com/office/drawing/2010/main">
                            <a:solidFill>
                              <a:srgbClr val="EAEAEA">
                                <a:alpha val="50195"/>
                              </a:srgbClr>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6165" name="Object 32"/>
          <p:cNvGraphicFramePr>
            <a:graphicFrameLocks noChangeAspect="1"/>
          </p:cNvGraphicFramePr>
          <p:nvPr/>
        </p:nvGraphicFramePr>
        <p:xfrm>
          <a:off x="2781300" y="2519363"/>
          <a:ext cx="617538" cy="240506"/>
        </p:xfrm>
        <a:graphic>
          <a:graphicData uri="http://schemas.openxmlformats.org/presentationml/2006/ole">
            <mc:AlternateContent xmlns:mc="http://schemas.openxmlformats.org/markup-compatibility/2006">
              <mc:Choice xmlns:v="urn:schemas-microsoft-com:vml" Requires="v">
                <p:oleObj spid="_x0000_s1112" name="Worksheet" r:id="rId23" imgW="617328" imgH="320040" progId="Excel.Sheet.8">
                  <p:link updateAutomatic="1"/>
                </p:oleObj>
              </mc:Choice>
              <mc:Fallback>
                <p:oleObj name="Worksheet" r:id="rId23" imgW="617328" imgH="320040" progId="Excel.Sheet.8">
                  <p:link updateAutomatic="1"/>
                  <p:pic>
                    <p:nvPicPr>
                      <p:cNvPr id="0" name="Object 32"/>
                      <p:cNvPicPr>
                        <a:picLocks noChangeAspect="1" noChangeArrowheads="1"/>
                      </p:cNvPicPr>
                      <p:nvPr/>
                    </p:nvPicPr>
                    <p:blipFill>
                      <a:blip r:embed="rId24">
                        <a:alphaModFix amt="50000"/>
                        <a:extLst>
                          <a:ext uri="{28A0092B-C50C-407E-A947-70E740481C1C}">
                            <a14:useLocalDpi xmlns:a14="http://schemas.microsoft.com/office/drawing/2010/main" val="0"/>
                          </a:ext>
                        </a:extLst>
                      </a:blip>
                      <a:srcRect/>
                      <a:stretch>
                        <a:fillRect/>
                      </a:stretch>
                    </p:blipFill>
                    <p:spPr bwMode="auto">
                      <a:xfrm>
                        <a:off x="2781300" y="2519363"/>
                        <a:ext cx="617538" cy="240506"/>
                      </a:xfrm>
                      <a:prstGeom prst="rect">
                        <a:avLst/>
                      </a:prstGeom>
                      <a:noFill/>
                      <a:ln>
                        <a:noFill/>
                      </a:ln>
                      <a:effectLst/>
                      <a:extLst>
                        <a:ext uri="{909E8E84-426E-40dd-AFC4-6F175D3DCCD1}">
                          <a14:hiddenFill xmlns:a14="http://schemas.microsoft.com/office/drawing/2010/main">
                            <a:solidFill>
                              <a:srgbClr val="EAEAEA">
                                <a:alpha val="50195"/>
                              </a:srgbClr>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6166" name="Object 33"/>
          <p:cNvGraphicFramePr>
            <a:graphicFrameLocks noChangeAspect="1"/>
          </p:cNvGraphicFramePr>
          <p:nvPr/>
        </p:nvGraphicFramePr>
        <p:xfrm>
          <a:off x="2781300" y="2653904"/>
          <a:ext cx="617538" cy="240506"/>
        </p:xfrm>
        <a:graphic>
          <a:graphicData uri="http://schemas.openxmlformats.org/presentationml/2006/ole">
            <mc:AlternateContent xmlns:mc="http://schemas.openxmlformats.org/markup-compatibility/2006">
              <mc:Choice xmlns:v="urn:schemas-microsoft-com:vml" Requires="v">
                <p:oleObj spid="_x0000_s1113" name="Worksheet" r:id="rId25" imgW="617328" imgH="320040" progId="Excel.Sheet.8">
                  <p:link updateAutomatic="1"/>
                </p:oleObj>
              </mc:Choice>
              <mc:Fallback>
                <p:oleObj name="Worksheet" r:id="rId25" imgW="617328" imgH="320040" progId="Excel.Sheet.8">
                  <p:link updateAutomatic="1"/>
                  <p:pic>
                    <p:nvPicPr>
                      <p:cNvPr id="0" name="Object 33"/>
                      <p:cNvPicPr>
                        <a:picLocks noChangeAspect="1" noChangeArrowheads="1"/>
                      </p:cNvPicPr>
                      <p:nvPr/>
                    </p:nvPicPr>
                    <p:blipFill>
                      <a:blip r:embed="rId26">
                        <a:alphaModFix amt="50000"/>
                        <a:extLst>
                          <a:ext uri="{28A0092B-C50C-407E-A947-70E740481C1C}">
                            <a14:useLocalDpi xmlns:a14="http://schemas.microsoft.com/office/drawing/2010/main" val="0"/>
                          </a:ext>
                        </a:extLst>
                      </a:blip>
                      <a:srcRect/>
                      <a:stretch>
                        <a:fillRect/>
                      </a:stretch>
                    </p:blipFill>
                    <p:spPr bwMode="auto">
                      <a:xfrm>
                        <a:off x="2781300" y="2653904"/>
                        <a:ext cx="617538" cy="240506"/>
                      </a:xfrm>
                      <a:prstGeom prst="rect">
                        <a:avLst/>
                      </a:prstGeom>
                      <a:noFill/>
                      <a:ln>
                        <a:noFill/>
                      </a:ln>
                      <a:effectLst/>
                      <a:extLst>
                        <a:ext uri="{909E8E84-426E-40dd-AFC4-6F175D3DCCD1}">
                          <a14:hiddenFill xmlns:a14="http://schemas.microsoft.com/office/drawing/2010/main">
                            <a:solidFill>
                              <a:srgbClr val="EAEAEA">
                                <a:alpha val="50195"/>
                              </a:srgbClr>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6167" name="Object 34"/>
          <p:cNvGraphicFramePr>
            <a:graphicFrameLocks noChangeAspect="1"/>
          </p:cNvGraphicFramePr>
          <p:nvPr/>
        </p:nvGraphicFramePr>
        <p:xfrm>
          <a:off x="2176464" y="3483769"/>
          <a:ext cx="617537" cy="222647"/>
        </p:xfrm>
        <a:graphic>
          <a:graphicData uri="http://schemas.openxmlformats.org/presentationml/2006/ole">
            <mc:AlternateContent xmlns:mc="http://schemas.openxmlformats.org/markup-compatibility/2006">
              <mc:Choice xmlns:v="urn:schemas-microsoft-com:vml" Requires="v">
                <p:oleObj spid="_x0000_s1114" name="Worksheet" r:id="rId27" imgW="617328" imgH="297180" progId="Excel.Sheet.8">
                  <p:link updateAutomatic="1"/>
                </p:oleObj>
              </mc:Choice>
              <mc:Fallback>
                <p:oleObj name="Worksheet" r:id="rId27" imgW="617328" imgH="297180" progId="Excel.Sheet.8">
                  <p:link updateAutomatic="1"/>
                  <p:pic>
                    <p:nvPicPr>
                      <p:cNvPr id="0" name="Object 34"/>
                      <p:cNvPicPr>
                        <a:picLocks noChangeAspect="1" noChangeArrowheads="1"/>
                      </p:cNvPicPr>
                      <p:nvPr/>
                    </p:nvPicPr>
                    <p:blipFill>
                      <a:blip r:embed="rId28">
                        <a:alphaModFix amt="50000"/>
                        <a:extLst>
                          <a:ext uri="{28A0092B-C50C-407E-A947-70E740481C1C}">
                            <a14:useLocalDpi xmlns:a14="http://schemas.microsoft.com/office/drawing/2010/main" val="0"/>
                          </a:ext>
                        </a:extLst>
                      </a:blip>
                      <a:srcRect/>
                      <a:stretch>
                        <a:fillRect/>
                      </a:stretch>
                    </p:blipFill>
                    <p:spPr bwMode="auto">
                      <a:xfrm>
                        <a:off x="2176464" y="3483769"/>
                        <a:ext cx="617537" cy="222647"/>
                      </a:xfrm>
                      <a:prstGeom prst="rect">
                        <a:avLst/>
                      </a:prstGeom>
                      <a:noFill/>
                      <a:ln>
                        <a:noFill/>
                      </a:ln>
                      <a:effectLst/>
                      <a:extLst>
                        <a:ext uri="{909E8E84-426E-40dd-AFC4-6F175D3DCCD1}">
                          <a14:hiddenFill xmlns:a14="http://schemas.microsoft.com/office/drawing/2010/main">
                            <a:solidFill>
                              <a:srgbClr val="EAEAEA">
                                <a:alpha val="50195"/>
                              </a:srgbClr>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6168" name="Object 35"/>
          <p:cNvGraphicFramePr>
            <a:graphicFrameLocks noChangeAspect="1"/>
          </p:cNvGraphicFramePr>
          <p:nvPr/>
        </p:nvGraphicFramePr>
        <p:xfrm>
          <a:off x="2176464" y="3608785"/>
          <a:ext cx="617537" cy="222647"/>
        </p:xfrm>
        <a:graphic>
          <a:graphicData uri="http://schemas.openxmlformats.org/presentationml/2006/ole">
            <mc:AlternateContent xmlns:mc="http://schemas.openxmlformats.org/markup-compatibility/2006">
              <mc:Choice xmlns:v="urn:schemas-microsoft-com:vml" Requires="v">
                <p:oleObj spid="_x0000_s1115" name="Worksheet" r:id="rId29" imgW="617328" imgH="297180" progId="Excel.Sheet.8">
                  <p:link updateAutomatic="1"/>
                </p:oleObj>
              </mc:Choice>
              <mc:Fallback>
                <p:oleObj name="Worksheet" r:id="rId29" imgW="617328" imgH="297180" progId="Excel.Sheet.8">
                  <p:link updateAutomatic="1"/>
                  <p:pic>
                    <p:nvPicPr>
                      <p:cNvPr id="0" name="Object 35"/>
                      <p:cNvPicPr>
                        <a:picLocks noChangeAspect="1" noChangeArrowheads="1"/>
                      </p:cNvPicPr>
                      <p:nvPr/>
                    </p:nvPicPr>
                    <p:blipFill>
                      <a:blip r:embed="rId30">
                        <a:alphaModFix amt="50000"/>
                        <a:extLst>
                          <a:ext uri="{28A0092B-C50C-407E-A947-70E740481C1C}">
                            <a14:useLocalDpi xmlns:a14="http://schemas.microsoft.com/office/drawing/2010/main" val="0"/>
                          </a:ext>
                        </a:extLst>
                      </a:blip>
                      <a:srcRect/>
                      <a:stretch>
                        <a:fillRect/>
                      </a:stretch>
                    </p:blipFill>
                    <p:spPr bwMode="auto">
                      <a:xfrm>
                        <a:off x="2176464" y="3608785"/>
                        <a:ext cx="617537" cy="222647"/>
                      </a:xfrm>
                      <a:prstGeom prst="rect">
                        <a:avLst/>
                      </a:prstGeom>
                      <a:noFill/>
                      <a:ln>
                        <a:noFill/>
                      </a:ln>
                      <a:effectLst/>
                      <a:extLst>
                        <a:ext uri="{909E8E84-426E-40dd-AFC4-6F175D3DCCD1}">
                          <a14:hiddenFill xmlns:a14="http://schemas.microsoft.com/office/drawing/2010/main">
                            <a:solidFill>
                              <a:srgbClr val="EAEAEA">
                                <a:alpha val="50195"/>
                              </a:srgbClr>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6169" name="Object 36"/>
          <p:cNvGraphicFramePr>
            <a:graphicFrameLocks noChangeAspect="1"/>
          </p:cNvGraphicFramePr>
          <p:nvPr/>
        </p:nvGraphicFramePr>
        <p:xfrm>
          <a:off x="1120775" y="2739628"/>
          <a:ext cx="617538" cy="222647"/>
        </p:xfrm>
        <a:graphic>
          <a:graphicData uri="http://schemas.openxmlformats.org/presentationml/2006/ole">
            <mc:AlternateContent xmlns:mc="http://schemas.openxmlformats.org/markup-compatibility/2006">
              <mc:Choice xmlns:v="urn:schemas-microsoft-com:vml" Requires="v">
                <p:oleObj spid="_x0000_s1116" name="Worksheet" r:id="rId31" imgW="617328" imgH="297180" progId="Excel.Sheet.8">
                  <p:link updateAutomatic="1"/>
                </p:oleObj>
              </mc:Choice>
              <mc:Fallback>
                <p:oleObj name="Worksheet" r:id="rId31" imgW="617328" imgH="297180" progId="Excel.Sheet.8">
                  <p:link updateAutomatic="1"/>
                  <p:pic>
                    <p:nvPicPr>
                      <p:cNvPr id="0" name="Object 36"/>
                      <p:cNvPicPr>
                        <a:picLocks noChangeAspect="1" noChangeArrowheads="1"/>
                      </p:cNvPicPr>
                      <p:nvPr/>
                    </p:nvPicPr>
                    <p:blipFill>
                      <a:blip r:embed="rId32">
                        <a:alphaModFix amt="50000"/>
                        <a:extLst>
                          <a:ext uri="{28A0092B-C50C-407E-A947-70E740481C1C}">
                            <a14:useLocalDpi xmlns:a14="http://schemas.microsoft.com/office/drawing/2010/main" val="0"/>
                          </a:ext>
                        </a:extLst>
                      </a:blip>
                      <a:srcRect/>
                      <a:stretch>
                        <a:fillRect/>
                      </a:stretch>
                    </p:blipFill>
                    <p:spPr bwMode="auto">
                      <a:xfrm>
                        <a:off x="1120775" y="2739628"/>
                        <a:ext cx="617538" cy="222647"/>
                      </a:xfrm>
                      <a:prstGeom prst="rect">
                        <a:avLst/>
                      </a:prstGeom>
                      <a:noFill/>
                      <a:ln>
                        <a:noFill/>
                      </a:ln>
                      <a:effectLst/>
                      <a:extLst>
                        <a:ext uri="{909E8E84-426E-40dd-AFC4-6F175D3DCCD1}">
                          <a14:hiddenFill xmlns:a14="http://schemas.microsoft.com/office/drawing/2010/main">
                            <a:solidFill>
                              <a:srgbClr val="EAEAEA">
                                <a:alpha val="50195"/>
                              </a:srgbClr>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6170" name="Object 37"/>
          <p:cNvGraphicFramePr>
            <a:graphicFrameLocks noChangeAspect="1"/>
          </p:cNvGraphicFramePr>
          <p:nvPr/>
        </p:nvGraphicFramePr>
        <p:xfrm>
          <a:off x="1184275" y="2856310"/>
          <a:ext cx="617538" cy="222647"/>
        </p:xfrm>
        <a:graphic>
          <a:graphicData uri="http://schemas.openxmlformats.org/presentationml/2006/ole">
            <mc:AlternateContent xmlns:mc="http://schemas.openxmlformats.org/markup-compatibility/2006">
              <mc:Choice xmlns:v="urn:schemas-microsoft-com:vml" Requires="v">
                <p:oleObj spid="_x0000_s1117" name="Worksheet" r:id="rId33" imgW="617328" imgH="297180" progId="Excel.Sheet.8">
                  <p:link updateAutomatic="1"/>
                </p:oleObj>
              </mc:Choice>
              <mc:Fallback>
                <p:oleObj name="Worksheet" r:id="rId33" imgW="617328" imgH="297180" progId="Excel.Sheet.8">
                  <p:link updateAutomatic="1"/>
                  <p:pic>
                    <p:nvPicPr>
                      <p:cNvPr id="0" name="Object 37"/>
                      <p:cNvPicPr>
                        <a:picLocks noChangeAspect="1" noChangeArrowheads="1"/>
                      </p:cNvPicPr>
                      <p:nvPr/>
                    </p:nvPicPr>
                    <p:blipFill>
                      <a:blip r:embed="rId34">
                        <a:alphaModFix amt="50000"/>
                        <a:extLst>
                          <a:ext uri="{28A0092B-C50C-407E-A947-70E740481C1C}">
                            <a14:useLocalDpi xmlns:a14="http://schemas.microsoft.com/office/drawing/2010/main" val="0"/>
                          </a:ext>
                        </a:extLst>
                      </a:blip>
                      <a:srcRect/>
                      <a:stretch>
                        <a:fillRect/>
                      </a:stretch>
                    </p:blipFill>
                    <p:spPr bwMode="auto">
                      <a:xfrm>
                        <a:off x="1184275" y="2856310"/>
                        <a:ext cx="617538" cy="222647"/>
                      </a:xfrm>
                      <a:prstGeom prst="rect">
                        <a:avLst/>
                      </a:prstGeom>
                      <a:noFill/>
                      <a:ln>
                        <a:noFill/>
                      </a:ln>
                      <a:effectLst/>
                      <a:extLst>
                        <a:ext uri="{909E8E84-426E-40dd-AFC4-6F175D3DCCD1}">
                          <a14:hiddenFill xmlns:a14="http://schemas.microsoft.com/office/drawing/2010/main">
                            <a:solidFill>
                              <a:srgbClr val="EAEAEA">
                                <a:alpha val="50195"/>
                              </a:srgbClr>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6171" name="Rectangle 20"/>
          <p:cNvSpPr>
            <a:spLocks noChangeArrowheads="1"/>
          </p:cNvSpPr>
          <p:nvPr/>
        </p:nvSpPr>
        <p:spPr bwMode="auto">
          <a:xfrm>
            <a:off x="910663" y="687792"/>
            <a:ext cx="3006615" cy="369332"/>
          </a:xfrm>
          <a:prstGeom prst="rect">
            <a:avLst/>
          </a:prstGeom>
          <a:noFill/>
          <a:ln w="9525">
            <a:noFill/>
            <a:miter lim="800000"/>
            <a:headEnd/>
            <a:tailEnd/>
          </a:ln>
        </p:spPr>
        <p:txBody>
          <a:bodyPr wrap="none">
            <a:spAutoFit/>
          </a:bodyPr>
          <a:lstStyle/>
          <a:p>
            <a:pPr algn="ctr" eaLnBrk="1" hangingPunct="1"/>
            <a:r>
              <a:rPr lang="en-US" altLang="en-US" sz="1800" b="1" dirty="0">
                <a:solidFill>
                  <a:schemeClr val="tx2"/>
                </a:solidFill>
              </a:rPr>
              <a:t>Paper and Board Demand </a:t>
            </a:r>
          </a:p>
        </p:txBody>
      </p:sp>
      <p:graphicFrame>
        <p:nvGraphicFramePr>
          <p:cNvPr id="6172" name="Object 24"/>
          <p:cNvGraphicFramePr>
            <a:graphicFrameLocks noChangeAspect="1"/>
          </p:cNvGraphicFramePr>
          <p:nvPr/>
        </p:nvGraphicFramePr>
        <p:xfrm>
          <a:off x="4195764" y="1238251"/>
          <a:ext cx="617537" cy="240506"/>
        </p:xfrm>
        <a:graphic>
          <a:graphicData uri="http://schemas.openxmlformats.org/presentationml/2006/ole">
            <mc:AlternateContent xmlns:mc="http://schemas.openxmlformats.org/markup-compatibility/2006">
              <mc:Choice xmlns:v="urn:schemas-microsoft-com:vml" Requires="v">
                <p:oleObj spid="_x0000_s1118" name="Worksheet" r:id="rId35" imgW="617328" imgH="320040" progId="Excel.Sheet.8">
                  <p:link updateAutomatic="1"/>
                </p:oleObj>
              </mc:Choice>
              <mc:Fallback>
                <p:oleObj name="Worksheet" r:id="rId35" imgW="617328" imgH="320040" progId="Excel.Sheet.8">
                  <p:link updateAutomatic="1"/>
                  <p:pic>
                    <p:nvPicPr>
                      <p:cNvPr id="0" name="Object 24"/>
                      <p:cNvPicPr>
                        <a:picLocks noChangeAspect="1" noChangeArrowheads="1"/>
                      </p:cNvPicPr>
                      <p:nvPr/>
                    </p:nvPicPr>
                    <p:blipFill>
                      <a:blip r:embed="rId36">
                        <a:alphaModFix amt="50000"/>
                        <a:extLst>
                          <a:ext uri="{28A0092B-C50C-407E-A947-70E740481C1C}">
                            <a14:useLocalDpi xmlns:a14="http://schemas.microsoft.com/office/drawing/2010/main" val="0"/>
                          </a:ext>
                        </a:extLst>
                      </a:blip>
                      <a:srcRect/>
                      <a:stretch>
                        <a:fillRect/>
                      </a:stretch>
                    </p:blipFill>
                    <p:spPr bwMode="auto">
                      <a:xfrm>
                        <a:off x="4195764" y="1238251"/>
                        <a:ext cx="617537" cy="240506"/>
                      </a:xfrm>
                      <a:prstGeom prst="rect">
                        <a:avLst/>
                      </a:prstGeom>
                      <a:noFill/>
                      <a:ln>
                        <a:noFill/>
                      </a:ln>
                      <a:effectLst/>
                      <a:extLst>
                        <a:ext uri="{909E8E84-426E-40dd-AFC4-6F175D3DCCD1}">
                          <a14:hiddenFill xmlns:a14="http://schemas.microsoft.com/office/drawing/2010/main">
                            <a:solidFill>
                              <a:srgbClr val="EAEAEA">
                                <a:alpha val="50195"/>
                              </a:srgbClr>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6173" name="Object 19"/>
          <p:cNvGraphicFramePr>
            <a:graphicFrameLocks noChangeAspect="1"/>
          </p:cNvGraphicFramePr>
          <p:nvPr>
            <p:extLst>
              <p:ext uri="{D42A27DB-BD31-4B8C-83A1-F6EECF244321}">
                <p14:modId xmlns:p14="http://schemas.microsoft.com/office/powerpoint/2010/main" val="3563311662"/>
              </p:ext>
            </p:extLst>
          </p:nvPr>
        </p:nvGraphicFramePr>
        <p:xfrm>
          <a:off x="1751101" y="2135666"/>
          <a:ext cx="617538" cy="222647"/>
        </p:xfrm>
        <a:graphic>
          <a:graphicData uri="http://schemas.openxmlformats.org/presentationml/2006/ole">
            <mc:AlternateContent xmlns:mc="http://schemas.openxmlformats.org/markup-compatibility/2006">
              <mc:Choice xmlns:v="urn:schemas-microsoft-com:vml" Requires="v">
                <p:oleObj spid="_x0000_s1119" name="Worksheet" r:id="rId37" imgW="617328" imgH="297180" progId="Excel.Sheet.8">
                  <p:link updateAutomatic="1"/>
                </p:oleObj>
              </mc:Choice>
              <mc:Fallback>
                <p:oleObj name="Worksheet" r:id="rId37" imgW="617328" imgH="297180" progId="Excel.Sheet.8">
                  <p:link updateAutomatic="1"/>
                  <p:pic>
                    <p:nvPicPr>
                      <p:cNvPr id="0" name="Object 19"/>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1751101" y="2135666"/>
                        <a:ext cx="617538" cy="222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6174" name="Object 20"/>
          <p:cNvGraphicFramePr>
            <a:graphicFrameLocks noChangeAspect="1"/>
          </p:cNvGraphicFramePr>
          <p:nvPr>
            <p:extLst>
              <p:ext uri="{D42A27DB-BD31-4B8C-83A1-F6EECF244321}">
                <p14:modId xmlns:p14="http://schemas.microsoft.com/office/powerpoint/2010/main" val="3560641285"/>
              </p:ext>
            </p:extLst>
          </p:nvPr>
        </p:nvGraphicFramePr>
        <p:xfrm>
          <a:off x="1735139" y="2305051"/>
          <a:ext cx="617537" cy="222647"/>
        </p:xfrm>
        <a:graphic>
          <a:graphicData uri="http://schemas.openxmlformats.org/presentationml/2006/ole">
            <mc:AlternateContent xmlns:mc="http://schemas.openxmlformats.org/markup-compatibility/2006">
              <mc:Choice xmlns:v="urn:schemas-microsoft-com:vml" Requires="v">
                <p:oleObj spid="_x0000_s1120" name="Worksheet" r:id="rId39" imgW="617328" imgH="297180" progId="Excel.Sheet.8">
                  <p:link updateAutomatic="1"/>
                </p:oleObj>
              </mc:Choice>
              <mc:Fallback>
                <p:oleObj name="Worksheet" r:id="rId39" imgW="617328" imgH="297180" progId="Excel.Sheet.8">
                  <p:link updateAutomatic="1"/>
                  <p:pic>
                    <p:nvPicPr>
                      <p:cNvPr id="0" name="Object 20"/>
                      <p:cNvPicPr>
                        <a:picLocks noChangeAspect="1" noChangeArrowheads="1"/>
                      </p:cNvPicPr>
                      <p:nvPr/>
                    </p:nvPicPr>
                    <p:blipFill>
                      <a:blip r:embed="rId40">
                        <a:extLst>
                          <a:ext uri="{28A0092B-C50C-407E-A947-70E740481C1C}">
                            <a14:useLocalDpi xmlns:a14="http://schemas.microsoft.com/office/drawing/2010/main" val="0"/>
                          </a:ext>
                        </a:extLst>
                      </a:blip>
                      <a:srcRect/>
                      <a:stretch>
                        <a:fillRect/>
                      </a:stretch>
                    </p:blipFill>
                    <p:spPr bwMode="auto">
                      <a:xfrm>
                        <a:off x="1735139" y="2305051"/>
                        <a:ext cx="617537" cy="222647"/>
                      </a:xfrm>
                      <a:prstGeom prst="rect">
                        <a:avLst/>
                      </a:prstGeom>
                      <a:noFill/>
                      <a:ln>
                        <a:noFill/>
                      </a:ln>
                      <a:effectLst/>
                    </p:spPr>
                  </p:pic>
                </p:oleObj>
              </mc:Fallback>
            </mc:AlternateContent>
          </a:graphicData>
        </a:graphic>
      </p:graphicFrame>
      <p:graphicFrame>
        <p:nvGraphicFramePr>
          <p:cNvPr id="6175" name="Object 25"/>
          <p:cNvGraphicFramePr>
            <a:graphicFrameLocks noChangeAspect="1"/>
          </p:cNvGraphicFramePr>
          <p:nvPr>
            <p:extLst>
              <p:ext uri="{D42A27DB-BD31-4B8C-83A1-F6EECF244321}">
                <p14:modId xmlns:p14="http://schemas.microsoft.com/office/powerpoint/2010/main" val="1768521248"/>
              </p:ext>
            </p:extLst>
          </p:nvPr>
        </p:nvGraphicFramePr>
        <p:xfrm>
          <a:off x="2547233" y="1883010"/>
          <a:ext cx="617537" cy="222647"/>
        </p:xfrm>
        <a:graphic>
          <a:graphicData uri="http://schemas.openxmlformats.org/presentationml/2006/ole">
            <mc:AlternateContent xmlns:mc="http://schemas.openxmlformats.org/markup-compatibility/2006">
              <mc:Choice xmlns:v="urn:schemas-microsoft-com:vml" Requires="v">
                <p:oleObj spid="_x0000_s1121" name="Worksheet" r:id="rId41" imgW="617328" imgH="297180" progId="Excel.Sheet.8">
                  <p:link updateAutomatic="1"/>
                </p:oleObj>
              </mc:Choice>
              <mc:Fallback>
                <p:oleObj name="Worksheet" r:id="rId41" imgW="617328" imgH="297180" progId="Excel.Sheet.8">
                  <p:link updateAutomatic="1"/>
                  <p:pic>
                    <p:nvPicPr>
                      <p:cNvPr id="0" name="Object 25"/>
                      <p:cNvPicPr>
                        <a:picLocks noChangeAspect="1" noChangeArrowheads="1"/>
                      </p:cNvPicPr>
                      <p:nvPr/>
                    </p:nvPicPr>
                    <p:blipFill>
                      <a:blip r:embed="rId42">
                        <a:alphaModFix amt="50000"/>
                        <a:extLst>
                          <a:ext uri="{28A0092B-C50C-407E-A947-70E740481C1C}">
                            <a14:useLocalDpi xmlns:a14="http://schemas.microsoft.com/office/drawing/2010/main" val="0"/>
                          </a:ext>
                        </a:extLst>
                      </a:blip>
                      <a:srcRect/>
                      <a:stretch>
                        <a:fillRect/>
                      </a:stretch>
                    </p:blipFill>
                    <p:spPr bwMode="auto">
                      <a:xfrm>
                        <a:off x="2547233" y="1883010"/>
                        <a:ext cx="617537" cy="222647"/>
                      </a:xfrm>
                      <a:prstGeom prst="rect">
                        <a:avLst/>
                      </a:prstGeom>
                      <a:noFill/>
                      <a:ln>
                        <a:noFill/>
                      </a:ln>
                      <a:effectLst/>
                      <a:extLst>
                        <a:ext uri="{909E8E84-426E-40dd-AFC4-6F175D3DCCD1}">
                          <a14:hiddenFill xmlns:a14="http://schemas.microsoft.com/office/drawing/2010/main">
                            <a:solidFill>
                              <a:srgbClr val="EAEAEA">
                                <a:alpha val="50195"/>
                              </a:srgbClr>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err="1" smtClean="0"/>
              <a:t>Muchas</a:t>
            </a:r>
            <a:r>
              <a:rPr lang="en-US" dirty="0" smtClean="0"/>
              <a:t> gracias!</a:t>
            </a:r>
            <a:endParaRPr lang="en-US" dirty="0"/>
          </a:p>
        </p:txBody>
      </p:sp>
      <p:sp>
        <p:nvSpPr>
          <p:cNvPr id="3" name="Subtitle 2"/>
          <p:cNvSpPr>
            <a:spLocks noGrp="1"/>
          </p:cNvSpPr>
          <p:nvPr>
            <p:ph type="subTitle" idx="1"/>
          </p:nvPr>
        </p:nvSpPr>
        <p:spPr/>
        <p:txBody>
          <a:bodyPr/>
          <a:lstStyle/>
          <a:p>
            <a:r>
              <a:rPr lang="en-US" dirty="0" smtClean="0">
                <a:hlinkClick r:id="rId2"/>
              </a:rPr>
              <a:t>mfaleiros@risi.com</a:t>
            </a:r>
            <a:endParaRPr lang="en-US" dirty="0" smtClean="0"/>
          </a:p>
        </p:txBody>
      </p:sp>
      <p:sp>
        <p:nvSpPr>
          <p:cNvPr id="4" name="Footer Placeholder 3"/>
          <p:cNvSpPr>
            <a:spLocks noGrp="1"/>
          </p:cNvSpPr>
          <p:nvPr>
            <p:ph type="ftr" sz="quarter" idx="11"/>
          </p:nvPr>
        </p:nvSpPr>
        <p:spPr/>
        <p:txBody>
          <a:bodyPr/>
          <a:lstStyle/>
          <a:p>
            <a:r>
              <a:rPr lang="en-US" smtClean="0"/>
              <a:t>© Copyright 2015 RISI, Inc. | Proprietary Information</a:t>
            </a:r>
            <a:endParaRPr lang="en-US" dirty="0"/>
          </a:p>
        </p:txBody>
      </p:sp>
      <p:sp>
        <p:nvSpPr>
          <p:cNvPr id="5" name="Slide Number Placeholder 4"/>
          <p:cNvSpPr>
            <a:spLocks noGrp="1"/>
          </p:cNvSpPr>
          <p:nvPr>
            <p:ph type="sldNum" sz="quarter" idx="12"/>
          </p:nvPr>
        </p:nvSpPr>
        <p:spPr/>
        <p:txBody>
          <a:bodyPr/>
          <a:lstStyle/>
          <a:p>
            <a:fld id="{45A3B8D7-AA8A-40F3-A4EF-88A1816D4CC4}" type="slidenum">
              <a:rPr lang="en-US" smtClean="0"/>
              <a:pPr/>
              <a:t>54</a:t>
            </a:fld>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278162" y="1586910"/>
            <a:ext cx="4343400" cy="1314450"/>
          </a:xfrm>
        </p:spPr>
        <p:txBody>
          <a:bodyPr/>
          <a:lstStyle/>
          <a:p>
            <a:pPr marL="102579" indent="-102579" algn="l"/>
            <a:r>
              <a:rPr lang="en-US" sz="2400" b="1" spc="-18" dirty="0" smtClean="0">
                <a:solidFill>
                  <a:schemeClr val="tx2"/>
                </a:solidFill>
              </a:rPr>
              <a:t>For more information:</a:t>
            </a:r>
          </a:p>
          <a:p>
            <a:pPr marL="102579" indent="-102579" algn="l"/>
            <a:endParaRPr lang="en-US" sz="2400" b="1" spc="-18" dirty="0" smtClean="0">
              <a:solidFill>
                <a:schemeClr val="tx2"/>
              </a:solidFill>
            </a:endParaRPr>
          </a:p>
          <a:p>
            <a:pPr marL="102579" indent="-102579" algn="l"/>
            <a:r>
              <a:rPr lang="en-US" sz="2400" b="1" spc="-18" dirty="0" smtClean="0">
                <a:solidFill>
                  <a:schemeClr val="tx2"/>
                </a:solidFill>
              </a:rPr>
              <a:t>Latin American Forecast</a:t>
            </a:r>
          </a:p>
          <a:p>
            <a:pPr marL="102579" indent="-102579" algn="l"/>
            <a:r>
              <a:rPr lang="en-US" sz="2400" b="1" dirty="0" smtClean="0">
                <a:solidFill>
                  <a:schemeClr val="accent6">
                    <a:lumMod val="75000"/>
                  </a:schemeClr>
                </a:solidFill>
              </a:rPr>
              <a:t>www.risi.com/latinam</a:t>
            </a:r>
            <a:endParaRPr lang="en-US" sz="2400" b="1" dirty="0">
              <a:solidFill>
                <a:schemeClr val="accent6">
                  <a:lumMod val="75000"/>
                </a:schemeClr>
              </a:solidFill>
            </a:endParaRPr>
          </a:p>
        </p:txBody>
      </p:sp>
      <p:pic>
        <p:nvPicPr>
          <p:cNvPr id="1026" name="Picture 2"/>
          <p:cNvPicPr>
            <a:picLocks noChangeAspect="1" noChangeArrowheads="1"/>
          </p:cNvPicPr>
          <p:nvPr/>
        </p:nvPicPr>
        <p:blipFill>
          <a:blip r:embed="rId3" cstate="print"/>
          <a:srcRect l="33968" t="16667" r="32065" b="6250"/>
          <a:stretch>
            <a:fillRect/>
          </a:stretch>
        </p:blipFill>
        <p:spPr bwMode="auto">
          <a:xfrm>
            <a:off x="533401" y="1186860"/>
            <a:ext cx="3583459" cy="3429000"/>
          </a:xfrm>
          <a:prstGeom prst="rect">
            <a:avLst/>
          </a:prstGeom>
          <a:noFill/>
          <a:ln w="9525">
            <a:solidFill>
              <a:schemeClr val="bg1">
                <a:lumMod val="75000"/>
              </a:schemeClr>
            </a:solidFill>
            <a:miter lim="800000"/>
            <a:headEnd/>
            <a:tailEnd/>
          </a:ln>
        </p:spPr>
      </p:pic>
      <p:sp>
        <p:nvSpPr>
          <p:cNvPr id="5" name="Rectangle 2"/>
          <p:cNvSpPr txBox="1">
            <a:spLocks noChangeArrowheads="1"/>
          </p:cNvSpPr>
          <p:nvPr/>
        </p:nvSpPr>
        <p:spPr bwMode="auto">
          <a:xfrm>
            <a:off x="350778" y="187037"/>
            <a:ext cx="8270784" cy="6679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smtClean="0">
                <a:ln>
                  <a:noFill/>
                </a:ln>
                <a:solidFill>
                  <a:schemeClr val="tx2"/>
                </a:solidFill>
                <a:effectLst/>
                <a:uLnTx/>
                <a:uFillTx/>
                <a:latin typeface="Arial" pitchFamily="34" charset="0"/>
                <a:ea typeface="MS PGothic" pitchFamily="34" charset="-128"/>
                <a:cs typeface="Arial" pitchFamily="34" charset="0"/>
              </a:rPr>
              <a:t>Thank you for your attention!</a:t>
            </a:r>
            <a:endParaRPr kumimoji="0" lang="en-US" sz="3200" b="1" i="0" u="none" strike="noStrike" kern="1200" cap="none" spc="0" normalizeH="0" baseline="0" noProof="0" dirty="0">
              <a:ln>
                <a:noFill/>
              </a:ln>
              <a:solidFill>
                <a:schemeClr val="tx2"/>
              </a:solidFill>
              <a:effectLst/>
              <a:uLnTx/>
              <a:uFillTx/>
              <a:latin typeface="Arial" pitchFamily="34" charset="0"/>
              <a:ea typeface="MS PGothic" pitchFamily="34" charset="-128"/>
              <a:cs typeface="Arial" pitchFamily="34" charset="0"/>
            </a:endParaRP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1_pleasewor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risi blue</Template>
  <TotalTime>0</TotalTime>
  <Pages>1</Pages>
  <Words>2162</Words>
  <Application>Microsoft Macintosh PowerPoint</Application>
  <PresentationFormat>Presentación en pantalla (16:9)</PresentationFormat>
  <Paragraphs>320</Paragraphs>
  <Slides>55</Slides>
  <Notes>31</Notes>
  <HiddenSlides>0</HiddenSlides>
  <MMClips>0</MMClips>
  <ScaleCrop>false</ScaleCrop>
  <HeadingPairs>
    <vt:vector size="6" baseType="variant">
      <vt:variant>
        <vt:lpstr>Tema</vt:lpstr>
      </vt:variant>
      <vt:variant>
        <vt:i4>1</vt:i4>
      </vt:variant>
      <vt:variant>
        <vt:lpstr>Vínculos</vt:lpstr>
      </vt:variant>
      <vt:variant>
        <vt:i4>19</vt:i4>
      </vt:variant>
      <vt:variant>
        <vt:lpstr>Títulos de diapositiva</vt:lpstr>
      </vt:variant>
      <vt:variant>
        <vt:i4>55</vt:i4>
      </vt:variant>
    </vt:vector>
  </HeadingPairs>
  <TitlesOfParts>
    <vt:vector size="75" baseType="lpstr">
      <vt:lpstr>1_pleasework</vt:lpstr>
      <vt:lpstr>C:\Users\jmaine\Desktop\presentations\Outlook Briefing Charts RISI.xls!Slide 4![Outlook Briefing Charts RISI.xls]Slide 4 Chart 2</vt:lpstr>
      <vt:lpstr>C:\Users\jmaine\Desktop\presentations\Outlook Briefing Charts RISI.xls!Slide 4!R2C20</vt:lpstr>
      <vt:lpstr>C:\Users\jmaine\Desktop\presentations\Outlook Briefing Charts RISI.xls!Slide 4!R3C20</vt:lpstr>
      <vt:lpstr>C:\Users\jmaine\Desktop\presentations\Outlook Briefing Charts RISI.xls!Slide 4!R3C17</vt:lpstr>
      <vt:lpstr>C:\Users\jmaine\Desktop\presentations\Outlook Briefing Charts RISI.xls!Slide 4!R4C17</vt:lpstr>
      <vt:lpstr>C:\Users\jmaine\Desktop\presentations\Outlook Briefing Charts RISI.xls!Slide 4!R5C17</vt:lpstr>
      <vt:lpstr>C:\Users\jmaine\Desktop\presentations\Outlook Briefing Charts RISI.xls!Slide 4!R6C17</vt:lpstr>
      <vt:lpstr>C:\Users\jmaine\Desktop\presentations\Outlook Briefing Charts RISI.xls!Slide 4!R2C19</vt:lpstr>
      <vt:lpstr>C:\Users\jmaine\Desktop\presentations\Outlook Briefing Charts RISI.xls!Slide 4!R2C18</vt:lpstr>
      <vt:lpstr>C:\Users\jmaine\Desktop\presentations\Outlook Briefing Charts RISI.xls!Slide 4!R3C19</vt:lpstr>
      <vt:lpstr>C:\Users\jmaine\Desktop\presentations\Outlook Briefing Charts RISI.xls!Slide 4!R3C18</vt:lpstr>
      <vt:lpstr>C:\Users\jmaine\Desktop\presentations\Outlook Briefing Charts RISI.xls!Slide 4!R4C19</vt:lpstr>
      <vt:lpstr>C:\Users\jmaine\Desktop\presentations\Outlook Briefing Charts RISI.xls!Slide 4!R4C18</vt:lpstr>
      <vt:lpstr>C:\Users\jmaine\Desktop\presentations\Outlook Briefing Charts RISI.xls!Slide 4!R5C19</vt:lpstr>
      <vt:lpstr>C:\Users\jmaine\Desktop\presentations\Outlook Briefing Charts RISI.xls!Slide 4!R5C18</vt:lpstr>
      <vt:lpstr>C:\Users\jmaine\Desktop\presentations\Outlook Briefing Charts RISI.xls!Slide 4!R7C17</vt:lpstr>
      <vt:lpstr>C:\Users\jmaine\Desktop\presentations\Outlook Briefing Charts RISI.xls!Slide 4!R6C19</vt:lpstr>
      <vt:lpstr>C:\Users\jmaine\Desktop\presentations\Outlook Briefing Charts RISI.xls!Slide 4!R6C18</vt:lpstr>
      <vt:lpstr>C:\Users\jmaine\Desktop\presentations\Outlook Briefing Charts RISI.xls!Slide 4!R2C17</vt:lpstr>
      <vt:lpstr>Presentación de PowerPoint</vt:lpstr>
      <vt:lpstr> Resumen del CV</vt:lpstr>
      <vt:lpstr>Notes and Abbreviations</vt:lpstr>
      <vt:lpstr>Celulosa mundial: desarrollos recientes</vt:lpstr>
      <vt:lpstr>Highlights of 2014 Capacity Developments</vt:lpstr>
      <vt:lpstr>As Expected, Pulp Demand Was Stronger in Second Half 2014, Especially in Asia World-20 Shipments by Destination, Thousand Tonnes per Day</vt:lpstr>
      <vt:lpstr>A Strong US Dollar Tends to Hold Down Commodity Prices, Including Pulp</vt:lpstr>
      <vt:lpstr>BSK Delivered Cash Costs to Shanghai: Third Quarter 2014  RISI Cost Benchmarking</vt:lpstr>
      <vt:lpstr>World Production of Paper and Board Graphic, Packaging and Specialty and Tissue; Percent Change</vt:lpstr>
      <vt:lpstr>The New Reality for World P&amp;W Demand: Peak Demand Has Already Happened</vt:lpstr>
      <vt:lpstr>Demand for Tissue Papers  Million Tonnes</vt:lpstr>
      <vt:lpstr>Pulp Supply and Risks</vt:lpstr>
      <vt:lpstr>Key Points for the 2015 Forecast</vt:lpstr>
      <vt:lpstr>Papeles para  empaque</vt:lpstr>
      <vt:lpstr>Presentación de PowerPoint</vt:lpstr>
      <vt:lpstr>Presentación de PowerPoint</vt:lpstr>
      <vt:lpstr>Presentación de PowerPoint</vt:lpstr>
      <vt:lpstr>The Latin American Markets are Among the Fastest Growing Markets in the World Percent Increase in Demand, 2009-2012</vt:lpstr>
      <vt:lpstr>The Growth Markets Can All Be Expected to See Demand Rise with Standard of Living 2012 Figures</vt:lpstr>
      <vt:lpstr>The Latin American Packaging Markets Are Far from Homogenous</vt:lpstr>
      <vt:lpstr>The 10 Largest Latin American Paper Packaging Markets by Tonnage</vt:lpstr>
      <vt:lpstr>Brazil Has the Largest Economy in Latin America, and Also the Largest Packaging Market</vt:lpstr>
      <vt:lpstr>Brazil Stands Out from the Rest of Latin America on the Trade Front Net Imports, Thousand Tonnes</vt:lpstr>
      <vt:lpstr>The Mexican Packaging Markets Are More Volatile than the Brazilian Market Due to the Influence of the USA</vt:lpstr>
      <vt:lpstr>Argentina Is One of the Few Countries in Latin America Where Demand Lags Well  Behind GDP Growth</vt:lpstr>
      <vt:lpstr>Chile Has Turned in Fairly Steady Growth in Paper Packaging Demand</vt:lpstr>
      <vt:lpstr>Chile Has Been the Only Country Other Than Brazil to Maintain a Trade Surplus Net Imports, Thousand Tonnes</vt:lpstr>
      <vt:lpstr>Conclusions: The Latin American Packaging Markets …</vt:lpstr>
      <vt:lpstr>Cartón</vt:lpstr>
      <vt:lpstr>How Are the Global Markets Coping with China’s Capacity Bulge? </vt:lpstr>
      <vt:lpstr>Boxboard Demand in the Rest of the World Is Small (5.3 Million Tonnes in 2013) But Growing Rapidly Million Tonnes and Percent of Global Demand</vt:lpstr>
      <vt:lpstr>Brazilian Exports of Multi-ply Boxboard Compete in Global Markets with the Other Coated Virgin Grades Thousand Tonnes</vt:lpstr>
      <vt:lpstr>Latin American Demand to Outpace Capacity Expansion, Leading to Modest Growth in Net Imports for the Region</vt:lpstr>
      <vt:lpstr>Latin America, Africa and the Middle East Will Be the Battle Grounds for Virgin Boxboard Exports Net Imports, Thousand Tonnes</vt:lpstr>
      <vt:lpstr>Take Home Points for Global Boxboard</vt:lpstr>
      <vt:lpstr>Papeles para impresión</vt:lpstr>
      <vt:lpstr>World Printing &amp; Writing Paper Demand Is the global market in decline? Yes, its just a matter of degree.</vt:lpstr>
      <vt:lpstr>Yet, Global UFS May Still Be Growing… Mechanical grades appear to be flat or declining globally</vt:lpstr>
      <vt:lpstr>Global UFS Demand Growth for 2015 and 2016 Varies by Region Thousand Tonnes, Percent per Year</vt:lpstr>
      <vt:lpstr>Latin America: Small, Yes… But Growing Market??</vt:lpstr>
      <vt:lpstr>…The Region’s Imports Are Growing While Producers Focus on Pulp</vt:lpstr>
      <vt:lpstr>Mexico…Better Prospects than Most of Latin America Due to Stronger GDP and Link to US Markets</vt:lpstr>
      <vt:lpstr>Comparative Costs for Producing Standard 20 lb/75 gsm Cut Size Office Papers US Dollars per Tonne, Second Half of 2013</vt:lpstr>
      <vt:lpstr>World Uncoated Freesheet Demand Million Tonnes, Percent Change</vt:lpstr>
      <vt:lpstr>Global Demand for Cut Size Uncoated Freesheet Paper Thousand Tonnes</vt:lpstr>
      <vt:lpstr>North American Demand for Cut Size Uncoated Freesheet Paper (Thousand tonnes)</vt:lpstr>
      <vt:lpstr>Latin American Demand for Cut Size Uncoated Freesheet Paper (Thousand Tonnes)</vt:lpstr>
      <vt:lpstr>Per Capita Consumption of Cut Size Uncoated Freesheet Paper by Region KG/Person</vt:lpstr>
      <vt:lpstr>Global Overcapacity Developed in  2011-2013 Announced Net Uncoated Woodfree Capacity Changes for 2011-2013 vs. Demand Growth for the Same Period, Thousand Tonnes</vt:lpstr>
      <vt:lpstr>Leading to a Rise in Exports from Asia While Brazil’s Net Exports of Uncoated Freesheet Stagnate</vt:lpstr>
      <vt:lpstr>UFS Demand and Capacity Changes More Balanced for 2015-2016 Announced Net Uncoated Woodfree Capacity Changes for 2015-2016 vs. RISI Forecast of Demand Growth for the Same Period, Thousand Tonnes</vt:lpstr>
      <vt:lpstr>Uncoated Woodfree Operating Rates North American shuts had surprisingly little impact on operating rates due to surge in imports</vt:lpstr>
      <vt:lpstr>Presentación de PowerPoint</vt:lpstr>
      <vt:lpstr>Muchas gracias!</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 Pulp Outlook:  Effects of the Collapse in  Graphic Paper Demand Will Linger</dc:title>
  <dc:creator/>
  <cp:lastModifiedBy/>
  <cp:revision>25</cp:revision>
  <dcterms:created xsi:type="dcterms:W3CDTF">2009-10-23T15:17:26Z</dcterms:created>
  <dcterms:modified xsi:type="dcterms:W3CDTF">2015-05-12T21:14:31Z</dcterms:modified>
</cp:coreProperties>
</file>