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40" r:id="rId2"/>
  </p:sldMasterIdLst>
  <p:notesMasterIdLst>
    <p:notesMasterId r:id="rId33"/>
  </p:notesMasterIdLst>
  <p:sldIdLst>
    <p:sldId id="341" r:id="rId3"/>
    <p:sldId id="326" r:id="rId4"/>
    <p:sldId id="327" r:id="rId5"/>
    <p:sldId id="328" r:id="rId6"/>
    <p:sldId id="329" r:id="rId7"/>
    <p:sldId id="342" r:id="rId8"/>
    <p:sldId id="330" r:id="rId9"/>
    <p:sldId id="331" r:id="rId10"/>
    <p:sldId id="332" r:id="rId11"/>
    <p:sldId id="333" r:id="rId12"/>
    <p:sldId id="334" r:id="rId13"/>
    <p:sldId id="355" r:id="rId14"/>
    <p:sldId id="335" r:id="rId15"/>
    <p:sldId id="347" r:id="rId16"/>
    <p:sldId id="348" r:id="rId17"/>
    <p:sldId id="349" r:id="rId18"/>
    <p:sldId id="350" r:id="rId19"/>
    <p:sldId id="337" r:id="rId20"/>
    <p:sldId id="338" r:id="rId21"/>
    <p:sldId id="351" r:id="rId22"/>
    <p:sldId id="352" r:id="rId23"/>
    <p:sldId id="357" r:id="rId24"/>
    <p:sldId id="356" r:id="rId25"/>
    <p:sldId id="358" r:id="rId26"/>
    <p:sldId id="359" r:id="rId27"/>
    <p:sldId id="360" r:id="rId28"/>
    <p:sldId id="361" r:id="rId29"/>
    <p:sldId id="362" r:id="rId30"/>
    <p:sldId id="353" r:id="rId31"/>
    <p:sldId id="354" r:id="rId32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101"/>
    <a:srgbClr val="FF7C80"/>
    <a:srgbClr val="D4DE50"/>
    <a:srgbClr val="38BEB8"/>
    <a:srgbClr val="77A91D"/>
    <a:srgbClr val="5B7572"/>
    <a:srgbClr val="3579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1" autoAdjust="0"/>
  </p:normalViewPr>
  <p:slideViewPr>
    <p:cSldViewPr>
      <p:cViewPr varScale="1">
        <p:scale>
          <a:sx n="112" d="100"/>
          <a:sy n="112" d="100"/>
        </p:scale>
        <p:origin x="-816" y="-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G:/PC%20Binaria/Back%20up%20C,%202014/Facultad/Merc%20de%20K%20Tombolini/Consultora/cuadritos%20(Autoguardado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C:/Users/Pablo%20F%20Wicht/Documents/Mercado%20de%20Cap%20Tombolini/Consultora/cuadritos%20RRII%20Latam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G:/PC%20Binaria/Back%20up%20C,%202014/Facultad/Merc%20de%20K%20Tombolini/Consultora/Cpra%20USD%20ahorro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E:/PC%20Binaria/Back%20up%20C,%202014/Facultad/Merc%20de%20K%20Tombolini/Consultora/Dev%20e%20Infl%201992-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'Bza Comercial'!$D$5</c:f>
              <c:strCache>
                <c:ptCount val="1"/>
                <c:pt idx="0">
                  <c:v>Exportaciones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'Bza Comercial'!$C$14:$C$31</c:f>
              <c:strCache>
                <c:ptCount val="1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Acum 2015 (Mar)</c:v>
                </c:pt>
              </c:strCache>
            </c:strRef>
          </c:cat>
          <c:val>
            <c:numRef>
              <c:f>'Bza Comercial'!$D$14:$D$31</c:f>
              <c:numCache>
                <c:formatCode>_ * #,##0.00_ ;_ * \-#,##0.00_ ;_ * "-"??_ ;_ @_ </c:formatCode>
                <c:ptCount val="18"/>
                <c:pt idx="0">
                  <c:v>26433.7</c:v>
                </c:pt>
                <c:pt idx="1">
                  <c:v>23308.0</c:v>
                </c:pt>
                <c:pt idx="2">
                  <c:v>26341.04</c:v>
                </c:pt>
                <c:pt idx="3">
                  <c:v>26542.2</c:v>
                </c:pt>
                <c:pt idx="4">
                  <c:v>25649.9</c:v>
                </c:pt>
                <c:pt idx="5">
                  <c:v>29938.2</c:v>
                </c:pt>
                <c:pt idx="6">
                  <c:v>34574.9</c:v>
                </c:pt>
                <c:pt idx="7">
                  <c:v>40386.7616</c:v>
                </c:pt>
                <c:pt idx="8">
                  <c:v>46546.2031</c:v>
                </c:pt>
                <c:pt idx="9">
                  <c:v>55979.7</c:v>
                </c:pt>
                <c:pt idx="10">
                  <c:v>70018.3</c:v>
                </c:pt>
                <c:pt idx="11">
                  <c:v>55672.1</c:v>
                </c:pt>
                <c:pt idx="12">
                  <c:v>68187.3</c:v>
                </c:pt>
                <c:pt idx="13">
                  <c:v>84051.1</c:v>
                </c:pt>
                <c:pt idx="14">
                  <c:v>80246.2</c:v>
                </c:pt>
                <c:pt idx="15">
                  <c:v>81660.0</c:v>
                </c:pt>
                <c:pt idx="16">
                  <c:v>71935.0</c:v>
                </c:pt>
                <c:pt idx="17">
                  <c:v>13395.0</c:v>
                </c:pt>
              </c:numCache>
            </c:numRef>
          </c:val>
        </c:ser>
        <c:ser>
          <c:idx val="1"/>
          <c:order val="1"/>
          <c:tx>
            <c:strRef>
              <c:f>'Bza Comercial'!$E$5</c:f>
              <c:strCache>
                <c:ptCount val="1"/>
                <c:pt idx="0">
                  <c:v>Importaciones</c:v>
                </c:pt>
              </c:strCache>
            </c:strRef>
          </c:tx>
          <c:invertIfNegative val="0"/>
          <c:cat>
            <c:strRef>
              <c:f>'Bza Comercial'!$C$14:$C$31</c:f>
              <c:strCache>
                <c:ptCount val="1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Acum 2015 (Mar)</c:v>
                </c:pt>
              </c:strCache>
            </c:strRef>
          </c:cat>
          <c:val>
            <c:numRef>
              <c:f>'Bza Comercial'!$E$14:$E$31</c:f>
              <c:numCache>
                <c:formatCode>_ * #,##0.00_ ;_ * \-#,##0.00_ ;_ * "-"??_ ;_ @_ </c:formatCode>
                <c:ptCount val="18"/>
                <c:pt idx="0">
                  <c:v>31377.35</c:v>
                </c:pt>
                <c:pt idx="1">
                  <c:v>25507.54</c:v>
                </c:pt>
                <c:pt idx="2">
                  <c:v>25279.8</c:v>
                </c:pt>
                <c:pt idx="3">
                  <c:v>20318.9</c:v>
                </c:pt>
                <c:pt idx="4">
                  <c:v>8988.9</c:v>
                </c:pt>
                <c:pt idx="5">
                  <c:v>13850.0</c:v>
                </c:pt>
                <c:pt idx="6">
                  <c:v>22444.8</c:v>
                </c:pt>
                <c:pt idx="7">
                  <c:v>28686.8895</c:v>
                </c:pt>
                <c:pt idx="8">
                  <c:v>34153.6825</c:v>
                </c:pt>
                <c:pt idx="9">
                  <c:v>44707.0</c:v>
                </c:pt>
                <c:pt idx="10">
                  <c:v>57461.7</c:v>
                </c:pt>
                <c:pt idx="11">
                  <c:v>38786.2</c:v>
                </c:pt>
                <c:pt idx="12">
                  <c:v>56792.5</c:v>
                </c:pt>
                <c:pt idx="13">
                  <c:v>74319.3</c:v>
                </c:pt>
                <c:pt idx="14">
                  <c:v>68020.3</c:v>
                </c:pt>
                <c:pt idx="15">
                  <c:v>73655.6</c:v>
                </c:pt>
                <c:pt idx="16">
                  <c:v>65249.0</c:v>
                </c:pt>
                <c:pt idx="17">
                  <c:v>13226.0</c:v>
                </c:pt>
              </c:numCache>
            </c:numRef>
          </c:val>
        </c:ser>
        <c:ser>
          <c:idx val="2"/>
          <c:order val="2"/>
          <c:tx>
            <c:strRef>
              <c:f>'Bza Comercial'!$F$5</c:f>
              <c:strCache>
                <c:ptCount val="1"/>
                <c:pt idx="0">
                  <c:v>Saldo</c:v>
                </c:pt>
              </c:strCache>
            </c:strRef>
          </c:tx>
          <c:invertIfNegative val="0"/>
          <c:cat>
            <c:strRef>
              <c:f>'Bza Comercial'!$C$14:$C$31</c:f>
              <c:strCache>
                <c:ptCount val="1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Acum 2015 (Mar)</c:v>
                </c:pt>
              </c:strCache>
            </c:strRef>
          </c:cat>
          <c:val>
            <c:numRef>
              <c:f>'Bza Comercial'!$F$14:$F$31</c:f>
              <c:numCache>
                <c:formatCode>_ * #,##0.00_ ;_ * \-#,##0.00_ ;_ * "-"??_ ;_ @_ </c:formatCode>
                <c:ptCount val="18"/>
                <c:pt idx="0">
                  <c:v>-4943.650000000002</c:v>
                </c:pt>
                <c:pt idx="1">
                  <c:v>-2199.5</c:v>
                </c:pt>
                <c:pt idx="2">
                  <c:v>1061.2</c:v>
                </c:pt>
                <c:pt idx="3">
                  <c:v>6223.300000000001</c:v>
                </c:pt>
                <c:pt idx="4">
                  <c:v>16661.0</c:v>
                </c:pt>
                <c:pt idx="5">
                  <c:v>16088.19999999998</c:v>
                </c:pt>
                <c:pt idx="6">
                  <c:v>12130.1</c:v>
                </c:pt>
                <c:pt idx="7">
                  <c:v>11699.8721</c:v>
                </c:pt>
                <c:pt idx="8">
                  <c:v>12392.5206</c:v>
                </c:pt>
                <c:pt idx="9">
                  <c:v>11272.69999999999</c:v>
                </c:pt>
                <c:pt idx="10">
                  <c:v>12556.6</c:v>
                </c:pt>
                <c:pt idx="11">
                  <c:v>16886.3</c:v>
                </c:pt>
                <c:pt idx="12">
                  <c:v>11394.77999999999</c:v>
                </c:pt>
                <c:pt idx="13">
                  <c:v>9731.799999999987</c:v>
                </c:pt>
                <c:pt idx="14">
                  <c:v>12225.9</c:v>
                </c:pt>
                <c:pt idx="15">
                  <c:v>8004.4</c:v>
                </c:pt>
                <c:pt idx="16">
                  <c:v>6686.0</c:v>
                </c:pt>
                <c:pt idx="17">
                  <c:v>169.0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5882808"/>
        <c:axId val="-2139604360"/>
      </c:barChart>
      <c:catAx>
        <c:axId val="2115882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s-ES"/>
          </a:p>
        </c:txPr>
        <c:crossAx val="-2139604360"/>
        <c:crosses val="autoZero"/>
        <c:auto val="1"/>
        <c:lblAlgn val="ctr"/>
        <c:lblOffset val="100"/>
        <c:noMultiLvlLbl val="0"/>
      </c:catAx>
      <c:valAx>
        <c:axId val="-2139604360"/>
        <c:scaling>
          <c:orientation val="minMax"/>
          <c:max val="90000.0"/>
          <c:min val="-10000.0"/>
        </c:scaling>
        <c:delete val="0"/>
        <c:axPos val="l"/>
        <c:majorGridlines/>
        <c:numFmt formatCode="_ * #,##0.00_ ;_ * \-#,##0.00_ ;_ * &quot;-&quot;??_ ;_ @_ 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s-ES"/>
          </a:p>
        </c:txPr>
        <c:crossAx val="21158828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'RRII Latam'!$D$4</c:f>
              <c:strCache>
                <c:ptCount val="1"/>
                <c:pt idx="0">
                  <c:v>Argentina</c:v>
                </c:pt>
              </c:strCache>
            </c:strRef>
          </c:tx>
          <c:spPr>
            <a:ln cmpd="sng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xVal>
            <c:numRef>
              <c:f>'RRII Latam'!$C$8:$C$20</c:f>
              <c:numCache>
                <c:formatCode>General</c:formatCode>
                <c:ptCount val="13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</c:numCache>
            </c:numRef>
          </c:xVal>
          <c:yVal>
            <c:numRef>
              <c:f>'RRII Latam'!$D$8:$D$20</c:f>
              <c:numCache>
                <c:formatCode>_ * #,##0.00_ ;_ * \-#,##0.00_ ;_ * "-"??_ ;_ @_ </c:formatCode>
                <c:ptCount val="13"/>
                <c:pt idx="0">
                  <c:v>14119.27074459022</c:v>
                </c:pt>
                <c:pt idx="1">
                  <c:v>19645.57132288654</c:v>
                </c:pt>
                <c:pt idx="2">
                  <c:v>28076.85964044201</c:v>
                </c:pt>
                <c:pt idx="3">
                  <c:v>32036.81381332465</c:v>
                </c:pt>
                <c:pt idx="4">
                  <c:v>46176.0</c:v>
                </c:pt>
                <c:pt idx="5">
                  <c:v>46386.0</c:v>
                </c:pt>
                <c:pt idx="6">
                  <c:v>47967.0</c:v>
                </c:pt>
                <c:pt idx="7">
                  <c:v>52145.0</c:v>
                </c:pt>
                <c:pt idx="8">
                  <c:v>46376.0</c:v>
                </c:pt>
                <c:pt idx="9">
                  <c:v>43290.0</c:v>
                </c:pt>
                <c:pt idx="10">
                  <c:v>30599.0</c:v>
                </c:pt>
                <c:pt idx="11">
                  <c:v>31443.0</c:v>
                </c:pt>
                <c:pt idx="12">
                  <c:v>33909.0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'RRII Latam'!$E$4</c:f>
              <c:strCache>
                <c:ptCount val="1"/>
                <c:pt idx="0">
                  <c:v>Venezuela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'RRII Latam'!$C$8:$C$20</c:f>
              <c:numCache>
                <c:formatCode>General</c:formatCode>
                <c:ptCount val="13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</c:numCache>
            </c:numRef>
          </c:xVal>
          <c:yVal>
            <c:numRef>
              <c:f>'RRII Latam'!$E$8:$E$20</c:f>
              <c:numCache>
                <c:formatCode>_ * #,##0.00_ ;_ * \-#,##0.00_ ;_ * "-"??_ ;_ @_ </c:formatCode>
                <c:ptCount val="13"/>
                <c:pt idx="0">
                  <c:v>20666.0</c:v>
                </c:pt>
                <c:pt idx="1">
                  <c:v>23498.0</c:v>
                </c:pt>
                <c:pt idx="2">
                  <c:v>29636.0</c:v>
                </c:pt>
                <c:pt idx="3">
                  <c:v>36672.0</c:v>
                </c:pt>
                <c:pt idx="4">
                  <c:v>33477.0</c:v>
                </c:pt>
                <c:pt idx="5">
                  <c:v>42299.0</c:v>
                </c:pt>
                <c:pt idx="6">
                  <c:v>35000.0</c:v>
                </c:pt>
                <c:pt idx="7">
                  <c:v>29500.0</c:v>
                </c:pt>
                <c:pt idx="8">
                  <c:v>29889.0</c:v>
                </c:pt>
                <c:pt idx="9">
                  <c:v>29887.0</c:v>
                </c:pt>
                <c:pt idx="10">
                  <c:v>21478.0</c:v>
                </c:pt>
                <c:pt idx="11">
                  <c:v>22061.0</c:v>
                </c:pt>
                <c:pt idx="12">
                  <c:v>19021.0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'RRII Latam'!$F$4</c:f>
              <c:strCache>
                <c:ptCount val="1"/>
                <c:pt idx="0">
                  <c:v>Chile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'RRII Latam'!$C$8:$C$20</c:f>
              <c:numCache>
                <c:formatCode>General</c:formatCode>
                <c:ptCount val="13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</c:numCache>
            </c:numRef>
          </c:xVal>
          <c:yVal>
            <c:numRef>
              <c:f>'RRII Latam'!$F$8:$F$20</c:f>
              <c:numCache>
                <c:formatCode>_ * #,##0.00_ ;_ * \-#,##0.00_ ;_ * "-"??_ ;_ @_ </c:formatCode>
                <c:ptCount val="13"/>
                <c:pt idx="0">
                  <c:v>15851.2</c:v>
                </c:pt>
                <c:pt idx="1">
                  <c:v>16016.0</c:v>
                </c:pt>
                <c:pt idx="2">
                  <c:v>16963.4</c:v>
                </c:pt>
                <c:pt idx="3">
                  <c:v>19428.9</c:v>
                </c:pt>
                <c:pt idx="4">
                  <c:v>16910.09999999999</c:v>
                </c:pt>
                <c:pt idx="5">
                  <c:v>23162.305</c:v>
                </c:pt>
                <c:pt idx="6">
                  <c:v>25370.99288175866</c:v>
                </c:pt>
                <c:pt idx="7">
                  <c:v>27863.73384843998</c:v>
                </c:pt>
                <c:pt idx="8">
                  <c:v>41979.33147823</c:v>
                </c:pt>
                <c:pt idx="9">
                  <c:v>41649.5</c:v>
                </c:pt>
                <c:pt idx="10">
                  <c:v>41093.66951623</c:v>
                </c:pt>
                <c:pt idx="11">
                  <c:v>40446.94</c:v>
                </c:pt>
                <c:pt idx="12">
                  <c:v>38812.04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'RRII Latam'!$G$4</c:f>
              <c:strCache>
                <c:ptCount val="1"/>
                <c:pt idx="0">
                  <c:v>Perú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'RRII Latam'!$C$8:$C$20</c:f>
              <c:numCache>
                <c:formatCode>General</c:formatCode>
                <c:ptCount val="13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</c:numCache>
            </c:numRef>
          </c:xVal>
          <c:yVal>
            <c:numRef>
              <c:f>'RRII Latam'!$G$8:$G$20</c:f>
              <c:numCache>
                <c:formatCode>_ * #,##0.00_ ;_ * \-#,##0.00_ ;_ * "-"??_ ;_ @_ </c:formatCode>
                <c:ptCount val="13"/>
                <c:pt idx="0">
                  <c:v>10205.97539</c:v>
                </c:pt>
                <c:pt idx="1">
                  <c:v>12648.91869</c:v>
                </c:pt>
                <c:pt idx="2">
                  <c:v>14119.62705</c:v>
                </c:pt>
                <c:pt idx="3">
                  <c:v>17329.21117999999</c:v>
                </c:pt>
                <c:pt idx="4">
                  <c:v>27720.20055</c:v>
                </c:pt>
                <c:pt idx="5">
                  <c:v>31232.57719</c:v>
                </c:pt>
                <c:pt idx="6">
                  <c:v>33175.34606</c:v>
                </c:pt>
                <c:pt idx="7">
                  <c:v>44150.35593</c:v>
                </c:pt>
                <c:pt idx="8">
                  <c:v>48858.63303</c:v>
                </c:pt>
                <c:pt idx="9">
                  <c:v>64048.83757</c:v>
                </c:pt>
                <c:pt idx="10">
                  <c:v>65710.28873</c:v>
                </c:pt>
                <c:pt idx="11">
                  <c:v>62353.0</c:v>
                </c:pt>
                <c:pt idx="12">
                  <c:v>61707.0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'RRII Latam'!$H$4</c:f>
              <c:strCache>
                <c:ptCount val="1"/>
                <c:pt idx="0">
                  <c:v>Uruguay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'RRII Latam'!$C$8:$C$20</c:f>
              <c:numCache>
                <c:formatCode>General</c:formatCode>
                <c:ptCount val="13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</c:numCache>
            </c:numRef>
          </c:xVal>
          <c:yVal>
            <c:numRef>
              <c:f>'RRII Latam'!$H$8:$H$20</c:f>
              <c:numCache>
                <c:formatCode>_ * #,##0.00_ ;_ * \-#,##0.00_ ;_ * "-"??_ ;_ @_ </c:formatCode>
                <c:ptCount val="13"/>
                <c:pt idx="0">
                  <c:v>2086.65450773</c:v>
                </c:pt>
                <c:pt idx="1">
                  <c:v>2511.50279877</c:v>
                </c:pt>
                <c:pt idx="2">
                  <c:v>3078.408737</c:v>
                </c:pt>
                <c:pt idx="3">
                  <c:v>3090.59437655</c:v>
                </c:pt>
                <c:pt idx="4">
                  <c:v>4121.38020685</c:v>
                </c:pt>
                <c:pt idx="5">
                  <c:v>6360.20713083</c:v>
                </c:pt>
                <c:pt idx="6">
                  <c:v>7986.50628021</c:v>
                </c:pt>
                <c:pt idx="7">
                  <c:v>7655.535053430001</c:v>
                </c:pt>
                <c:pt idx="8">
                  <c:v>10302.08491887</c:v>
                </c:pt>
                <c:pt idx="9">
                  <c:v>13434.22471477</c:v>
                </c:pt>
                <c:pt idx="10">
                  <c:v>16280.55338009</c:v>
                </c:pt>
                <c:pt idx="11">
                  <c:v>17555.0</c:v>
                </c:pt>
                <c:pt idx="12">
                  <c:v>18810.0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'RRII Latam'!$I$4</c:f>
              <c:strCache>
                <c:ptCount val="1"/>
                <c:pt idx="0">
                  <c:v>Colombia</c:v>
                </c:pt>
              </c:strCache>
            </c:strRef>
          </c:tx>
          <c:marker>
            <c:symbol val="none"/>
          </c:marker>
          <c:xVal>
            <c:numRef>
              <c:f>'RRII Latam'!$C$8:$C$20</c:f>
              <c:numCache>
                <c:formatCode>General</c:formatCode>
                <c:ptCount val="13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</c:numCache>
            </c:numRef>
          </c:xVal>
          <c:yVal>
            <c:numRef>
              <c:f>'RRII Latam'!$I$8:$I$20</c:f>
              <c:numCache>
                <c:formatCode>_ * #,##0.00_ ;_ * \-#,##0.00_ ;_ * "-"??_ ;_ @_ </c:formatCode>
                <c:ptCount val="13"/>
                <c:pt idx="0">
                  <c:v>10921.351914</c:v>
                </c:pt>
                <c:pt idx="1">
                  <c:v>13539.87094295</c:v>
                </c:pt>
                <c:pt idx="2">
                  <c:v>14956.62530217</c:v>
                </c:pt>
                <c:pt idx="3">
                  <c:v>15440.43145103</c:v>
                </c:pt>
                <c:pt idx="4">
                  <c:v>20955.07422051</c:v>
                </c:pt>
                <c:pt idx="5">
                  <c:v>24041.02487431001</c:v>
                </c:pt>
                <c:pt idx="6">
                  <c:v>25364.95345374001</c:v>
                </c:pt>
                <c:pt idx="7">
                  <c:v>28463.54992382</c:v>
                </c:pt>
                <c:pt idx="8">
                  <c:v>32302.92492139</c:v>
                </c:pt>
                <c:pt idx="9">
                  <c:v>37474.09380772</c:v>
                </c:pt>
                <c:pt idx="10">
                  <c:v>43639.30479934</c:v>
                </c:pt>
                <c:pt idx="11">
                  <c:v>47328.06746567997</c:v>
                </c:pt>
                <c:pt idx="12">
                  <c:v>47179.94184793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9479368"/>
        <c:axId val="-2139476152"/>
      </c:scatterChart>
      <c:valAx>
        <c:axId val="-2139479368"/>
        <c:scaling>
          <c:orientation val="minMax"/>
          <c:max val="2015.0"/>
          <c:min val="2003.0"/>
        </c:scaling>
        <c:delete val="0"/>
        <c:axPos val="b"/>
        <c:numFmt formatCode="General" sourceLinked="1"/>
        <c:majorTickMark val="out"/>
        <c:minorTickMark val="none"/>
        <c:tickLblPos val="nextTo"/>
        <c:crossAx val="-2139476152"/>
        <c:crosses val="autoZero"/>
        <c:crossBetween val="midCat"/>
        <c:majorUnit val="1.0"/>
      </c:valAx>
      <c:valAx>
        <c:axId val="-2139476152"/>
        <c:scaling>
          <c:orientation val="minMax"/>
        </c:scaling>
        <c:delete val="0"/>
        <c:axPos val="l"/>
        <c:majorGridlines/>
        <c:numFmt formatCode="_ * #,##0.00_ ;_ * \-#,##0.00_ ;_ * &quot;-&quot;??_ ;_ @_ " sourceLinked="1"/>
        <c:majorTickMark val="out"/>
        <c:minorTickMark val="none"/>
        <c:tickLblPos val="nextTo"/>
        <c:crossAx val="-213947936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AR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Compra de dólar para atesoramiento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AR" sz="1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(en millones de dólares)</a:t>
            </a:r>
          </a:p>
        </c:rich>
      </c:tx>
      <c:layout>
        <c:manualLayout>
          <c:xMode val="edge"/>
          <c:yMode val="edge"/>
          <c:x val="0.341842397336293"/>
          <c:y val="0.019575856443719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566037735849057"/>
          <c:y val="0.150081566068515"/>
          <c:w val="0.902330743618202"/>
          <c:h val="0.724306688417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'USD Ahorro'!$D$6</c:f>
              <c:strCache>
                <c:ptCount val="1"/>
                <c:pt idx="0">
                  <c:v>Primera quincena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-0.00941502733911862"/>
                  <c:y val="0.00430086532821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00887902330743618"/>
                  <c:y val="0.0021750951604132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103589770479578"/>
                  <c:y val="0.0021750951604132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'USD Ahorro'!$C$7:$C$23</c:f>
              <c:numCache>
                <c:formatCode>mmm\-yy</c:formatCode>
                <c:ptCount val="17"/>
                <c:pt idx="0">
                  <c:v>41640.0</c:v>
                </c:pt>
                <c:pt idx="1">
                  <c:v>41671.0</c:v>
                </c:pt>
                <c:pt idx="2">
                  <c:v>41699.0</c:v>
                </c:pt>
                <c:pt idx="3">
                  <c:v>41730.0</c:v>
                </c:pt>
                <c:pt idx="4">
                  <c:v>41760.0</c:v>
                </c:pt>
                <c:pt idx="5">
                  <c:v>41791.0</c:v>
                </c:pt>
                <c:pt idx="6">
                  <c:v>41821.0</c:v>
                </c:pt>
                <c:pt idx="7">
                  <c:v>41852.0</c:v>
                </c:pt>
                <c:pt idx="8">
                  <c:v>41883.0</c:v>
                </c:pt>
                <c:pt idx="9">
                  <c:v>41913.0</c:v>
                </c:pt>
                <c:pt idx="10">
                  <c:v>41944.0</c:v>
                </c:pt>
                <c:pt idx="11">
                  <c:v>41974.0</c:v>
                </c:pt>
                <c:pt idx="12">
                  <c:v>42005.0</c:v>
                </c:pt>
                <c:pt idx="13">
                  <c:v>42036.0</c:v>
                </c:pt>
                <c:pt idx="14">
                  <c:v>42064.0</c:v>
                </c:pt>
                <c:pt idx="15">
                  <c:v>42095.0</c:v>
                </c:pt>
                <c:pt idx="16">
                  <c:v>42125.0</c:v>
                </c:pt>
              </c:numCache>
            </c:numRef>
          </c:cat>
          <c:val>
            <c:numRef>
              <c:f>'USD Ahorro'!$D$7:$D$23</c:f>
              <c:numCache>
                <c:formatCode>_ * #,##0.0_ ;_ * \-#,##0.0_ ;_ * "-"??_ ;_ @_ </c:formatCode>
                <c:ptCount val="17"/>
                <c:pt idx="0">
                  <c:v>0.0</c:v>
                </c:pt>
                <c:pt idx="1">
                  <c:v>115.859659</c:v>
                </c:pt>
                <c:pt idx="2">
                  <c:v>88.83743000000001</c:v>
                </c:pt>
                <c:pt idx="3">
                  <c:v>81.631922</c:v>
                </c:pt>
                <c:pt idx="4">
                  <c:v>70.340722</c:v>
                </c:pt>
                <c:pt idx="5">
                  <c:v>89.237028</c:v>
                </c:pt>
                <c:pt idx="6">
                  <c:v>118.624121</c:v>
                </c:pt>
                <c:pt idx="7">
                  <c:v>155.609801</c:v>
                </c:pt>
                <c:pt idx="8" formatCode="#,##0.0">
                  <c:v>253.423903</c:v>
                </c:pt>
                <c:pt idx="9" formatCode="#,##0.0">
                  <c:v>342.132665</c:v>
                </c:pt>
                <c:pt idx="10" formatCode="#,##0.0">
                  <c:v>271.3451969999999</c:v>
                </c:pt>
                <c:pt idx="11" formatCode="#,##0.0">
                  <c:v>249.15829</c:v>
                </c:pt>
                <c:pt idx="12" formatCode="#,##0.0">
                  <c:v>303.9318709999996</c:v>
                </c:pt>
                <c:pt idx="13" formatCode="#,##0.0">
                  <c:v>314.15364</c:v>
                </c:pt>
                <c:pt idx="14" formatCode="#,##0.0">
                  <c:v>334.9320309999996</c:v>
                </c:pt>
                <c:pt idx="15" formatCode="#,##0.0">
                  <c:v>279.367032</c:v>
                </c:pt>
                <c:pt idx="16" formatCode="#,##0.0">
                  <c:v>251.978809</c:v>
                </c:pt>
              </c:numCache>
            </c:numRef>
          </c:val>
        </c:ser>
        <c:ser>
          <c:idx val="1"/>
          <c:order val="1"/>
          <c:tx>
            <c:strRef>
              <c:f>'USD Ahorro'!$E$6</c:f>
              <c:strCache>
                <c:ptCount val="1"/>
                <c:pt idx="0">
                  <c:v>Mes entero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0.000534256192448753"/>
                  <c:y val="-0.020168955226436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0"/>
                  <c:y val="-0.02610114192495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.00295967443581206"/>
                  <c:y val="-0.02610114192495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16522615583152E-7"/>
                  <c:y val="0.010875475802066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0"/>
                  <c:y val="0.0021750951604132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0.0"/>
                  <c:y val="-0.01740076128330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'USD Ahorro'!$C$7:$C$23</c:f>
              <c:numCache>
                <c:formatCode>mmm\-yy</c:formatCode>
                <c:ptCount val="17"/>
                <c:pt idx="0">
                  <c:v>41640.0</c:v>
                </c:pt>
                <c:pt idx="1">
                  <c:v>41671.0</c:v>
                </c:pt>
                <c:pt idx="2">
                  <c:v>41699.0</c:v>
                </c:pt>
                <c:pt idx="3">
                  <c:v>41730.0</c:v>
                </c:pt>
                <c:pt idx="4">
                  <c:v>41760.0</c:v>
                </c:pt>
                <c:pt idx="5">
                  <c:v>41791.0</c:v>
                </c:pt>
                <c:pt idx="6">
                  <c:v>41821.0</c:v>
                </c:pt>
                <c:pt idx="7">
                  <c:v>41852.0</c:v>
                </c:pt>
                <c:pt idx="8">
                  <c:v>41883.0</c:v>
                </c:pt>
                <c:pt idx="9">
                  <c:v>41913.0</c:v>
                </c:pt>
                <c:pt idx="10">
                  <c:v>41944.0</c:v>
                </c:pt>
                <c:pt idx="11">
                  <c:v>41974.0</c:v>
                </c:pt>
                <c:pt idx="12">
                  <c:v>42005.0</c:v>
                </c:pt>
                <c:pt idx="13">
                  <c:v>42036.0</c:v>
                </c:pt>
                <c:pt idx="14">
                  <c:v>42064.0</c:v>
                </c:pt>
                <c:pt idx="15">
                  <c:v>42095.0</c:v>
                </c:pt>
                <c:pt idx="16">
                  <c:v>42125.0</c:v>
                </c:pt>
              </c:numCache>
            </c:numRef>
          </c:cat>
          <c:val>
            <c:numRef>
              <c:f>'USD Ahorro'!$E$7:$E$23</c:f>
              <c:numCache>
                <c:formatCode>_ * #,##0.0_ ;_ * \-#,##0.0_ ;_ * "-"??_ ;_ @_ </c:formatCode>
                <c:ptCount val="17"/>
                <c:pt idx="0">
                  <c:v>94.8737889999999</c:v>
                </c:pt>
                <c:pt idx="1">
                  <c:v>167.747981</c:v>
                </c:pt>
                <c:pt idx="2">
                  <c:v>147.883688</c:v>
                </c:pt>
                <c:pt idx="3">
                  <c:v>133.228088</c:v>
                </c:pt>
                <c:pt idx="4">
                  <c:v>140.349487</c:v>
                </c:pt>
                <c:pt idx="5">
                  <c:v>161.401064</c:v>
                </c:pt>
                <c:pt idx="6">
                  <c:v>205.479015</c:v>
                </c:pt>
                <c:pt idx="7">
                  <c:v>260.109236</c:v>
                </c:pt>
                <c:pt idx="8" formatCode="#,##0.0">
                  <c:v>378.630093</c:v>
                </c:pt>
                <c:pt idx="9" formatCode="#,##0.0">
                  <c:v>446.2264199999995</c:v>
                </c:pt>
                <c:pt idx="10" formatCode="#,##0.0">
                  <c:v>403.585869</c:v>
                </c:pt>
                <c:pt idx="11" formatCode="#,##0.0">
                  <c:v>424.7067939999996</c:v>
                </c:pt>
                <c:pt idx="12" formatCode="#,##0.0">
                  <c:v>455.8410999999999</c:v>
                </c:pt>
                <c:pt idx="13" formatCode="#,##0.0">
                  <c:v>462.5603029999999</c:v>
                </c:pt>
                <c:pt idx="14" formatCode="#,##0.0">
                  <c:v>485.169621</c:v>
                </c:pt>
                <c:pt idx="15" formatCode="#,##0.0">
                  <c:v>495.0310469999996</c:v>
                </c:pt>
                <c:pt idx="16" formatCode="#,##0.0">
                  <c:v>251.978809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39402568"/>
        <c:axId val="-2139399144"/>
      </c:barChart>
      <c:dateAx>
        <c:axId val="-2139402568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-2139399144"/>
        <c:crosses val="autoZero"/>
        <c:auto val="1"/>
        <c:lblOffset val="100"/>
        <c:baseTimeUnit val="months"/>
        <c:majorUnit val="1.0"/>
        <c:majorTimeUnit val="months"/>
        <c:minorUnit val="1.0"/>
        <c:minorTimeUnit val="months"/>
      </c:dateAx>
      <c:valAx>
        <c:axId val="-2139399144"/>
        <c:scaling>
          <c:orientation val="minMax"/>
          <c:max val="550.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_ * #,##0_ ;_ * \-#,##0_ ;_ * &quot;-&quot;_ ;_ @_ 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-2139402568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393115867611348"/>
          <c:y val="0.902695778155201"/>
          <c:w val="0.227524972253052"/>
          <c:h val="0.039151712887438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'Trabajo con los datos'!$D$35</c:f>
              <c:strCache>
                <c:ptCount val="1"/>
                <c:pt idx="0">
                  <c:v>Privadas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666699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'Trabajo con los datos'!$C$37:$C$45</c:f>
              <c:strCach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3 mes 2015</c:v>
                </c:pt>
                <c:pt idx="8">
                  <c:v>Acum. 2008/2015</c:v>
                </c:pt>
              </c:strCache>
            </c:strRef>
          </c:cat>
          <c:val>
            <c:numRef>
              <c:f>'Trabajo con los datos'!$D$37:$D$45</c:f>
              <c:numCache>
                <c:formatCode>0.00%</c:formatCode>
                <c:ptCount val="9"/>
                <c:pt idx="0">
                  <c:v>0.206</c:v>
                </c:pt>
                <c:pt idx="1">
                  <c:v>0.185</c:v>
                </c:pt>
                <c:pt idx="2">
                  <c:v>0.27</c:v>
                </c:pt>
                <c:pt idx="3">
                  <c:v>0.228</c:v>
                </c:pt>
                <c:pt idx="4">
                  <c:v>0.256</c:v>
                </c:pt>
                <c:pt idx="5">
                  <c:v>0.283</c:v>
                </c:pt>
                <c:pt idx="6">
                  <c:v>0.384892814281387</c:v>
                </c:pt>
                <c:pt idx="7">
                  <c:v>0.057869086208</c:v>
                </c:pt>
                <c:pt idx="8">
                  <c:v>4.261773260671899</c:v>
                </c:pt>
              </c:numCache>
            </c:numRef>
          </c:val>
        </c:ser>
        <c:ser>
          <c:idx val="1"/>
          <c:order val="1"/>
          <c:tx>
            <c:strRef>
              <c:f>'Trabajo con los datos'!$E$35</c:f>
              <c:strCache>
                <c:ptCount val="1"/>
                <c:pt idx="0">
                  <c:v>INDEC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4801657785672"/>
                  <c:y val="0.008703220191470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14801657785672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103611604499704"/>
                  <c:y val="0.00217580504786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0177619893428064"/>
                  <c:y val="0.00217580504786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118413262285376"/>
                  <c:y val="0.00217580504786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0177619893428064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014801657785672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14801657785672"/>
                  <c:y val="-7.9778596812658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103611604499704"/>
                  <c:y val="0.00217580504786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'Trabajo con los datos'!$C$37:$C$45</c:f>
              <c:strCach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3 mes 2015</c:v>
                </c:pt>
                <c:pt idx="8">
                  <c:v>Acum. 2008/2015</c:v>
                </c:pt>
              </c:strCache>
            </c:strRef>
          </c:cat>
          <c:val>
            <c:numRef>
              <c:f>'Trabajo con los datos'!$E$37:$E$45</c:f>
              <c:numCache>
                <c:formatCode>0.00%</c:formatCode>
                <c:ptCount val="9"/>
                <c:pt idx="0">
                  <c:v>0.072</c:v>
                </c:pt>
                <c:pt idx="1">
                  <c:v>0.077</c:v>
                </c:pt>
                <c:pt idx="2">
                  <c:v>0.109</c:v>
                </c:pt>
                <c:pt idx="3">
                  <c:v>0.095</c:v>
                </c:pt>
                <c:pt idx="4">
                  <c:v>0.108</c:v>
                </c:pt>
                <c:pt idx="5">
                  <c:v>0.109</c:v>
                </c:pt>
                <c:pt idx="6">
                  <c:v>0.239150751826093</c:v>
                </c:pt>
                <c:pt idx="7">
                  <c:v>0.034221203034045</c:v>
                </c:pt>
                <c:pt idx="8">
                  <c:v>1.207827011742152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9303928"/>
        <c:axId val="-2139300808"/>
      </c:barChart>
      <c:catAx>
        <c:axId val="-2139303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-2139300808"/>
        <c:crosses val="autoZero"/>
        <c:auto val="1"/>
        <c:lblAlgn val="ctr"/>
        <c:lblOffset val="100"/>
        <c:noMultiLvlLbl val="0"/>
      </c:catAx>
      <c:valAx>
        <c:axId val="-2139300808"/>
        <c:scaling>
          <c:orientation val="minMax"/>
          <c:max val="4.5"/>
          <c:min val="0.0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-21393039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EBBFB-0765-4720-883A-2381BF270810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8B16A-5A0C-47AE-A394-A8257D510AB3}" type="slidenum">
              <a:rPr lang="es-AR" smtClean="0"/>
              <a:pPr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58115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Actualizado</a:t>
            </a:r>
            <a:r>
              <a:rPr lang="es-ES" baseline="0" dirty="0" smtClean="0"/>
              <a:t> al último mes completo conocido (enero o febrero 2015)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8B16A-5A0C-47AE-A394-A8257D510AB3}" type="slidenum">
              <a:rPr lang="es-AR" smtClean="0"/>
              <a:pPr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1542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Hay que esperar</a:t>
            </a:r>
            <a:r>
              <a:rPr lang="es-ES" baseline="0" dirty="0" smtClean="0"/>
              <a:t> a marzo para ver los números finales de PBI y déficit, por eso sigue bajo la sección Pronósticos. Pero se puede cambiar de lugar porque ya es un año terminado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8B16A-5A0C-47AE-A394-A8257D510AB3}" type="slidenum">
              <a:rPr lang="es-AR" smtClean="0"/>
              <a:pPr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670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¿Seguimos pensando esto? (cambié el piso del TC) El </a:t>
            </a:r>
            <a:r>
              <a:rPr lang="es-ES" dirty="0" err="1" smtClean="0"/>
              <a:t>Presup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Nac</a:t>
            </a:r>
            <a:r>
              <a:rPr lang="es-ES" baseline="0" dirty="0" smtClean="0"/>
              <a:t> estima inflación en 15% y TC promedio del año 9.30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8B16A-5A0C-47AE-A394-A8257D510AB3}" type="slidenum">
              <a:rPr lang="es-AR" smtClean="0"/>
              <a:pPr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9978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VER</a:t>
            </a:r>
            <a:r>
              <a:rPr lang="es-ES" baseline="0" dirty="0" smtClean="0"/>
              <a:t> FOTO EN EL MENSAJE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8B16A-5A0C-47AE-A394-A8257D510AB3}" type="slidenum">
              <a:rPr lang="es-AR" smtClean="0"/>
              <a:pPr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9978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Argentina</a:t>
            </a:r>
            <a:r>
              <a:rPr lang="es-AR" baseline="0" dirty="0" smtClean="0"/>
              <a:t> dejó de lado la gran industria de la celulosa, entre otros motivos, por el lío que se armó a nivel ambientalistas.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8B16A-5A0C-47AE-A394-A8257D510AB3}" type="slidenum">
              <a:rPr lang="es-AR" smtClean="0"/>
              <a:pPr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Recordar que la industria “Vedette” de Uruguay (país donde más creció la cantidad de investigadores) es la de papel y celulosa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8B16A-5A0C-47AE-A394-A8257D510AB3}" type="slidenum">
              <a:rPr lang="es-AR" smtClean="0"/>
              <a:pPr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018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472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246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811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184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877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153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119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4503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85607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8947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375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B300D-E2C4-47A8-B9C5-BC35930384E3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56BE9-5E27-401E-B1CD-A560EDBABDD1}" type="slidenum">
              <a:rPr lang="es-AR" smtClean="0"/>
              <a:pPr/>
              <a:t>‹Nr.›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11FE3-7BBD-F24D-81A7-3E84A3E43BA5}" type="datetimeFigureOut">
              <a:rPr lang="es-ES" smtClean="0"/>
              <a:t>5/14/15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F342B-810A-6148-9BBE-91BF2C69BE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91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hyperlink" Target="mailto:matiasrtombolini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cap="all" dirty="0" smtClean="0"/>
              <a:t>Coyuntura económica 2015 </a:t>
            </a:r>
            <a:endParaRPr lang="es-AR" cap="al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7774632" cy="1314450"/>
          </a:xfrm>
        </p:spPr>
        <p:txBody>
          <a:bodyPr>
            <a:normAutofit/>
          </a:bodyPr>
          <a:lstStyle/>
          <a:p>
            <a:r>
              <a:rPr lang="es-AR" sz="3600" dirty="0" smtClean="0">
                <a:solidFill>
                  <a:srgbClr val="0070C0"/>
                </a:solidFill>
              </a:rPr>
              <a:t>De la incertidumbre a la oportunidad</a:t>
            </a:r>
            <a:endParaRPr lang="es-AR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43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005576"/>
            <a:ext cx="8229600" cy="74295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Precios Relativos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63688" y="2517744"/>
            <a:ext cx="5688632" cy="65380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s-ES" dirty="0" smtClean="0">
                <a:solidFill>
                  <a:srgbClr val="0070C0"/>
                </a:solidFill>
              </a:rPr>
              <a:t>¿Cuánta soja me cuesta la </a:t>
            </a:r>
            <a:r>
              <a:rPr lang="es-ES" dirty="0" err="1" smtClean="0">
                <a:solidFill>
                  <a:srgbClr val="0070C0"/>
                </a:solidFill>
              </a:rPr>
              <a:t>compu</a:t>
            </a:r>
            <a:r>
              <a:rPr lang="es-ES" dirty="0" smtClean="0">
                <a:solidFill>
                  <a:srgbClr val="0070C0"/>
                </a:solidFill>
              </a:rPr>
              <a:t>?</a:t>
            </a:r>
          </a:p>
          <a:p>
            <a:pPr algn="ctr">
              <a:buNone/>
            </a:pPr>
            <a:endParaRPr lang="es-A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395536" y="339502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cs typeface="Arial" pitchFamily="34" charset="0"/>
              </a:rPr>
              <a:t>SOJA VERSUS PETRÓLEO (un interrogante)</a:t>
            </a:r>
            <a:endParaRPr lang="es-ES" sz="2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4299942"/>
            <a:ext cx="8712968" cy="7020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2000" b="1" dirty="0" smtClean="0">
                <a:solidFill>
                  <a:srgbClr val="0070C0"/>
                </a:solidFill>
                <a:latin typeface="Cambria" pitchFamily="18" charset="0"/>
              </a:rPr>
              <a:t>Para volver a la relación petróleo – soja "histórica", el precio del petróleo tendría que subir 22% (a US$ 75) o la soja bajar 27% (a US$ 250)</a:t>
            </a:r>
          </a:p>
          <a:p>
            <a:pPr algn="ctr">
              <a:buNone/>
            </a:pPr>
            <a:endParaRPr lang="es-AR" sz="2000" dirty="0">
              <a:solidFill>
                <a:srgbClr val="0070C0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744253"/>
              </p:ext>
            </p:extLst>
          </p:nvPr>
        </p:nvGraphicFramePr>
        <p:xfrm>
          <a:off x="683568" y="987574"/>
          <a:ext cx="7488832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Hoja de cálculo" r:id="rId3" imgW="4800532" imgH="3143340" progId="Excel.Sheet.12">
                  <p:embed/>
                </p:oleObj>
              </mc:Choice>
              <mc:Fallback>
                <p:oleObj name="Hoja de cálculo" r:id="rId3" imgW="4800532" imgH="314334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987574"/>
                        <a:ext cx="7488832" cy="314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AR" sz="3000" dirty="0" smtClean="0"/>
              <a:t>SIGNO DE INTERROGACIÓN: </a:t>
            </a:r>
            <a:br>
              <a:rPr lang="es-AR" sz="3000" dirty="0" smtClean="0"/>
            </a:br>
            <a:r>
              <a:rPr lang="es-AR" sz="3000" dirty="0" smtClean="0"/>
              <a:t>EL PRECIO DE LAS MATERIAS PRIMAS</a:t>
            </a:r>
            <a:endParaRPr lang="es-AR" sz="3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29612"/>
            <a:ext cx="8712968" cy="345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COMERCIO EXTERIOR  1998-2015 </a:t>
            </a:r>
            <a:endParaRPr lang="es-AR" dirty="0"/>
          </a:p>
        </p:txBody>
      </p:sp>
      <p:graphicFrame>
        <p:nvGraphicFramePr>
          <p:cNvPr id="5" name="1 Gráfico"/>
          <p:cNvGraphicFramePr>
            <a:graphicFrameLocks noGrp="1"/>
          </p:cNvGraphicFramePr>
          <p:nvPr/>
        </p:nvGraphicFramePr>
        <p:xfrm>
          <a:off x="107504" y="1167594"/>
          <a:ext cx="9036496" cy="3710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6588225" y="1329612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81.660</a:t>
            </a:r>
            <a:endParaRPr lang="es-AR" sz="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7092281" y="1707654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71.935</a:t>
            </a:r>
            <a:endParaRPr lang="es-AR" sz="8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7308305" y="1977684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65.249</a:t>
            </a:r>
            <a:endParaRPr lang="es-AR" sz="8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876257" y="3921900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6.686</a:t>
            </a:r>
            <a:endParaRPr lang="es-AR" sz="8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44209" y="3813888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8.004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948265" y="1545636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73.656</a:t>
            </a:r>
            <a:endParaRPr lang="es-AR" sz="8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308305" y="3759882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13.395</a:t>
            </a:r>
            <a:endParaRPr lang="es-AR" sz="8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812361" y="3813888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13.226</a:t>
            </a:r>
            <a:endParaRPr lang="es-AR" sz="8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7812361" y="4191930"/>
            <a:ext cx="5457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b="1" dirty="0" smtClean="0"/>
              <a:t>169</a:t>
            </a:r>
            <a:endParaRPr lang="es-AR" sz="8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23528" y="4894008"/>
            <a:ext cx="1536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Fuente: INDEC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1 Gráfico"/>
          <p:cNvGraphicFramePr>
            <a:graphicFrameLocks noGrp="1"/>
          </p:cNvGraphicFramePr>
          <p:nvPr/>
        </p:nvGraphicFramePr>
        <p:xfrm>
          <a:off x="179512" y="771550"/>
          <a:ext cx="8964488" cy="4095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95487"/>
            <a:ext cx="6491064" cy="551054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 smtClean="0"/>
              <a:t>Reservas </a:t>
            </a:r>
            <a:r>
              <a:rPr lang="es-AR" sz="3100" dirty="0" smtClean="0"/>
              <a:t>(en millones de USD) </a:t>
            </a:r>
            <a:endParaRPr lang="es-AR" sz="3100" dirty="0"/>
          </a:p>
        </p:txBody>
      </p:sp>
      <p:sp>
        <p:nvSpPr>
          <p:cNvPr id="51" name="50 CuadroTexto"/>
          <p:cNvSpPr txBox="1"/>
          <p:nvPr/>
        </p:nvSpPr>
        <p:spPr>
          <a:xfrm>
            <a:off x="0" y="4894008"/>
            <a:ext cx="36724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Fuente: elaboración propia a partir de bancos centrales</a:t>
            </a:r>
            <a:endParaRPr lang="es-AR" sz="1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7596336" y="113159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7030A0"/>
                </a:solidFill>
              </a:rPr>
              <a:t>61.707</a:t>
            </a:r>
            <a:endParaRPr lang="es-AR" sz="1000" b="1" dirty="0">
              <a:solidFill>
                <a:srgbClr val="7030A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452320" y="228371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B050"/>
                </a:solidFill>
              </a:rPr>
              <a:t>38.812</a:t>
            </a:r>
            <a:endParaRPr lang="es-AR" sz="1000" b="1" dirty="0">
              <a:solidFill>
                <a:srgbClr val="00B05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596336" y="329183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FF0101"/>
                </a:solidFill>
              </a:rPr>
              <a:t>19.021</a:t>
            </a:r>
            <a:endParaRPr lang="es-AR" sz="1000" b="1" dirty="0">
              <a:solidFill>
                <a:srgbClr val="FF010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524328" y="365187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2060"/>
                </a:solidFill>
              </a:rPr>
              <a:t>18.810</a:t>
            </a:r>
            <a:endParaRPr lang="es-AR" sz="1000" b="1" dirty="0">
              <a:solidFill>
                <a:srgbClr val="00206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716016" y="156363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52.145</a:t>
            </a:r>
            <a:endParaRPr lang="es-AR" sz="1000" b="1" dirty="0">
              <a:solidFill>
                <a:srgbClr val="0070C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436096" y="192367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46.376</a:t>
            </a:r>
            <a:endParaRPr lang="es-AR" sz="1000" b="1" dirty="0">
              <a:solidFill>
                <a:srgbClr val="0070C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084168" y="2067694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43.290</a:t>
            </a:r>
            <a:endParaRPr lang="es-AR" sz="1000" b="1" dirty="0">
              <a:solidFill>
                <a:srgbClr val="0070C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39552" y="372387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14.119</a:t>
            </a:r>
            <a:endParaRPr lang="es-AR" sz="1000" b="1" dirty="0">
              <a:solidFill>
                <a:srgbClr val="0070C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059832" y="185167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46.176</a:t>
            </a:r>
            <a:endParaRPr lang="es-AR" sz="1000" b="1" dirty="0">
              <a:solidFill>
                <a:srgbClr val="0070C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55576" y="401191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7030A0"/>
                </a:solidFill>
              </a:rPr>
              <a:t>10.206</a:t>
            </a:r>
            <a:endParaRPr lang="es-AR" sz="1000" b="1" dirty="0">
              <a:solidFill>
                <a:srgbClr val="7030A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131840" y="3057804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7030A0"/>
                </a:solidFill>
              </a:rPr>
              <a:t>27.720</a:t>
            </a:r>
            <a:endParaRPr lang="es-AR" sz="1000" b="1" dirty="0">
              <a:solidFill>
                <a:srgbClr val="7030A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427984" y="213970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7030A0"/>
                </a:solidFill>
              </a:rPr>
              <a:t>44.150</a:t>
            </a:r>
            <a:endParaRPr lang="es-AR" sz="1000" b="1" dirty="0">
              <a:solidFill>
                <a:srgbClr val="7030A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148064" y="177966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7030A0"/>
                </a:solidFill>
              </a:rPr>
              <a:t>48.859</a:t>
            </a:r>
            <a:endParaRPr lang="es-AR" sz="1000" b="1" dirty="0">
              <a:solidFill>
                <a:srgbClr val="7030A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868144" y="84355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7030A0"/>
                </a:solidFill>
              </a:rPr>
              <a:t>64.049</a:t>
            </a:r>
            <a:endParaRPr lang="es-AR" sz="1000" b="1" dirty="0">
              <a:solidFill>
                <a:srgbClr val="7030A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7524328" y="2787774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33.909</a:t>
            </a:r>
            <a:endParaRPr lang="es-AR" sz="1000" b="1" dirty="0">
              <a:solidFill>
                <a:srgbClr val="0070C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7466608" y="186653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chemeClr val="accent6"/>
                </a:solidFill>
              </a:rPr>
              <a:t>47.180</a:t>
            </a:r>
            <a:endParaRPr lang="es-AR" sz="1000" b="1" dirty="0">
              <a:solidFill>
                <a:schemeClr val="accent6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6588224" y="300379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b="1" dirty="0" smtClean="0">
                <a:solidFill>
                  <a:srgbClr val="0070C0"/>
                </a:solidFill>
              </a:rPr>
              <a:t>30.599</a:t>
            </a:r>
            <a:endParaRPr lang="es-AR" sz="1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813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01038"/>
              </p:ext>
            </p:extLst>
          </p:nvPr>
        </p:nvGraphicFramePr>
        <p:xfrm>
          <a:off x="107505" y="573528"/>
          <a:ext cx="8928990" cy="435488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006403"/>
                <a:gridCol w="779395"/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</a:tblGrid>
              <a:tr h="692944">
                <a:tc gridSpan="10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s-AR" sz="3000" kern="1200" spc="-100" baseline="0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Devaluación</a:t>
                      </a:r>
                      <a:r>
                        <a:rPr lang="es-AR" sz="3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AR" sz="3000" kern="1200" spc="-100" baseline="0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e Inflación</a:t>
                      </a:r>
                      <a:endParaRPr lang="es-AR" sz="3000" kern="1200" spc="-100" baseline="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12700" marR="12700" marT="7144" marB="0" anchor="b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610323">
                <a:tc>
                  <a:txBody>
                    <a:bodyPr/>
                    <a:lstStyle/>
                    <a:p>
                      <a:pPr algn="ctr" fontAlgn="b"/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800" b="1" u="none" strike="noStrike" dirty="0">
                          <a:effectLst/>
                        </a:rPr>
                        <a:t>Argentina 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800" b="1" u="none" strike="noStrike" dirty="0">
                          <a:effectLst/>
                        </a:rPr>
                        <a:t>Brasil 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800" b="1" u="none" strike="noStrike" dirty="0" smtClean="0">
                          <a:effectLst/>
                        </a:rPr>
                        <a:t>Chile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61032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err="1" smtClean="0">
                          <a:effectLst/>
                        </a:rPr>
                        <a:t>Dev</a:t>
                      </a:r>
                      <a:r>
                        <a:rPr lang="es-AR" sz="1200" u="none" strike="noStrike" dirty="0" smtClean="0">
                          <a:effectLst/>
                        </a:rPr>
                        <a:t>. 2008 a </a:t>
                      </a:r>
                      <a:r>
                        <a:rPr lang="es-AR" sz="1200" u="none" strike="noStrike" dirty="0" err="1" smtClean="0">
                          <a:effectLst/>
                        </a:rPr>
                        <a:t>dic</a:t>
                      </a:r>
                      <a:r>
                        <a:rPr lang="es-AR" sz="1200" u="none" strike="noStrike" dirty="0" smtClean="0">
                          <a:effectLst/>
                        </a:rPr>
                        <a:t> 2014  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3,13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8,56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173,48%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1,78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2,66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49,44%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497,95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606,40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21,78%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</a:tr>
              <a:tr h="61032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err="1" smtClean="0">
                          <a:effectLst/>
                        </a:rPr>
                        <a:t>Dev</a:t>
                      </a:r>
                      <a:r>
                        <a:rPr lang="es-AR" sz="1200" u="none" strike="noStrike" dirty="0" smtClean="0">
                          <a:effectLst/>
                        </a:rPr>
                        <a:t>. Durante 2014 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6,542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8,56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30,85%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2,385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2,66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11,53%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529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606,40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14,63%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</a:tr>
              <a:tr h="61032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u="none" strike="noStrike" dirty="0" err="1" smtClean="0">
                          <a:effectLst/>
                        </a:rPr>
                        <a:t>Dev</a:t>
                      </a:r>
                      <a:r>
                        <a:rPr lang="es-AR" sz="1200" u="none" strike="noStrike" dirty="0" smtClean="0">
                          <a:effectLst/>
                        </a:rPr>
                        <a:t>. Durante 2015 </a:t>
                      </a:r>
                      <a:endParaRPr lang="es-A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8,56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8,89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3,86%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2,66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2,95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10,91%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606,40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612,25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0,96%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700" marR="12700" marT="7144" marB="0" anchor="ctr"/>
                </a:tc>
              </a:tr>
              <a:tr h="61032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Inflación a Marzo</a:t>
                      </a:r>
                      <a:r>
                        <a:rPr lang="es-AR" sz="1200" u="none" strike="noStrike" baseline="0" dirty="0" smtClean="0">
                          <a:effectLst/>
                        </a:rPr>
                        <a:t> 2015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  <a:latin typeface="+mn-lt"/>
                        </a:rPr>
                        <a:t>3,42%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  <a:latin typeface="+mn-lt"/>
                        </a:rPr>
                        <a:t>5,79%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4,24%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1,10%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032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u="none" strike="noStrike" dirty="0" smtClean="0">
                          <a:effectLst/>
                        </a:rPr>
                        <a:t>Inflación</a:t>
                      </a:r>
                      <a:r>
                        <a:rPr lang="es-AR" sz="1200" u="none" strike="noStrike" baseline="0" dirty="0" smtClean="0">
                          <a:effectLst/>
                        </a:rPr>
                        <a:t> en USD 2015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-0,42%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1,86%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-6,01%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A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0,13%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714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95536" y="4840002"/>
            <a:ext cx="1115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Fuente: AFIP</a:t>
            </a:r>
            <a:endParaRPr lang="es-AR" sz="1000" dirty="0"/>
          </a:p>
        </p:txBody>
      </p:sp>
      <p:graphicFrame>
        <p:nvGraphicFramePr>
          <p:cNvPr id="5" name="1 Gráfico"/>
          <p:cNvGraphicFramePr>
            <a:graphicFrameLocks noGrp="1"/>
          </p:cNvGraphicFramePr>
          <p:nvPr/>
        </p:nvGraphicFramePr>
        <p:xfrm>
          <a:off x="251520" y="135855"/>
          <a:ext cx="8568952" cy="500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Dólar Barato….¿Qué hago?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91630"/>
            <a:ext cx="8229600" cy="3078342"/>
          </a:xfrm>
        </p:spPr>
        <p:txBody>
          <a:bodyPr>
            <a:normAutofit fontScale="77500" lnSpcReduction="20000"/>
          </a:bodyPr>
          <a:lstStyle/>
          <a:p>
            <a:r>
              <a:rPr lang="es-AR" dirty="0" smtClean="0">
                <a:solidFill>
                  <a:srgbClr val="0070C0"/>
                </a:solidFill>
              </a:rPr>
              <a:t>1) Tomar activos con precio dólar oficial</a:t>
            </a:r>
          </a:p>
          <a:p>
            <a:endParaRPr lang="es-AR" dirty="0" smtClean="0">
              <a:solidFill>
                <a:srgbClr val="0070C0"/>
              </a:solidFill>
            </a:endParaRPr>
          </a:p>
          <a:p>
            <a:r>
              <a:rPr lang="es-AR" dirty="0" smtClean="0">
                <a:solidFill>
                  <a:srgbClr val="0070C0"/>
                </a:solidFill>
              </a:rPr>
              <a:t>2) Deuda en pesos a tasa nominal menor a la devaluación esperada.</a:t>
            </a:r>
          </a:p>
          <a:p>
            <a:endParaRPr lang="es-AR" dirty="0" smtClean="0">
              <a:solidFill>
                <a:srgbClr val="0070C0"/>
              </a:solidFill>
            </a:endParaRPr>
          </a:p>
          <a:p>
            <a:r>
              <a:rPr lang="es-AR" dirty="0" smtClean="0">
                <a:solidFill>
                  <a:srgbClr val="0070C0"/>
                </a:solidFill>
              </a:rPr>
              <a:t>3) Bonos atados al dólar. </a:t>
            </a:r>
          </a:p>
          <a:p>
            <a:endParaRPr lang="es-AR" dirty="0" smtClean="0">
              <a:solidFill>
                <a:srgbClr val="0070C0"/>
              </a:solidFill>
            </a:endParaRPr>
          </a:p>
          <a:p>
            <a:r>
              <a:rPr lang="es-AR" dirty="0" smtClean="0">
                <a:solidFill>
                  <a:srgbClr val="0070C0"/>
                </a:solidFill>
              </a:rPr>
              <a:t>4) Mas activos con precio dólar oficial…..</a:t>
            </a:r>
          </a:p>
          <a:p>
            <a:endParaRPr lang="es-A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INFLACIÓN</a:t>
            </a:r>
            <a:endParaRPr lang="es-AR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/>
        </p:nvGraphicFramePr>
        <p:xfrm>
          <a:off x="179512" y="951570"/>
          <a:ext cx="8568952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7596336" y="1545636"/>
          <a:ext cx="1403648" cy="806702"/>
        </p:xfrm>
        <a:graphic>
          <a:graphicData uri="http://schemas.openxmlformats.org/drawingml/2006/table">
            <a:tbl>
              <a:tblPr/>
              <a:tblGrid>
                <a:gridCol w="701824"/>
                <a:gridCol w="701824"/>
              </a:tblGrid>
              <a:tr h="13287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Acumulado 2008/2015</a:t>
                      </a:r>
                      <a:endParaRPr lang="es-AR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137603">
                <a:tc>
                  <a:txBody>
                    <a:bodyPr/>
                    <a:lstStyle/>
                    <a:p>
                      <a:pPr algn="l" fontAlgn="b"/>
                      <a:endParaRPr lang="es-AR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AR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874">
                <a:tc>
                  <a:txBody>
                    <a:bodyPr/>
                    <a:lstStyle/>
                    <a:p>
                      <a:pPr algn="l" fontAlgn="b"/>
                      <a:r>
                        <a:rPr lang="es-A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Brasil</a:t>
                      </a:r>
                    </a:p>
                  </a:txBody>
                  <a:tcPr marL="12700" marR="12700" marT="714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53,62%</a:t>
                      </a:r>
                      <a:endParaRPr lang="es-AR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874">
                <a:tc>
                  <a:txBody>
                    <a:bodyPr/>
                    <a:lstStyle/>
                    <a:p>
                      <a:pPr algn="l" fontAlgn="b"/>
                      <a:r>
                        <a:rPr lang="es-A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Chile</a:t>
                      </a:r>
                    </a:p>
                  </a:txBody>
                  <a:tcPr marL="12700" marR="12700" marT="714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26,14%</a:t>
                      </a:r>
                      <a:endParaRPr lang="es-AR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874">
                <a:tc>
                  <a:txBody>
                    <a:bodyPr/>
                    <a:lstStyle/>
                    <a:p>
                      <a:pPr algn="l" fontAlgn="b"/>
                      <a:r>
                        <a:rPr lang="es-A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Perú</a:t>
                      </a:r>
                    </a:p>
                  </a:txBody>
                  <a:tcPr marL="12700" marR="12700" marT="714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34,68%</a:t>
                      </a:r>
                      <a:endParaRPr lang="es-AR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03">
                <a:tc>
                  <a:txBody>
                    <a:bodyPr/>
                    <a:lstStyle/>
                    <a:p>
                      <a:pPr algn="l" fontAlgn="b"/>
                      <a:r>
                        <a:rPr lang="es-A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Uruguay</a:t>
                      </a:r>
                    </a:p>
                  </a:txBody>
                  <a:tcPr marL="12700" marR="12700" marT="714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777,37%</a:t>
                      </a:r>
                      <a:endParaRPr lang="es-AR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79512" y="4840002"/>
            <a:ext cx="294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Fuente: INDEC, Consultoras e IPC Congreso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83518"/>
            <a:ext cx="8229600" cy="742950"/>
          </a:xfrm>
        </p:spPr>
        <p:txBody>
          <a:bodyPr>
            <a:noAutofit/>
          </a:bodyPr>
          <a:lstStyle/>
          <a:p>
            <a:pPr algn="ctr"/>
            <a:r>
              <a:rPr lang="es-AR" sz="2400" dirty="0" smtClean="0"/>
              <a:t>ESTRUCTURALMENTE LA PERFORMANCE DE LATINOAMÉRICA NO HA SIDO MALA</a:t>
            </a:r>
            <a:br>
              <a:rPr lang="es-AR" sz="2400" dirty="0" smtClean="0"/>
            </a:br>
            <a:r>
              <a:rPr lang="es-AR" sz="2400" dirty="0" smtClean="0"/>
              <a:t>De la mano de la bonanza mundial casi todos llegaron al </a:t>
            </a:r>
            <a:r>
              <a:rPr lang="es-AR" sz="2400" dirty="0" err="1" smtClean="0"/>
              <a:t>investment</a:t>
            </a:r>
            <a:r>
              <a:rPr lang="es-AR" sz="2400" dirty="0" smtClean="0"/>
              <a:t>-grade</a:t>
            </a:r>
            <a:br>
              <a:rPr lang="es-AR" sz="2400" dirty="0" smtClean="0"/>
            </a:br>
            <a:endParaRPr lang="es-AR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37624"/>
            <a:ext cx="8856983" cy="307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95536" y="4515966"/>
            <a:ext cx="84969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 mayor duda de hoy, y no por eventos regionales o internacionales, es Brasil</a:t>
            </a:r>
          </a:p>
          <a:p>
            <a:endParaRPr lang="es-AR" dirty="0">
              <a:solidFill>
                <a:srgbClr val="0070C0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7505" y="4840002"/>
            <a:ext cx="3672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1000" dirty="0" smtClean="0">
                <a:solidFill>
                  <a:srgbClr val="000000"/>
                </a:solidFill>
              </a:rPr>
              <a:t>Fuente: M&amp;S Consultores en base a FMI, Bancos Centrales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PRESIDENCIAS K</a:t>
            </a:r>
            <a:endParaRPr lang="es-AR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7504" y="1275606"/>
          <a:ext cx="8928982" cy="2590167"/>
        </p:xfrm>
        <a:graphic>
          <a:graphicData uri="http://schemas.openxmlformats.org/drawingml/2006/table">
            <a:tbl>
              <a:tblPr/>
              <a:tblGrid>
                <a:gridCol w="1440160"/>
                <a:gridCol w="432048"/>
                <a:gridCol w="432048"/>
                <a:gridCol w="576064"/>
                <a:gridCol w="432048"/>
                <a:gridCol w="645842"/>
                <a:gridCol w="552308"/>
                <a:gridCol w="552308"/>
                <a:gridCol w="552308"/>
                <a:gridCol w="552308"/>
                <a:gridCol w="552308"/>
                <a:gridCol w="552308"/>
                <a:gridCol w="552308"/>
                <a:gridCol w="552308"/>
                <a:gridCol w="552308"/>
              </a:tblGrid>
              <a:tr h="989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En%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Etapa I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Etapa II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Etapa III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989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Prom. anual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Prom. anual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Prom. anual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Actividad (var % i.a.)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06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8,7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5,2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1,9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06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per cápita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4,0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0,9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Política Fiscal (% PBI)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706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Rdo. Primario sin Rentas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2,6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0,3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-1,9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06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Intereses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1,9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2,2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1,8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2,2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1,9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Rdo. Global sin Rentas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1,5 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-3,5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3,8 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Política Monetaria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Base monetaria (var % i.a.)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30,4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25,4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22,6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22,1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31,4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Base monetaria (% PBI)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10,2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10,1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10,9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06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Emisión fiscal (% PBI)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-0,9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-0,9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-0,9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0,6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2,1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2,8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94268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Inflación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20,6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22,8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22,2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25,6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27,0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06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Tasa de desempleo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14,5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7,4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</a:t>
                      </a: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713" marR="4713" marT="47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</a:t>
                      </a:r>
                      <a:r>
                        <a:rPr lang="es-AR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7,0 </a:t>
                      </a:r>
                      <a:endParaRPr lang="es-A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13" marR="4713" marT="4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79512" y="4840002"/>
            <a:ext cx="294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Fuente: JM a partir de datos oficiales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83518"/>
            <a:ext cx="8445624" cy="395704"/>
          </a:xfrm>
        </p:spPr>
        <p:txBody>
          <a:bodyPr>
            <a:noAutofit/>
          </a:bodyPr>
          <a:lstStyle/>
          <a:p>
            <a:pPr algn="ctr"/>
            <a:r>
              <a:rPr lang="es-AR" sz="3200" dirty="0" smtClean="0"/>
              <a:t>La relevancia internacional</a:t>
            </a:r>
            <a:br>
              <a:rPr lang="es-AR" sz="3200" dirty="0" smtClean="0"/>
            </a:br>
            <a:r>
              <a:rPr lang="es-AR" sz="2400" dirty="0" smtClean="0"/>
              <a:t>RANKING DE PBI (USD </a:t>
            </a:r>
            <a:r>
              <a:rPr lang="es-AR" sz="2400" dirty="0" err="1" smtClean="0"/>
              <a:t>mill</a:t>
            </a:r>
            <a:r>
              <a:rPr lang="es-AR" sz="2400" dirty="0" smtClean="0"/>
              <a:t>) </a:t>
            </a:r>
            <a:r>
              <a:rPr lang="es-AR" sz="3600" dirty="0" smtClean="0"/>
              <a:t/>
            </a:r>
            <a:br>
              <a:rPr lang="es-AR" sz="3600" dirty="0" smtClean="0"/>
            </a:br>
            <a:endParaRPr lang="es-AR" sz="36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7504" y="897564"/>
          <a:ext cx="8858252" cy="3750475"/>
        </p:xfrm>
        <a:graphic>
          <a:graphicData uri="http://schemas.openxmlformats.org/drawingml/2006/table">
            <a:tbl>
              <a:tblPr/>
              <a:tblGrid>
                <a:gridCol w="2779060"/>
                <a:gridCol w="3300132"/>
                <a:gridCol w="2779060"/>
              </a:tblGrid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Puesto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País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PBI 2013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Estados Unidos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16.768.100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China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9.240.270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Japón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4.919.563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Alemania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3.730.261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Francia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2.806.428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Reino Unido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2.678.455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Brasil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2.245.673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Italia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2.149.485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Federación Rusa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2.096.777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1.875.141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Canadá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1.826.769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Australia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1.560.372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España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1.393.040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República de Corea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1.304.554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México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1.260.915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Argentina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609.889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Venezuela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438.284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Colombia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378.415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Chile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277.199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Perú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202.350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Ecuador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94.473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Uruguay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55.708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Bolivia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30.601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Paraguay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29.009 </a:t>
                      </a:r>
                    </a:p>
                  </a:txBody>
                  <a:tcPr marL="9525" marR="9525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07504" y="4894008"/>
            <a:ext cx="21907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Fuente: Banco Mundial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 rot="16200000">
            <a:off x="-1147346" y="1795917"/>
            <a:ext cx="384661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ES" sz="6000" b="1" dirty="0">
                <a:solidFill>
                  <a:schemeClr val="tx2"/>
                </a:solidFill>
              </a:rPr>
              <a:t>Pronóstico</a:t>
            </a:r>
          </a:p>
        </p:txBody>
      </p:sp>
      <p:pic>
        <p:nvPicPr>
          <p:cNvPr id="6" name="5 Imagen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681540"/>
            <a:ext cx="6500858" cy="36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99000"/>
    </mc:Choice>
    <mc:Fallback xmlns="">
      <p:transition spd="slow" advTm="86399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ChangeArrowheads="1"/>
          </p:cNvSpPr>
          <p:nvPr/>
        </p:nvSpPr>
        <p:spPr bwMode="auto">
          <a:xfrm>
            <a:off x="179512" y="527362"/>
            <a:ext cx="87523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¿CÓMO TERMINÓ 2014? </a:t>
            </a:r>
            <a:endParaRPr lang="es-ES" sz="24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5536" y="1131590"/>
            <a:ext cx="8321660" cy="3528360"/>
            <a:chOff x="288" y="46"/>
            <a:chExt cx="5479" cy="2675"/>
          </a:xfrm>
        </p:grpSpPr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288" y="737"/>
              <a:ext cx="4537" cy="565"/>
            </a:xfrm>
            <a:custGeom>
              <a:avLst/>
              <a:gdLst>
                <a:gd name="T0" fmla="*/ 7012065 w 643"/>
                <a:gd name="T1" fmla="*/ 0 h 80"/>
                <a:gd name="T2" fmla="*/ 7202488 w 643"/>
                <a:gd name="T3" fmla="*/ 313928 h 80"/>
                <a:gd name="T4" fmla="*/ 7012065 w 643"/>
                <a:gd name="T5" fmla="*/ 627857 h 80"/>
                <a:gd name="T6" fmla="*/ 1075333 w 643"/>
                <a:gd name="T7" fmla="*/ 639068 h 80"/>
                <a:gd name="T8" fmla="*/ 907312 w 643"/>
                <a:gd name="T9" fmla="*/ 874515 h 80"/>
                <a:gd name="T10" fmla="*/ 0 w 643"/>
                <a:gd name="T11" fmla="*/ 874515 h 80"/>
                <a:gd name="T12" fmla="*/ 0 w 643"/>
                <a:gd name="T13" fmla="*/ 661492 h 80"/>
                <a:gd name="T14" fmla="*/ 784097 w 643"/>
                <a:gd name="T15" fmla="*/ 639068 h 80"/>
                <a:gd name="T16" fmla="*/ 940916 w 643"/>
                <a:gd name="T17" fmla="*/ 0 h 80"/>
                <a:gd name="T18" fmla="*/ 7012065 w 643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3" h="80">
                  <a:moveTo>
                    <a:pt x="626" y="0"/>
                  </a:moveTo>
                  <a:cubicBezTo>
                    <a:pt x="643" y="28"/>
                    <a:pt x="643" y="28"/>
                    <a:pt x="643" y="28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26" y="56"/>
                    <a:pt x="102" y="57"/>
                    <a:pt x="96" y="57"/>
                  </a:cubicBezTo>
                  <a:cubicBezTo>
                    <a:pt x="90" y="57"/>
                    <a:pt x="84" y="76"/>
                    <a:pt x="81" y="78"/>
                  </a:cubicBezTo>
                  <a:cubicBezTo>
                    <a:pt x="78" y="80"/>
                    <a:pt x="0" y="78"/>
                    <a:pt x="0" y="7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66" y="59"/>
                    <a:pt x="70" y="57"/>
                  </a:cubicBezTo>
                  <a:cubicBezTo>
                    <a:pt x="75" y="55"/>
                    <a:pt x="79" y="0"/>
                    <a:pt x="84" y="0"/>
                  </a:cubicBezTo>
                  <a:cubicBezTo>
                    <a:pt x="90" y="0"/>
                    <a:pt x="626" y="0"/>
                    <a:pt x="626" y="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568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44046" name="Freeform 14"/>
            <p:cNvSpPr>
              <a:spLocks/>
            </p:cNvSpPr>
            <p:nvPr/>
          </p:nvSpPr>
          <p:spPr bwMode="auto">
            <a:xfrm>
              <a:off x="298" y="935"/>
              <a:ext cx="4530" cy="367"/>
            </a:xfrm>
            <a:custGeom>
              <a:avLst/>
              <a:gdLst>
                <a:gd name="T0" fmla="*/ 50742880 w 642"/>
                <a:gd name="T1" fmla="*/ 0 h 52"/>
                <a:gd name="T2" fmla="*/ 49478262 w 642"/>
                <a:gd name="T3" fmla="*/ 2214104 h 52"/>
                <a:gd name="T4" fmla="*/ 7508680 w 642"/>
                <a:gd name="T5" fmla="*/ 2293178 h 52"/>
                <a:gd name="T6" fmla="*/ 6402139 w 642"/>
                <a:gd name="T7" fmla="*/ 3953755 h 52"/>
                <a:gd name="T8" fmla="*/ 0 w 642"/>
                <a:gd name="T9" fmla="*/ 3953755 h 52"/>
                <a:gd name="T10" fmla="*/ 0 w 642"/>
                <a:gd name="T11" fmla="*/ 3083929 h 52"/>
                <a:gd name="T12" fmla="*/ 5769830 w 642"/>
                <a:gd name="T13" fmla="*/ 3083929 h 52"/>
                <a:gd name="T14" fmla="*/ 7192525 w 642"/>
                <a:gd name="T15" fmla="*/ 79074 h 52"/>
                <a:gd name="T16" fmla="*/ 50742880 w 642"/>
                <a:gd name="T17" fmla="*/ 0 h 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52">
                  <a:moveTo>
                    <a:pt x="642" y="0"/>
                  </a:moveTo>
                  <a:cubicBezTo>
                    <a:pt x="626" y="28"/>
                    <a:pt x="626" y="28"/>
                    <a:pt x="626" y="28"/>
                  </a:cubicBezTo>
                  <a:cubicBezTo>
                    <a:pt x="626" y="28"/>
                    <a:pt x="101" y="29"/>
                    <a:pt x="95" y="29"/>
                  </a:cubicBezTo>
                  <a:cubicBezTo>
                    <a:pt x="89" y="29"/>
                    <a:pt x="84" y="48"/>
                    <a:pt x="81" y="50"/>
                  </a:cubicBezTo>
                  <a:cubicBezTo>
                    <a:pt x="78" y="52"/>
                    <a:pt x="0" y="50"/>
                    <a:pt x="0" y="5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69" y="40"/>
                    <a:pt x="73" y="39"/>
                  </a:cubicBezTo>
                  <a:cubicBezTo>
                    <a:pt x="78" y="37"/>
                    <a:pt x="85" y="1"/>
                    <a:pt x="91" y="1"/>
                  </a:cubicBezTo>
                  <a:cubicBezTo>
                    <a:pt x="97" y="1"/>
                    <a:pt x="642" y="0"/>
                    <a:pt x="64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1315D">
                    <a:alpha val="28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1220" y="46"/>
              <a:ext cx="4530" cy="564"/>
            </a:xfrm>
            <a:custGeom>
              <a:avLst/>
              <a:gdLst>
                <a:gd name="T0" fmla="*/ 179224 w 642"/>
                <a:gd name="T1" fmla="*/ 895350 h 80"/>
                <a:gd name="T2" fmla="*/ 0 w 642"/>
                <a:gd name="T3" fmla="*/ 581978 h 80"/>
                <a:gd name="T4" fmla="*/ 179224 w 642"/>
                <a:gd name="T5" fmla="*/ 268605 h 80"/>
                <a:gd name="T6" fmla="*/ 6116029 w 642"/>
                <a:gd name="T7" fmla="*/ 257413 h 80"/>
                <a:gd name="T8" fmla="*/ 6284052 w 642"/>
                <a:gd name="T9" fmla="*/ 22384 h 80"/>
                <a:gd name="T10" fmla="*/ 7191375 w 642"/>
                <a:gd name="T11" fmla="*/ 22384 h 80"/>
                <a:gd name="T12" fmla="*/ 7191375 w 642"/>
                <a:gd name="T13" fmla="*/ 235029 h 80"/>
                <a:gd name="T14" fmla="*/ 6407269 w 642"/>
                <a:gd name="T15" fmla="*/ 257413 h 80"/>
                <a:gd name="T16" fmla="*/ 6250447 w 642"/>
                <a:gd name="T17" fmla="*/ 895350 h 80"/>
                <a:gd name="T18" fmla="*/ 179224 w 642"/>
                <a:gd name="T19" fmla="*/ 89535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8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540" y="23"/>
                    <a:pt x="546" y="23"/>
                  </a:cubicBezTo>
                  <a:cubicBezTo>
                    <a:pt x="552" y="23"/>
                    <a:pt x="558" y="4"/>
                    <a:pt x="561" y="2"/>
                  </a:cubicBezTo>
                  <a:cubicBezTo>
                    <a:pt x="564" y="0"/>
                    <a:pt x="642" y="2"/>
                    <a:pt x="642" y="2"/>
                  </a:cubicBezTo>
                  <a:cubicBezTo>
                    <a:pt x="642" y="21"/>
                    <a:pt x="642" y="21"/>
                    <a:pt x="642" y="21"/>
                  </a:cubicBezTo>
                  <a:cubicBezTo>
                    <a:pt x="642" y="21"/>
                    <a:pt x="576" y="21"/>
                    <a:pt x="572" y="23"/>
                  </a:cubicBezTo>
                  <a:cubicBezTo>
                    <a:pt x="568" y="24"/>
                    <a:pt x="564" y="80"/>
                    <a:pt x="558" y="80"/>
                  </a:cubicBezTo>
                  <a:cubicBezTo>
                    <a:pt x="552" y="80"/>
                    <a:pt x="16" y="80"/>
                    <a:pt x="16" y="8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666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95F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44048" name="Freeform 15"/>
            <p:cNvSpPr>
              <a:spLocks/>
            </p:cNvSpPr>
            <p:nvPr/>
          </p:nvSpPr>
          <p:spPr bwMode="auto">
            <a:xfrm>
              <a:off x="1217" y="123"/>
              <a:ext cx="4531" cy="487"/>
            </a:xfrm>
            <a:custGeom>
              <a:avLst/>
              <a:gdLst>
                <a:gd name="T0" fmla="*/ 1265179 w 642"/>
                <a:gd name="T1" fmla="*/ 5456609 h 69"/>
                <a:gd name="T2" fmla="*/ 0 w 642"/>
                <a:gd name="T3" fmla="*/ 3242333 h 69"/>
                <a:gd name="T4" fmla="*/ 43174219 w 642"/>
                <a:gd name="T5" fmla="*/ 3242333 h 69"/>
                <a:gd name="T6" fmla="*/ 44597546 w 642"/>
                <a:gd name="T7" fmla="*/ 158162 h 69"/>
                <a:gd name="T8" fmla="*/ 50765289 w 642"/>
                <a:gd name="T9" fmla="*/ 0 h 69"/>
                <a:gd name="T10" fmla="*/ 50765289 w 642"/>
                <a:gd name="T11" fmla="*/ 790810 h 69"/>
                <a:gd name="T12" fmla="*/ 45230136 w 642"/>
                <a:gd name="T13" fmla="*/ 948972 h 69"/>
                <a:gd name="T14" fmla="*/ 44123104 w 642"/>
                <a:gd name="T15" fmla="*/ 5456609 h 69"/>
                <a:gd name="T16" fmla="*/ 1265179 w 642"/>
                <a:gd name="T17" fmla="*/ 5456609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69">
                  <a:moveTo>
                    <a:pt x="16" y="6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540" y="41"/>
                    <a:pt x="546" y="41"/>
                  </a:cubicBezTo>
                  <a:cubicBezTo>
                    <a:pt x="552" y="41"/>
                    <a:pt x="561" y="4"/>
                    <a:pt x="564" y="2"/>
                  </a:cubicBezTo>
                  <a:cubicBezTo>
                    <a:pt x="568" y="1"/>
                    <a:pt x="642" y="0"/>
                    <a:pt x="642" y="0"/>
                  </a:cubicBezTo>
                  <a:cubicBezTo>
                    <a:pt x="642" y="10"/>
                    <a:pt x="642" y="10"/>
                    <a:pt x="642" y="10"/>
                  </a:cubicBezTo>
                  <a:cubicBezTo>
                    <a:pt x="642" y="10"/>
                    <a:pt x="577" y="10"/>
                    <a:pt x="572" y="12"/>
                  </a:cubicBezTo>
                  <a:cubicBezTo>
                    <a:pt x="568" y="14"/>
                    <a:pt x="564" y="69"/>
                    <a:pt x="558" y="69"/>
                  </a:cubicBezTo>
                  <a:cubicBezTo>
                    <a:pt x="553" y="69"/>
                    <a:pt x="16" y="69"/>
                    <a:pt x="16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1220" y="2156"/>
              <a:ext cx="4530" cy="565"/>
            </a:xfrm>
            <a:custGeom>
              <a:avLst/>
              <a:gdLst>
                <a:gd name="T0" fmla="*/ 179224 w 642"/>
                <a:gd name="T1" fmla="*/ 896938 h 80"/>
                <a:gd name="T2" fmla="*/ 0 w 642"/>
                <a:gd name="T3" fmla="*/ 583010 h 80"/>
                <a:gd name="T4" fmla="*/ 179224 w 642"/>
                <a:gd name="T5" fmla="*/ 257870 h 80"/>
                <a:gd name="T6" fmla="*/ 6116029 w 642"/>
                <a:gd name="T7" fmla="*/ 257870 h 80"/>
                <a:gd name="T8" fmla="*/ 6284052 w 642"/>
                <a:gd name="T9" fmla="*/ 22423 h 80"/>
                <a:gd name="T10" fmla="*/ 7191375 w 642"/>
                <a:gd name="T11" fmla="*/ 22423 h 80"/>
                <a:gd name="T12" fmla="*/ 7191375 w 642"/>
                <a:gd name="T13" fmla="*/ 235446 h 80"/>
                <a:gd name="T14" fmla="*/ 6407269 w 642"/>
                <a:gd name="T15" fmla="*/ 257870 h 80"/>
                <a:gd name="T16" fmla="*/ 6250447 w 642"/>
                <a:gd name="T17" fmla="*/ 896938 h 80"/>
                <a:gd name="T18" fmla="*/ 179224 w 642"/>
                <a:gd name="T19" fmla="*/ 896938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8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540" y="23"/>
                    <a:pt x="546" y="23"/>
                  </a:cubicBezTo>
                  <a:cubicBezTo>
                    <a:pt x="552" y="23"/>
                    <a:pt x="558" y="4"/>
                    <a:pt x="561" y="2"/>
                  </a:cubicBezTo>
                  <a:cubicBezTo>
                    <a:pt x="564" y="0"/>
                    <a:pt x="642" y="2"/>
                    <a:pt x="642" y="2"/>
                  </a:cubicBezTo>
                  <a:cubicBezTo>
                    <a:pt x="642" y="21"/>
                    <a:pt x="642" y="21"/>
                    <a:pt x="642" y="21"/>
                  </a:cubicBezTo>
                  <a:cubicBezTo>
                    <a:pt x="642" y="21"/>
                    <a:pt x="576" y="21"/>
                    <a:pt x="572" y="23"/>
                  </a:cubicBezTo>
                  <a:cubicBezTo>
                    <a:pt x="568" y="24"/>
                    <a:pt x="564" y="80"/>
                    <a:pt x="558" y="80"/>
                  </a:cubicBezTo>
                  <a:cubicBezTo>
                    <a:pt x="552" y="80"/>
                    <a:pt x="16" y="80"/>
                    <a:pt x="16" y="8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48C8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44050" name="Freeform 16"/>
            <p:cNvSpPr>
              <a:spLocks/>
            </p:cNvSpPr>
            <p:nvPr/>
          </p:nvSpPr>
          <p:spPr bwMode="auto">
            <a:xfrm>
              <a:off x="1220" y="2234"/>
              <a:ext cx="4530" cy="487"/>
            </a:xfrm>
            <a:custGeom>
              <a:avLst/>
              <a:gdLst>
                <a:gd name="T0" fmla="*/ 1264618 w 642"/>
                <a:gd name="T1" fmla="*/ 5456609 h 69"/>
                <a:gd name="T2" fmla="*/ 0 w 642"/>
                <a:gd name="T3" fmla="*/ 3242333 h 69"/>
                <a:gd name="T4" fmla="*/ 43155158 w 642"/>
                <a:gd name="T5" fmla="*/ 3242333 h 69"/>
                <a:gd name="T6" fmla="*/ 44577860 w 642"/>
                <a:gd name="T7" fmla="*/ 158162 h 69"/>
                <a:gd name="T8" fmla="*/ 50742880 w 642"/>
                <a:gd name="T9" fmla="*/ 0 h 69"/>
                <a:gd name="T10" fmla="*/ 50742880 w 642"/>
                <a:gd name="T11" fmla="*/ 790810 h 69"/>
                <a:gd name="T12" fmla="*/ 45210169 w 642"/>
                <a:gd name="T13" fmla="*/ 948972 h 69"/>
                <a:gd name="T14" fmla="*/ 44103621 w 642"/>
                <a:gd name="T15" fmla="*/ 5456609 h 69"/>
                <a:gd name="T16" fmla="*/ 1264618 w 642"/>
                <a:gd name="T17" fmla="*/ 5456609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69">
                  <a:moveTo>
                    <a:pt x="16" y="6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540" y="41"/>
                    <a:pt x="546" y="41"/>
                  </a:cubicBezTo>
                  <a:cubicBezTo>
                    <a:pt x="552" y="41"/>
                    <a:pt x="561" y="4"/>
                    <a:pt x="564" y="2"/>
                  </a:cubicBezTo>
                  <a:cubicBezTo>
                    <a:pt x="567" y="1"/>
                    <a:pt x="642" y="0"/>
                    <a:pt x="642" y="0"/>
                  </a:cubicBezTo>
                  <a:cubicBezTo>
                    <a:pt x="642" y="10"/>
                    <a:pt x="642" y="10"/>
                    <a:pt x="642" y="10"/>
                  </a:cubicBezTo>
                  <a:cubicBezTo>
                    <a:pt x="642" y="10"/>
                    <a:pt x="576" y="10"/>
                    <a:pt x="572" y="12"/>
                  </a:cubicBezTo>
                  <a:cubicBezTo>
                    <a:pt x="568" y="14"/>
                    <a:pt x="564" y="69"/>
                    <a:pt x="558" y="69"/>
                  </a:cubicBezTo>
                  <a:cubicBezTo>
                    <a:pt x="552" y="69"/>
                    <a:pt x="16" y="69"/>
                    <a:pt x="16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88" y="1627"/>
              <a:ext cx="4537" cy="558"/>
            </a:xfrm>
            <a:custGeom>
              <a:avLst/>
              <a:gdLst>
                <a:gd name="T0" fmla="*/ 7012065 w 643"/>
                <a:gd name="T1" fmla="*/ 884238 h 79"/>
                <a:gd name="T2" fmla="*/ 7202488 w 643"/>
                <a:gd name="T3" fmla="*/ 570837 h 79"/>
                <a:gd name="T4" fmla="*/ 7012065 w 643"/>
                <a:gd name="T5" fmla="*/ 257436 h 79"/>
                <a:gd name="T6" fmla="*/ 1075333 w 643"/>
                <a:gd name="T7" fmla="*/ 246243 h 79"/>
                <a:gd name="T8" fmla="*/ 907312 w 643"/>
                <a:gd name="T9" fmla="*/ 11193 h 79"/>
                <a:gd name="T10" fmla="*/ 0 w 643"/>
                <a:gd name="T11" fmla="*/ 11193 h 79"/>
                <a:gd name="T12" fmla="*/ 0 w 643"/>
                <a:gd name="T13" fmla="*/ 235051 h 79"/>
                <a:gd name="T14" fmla="*/ 784097 w 643"/>
                <a:gd name="T15" fmla="*/ 246243 h 79"/>
                <a:gd name="T16" fmla="*/ 940916 w 643"/>
                <a:gd name="T17" fmla="*/ 884238 h 79"/>
                <a:gd name="T18" fmla="*/ 7012065 w 643"/>
                <a:gd name="T19" fmla="*/ 884238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3" h="79">
                  <a:moveTo>
                    <a:pt x="626" y="79"/>
                  </a:moveTo>
                  <a:cubicBezTo>
                    <a:pt x="643" y="51"/>
                    <a:pt x="643" y="51"/>
                    <a:pt x="643" y="51"/>
                  </a:cubicBezTo>
                  <a:cubicBezTo>
                    <a:pt x="626" y="23"/>
                    <a:pt x="626" y="23"/>
                    <a:pt x="626" y="23"/>
                  </a:cubicBezTo>
                  <a:cubicBezTo>
                    <a:pt x="626" y="23"/>
                    <a:pt x="102" y="22"/>
                    <a:pt x="96" y="22"/>
                  </a:cubicBezTo>
                  <a:cubicBezTo>
                    <a:pt x="90" y="22"/>
                    <a:pt x="84" y="3"/>
                    <a:pt x="81" y="1"/>
                  </a:cubicBezTo>
                  <a:cubicBezTo>
                    <a:pt x="78" y="0"/>
                    <a:pt x="0" y="1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6" y="21"/>
                    <a:pt x="70" y="22"/>
                  </a:cubicBezTo>
                  <a:cubicBezTo>
                    <a:pt x="75" y="24"/>
                    <a:pt x="79" y="79"/>
                    <a:pt x="84" y="79"/>
                  </a:cubicBezTo>
                  <a:cubicBezTo>
                    <a:pt x="90" y="79"/>
                    <a:pt x="626" y="79"/>
                    <a:pt x="626" y="79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3454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44052" name="Freeform 17"/>
            <p:cNvSpPr>
              <a:spLocks/>
            </p:cNvSpPr>
            <p:nvPr/>
          </p:nvSpPr>
          <p:spPr bwMode="auto">
            <a:xfrm>
              <a:off x="292" y="1687"/>
              <a:ext cx="4530" cy="501"/>
            </a:xfrm>
            <a:custGeom>
              <a:avLst/>
              <a:gdLst>
                <a:gd name="T0" fmla="*/ 49478262 w 642"/>
                <a:gd name="T1" fmla="*/ 5612174 h 71"/>
                <a:gd name="T2" fmla="*/ 50742880 w 642"/>
                <a:gd name="T3" fmla="*/ 3319880 h 71"/>
                <a:gd name="T4" fmla="*/ 7429645 w 642"/>
                <a:gd name="T5" fmla="*/ 3319880 h 71"/>
                <a:gd name="T6" fmla="*/ 5927907 w 642"/>
                <a:gd name="T7" fmla="*/ 158090 h 71"/>
                <a:gd name="T8" fmla="*/ 0 w 642"/>
                <a:gd name="T9" fmla="*/ 79045 h 71"/>
                <a:gd name="T10" fmla="*/ 0 w 642"/>
                <a:gd name="T11" fmla="*/ 948534 h 71"/>
                <a:gd name="T12" fmla="*/ 5532711 w 642"/>
                <a:gd name="T13" fmla="*/ 1027579 h 71"/>
                <a:gd name="T14" fmla="*/ 6639258 w 642"/>
                <a:gd name="T15" fmla="*/ 5612174 h 71"/>
                <a:gd name="T16" fmla="*/ 49478262 w 642"/>
                <a:gd name="T17" fmla="*/ 5612174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71">
                  <a:moveTo>
                    <a:pt x="626" y="71"/>
                  </a:moveTo>
                  <a:cubicBezTo>
                    <a:pt x="642" y="42"/>
                    <a:pt x="642" y="42"/>
                    <a:pt x="642" y="42"/>
                  </a:cubicBezTo>
                  <a:cubicBezTo>
                    <a:pt x="642" y="42"/>
                    <a:pt x="100" y="42"/>
                    <a:pt x="94" y="42"/>
                  </a:cubicBezTo>
                  <a:cubicBezTo>
                    <a:pt x="88" y="42"/>
                    <a:pt x="79" y="3"/>
                    <a:pt x="75" y="2"/>
                  </a:cubicBezTo>
                  <a:cubicBezTo>
                    <a:pt x="72" y="0"/>
                    <a:pt x="0" y="1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65" y="12"/>
                    <a:pt x="70" y="13"/>
                  </a:cubicBezTo>
                  <a:cubicBezTo>
                    <a:pt x="74" y="15"/>
                    <a:pt x="78" y="71"/>
                    <a:pt x="84" y="71"/>
                  </a:cubicBezTo>
                  <a:cubicBezTo>
                    <a:pt x="90" y="71"/>
                    <a:pt x="626" y="71"/>
                    <a:pt x="626" y="7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1315D">
                    <a:alpha val="28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236" y="1302"/>
              <a:ext cx="4530" cy="564"/>
            </a:xfrm>
            <a:custGeom>
              <a:avLst/>
              <a:gdLst>
                <a:gd name="T0" fmla="*/ 179224 w 642"/>
                <a:gd name="T1" fmla="*/ 0 h 80"/>
                <a:gd name="T2" fmla="*/ 0 w 642"/>
                <a:gd name="T3" fmla="*/ 324564 h 80"/>
                <a:gd name="T4" fmla="*/ 179224 w 642"/>
                <a:gd name="T5" fmla="*/ 637937 h 80"/>
                <a:gd name="T6" fmla="*/ 6116029 w 642"/>
                <a:gd name="T7" fmla="*/ 637937 h 80"/>
                <a:gd name="T8" fmla="*/ 6284052 w 642"/>
                <a:gd name="T9" fmla="*/ 872966 h 80"/>
                <a:gd name="T10" fmla="*/ 7191375 w 642"/>
                <a:gd name="T11" fmla="*/ 872966 h 80"/>
                <a:gd name="T12" fmla="*/ 7191375 w 642"/>
                <a:gd name="T13" fmla="*/ 660321 h 80"/>
                <a:gd name="T14" fmla="*/ 6407269 w 642"/>
                <a:gd name="T15" fmla="*/ 637937 h 80"/>
                <a:gd name="T16" fmla="*/ 6250447 w 642"/>
                <a:gd name="T17" fmla="*/ 0 h 80"/>
                <a:gd name="T18" fmla="*/ 179224 w 642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540" y="57"/>
                    <a:pt x="546" y="57"/>
                  </a:cubicBezTo>
                  <a:cubicBezTo>
                    <a:pt x="552" y="57"/>
                    <a:pt x="558" y="77"/>
                    <a:pt x="561" y="78"/>
                  </a:cubicBezTo>
                  <a:cubicBezTo>
                    <a:pt x="564" y="80"/>
                    <a:pt x="642" y="78"/>
                    <a:pt x="642" y="78"/>
                  </a:cubicBezTo>
                  <a:cubicBezTo>
                    <a:pt x="642" y="59"/>
                    <a:pt x="642" y="59"/>
                    <a:pt x="642" y="59"/>
                  </a:cubicBezTo>
                  <a:cubicBezTo>
                    <a:pt x="642" y="59"/>
                    <a:pt x="576" y="59"/>
                    <a:pt x="572" y="57"/>
                  </a:cubicBezTo>
                  <a:cubicBezTo>
                    <a:pt x="568" y="56"/>
                    <a:pt x="564" y="0"/>
                    <a:pt x="558" y="0"/>
                  </a:cubicBezTo>
                  <a:cubicBezTo>
                    <a:pt x="552" y="0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325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>
                <a:solidFill>
                  <a:srgbClr val="0070C0"/>
                </a:solidFill>
              </a:endParaRPr>
            </a:p>
          </p:txBody>
        </p:sp>
        <p:sp>
          <p:nvSpPr>
            <p:cNvPr id="44054" name="Freeform 18"/>
            <p:cNvSpPr>
              <a:spLocks/>
            </p:cNvSpPr>
            <p:nvPr/>
          </p:nvSpPr>
          <p:spPr bwMode="auto">
            <a:xfrm>
              <a:off x="1236" y="1411"/>
              <a:ext cx="4531" cy="360"/>
            </a:xfrm>
            <a:custGeom>
              <a:avLst/>
              <a:gdLst>
                <a:gd name="T0" fmla="*/ 0 w 642"/>
                <a:gd name="T1" fmla="*/ 0 h 51"/>
                <a:gd name="T2" fmla="*/ 1265179 w 642"/>
                <a:gd name="T3" fmla="*/ 2214812 h 51"/>
                <a:gd name="T4" fmla="*/ 43253293 w 642"/>
                <a:gd name="T5" fmla="*/ 2214812 h 51"/>
                <a:gd name="T6" fmla="*/ 44360325 w 642"/>
                <a:gd name="T7" fmla="*/ 3875915 h 51"/>
                <a:gd name="T8" fmla="*/ 50765289 w 642"/>
                <a:gd name="T9" fmla="*/ 3875915 h 51"/>
                <a:gd name="T10" fmla="*/ 50765289 w 642"/>
                <a:gd name="T11" fmla="*/ 3005816 h 51"/>
                <a:gd name="T12" fmla="*/ 44755694 w 642"/>
                <a:gd name="T13" fmla="*/ 2926715 h 51"/>
                <a:gd name="T14" fmla="*/ 42857924 w 642"/>
                <a:gd name="T15" fmla="*/ 0 h 51"/>
                <a:gd name="T16" fmla="*/ 0 w 642"/>
                <a:gd name="T17" fmla="*/ 0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51">
                  <a:moveTo>
                    <a:pt x="0" y="0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541" y="28"/>
                    <a:pt x="547" y="28"/>
                  </a:cubicBezTo>
                  <a:cubicBezTo>
                    <a:pt x="553" y="28"/>
                    <a:pt x="558" y="48"/>
                    <a:pt x="561" y="49"/>
                  </a:cubicBezTo>
                  <a:cubicBezTo>
                    <a:pt x="565" y="51"/>
                    <a:pt x="642" y="49"/>
                    <a:pt x="642" y="49"/>
                  </a:cubicBezTo>
                  <a:cubicBezTo>
                    <a:pt x="642" y="38"/>
                    <a:pt x="642" y="38"/>
                    <a:pt x="642" y="38"/>
                  </a:cubicBezTo>
                  <a:cubicBezTo>
                    <a:pt x="642" y="38"/>
                    <a:pt x="571" y="38"/>
                    <a:pt x="566" y="37"/>
                  </a:cubicBezTo>
                  <a:cubicBezTo>
                    <a:pt x="562" y="35"/>
                    <a:pt x="548" y="0"/>
                    <a:pt x="542" y="0"/>
                  </a:cubicBezTo>
                  <a:cubicBezTo>
                    <a:pt x="537" y="0"/>
                    <a:pt x="0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>
                <a:solidFill>
                  <a:srgbClr val="0070C0"/>
                </a:solidFill>
              </a:endParaRPr>
            </a:p>
          </p:txBody>
        </p:sp>
      </p:grpSp>
      <p:pic>
        <p:nvPicPr>
          <p:cNvPr id="44035" name="Picture 16" descr="Preview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400" y="1436940"/>
            <a:ext cx="38592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8" descr="Preview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0" y="2112480"/>
            <a:ext cx="362880" cy="4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20" descr="Preview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320" y="2786400"/>
            <a:ext cx="33408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22" descr="Preview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0" y="3581820"/>
            <a:ext cx="385920" cy="4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24" descr="Preview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040" y="4255740"/>
            <a:ext cx="36864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1828800" y="1479884"/>
            <a:ext cx="5944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1600" dirty="0" smtClean="0">
                <a:solidFill>
                  <a:schemeClr val="bg1"/>
                </a:solidFill>
              </a:rPr>
              <a:t>INFLACION 38%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314394" name="Rectangle 26"/>
          <p:cNvSpPr>
            <a:spLocks noChangeArrowheads="1"/>
          </p:cNvSpPr>
          <p:nvPr/>
        </p:nvSpPr>
        <p:spPr bwMode="auto">
          <a:xfrm>
            <a:off x="1370880" y="2178103"/>
            <a:ext cx="5944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chemeClr val="bg1"/>
                </a:solidFill>
              </a:rPr>
              <a:t>E</a:t>
            </a:r>
            <a:r>
              <a:rPr lang="es-ES" sz="1600" dirty="0" smtClean="0">
                <a:solidFill>
                  <a:schemeClr val="bg1"/>
                </a:solidFill>
              </a:rPr>
              <a:t>l </a:t>
            </a:r>
            <a:r>
              <a:rPr lang="es-ES" sz="1600" dirty="0">
                <a:solidFill>
                  <a:schemeClr val="bg1"/>
                </a:solidFill>
              </a:rPr>
              <a:t>PBI estancado o en recesión </a:t>
            </a:r>
            <a:r>
              <a:rPr lang="es-ES" sz="1600" dirty="0" smtClean="0">
                <a:solidFill>
                  <a:schemeClr val="bg1"/>
                </a:solidFill>
              </a:rPr>
              <a:t>-2,4%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314395" name="Rectangle 27"/>
          <p:cNvSpPr>
            <a:spLocks noChangeArrowheads="1"/>
          </p:cNvSpPr>
          <p:nvPr/>
        </p:nvSpPr>
        <p:spPr bwMode="auto">
          <a:xfrm>
            <a:off x="1763688" y="2697864"/>
            <a:ext cx="5951832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es-ES" sz="1600" dirty="0" smtClean="0">
                <a:solidFill>
                  <a:schemeClr val="bg1"/>
                </a:solidFill>
              </a:rPr>
              <a:t>DÓLAR  OFICIAL $ 8,56  – BLUE $ 13,1 (FUERTE</a:t>
            </a:r>
          </a:p>
          <a:p>
            <a:pPr algn="r">
              <a:lnSpc>
                <a:spcPct val="70000"/>
              </a:lnSpc>
              <a:defRPr/>
            </a:pPr>
            <a:r>
              <a:rPr lang="es-ES" sz="1600" dirty="0" smtClean="0">
                <a:solidFill>
                  <a:schemeClr val="bg1"/>
                </a:solidFill>
              </a:rPr>
              <a:t> </a:t>
            </a:r>
          </a:p>
          <a:p>
            <a:pPr algn="r">
              <a:lnSpc>
                <a:spcPct val="70000"/>
              </a:lnSpc>
              <a:defRPr/>
            </a:pPr>
            <a:r>
              <a:rPr lang="es-ES" sz="1600" dirty="0" smtClean="0">
                <a:solidFill>
                  <a:schemeClr val="bg1"/>
                </a:solidFill>
              </a:rPr>
              <a:t>INFLUENCIA POLITCA – BUITRES) </a:t>
            </a:r>
            <a:endParaRPr lang="es-ES" sz="1000" dirty="0">
              <a:solidFill>
                <a:schemeClr val="bg1"/>
              </a:solidFill>
            </a:endParaRPr>
          </a:p>
        </p:txBody>
      </p:sp>
      <p:sp>
        <p:nvSpPr>
          <p:cNvPr id="314396" name="Rectangle 28"/>
          <p:cNvSpPr>
            <a:spLocks noChangeArrowheads="1"/>
          </p:cNvSpPr>
          <p:nvPr/>
        </p:nvSpPr>
        <p:spPr bwMode="auto">
          <a:xfrm>
            <a:off x="1259632" y="3406397"/>
            <a:ext cx="59821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ES" sz="1600" dirty="0" smtClean="0">
                <a:solidFill>
                  <a:schemeClr val="bg1"/>
                </a:solidFill>
              </a:rPr>
              <a:t>DÉFICIT FISCAL  de 2,6% del PBI (REAL SIN BANCO CENTRAL 4,8%)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314397" name="Rectangle 29"/>
          <p:cNvSpPr>
            <a:spLocks noChangeArrowheads="1"/>
          </p:cNvSpPr>
          <p:nvPr/>
        </p:nvSpPr>
        <p:spPr bwMode="auto">
          <a:xfrm>
            <a:off x="2005920" y="3872652"/>
            <a:ext cx="565056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>
              <a:defRPr/>
            </a:pPr>
            <a:endParaRPr lang="es-ES" sz="1600" dirty="0" smtClean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s-ES" sz="1600" dirty="0" smtClean="0">
                <a:solidFill>
                  <a:schemeClr val="bg1"/>
                </a:solidFill>
              </a:rPr>
              <a:t>AGRAVAMIENTO DE LAS CONDICIONES LABORALES Y SUSPENCIONES. TASA DE DESEMPLEO 7,5%</a:t>
            </a:r>
          </a:p>
          <a:p>
            <a:pPr algn="r">
              <a:defRPr/>
            </a:pPr>
            <a:endParaRPr lang="es-E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81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ángulo 1"/>
          <p:cNvSpPr>
            <a:spLocks noChangeArrowheads="1"/>
          </p:cNvSpPr>
          <p:nvPr/>
        </p:nvSpPr>
        <p:spPr bwMode="auto">
          <a:xfrm>
            <a:off x="971600" y="411510"/>
            <a:ext cx="7929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2015 I: </a:t>
            </a:r>
            <a:r>
              <a:rPr lang="es-ES" sz="24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Scioli</a:t>
            </a:r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4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</a:t>
            </a:r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4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Randazzo</a:t>
            </a:r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400" spc="-100" dirty="0" smtClean="0">
                <a:solidFill>
                  <a:schemeClr val="tx2"/>
                </a:solidFill>
              </a:rPr>
              <a:t>Presidente</a:t>
            </a:r>
            <a:endParaRPr lang="es-ES" sz="24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1682" y="1176120"/>
            <a:ext cx="8296097" cy="3528360"/>
            <a:chOff x="288" y="46"/>
            <a:chExt cx="5462" cy="2675"/>
          </a:xfrm>
        </p:grpSpPr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88" y="737"/>
              <a:ext cx="4537" cy="565"/>
            </a:xfrm>
            <a:custGeom>
              <a:avLst/>
              <a:gdLst>
                <a:gd name="T0" fmla="*/ 7012065 w 643"/>
                <a:gd name="T1" fmla="*/ 0 h 80"/>
                <a:gd name="T2" fmla="*/ 7202488 w 643"/>
                <a:gd name="T3" fmla="*/ 313928 h 80"/>
                <a:gd name="T4" fmla="*/ 7012065 w 643"/>
                <a:gd name="T5" fmla="*/ 627857 h 80"/>
                <a:gd name="T6" fmla="*/ 1075333 w 643"/>
                <a:gd name="T7" fmla="*/ 639068 h 80"/>
                <a:gd name="T8" fmla="*/ 907312 w 643"/>
                <a:gd name="T9" fmla="*/ 874515 h 80"/>
                <a:gd name="T10" fmla="*/ 0 w 643"/>
                <a:gd name="T11" fmla="*/ 874515 h 80"/>
                <a:gd name="T12" fmla="*/ 0 w 643"/>
                <a:gd name="T13" fmla="*/ 661492 h 80"/>
                <a:gd name="T14" fmla="*/ 784097 w 643"/>
                <a:gd name="T15" fmla="*/ 639068 h 80"/>
                <a:gd name="T16" fmla="*/ 940916 w 643"/>
                <a:gd name="T17" fmla="*/ 0 h 80"/>
                <a:gd name="T18" fmla="*/ 7012065 w 643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3" h="80">
                  <a:moveTo>
                    <a:pt x="626" y="0"/>
                  </a:moveTo>
                  <a:cubicBezTo>
                    <a:pt x="643" y="28"/>
                    <a:pt x="643" y="28"/>
                    <a:pt x="643" y="28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26" y="56"/>
                    <a:pt x="102" y="57"/>
                    <a:pt x="96" y="57"/>
                  </a:cubicBezTo>
                  <a:cubicBezTo>
                    <a:pt x="90" y="57"/>
                    <a:pt x="84" y="76"/>
                    <a:pt x="81" y="78"/>
                  </a:cubicBezTo>
                  <a:cubicBezTo>
                    <a:pt x="78" y="80"/>
                    <a:pt x="0" y="78"/>
                    <a:pt x="0" y="7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66" y="59"/>
                    <a:pt x="70" y="57"/>
                  </a:cubicBezTo>
                  <a:cubicBezTo>
                    <a:pt x="75" y="55"/>
                    <a:pt x="79" y="0"/>
                    <a:pt x="84" y="0"/>
                  </a:cubicBezTo>
                  <a:cubicBezTo>
                    <a:pt x="90" y="0"/>
                    <a:pt x="626" y="0"/>
                    <a:pt x="626" y="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568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89" name="Freeform 14"/>
            <p:cNvSpPr>
              <a:spLocks/>
            </p:cNvSpPr>
            <p:nvPr/>
          </p:nvSpPr>
          <p:spPr bwMode="auto">
            <a:xfrm>
              <a:off x="907" y="667"/>
              <a:ext cx="4047" cy="450"/>
            </a:xfrm>
            <a:custGeom>
              <a:avLst/>
              <a:gdLst>
                <a:gd name="T0" fmla="*/ 43999565 w 642"/>
                <a:gd name="T1" fmla="*/ 0 h 52"/>
                <a:gd name="T2" fmla="*/ 42903005 w 642"/>
                <a:gd name="T3" fmla="*/ 2214104 h 52"/>
                <a:gd name="T4" fmla="*/ 6510837 w 642"/>
                <a:gd name="T5" fmla="*/ 2293178 h 52"/>
                <a:gd name="T6" fmla="*/ 5551347 w 642"/>
                <a:gd name="T7" fmla="*/ 3953755 h 52"/>
                <a:gd name="T8" fmla="*/ 0 w 642"/>
                <a:gd name="T9" fmla="*/ 3953755 h 52"/>
                <a:gd name="T10" fmla="*/ 0 w 642"/>
                <a:gd name="T11" fmla="*/ 3083929 h 52"/>
                <a:gd name="T12" fmla="*/ 5003067 w 642"/>
                <a:gd name="T13" fmla="*/ 3083929 h 52"/>
                <a:gd name="T14" fmla="*/ 6236697 w 642"/>
                <a:gd name="T15" fmla="*/ 79074 h 52"/>
                <a:gd name="T16" fmla="*/ 43999565 w 642"/>
                <a:gd name="T17" fmla="*/ 0 h 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52"/>
                <a:gd name="T29" fmla="*/ 642 w 642"/>
                <a:gd name="T30" fmla="*/ 52 h 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52">
                  <a:moveTo>
                    <a:pt x="642" y="0"/>
                  </a:moveTo>
                  <a:cubicBezTo>
                    <a:pt x="626" y="28"/>
                    <a:pt x="626" y="28"/>
                    <a:pt x="626" y="28"/>
                  </a:cubicBezTo>
                  <a:cubicBezTo>
                    <a:pt x="626" y="28"/>
                    <a:pt x="101" y="29"/>
                    <a:pt x="95" y="29"/>
                  </a:cubicBezTo>
                  <a:cubicBezTo>
                    <a:pt x="89" y="29"/>
                    <a:pt x="84" y="48"/>
                    <a:pt x="81" y="50"/>
                  </a:cubicBezTo>
                  <a:cubicBezTo>
                    <a:pt x="78" y="52"/>
                    <a:pt x="0" y="50"/>
                    <a:pt x="0" y="5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69" y="40"/>
                    <a:pt x="73" y="39"/>
                  </a:cubicBezTo>
                  <a:cubicBezTo>
                    <a:pt x="78" y="37"/>
                    <a:pt x="85" y="1"/>
                    <a:pt x="91" y="1"/>
                  </a:cubicBezTo>
                  <a:cubicBezTo>
                    <a:pt x="97" y="1"/>
                    <a:pt x="642" y="0"/>
                    <a:pt x="64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1315D">
                    <a:alpha val="28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dirty="0" smtClean="0">
                  <a:solidFill>
                    <a:srgbClr val="FFFFFF"/>
                  </a:solidFill>
                </a:rPr>
                <a:t>¿Arreglo con los </a:t>
              </a:r>
              <a:r>
                <a:rPr lang="es-ES" dirty="0" err="1" smtClean="0">
                  <a:solidFill>
                    <a:srgbClr val="FFFFFF"/>
                  </a:solidFill>
                </a:rPr>
                <a:t>holdouts</a:t>
              </a:r>
              <a:r>
                <a:rPr lang="es-ES" dirty="0" smtClean="0">
                  <a:solidFill>
                    <a:srgbClr val="FFFFFF"/>
                  </a:solidFill>
                </a:rPr>
                <a:t> para poder estabilizar las cuentas externas? Nuevos créditos externos sin default.</a:t>
              </a: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1220" y="46"/>
              <a:ext cx="4530" cy="564"/>
            </a:xfrm>
            <a:custGeom>
              <a:avLst/>
              <a:gdLst>
                <a:gd name="T0" fmla="*/ 179224 w 642"/>
                <a:gd name="T1" fmla="*/ 895350 h 80"/>
                <a:gd name="T2" fmla="*/ 0 w 642"/>
                <a:gd name="T3" fmla="*/ 581978 h 80"/>
                <a:gd name="T4" fmla="*/ 179224 w 642"/>
                <a:gd name="T5" fmla="*/ 268605 h 80"/>
                <a:gd name="T6" fmla="*/ 6116029 w 642"/>
                <a:gd name="T7" fmla="*/ 257413 h 80"/>
                <a:gd name="T8" fmla="*/ 6284052 w 642"/>
                <a:gd name="T9" fmla="*/ 22384 h 80"/>
                <a:gd name="T10" fmla="*/ 7191375 w 642"/>
                <a:gd name="T11" fmla="*/ 22384 h 80"/>
                <a:gd name="T12" fmla="*/ 7191375 w 642"/>
                <a:gd name="T13" fmla="*/ 235029 h 80"/>
                <a:gd name="T14" fmla="*/ 6407269 w 642"/>
                <a:gd name="T15" fmla="*/ 257413 h 80"/>
                <a:gd name="T16" fmla="*/ 6250447 w 642"/>
                <a:gd name="T17" fmla="*/ 895350 h 80"/>
                <a:gd name="T18" fmla="*/ 179224 w 642"/>
                <a:gd name="T19" fmla="*/ 89535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8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540" y="23"/>
                    <a:pt x="546" y="23"/>
                  </a:cubicBezTo>
                  <a:cubicBezTo>
                    <a:pt x="552" y="23"/>
                    <a:pt x="558" y="4"/>
                    <a:pt x="561" y="2"/>
                  </a:cubicBezTo>
                  <a:cubicBezTo>
                    <a:pt x="564" y="0"/>
                    <a:pt x="642" y="2"/>
                    <a:pt x="642" y="2"/>
                  </a:cubicBezTo>
                  <a:cubicBezTo>
                    <a:pt x="642" y="21"/>
                    <a:pt x="642" y="21"/>
                    <a:pt x="642" y="21"/>
                  </a:cubicBezTo>
                  <a:cubicBezTo>
                    <a:pt x="642" y="21"/>
                    <a:pt x="576" y="21"/>
                    <a:pt x="572" y="23"/>
                  </a:cubicBezTo>
                  <a:cubicBezTo>
                    <a:pt x="568" y="24"/>
                    <a:pt x="564" y="80"/>
                    <a:pt x="558" y="80"/>
                  </a:cubicBezTo>
                  <a:cubicBezTo>
                    <a:pt x="552" y="80"/>
                    <a:pt x="16" y="80"/>
                    <a:pt x="16" y="8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666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95F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91" name="Freeform 15"/>
            <p:cNvSpPr>
              <a:spLocks/>
            </p:cNvSpPr>
            <p:nvPr/>
          </p:nvSpPr>
          <p:spPr bwMode="auto">
            <a:xfrm>
              <a:off x="1234" y="158"/>
              <a:ext cx="4129" cy="487"/>
            </a:xfrm>
            <a:custGeom>
              <a:avLst/>
              <a:gdLst>
                <a:gd name="T0" fmla="*/ 1265179 w 642"/>
                <a:gd name="T1" fmla="*/ 5456609 h 69"/>
                <a:gd name="T2" fmla="*/ 0 w 642"/>
                <a:gd name="T3" fmla="*/ 3242333 h 69"/>
                <a:gd name="T4" fmla="*/ 43174219 w 642"/>
                <a:gd name="T5" fmla="*/ 3242333 h 69"/>
                <a:gd name="T6" fmla="*/ 44597546 w 642"/>
                <a:gd name="T7" fmla="*/ 158162 h 69"/>
                <a:gd name="T8" fmla="*/ 50765289 w 642"/>
                <a:gd name="T9" fmla="*/ 0 h 69"/>
                <a:gd name="T10" fmla="*/ 50765289 w 642"/>
                <a:gd name="T11" fmla="*/ 790810 h 69"/>
                <a:gd name="T12" fmla="*/ 45230136 w 642"/>
                <a:gd name="T13" fmla="*/ 948972 h 69"/>
                <a:gd name="T14" fmla="*/ 44123104 w 642"/>
                <a:gd name="T15" fmla="*/ 5456609 h 69"/>
                <a:gd name="T16" fmla="*/ 1265179 w 642"/>
                <a:gd name="T17" fmla="*/ 5456609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69"/>
                <a:gd name="T29" fmla="*/ 642 w 642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69">
                  <a:moveTo>
                    <a:pt x="16" y="6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540" y="41"/>
                    <a:pt x="546" y="41"/>
                  </a:cubicBezTo>
                  <a:cubicBezTo>
                    <a:pt x="552" y="41"/>
                    <a:pt x="561" y="4"/>
                    <a:pt x="564" y="2"/>
                  </a:cubicBezTo>
                  <a:cubicBezTo>
                    <a:pt x="568" y="1"/>
                    <a:pt x="642" y="0"/>
                    <a:pt x="642" y="0"/>
                  </a:cubicBezTo>
                  <a:cubicBezTo>
                    <a:pt x="642" y="10"/>
                    <a:pt x="642" y="10"/>
                    <a:pt x="642" y="10"/>
                  </a:cubicBezTo>
                  <a:cubicBezTo>
                    <a:pt x="642" y="10"/>
                    <a:pt x="577" y="10"/>
                    <a:pt x="572" y="12"/>
                  </a:cubicBezTo>
                  <a:cubicBezTo>
                    <a:pt x="568" y="14"/>
                    <a:pt x="564" y="69"/>
                    <a:pt x="558" y="69"/>
                  </a:cubicBezTo>
                  <a:cubicBezTo>
                    <a:pt x="553" y="69"/>
                    <a:pt x="16" y="69"/>
                    <a:pt x="16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dirty="0">
                  <a:solidFill>
                    <a:schemeClr val="bg1"/>
                  </a:solidFill>
                </a:rPr>
                <a:t>  </a:t>
              </a:r>
              <a:r>
                <a:rPr lang="es-ES" dirty="0" smtClean="0">
                  <a:solidFill>
                    <a:schemeClr val="bg1"/>
                  </a:solidFill>
                </a:rPr>
                <a:t>“Continuidad con apariencia de cambio”: CFK retiene influencia y busca mantener el partido. Cuentas ordenadas</a:t>
              </a:r>
              <a:endParaRPr lang="es-ES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76" y="1941"/>
              <a:ext cx="4530" cy="780"/>
            </a:xfrm>
            <a:custGeom>
              <a:avLst/>
              <a:gdLst>
                <a:gd name="T0" fmla="*/ 179224 w 642"/>
                <a:gd name="T1" fmla="*/ 896938 h 80"/>
                <a:gd name="T2" fmla="*/ 0 w 642"/>
                <a:gd name="T3" fmla="*/ 583010 h 80"/>
                <a:gd name="T4" fmla="*/ 179224 w 642"/>
                <a:gd name="T5" fmla="*/ 257870 h 80"/>
                <a:gd name="T6" fmla="*/ 6116029 w 642"/>
                <a:gd name="T7" fmla="*/ 257870 h 80"/>
                <a:gd name="T8" fmla="*/ 6284052 w 642"/>
                <a:gd name="T9" fmla="*/ 22423 h 80"/>
                <a:gd name="T10" fmla="*/ 7191375 w 642"/>
                <a:gd name="T11" fmla="*/ 22423 h 80"/>
                <a:gd name="T12" fmla="*/ 7191375 w 642"/>
                <a:gd name="T13" fmla="*/ 235446 h 80"/>
                <a:gd name="T14" fmla="*/ 6407269 w 642"/>
                <a:gd name="T15" fmla="*/ 257870 h 80"/>
                <a:gd name="T16" fmla="*/ 6250447 w 642"/>
                <a:gd name="T17" fmla="*/ 896938 h 80"/>
                <a:gd name="T18" fmla="*/ 179224 w 642"/>
                <a:gd name="T19" fmla="*/ 896938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8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540" y="23"/>
                    <a:pt x="546" y="23"/>
                  </a:cubicBezTo>
                  <a:cubicBezTo>
                    <a:pt x="552" y="23"/>
                    <a:pt x="558" y="4"/>
                    <a:pt x="561" y="2"/>
                  </a:cubicBezTo>
                  <a:cubicBezTo>
                    <a:pt x="564" y="0"/>
                    <a:pt x="642" y="2"/>
                    <a:pt x="642" y="2"/>
                  </a:cubicBezTo>
                  <a:cubicBezTo>
                    <a:pt x="642" y="21"/>
                    <a:pt x="642" y="21"/>
                    <a:pt x="642" y="21"/>
                  </a:cubicBezTo>
                  <a:cubicBezTo>
                    <a:pt x="642" y="21"/>
                    <a:pt x="576" y="21"/>
                    <a:pt x="572" y="23"/>
                  </a:cubicBezTo>
                  <a:cubicBezTo>
                    <a:pt x="568" y="24"/>
                    <a:pt x="564" y="80"/>
                    <a:pt x="558" y="80"/>
                  </a:cubicBezTo>
                  <a:cubicBezTo>
                    <a:pt x="552" y="80"/>
                    <a:pt x="16" y="80"/>
                    <a:pt x="16" y="8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48C8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r>
                <a:rPr lang="es-ES" dirty="0">
                  <a:solidFill>
                    <a:srgbClr val="FFFFFF"/>
                  </a:solidFill>
                </a:rPr>
                <a:t>  </a:t>
              </a:r>
            </a:p>
            <a:p>
              <a:pPr>
                <a:defRPr/>
              </a:pPr>
              <a:r>
                <a:rPr lang="es-ES" dirty="0">
                  <a:solidFill>
                    <a:srgbClr val="FFFFFF"/>
                  </a:solidFill>
                </a:rPr>
                <a:t> </a:t>
              </a:r>
              <a:r>
                <a:rPr lang="es-ES" dirty="0" smtClean="0">
                  <a:solidFill>
                    <a:srgbClr val="FFFFFF"/>
                  </a:solidFill>
                </a:rPr>
                <a:t>Baja de la tasa de interés, dada la baja de presión al valor</a:t>
              </a:r>
            </a:p>
            <a:p>
              <a:pPr>
                <a:defRPr/>
              </a:pPr>
              <a:r>
                <a:rPr lang="es-ES" dirty="0" smtClean="0">
                  <a:solidFill>
                    <a:srgbClr val="FFFFFF"/>
                  </a:solidFill>
                </a:rPr>
                <a:t>del peso.</a:t>
              </a: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46093" name="Freeform 16"/>
            <p:cNvSpPr>
              <a:spLocks/>
            </p:cNvSpPr>
            <p:nvPr/>
          </p:nvSpPr>
          <p:spPr bwMode="auto">
            <a:xfrm>
              <a:off x="1220" y="2442"/>
              <a:ext cx="4530" cy="279"/>
            </a:xfrm>
            <a:custGeom>
              <a:avLst/>
              <a:gdLst>
                <a:gd name="T0" fmla="*/ 1264618 w 642"/>
                <a:gd name="T1" fmla="*/ 3126066 h 69"/>
                <a:gd name="T2" fmla="*/ 0 w 642"/>
                <a:gd name="T3" fmla="*/ 1857517 h 69"/>
                <a:gd name="T4" fmla="*/ 43155158 w 642"/>
                <a:gd name="T5" fmla="*/ 1857517 h 69"/>
                <a:gd name="T6" fmla="*/ 44577860 w 642"/>
                <a:gd name="T7" fmla="*/ 90610 h 69"/>
                <a:gd name="T8" fmla="*/ 50742880 w 642"/>
                <a:gd name="T9" fmla="*/ 0 h 69"/>
                <a:gd name="T10" fmla="*/ 50742880 w 642"/>
                <a:gd name="T11" fmla="*/ 453052 h 69"/>
                <a:gd name="T12" fmla="*/ 45210169 w 642"/>
                <a:gd name="T13" fmla="*/ 543662 h 69"/>
                <a:gd name="T14" fmla="*/ 44103621 w 642"/>
                <a:gd name="T15" fmla="*/ 3126066 h 69"/>
                <a:gd name="T16" fmla="*/ 1264618 w 642"/>
                <a:gd name="T17" fmla="*/ 3126066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69">
                  <a:moveTo>
                    <a:pt x="16" y="6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540" y="41"/>
                    <a:pt x="546" y="41"/>
                  </a:cubicBezTo>
                  <a:cubicBezTo>
                    <a:pt x="552" y="41"/>
                    <a:pt x="561" y="4"/>
                    <a:pt x="564" y="2"/>
                  </a:cubicBezTo>
                  <a:cubicBezTo>
                    <a:pt x="567" y="1"/>
                    <a:pt x="642" y="0"/>
                    <a:pt x="642" y="0"/>
                  </a:cubicBezTo>
                  <a:cubicBezTo>
                    <a:pt x="642" y="10"/>
                    <a:pt x="642" y="10"/>
                    <a:pt x="642" y="10"/>
                  </a:cubicBezTo>
                  <a:cubicBezTo>
                    <a:pt x="642" y="10"/>
                    <a:pt x="576" y="10"/>
                    <a:pt x="572" y="12"/>
                  </a:cubicBezTo>
                  <a:cubicBezTo>
                    <a:pt x="568" y="14"/>
                    <a:pt x="564" y="69"/>
                    <a:pt x="558" y="69"/>
                  </a:cubicBezTo>
                  <a:cubicBezTo>
                    <a:pt x="552" y="69"/>
                    <a:pt x="16" y="69"/>
                    <a:pt x="16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291" y="1595"/>
              <a:ext cx="4537" cy="425"/>
            </a:xfrm>
            <a:custGeom>
              <a:avLst/>
              <a:gdLst>
                <a:gd name="T0" fmla="*/ 7012065 w 643"/>
                <a:gd name="T1" fmla="*/ 884238 h 79"/>
                <a:gd name="T2" fmla="*/ 7202488 w 643"/>
                <a:gd name="T3" fmla="*/ 570837 h 79"/>
                <a:gd name="T4" fmla="*/ 7012065 w 643"/>
                <a:gd name="T5" fmla="*/ 257436 h 79"/>
                <a:gd name="T6" fmla="*/ 1075333 w 643"/>
                <a:gd name="T7" fmla="*/ 246243 h 79"/>
                <a:gd name="T8" fmla="*/ 907312 w 643"/>
                <a:gd name="T9" fmla="*/ 11193 h 79"/>
                <a:gd name="T10" fmla="*/ 0 w 643"/>
                <a:gd name="T11" fmla="*/ 11193 h 79"/>
                <a:gd name="T12" fmla="*/ 0 w 643"/>
                <a:gd name="T13" fmla="*/ 235051 h 79"/>
                <a:gd name="T14" fmla="*/ 784097 w 643"/>
                <a:gd name="T15" fmla="*/ 246243 h 79"/>
                <a:gd name="T16" fmla="*/ 940916 w 643"/>
                <a:gd name="T17" fmla="*/ 884238 h 79"/>
                <a:gd name="T18" fmla="*/ 7012065 w 643"/>
                <a:gd name="T19" fmla="*/ 884238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3" h="79">
                  <a:moveTo>
                    <a:pt x="626" y="79"/>
                  </a:moveTo>
                  <a:cubicBezTo>
                    <a:pt x="643" y="51"/>
                    <a:pt x="643" y="51"/>
                    <a:pt x="643" y="51"/>
                  </a:cubicBezTo>
                  <a:cubicBezTo>
                    <a:pt x="626" y="23"/>
                    <a:pt x="626" y="23"/>
                    <a:pt x="626" y="23"/>
                  </a:cubicBezTo>
                  <a:cubicBezTo>
                    <a:pt x="626" y="23"/>
                    <a:pt x="102" y="22"/>
                    <a:pt x="96" y="22"/>
                  </a:cubicBezTo>
                  <a:cubicBezTo>
                    <a:pt x="90" y="22"/>
                    <a:pt x="84" y="3"/>
                    <a:pt x="81" y="1"/>
                  </a:cubicBezTo>
                  <a:cubicBezTo>
                    <a:pt x="78" y="0"/>
                    <a:pt x="0" y="1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6" y="21"/>
                    <a:pt x="70" y="22"/>
                  </a:cubicBezTo>
                  <a:cubicBezTo>
                    <a:pt x="75" y="24"/>
                    <a:pt x="79" y="79"/>
                    <a:pt x="84" y="79"/>
                  </a:cubicBezTo>
                  <a:cubicBezTo>
                    <a:pt x="90" y="79"/>
                    <a:pt x="626" y="79"/>
                    <a:pt x="626" y="79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3454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95" name="Freeform 17"/>
            <p:cNvSpPr>
              <a:spLocks/>
            </p:cNvSpPr>
            <p:nvPr/>
          </p:nvSpPr>
          <p:spPr bwMode="auto">
            <a:xfrm>
              <a:off x="812" y="1650"/>
              <a:ext cx="4030" cy="328"/>
            </a:xfrm>
            <a:custGeom>
              <a:avLst/>
              <a:gdLst>
                <a:gd name="T0" fmla="*/ 42946694 w 642"/>
                <a:gd name="T1" fmla="*/ 4368758 h 71"/>
                <a:gd name="T2" fmla="*/ 44044371 w 642"/>
                <a:gd name="T3" fmla="*/ 2584338 h 71"/>
                <a:gd name="T4" fmla="*/ 6448866 w 642"/>
                <a:gd name="T5" fmla="*/ 2584338 h 71"/>
                <a:gd name="T6" fmla="*/ 5145371 w 642"/>
                <a:gd name="T7" fmla="*/ 123064 h 71"/>
                <a:gd name="T8" fmla="*/ 0 w 642"/>
                <a:gd name="T9" fmla="*/ 61532 h 71"/>
                <a:gd name="T10" fmla="*/ 0 w 642"/>
                <a:gd name="T11" fmla="*/ 738380 h 71"/>
                <a:gd name="T12" fmla="*/ 4802344 w 642"/>
                <a:gd name="T13" fmla="*/ 799912 h 71"/>
                <a:gd name="T14" fmla="*/ 5762818 w 642"/>
                <a:gd name="T15" fmla="*/ 4368758 h 71"/>
                <a:gd name="T16" fmla="*/ 42946694 w 642"/>
                <a:gd name="T17" fmla="*/ 4368758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71"/>
                <a:gd name="T29" fmla="*/ 642 w 642"/>
                <a:gd name="T30" fmla="*/ 71 h 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71">
                  <a:moveTo>
                    <a:pt x="626" y="71"/>
                  </a:moveTo>
                  <a:cubicBezTo>
                    <a:pt x="642" y="42"/>
                    <a:pt x="642" y="42"/>
                    <a:pt x="642" y="42"/>
                  </a:cubicBezTo>
                  <a:cubicBezTo>
                    <a:pt x="642" y="42"/>
                    <a:pt x="100" y="42"/>
                    <a:pt x="94" y="42"/>
                  </a:cubicBezTo>
                  <a:cubicBezTo>
                    <a:pt x="88" y="42"/>
                    <a:pt x="79" y="3"/>
                    <a:pt x="75" y="2"/>
                  </a:cubicBezTo>
                  <a:cubicBezTo>
                    <a:pt x="72" y="0"/>
                    <a:pt x="0" y="1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65" y="12"/>
                    <a:pt x="70" y="13"/>
                  </a:cubicBezTo>
                  <a:cubicBezTo>
                    <a:pt x="74" y="15"/>
                    <a:pt x="78" y="71"/>
                    <a:pt x="84" y="71"/>
                  </a:cubicBezTo>
                  <a:cubicBezTo>
                    <a:pt x="90" y="71"/>
                    <a:pt x="626" y="71"/>
                    <a:pt x="626" y="7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1315D">
                    <a:alpha val="28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sz="1600" dirty="0" smtClean="0">
                  <a:solidFill>
                    <a:srgbClr val="FFFFFF"/>
                  </a:solidFill>
                </a:rPr>
                <a:t>Política cambiaria con tipo de cambio </a:t>
              </a:r>
              <a:r>
                <a:rPr lang="es-ES" sz="1600" dirty="0" err="1" smtClean="0">
                  <a:solidFill>
                    <a:srgbClr val="FFFFFF"/>
                  </a:solidFill>
                </a:rPr>
                <a:t>semi</a:t>
              </a:r>
              <a:r>
                <a:rPr lang="es-ES" sz="1600" dirty="0" smtClean="0">
                  <a:solidFill>
                    <a:srgbClr val="FFFFFF"/>
                  </a:solidFill>
                </a:rPr>
                <a:t> fijo: valor a fin de año entre </a:t>
              </a:r>
              <a:r>
                <a:rPr lang="es-ES" sz="1400" dirty="0" smtClean="0">
                  <a:solidFill>
                    <a:srgbClr val="FFFFFF"/>
                  </a:solidFill>
                </a:rPr>
                <a:t>10,50 y 11,50</a:t>
              </a:r>
              <a:r>
                <a:rPr lang="es-ES" dirty="0" smtClean="0">
                  <a:solidFill>
                    <a:srgbClr val="FFFFFF"/>
                  </a:solidFill>
                </a:rPr>
                <a:t>.</a:t>
              </a: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1220" y="1267"/>
              <a:ext cx="4530" cy="564"/>
            </a:xfrm>
            <a:custGeom>
              <a:avLst/>
              <a:gdLst>
                <a:gd name="T0" fmla="*/ 179224 w 642"/>
                <a:gd name="T1" fmla="*/ 0 h 80"/>
                <a:gd name="T2" fmla="*/ 0 w 642"/>
                <a:gd name="T3" fmla="*/ 324564 h 80"/>
                <a:gd name="T4" fmla="*/ 179224 w 642"/>
                <a:gd name="T5" fmla="*/ 637937 h 80"/>
                <a:gd name="T6" fmla="*/ 6116029 w 642"/>
                <a:gd name="T7" fmla="*/ 637937 h 80"/>
                <a:gd name="T8" fmla="*/ 6284052 w 642"/>
                <a:gd name="T9" fmla="*/ 872966 h 80"/>
                <a:gd name="T10" fmla="*/ 7191375 w 642"/>
                <a:gd name="T11" fmla="*/ 872966 h 80"/>
                <a:gd name="T12" fmla="*/ 7191375 w 642"/>
                <a:gd name="T13" fmla="*/ 660321 h 80"/>
                <a:gd name="T14" fmla="*/ 6407269 w 642"/>
                <a:gd name="T15" fmla="*/ 637937 h 80"/>
                <a:gd name="T16" fmla="*/ 6250447 w 642"/>
                <a:gd name="T17" fmla="*/ 0 h 80"/>
                <a:gd name="T18" fmla="*/ 179224 w 642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540" y="57"/>
                    <a:pt x="546" y="57"/>
                  </a:cubicBezTo>
                  <a:cubicBezTo>
                    <a:pt x="552" y="57"/>
                    <a:pt x="558" y="77"/>
                    <a:pt x="561" y="78"/>
                  </a:cubicBezTo>
                  <a:cubicBezTo>
                    <a:pt x="564" y="80"/>
                    <a:pt x="642" y="78"/>
                    <a:pt x="642" y="78"/>
                  </a:cubicBezTo>
                  <a:cubicBezTo>
                    <a:pt x="642" y="59"/>
                    <a:pt x="642" y="59"/>
                    <a:pt x="642" y="59"/>
                  </a:cubicBezTo>
                  <a:cubicBezTo>
                    <a:pt x="642" y="59"/>
                    <a:pt x="576" y="59"/>
                    <a:pt x="572" y="57"/>
                  </a:cubicBezTo>
                  <a:cubicBezTo>
                    <a:pt x="568" y="56"/>
                    <a:pt x="564" y="0"/>
                    <a:pt x="558" y="0"/>
                  </a:cubicBezTo>
                  <a:cubicBezTo>
                    <a:pt x="552" y="0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325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97" name="Freeform 18"/>
            <p:cNvSpPr>
              <a:spLocks/>
            </p:cNvSpPr>
            <p:nvPr/>
          </p:nvSpPr>
          <p:spPr bwMode="auto">
            <a:xfrm>
              <a:off x="1239" y="1213"/>
              <a:ext cx="4034" cy="360"/>
            </a:xfrm>
            <a:custGeom>
              <a:avLst/>
              <a:gdLst>
                <a:gd name="T0" fmla="*/ 0 w 642"/>
                <a:gd name="T1" fmla="*/ 0 h 51"/>
                <a:gd name="T2" fmla="*/ 1265179 w 642"/>
                <a:gd name="T3" fmla="*/ 2214812 h 51"/>
                <a:gd name="T4" fmla="*/ 43253293 w 642"/>
                <a:gd name="T5" fmla="*/ 2214812 h 51"/>
                <a:gd name="T6" fmla="*/ 44360325 w 642"/>
                <a:gd name="T7" fmla="*/ 3875915 h 51"/>
                <a:gd name="T8" fmla="*/ 50765289 w 642"/>
                <a:gd name="T9" fmla="*/ 3875915 h 51"/>
                <a:gd name="T10" fmla="*/ 50765289 w 642"/>
                <a:gd name="T11" fmla="*/ 3005816 h 51"/>
                <a:gd name="T12" fmla="*/ 44755694 w 642"/>
                <a:gd name="T13" fmla="*/ 2926715 h 51"/>
                <a:gd name="T14" fmla="*/ 42857924 w 642"/>
                <a:gd name="T15" fmla="*/ 0 h 51"/>
                <a:gd name="T16" fmla="*/ 0 w 642"/>
                <a:gd name="T17" fmla="*/ 0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51"/>
                <a:gd name="T29" fmla="*/ 642 w 642"/>
                <a:gd name="T30" fmla="*/ 51 h 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51">
                  <a:moveTo>
                    <a:pt x="0" y="0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541" y="28"/>
                    <a:pt x="547" y="28"/>
                  </a:cubicBezTo>
                  <a:cubicBezTo>
                    <a:pt x="553" y="28"/>
                    <a:pt x="558" y="48"/>
                    <a:pt x="561" y="49"/>
                  </a:cubicBezTo>
                  <a:cubicBezTo>
                    <a:pt x="565" y="51"/>
                    <a:pt x="642" y="49"/>
                    <a:pt x="642" y="49"/>
                  </a:cubicBezTo>
                  <a:cubicBezTo>
                    <a:pt x="642" y="38"/>
                    <a:pt x="642" y="38"/>
                    <a:pt x="642" y="38"/>
                  </a:cubicBezTo>
                  <a:cubicBezTo>
                    <a:pt x="642" y="38"/>
                    <a:pt x="571" y="38"/>
                    <a:pt x="566" y="37"/>
                  </a:cubicBezTo>
                  <a:cubicBezTo>
                    <a:pt x="562" y="35"/>
                    <a:pt x="548" y="0"/>
                    <a:pt x="542" y="0"/>
                  </a:cubicBezTo>
                  <a:cubicBezTo>
                    <a:pt x="537" y="0"/>
                    <a:pt x="0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dirty="0" smtClean="0">
                  <a:solidFill>
                    <a:srgbClr val="FFFFFF"/>
                  </a:solidFill>
                </a:rPr>
                <a:t>Política monetaria medida y política fiscal expansiva para atraer votos al oficialismo.</a:t>
              </a:r>
              <a:endParaRPr lang="es-ES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6083" name="Picture 16" descr="Preview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400" y="1436940"/>
            <a:ext cx="38592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18" descr="Preview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0" y="2112480"/>
            <a:ext cx="362880" cy="4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20" descr="Preview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320" y="2786400"/>
            <a:ext cx="33408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22" descr="Preview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0" y="3581820"/>
            <a:ext cx="385920" cy="4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24" descr="Preview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720" y="4114799"/>
            <a:ext cx="36864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scioli randazz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1520" y="681540"/>
            <a:ext cx="1314450" cy="13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46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ángulo 1"/>
          <p:cNvSpPr>
            <a:spLocks noChangeArrowheads="1"/>
          </p:cNvSpPr>
          <p:nvPr/>
        </p:nvSpPr>
        <p:spPr bwMode="auto">
          <a:xfrm>
            <a:off x="214282" y="375033"/>
            <a:ext cx="7929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2015 II: </a:t>
            </a:r>
            <a:r>
              <a:rPr lang="es-ES" sz="24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Macri</a:t>
            </a:r>
            <a:r>
              <a:rPr lang="es-ES" sz="24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– Sanz - </a:t>
            </a:r>
            <a:r>
              <a:rPr lang="es-ES" sz="24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Carrió</a:t>
            </a:r>
            <a:endParaRPr lang="es-ES" sz="24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1682" y="1176120"/>
            <a:ext cx="8296097" cy="3528360"/>
            <a:chOff x="288" y="46"/>
            <a:chExt cx="5462" cy="2675"/>
          </a:xfrm>
        </p:grpSpPr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88" y="737"/>
              <a:ext cx="4537" cy="565"/>
            </a:xfrm>
            <a:custGeom>
              <a:avLst/>
              <a:gdLst>
                <a:gd name="T0" fmla="*/ 7012065 w 643"/>
                <a:gd name="T1" fmla="*/ 0 h 80"/>
                <a:gd name="T2" fmla="*/ 7202488 w 643"/>
                <a:gd name="T3" fmla="*/ 313928 h 80"/>
                <a:gd name="T4" fmla="*/ 7012065 w 643"/>
                <a:gd name="T5" fmla="*/ 627857 h 80"/>
                <a:gd name="T6" fmla="*/ 1075333 w 643"/>
                <a:gd name="T7" fmla="*/ 639068 h 80"/>
                <a:gd name="T8" fmla="*/ 907312 w 643"/>
                <a:gd name="T9" fmla="*/ 874515 h 80"/>
                <a:gd name="T10" fmla="*/ 0 w 643"/>
                <a:gd name="T11" fmla="*/ 874515 h 80"/>
                <a:gd name="T12" fmla="*/ 0 w 643"/>
                <a:gd name="T13" fmla="*/ 661492 h 80"/>
                <a:gd name="T14" fmla="*/ 784097 w 643"/>
                <a:gd name="T15" fmla="*/ 639068 h 80"/>
                <a:gd name="T16" fmla="*/ 940916 w 643"/>
                <a:gd name="T17" fmla="*/ 0 h 80"/>
                <a:gd name="T18" fmla="*/ 7012065 w 643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3" h="80">
                  <a:moveTo>
                    <a:pt x="626" y="0"/>
                  </a:moveTo>
                  <a:cubicBezTo>
                    <a:pt x="643" y="28"/>
                    <a:pt x="643" y="28"/>
                    <a:pt x="643" y="28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26" y="56"/>
                    <a:pt x="102" y="57"/>
                    <a:pt x="96" y="57"/>
                  </a:cubicBezTo>
                  <a:cubicBezTo>
                    <a:pt x="90" y="57"/>
                    <a:pt x="84" y="76"/>
                    <a:pt x="81" y="78"/>
                  </a:cubicBezTo>
                  <a:cubicBezTo>
                    <a:pt x="78" y="80"/>
                    <a:pt x="0" y="78"/>
                    <a:pt x="0" y="7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66" y="59"/>
                    <a:pt x="70" y="57"/>
                  </a:cubicBezTo>
                  <a:cubicBezTo>
                    <a:pt x="75" y="55"/>
                    <a:pt x="79" y="0"/>
                    <a:pt x="84" y="0"/>
                  </a:cubicBezTo>
                  <a:cubicBezTo>
                    <a:pt x="90" y="0"/>
                    <a:pt x="626" y="0"/>
                    <a:pt x="626" y="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568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89" name="Freeform 14"/>
            <p:cNvSpPr>
              <a:spLocks/>
            </p:cNvSpPr>
            <p:nvPr/>
          </p:nvSpPr>
          <p:spPr bwMode="auto">
            <a:xfrm>
              <a:off x="907" y="736"/>
              <a:ext cx="3928" cy="367"/>
            </a:xfrm>
            <a:custGeom>
              <a:avLst/>
              <a:gdLst>
                <a:gd name="T0" fmla="*/ 43999565 w 642"/>
                <a:gd name="T1" fmla="*/ 0 h 52"/>
                <a:gd name="T2" fmla="*/ 42903005 w 642"/>
                <a:gd name="T3" fmla="*/ 2214104 h 52"/>
                <a:gd name="T4" fmla="*/ 6510837 w 642"/>
                <a:gd name="T5" fmla="*/ 2293178 h 52"/>
                <a:gd name="T6" fmla="*/ 5551347 w 642"/>
                <a:gd name="T7" fmla="*/ 3953755 h 52"/>
                <a:gd name="T8" fmla="*/ 0 w 642"/>
                <a:gd name="T9" fmla="*/ 3953755 h 52"/>
                <a:gd name="T10" fmla="*/ 0 w 642"/>
                <a:gd name="T11" fmla="*/ 3083929 h 52"/>
                <a:gd name="T12" fmla="*/ 5003067 w 642"/>
                <a:gd name="T13" fmla="*/ 3083929 h 52"/>
                <a:gd name="T14" fmla="*/ 6236697 w 642"/>
                <a:gd name="T15" fmla="*/ 79074 h 52"/>
                <a:gd name="T16" fmla="*/ 43999565 w 642"/>
                <a:gd name="T17" fmla="*/ 0 h 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52"/>
                <a:gd name="T29" fmla="*/ 642 w 642"/>
                <a:gd name="T30" fmla="*/ 52 h 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52">
                  <a:moveTo>
                    <a:pt x="642" y="0"/>
                  </a:moveTo>
                  <a:cubicBezTo>
                    <a:pt x="626" y="28"/>
                    <a:pt x="626" y="28"/>
                    <a:pt x="626" y="28"/>
                  </a:cubicBezTo>
                  <a:cubicBezTo>
                    <a:pt x="626" y="28"/>
                    <a:pt x="101" y="29"/>
                    <a:pt x="95" y="29"/>
                  </a:cubicBezTo>
                  <a:cubicBezTo>
                    <a:pt x="89" y="29"/>
                    <a:pt x="84" y="48"/>
                    <a:pt x="81" y="50"/>
                  </a:cubicBezTo>
                  <a:cubicBezTo>
                    <a:pt x="78" y="52"/>
                    <a:pt x="0" y="50"/>
                    <a:pt x="0" y="5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69" y="40"/>
                    <a:pt x="73" y="39"/>
                  </a:cubicBezTo>
                  <a:cubicBezTo>
                    <a:pt x="78" y="37"/>
                    <a:pt x="85" y="1"/>
                    <a:pt x="91" y="1"/>
                  </a:cubicBezTo>
                  <a:cubicBezTo>
                    <a:pt x="97" y="1"/>
                    <a:pt x="642" y="0"/>
                    <a:pt x="64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1315D">
                    <a:alpha val="28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sz="1600" dirty="0" smtClean="0">
                  <a:solidFill>
                    <a:srgbClr val="FFFFFF"/>
                  </a:solidFill>
                </a:rPr>
                <a:t>No hay acuerdo con </a:t>
              </a:r>
              <a:r>
                <a:rPr lang="es-ES" sz="1600" dirty="0" err="1" smtClean="0">
                  <a:solidFill>
                    <a:srgbClr val="FFFFFF"/>
                  </a:solidFill>
                </a:rPr>
                <a:t>holdouts</a:t>
              </a:r>
              <a:r>
                <a:rPr lang="es-ES" sz="1600" dirty="0" smtClean="0">
                  <a:solidFill>
                    <a:srgbClr val="FFFFFF"/>
                  </a:solidFill>
                </a:rPr>
                <a:t> (que el precio político lo pague el próximo gobierno). Continúa el default</a:t>
              </a:r>
              <a:r>
                <a:rPr lang="es-ES" dirty="0" smtClean="0">
                  <a:solidFill>
                    <a:srgbClr val="FFFFFF"/>
                  </a:solidFill>
                </a:rPr>
                <a:t>.</a:t>
              </a: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1220" y="46"/>
              <a:ext cx="4530" cy="564"/>
            </a:xfrm>
            <a:custGeom>
              <a:avLst/>
              <a:gdLst>
                <a:gd name="T0" fmla="*/ 179224 w 642"/>
                <a:gd name="T1" fmla="*/ 895350 h 80"/>
                <a:gd name="T2" fmla="*/ 0 w 642"/>
                <a:gd name="T3" fmla="*/ 581978 h 80"/>
                <a:gd name="T4" fmla="*/ 179224 w 642"/>
                <a:gd name="T5" fmla="*/ 268605 h 80"/>
                <a:gd name="T6" fmla="*/ 6116029 w 642"/>
                <a:gd name="T7" fmla="*/ 257413 h 80"/>
                <a:gd name="T8" fmla="*/ 6284052 w 642"/>
                <a:gd name="T9" fmla="*/ 22384 h 80"/>
                <a:gd name="T10" fmla="*/ 7191375 w 642"/>
                <a:gd name="T11" fmla="*/ 22384 h 80"/>
                <a:gd name="T12" fmla="*/ 7191375 w 642"/>
                <a:gd name="T13" fmla="*/ 235029 h 80"/>
                <a:gd name="T14" fmla="*/ 6407269 w 642"/>
                <a:gd name="T15" fmla="*/ 257413 h 80"/>
                <a:gd name="T16" fmla="*/ 6250447 w 642"/>
                <a:gd name="T17" fmla="*/ 895350 h 80"/>
                <a:gd name="T18" fmla="*/ 179224 w 642"/>
                <a:gd name="T19" fmla="*/ 89535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8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540" y="23"/>
                    <a:pt x="546" y="23"/>
                  </a:cubicBezTo>
                  <a:cubicBezTo>
                    <a:pt x="552" y="23"/>
                    <a:pt x="558" y="4"/>
                    <a:pt x="561" y="2"/>
                  </a:cubicBezTo>
                  <a:cubicBezTo>
                    <a:pt x="564" y="0"/>
                    <a:pt x="642" y="2"/>
                    <a:pt x="642" y="2"/>
                  </a:cubicBezTo>
                  <a:cubicBezTo>
                    <a:pt x="642" y="21"/>
                    <a:pt x="642" y="21"/>
                    <a:pt x="642" y="21"/>
                  </a:cubicBezTo>
                  <a:cubicBezTo>
                    <a:pt x="642" y="21"/>
                    <a:pt x="576" y="21"/>
                    <a:pt x="572" y="23"/>
                  </a:cubicBezTo>
                  <a:cubicBezTo>
                    <a:pt x="568" y="24"/>
                    <a:pt x="564" y="80"/>
                    <a:pt x="558" y="80"/>
                  </a:cubicBezTo>
                  <a:cubicBezTo>
                    <a:pt x="552" y="80"/>
                    <a:pt x="16" y="80"/>
                    <a:pt x="16" y="8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666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95F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91" name="Freeform 15"/>
            <p:cNvSpPr>
              <a:spLocks/>
            </p:cNvSpPr>
            <p:nvPr/>
          </p:nvSpPr>
          <p:spPr bwMode="auto">
            <a:xfrm>
              <a:off x="1234" y="158"/>
              <a:ext cx="4082" cy="487"/>
            </a:xfrm>
            <a:custGeom>
              <a:avLst/>
              <a:gdLst>
                <a:gd name="T0" fmla="*/ 1265179 w 642"/>
                <a:gd name="T1" fmla="*/ 5456609 h 69"/>
                <a:gd name="T2" fmla="*/ 0 w 642"/>
                <a:gd name="T3" fmla="*/ 3242333 h 69"/>
                <a:gd name="T4" fmla="*/ 43174219 w 642"/>
                <a:gd name="T5" fmla="*/ 3242333 h 69"/>
                <a:gd name="T6" fmla="*/ 44597546 w 642"/>
                <a:gd name="T7" fmla="*/ 158162 h 69"/>
                <a:gd name="T8" fmla="*/ 50765289 w 642"/>
                <a:gd name="T9" fmla="*/ 0 h 69"/>
                <a:gd name="T10" fmla="*/ 50765289 w 642"/>
                <a:gd name="T11" fmla="*/ 790810 h 69"/>
                <a:gd name="T12" fmla="*/ 45230136 w 642"/>
                <a:gd name="T13" fmla="*/ 948972 h 69"/>
                <a:gd name="T14" fmla="*/ 44123104 w 642"/>
                <a:gd name="T15" fmla="*/ 5456609 h 69"/>
                <a:gd name="T16" fmla="*/ 1265179 w 642"/>
                <a:gd name="T17" fmla="*/ 5456609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69"/>
                <a:gd name="T29" fmla="*/ 642 w 642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69">
                  <a:moveTo>
                    <a:pt x="16" y="6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540" y="41"/>
                    <a:pt x="546" y="41"/>
                  </a:cubicBezTo>
                  <a:cubicBezTo>
                    <a:pt x="552" y="41"/>
                    <a:pt x="561" y="4"/>
                    <a:pt x="564" y="2"/>
                  </a:cubicBezTo>
                  <a:cubicBezTo>
                    <a:pt x="568" y="1"/>
                    <a:pt x="642" y="0"/>
                    <a:pt x="642" y="0"/>
                  </a:cubicBezTo>
                  <a:cubicBezTo>
                    <a:pt x="642" y="10"/>
                    <a:pt x="642" y="10"/>
                    <a:pt x="642" y="10"/>
                  </a:cubicBezTo>
                  <a:cubicBezTo>
                    <a:pt x="642" y="10"/>
                    <a:pt x="577" y="10"/>
                    <a:pt x="572" y="12"/>
                  </a:cubicBezTo>
                  <a:cubicBezTo>
                    <a:pt x="568" y="14"/>
                    <a:pt x="564" y="69"/>
                    <a:pt x="558" y="69"/>
                  </a:cubicBezTo>
                  <a:cubicBezTo>
                    <a:pt x="553" y="69"/>
                    <a:pt x="16" y="69"/>
                    <a:pt x="16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dirty="0">
                  <a:solidFill>
                    <a:schemeClr val="bg1"/>
                  </a:solidFill>
                </a:rPr>
                <a:t> </a:t>
              </a:r>
              <a:r>
                <a:rPr lang="es-ES" sz="1400" dirty="0" smtClean="0">
                  <a:solidFill>
                    <a:schemeClr val="bg1"/>
                  </a:solidFill>
                </a:rPr>
                <a:t>CFK no tiene incentivos a cuidar las cuentas: un mal gobierno 2015-2019 le daría a ella la opción de volver en 2019. Estrategia: irse con alta imagen positiva</a:t>
              </a:r>
              <a:endParaRPr lang="es-E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76" y="1941"/>
              <a:ext cx="4602" cy="780"/>
            </a:xfrm>
            <a:custGeom>
              <a:avLst/>
              <a:gdLst>
                <a:gd name="T0" fmla="*/ 179224 w 642"/>
                <a:gd name="T1" fmla="*/ 896938 h 80"/>
                <a:gd name="T2" fmla="*/ 0 w 642"/>
                <a:gd name="T3" fmla="*/ 583010 h 80"/>
                <a:gd name="T4" fmla="*/ 179224 w 642"/>
                <a:gd name="T5" fmla="*/ 257870 h 80"/>
                <a:gd name="T6" fmla="*/ 6116029 w 642"/>
                <a:gd name="T7" fmla="*/ 257870 h 80"/>
                <a:gd name="T8" fmla="*/ 6284052 w 642"/>
                <a:gd name="T9" fmla="*/ 22423 h 80"/>
                <a:gd name="T10" fmla="*/ 7191375 w 642"/>
                <a:gd name="T11" fmla="*/ 22423 h 80"/>
                <a:gd name="T12" fmla="*/ 7191375 w 642"/>
                <a:gd name="T13" fmla="*/ 235446 h 80"/>
                <a:gd name="T14" fmla="*/ 6407269 w 642"/>
                <a:gd name="T15" fmla="*/ 257870 h 80"/>
                <a:gd name="T16" fmla="*/ 6250447 w 642"/>
                <a:gd name="T17" fmla="*/ 896938 h 80"/>
                <a:gd name="T18" fmla="*/ 179224 w 642"/>
                <a:gd name="T19" fmla="*/ 896938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8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540" y="23"/>
                    <a:pt x="546" y="23"/>
                  </a:cubicBezTo>
                  <a:cubicBezTo>
                    <a:pt x="552" y="23"/>
                    <a:pt x="558" y="4"/>
                    <a:pt x="561" y="2"/>
                  </a:cubicBezTo>
                  <a:cubicBezTo>
                    <a:pt x="564" y="0"/>
                    <a:pt x="642" y="2"/>
                    <a:pt x="642" y="2"/>
                  </a:cubicBezTo>
                  <a:cubicBezTo>
                    <a:pt x="642" y="21"/>
                    <a:pt x="642" y="21"/>
                    <a:pt x="642" y="21"/>
                  </a:cubicBezTo>
                  <a:cubicBezTo>
                    <a:pt x="642" y="21"/>
                    <a:pt x="576" y="21"/>
                    <a:pt x="572" y="23"/>
                  </a:cubicBezTo>
                  <a:cubicBezTo>
                    <a:pt x="568" y="24"/>
                    <a:pt x="564" y="80"/>
                    <a:pt x="558" y="80"/>
                  </a:cubicBezTo>
                  <a:cubicBezTo>
                    <a:pt x="552" y="80"/>
                    <a:pt x="16" y="80"/>
                    <a:pt x="16" y="8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48C8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r>
                <a:rPr lang="es-ES" dirty="0">
                  <a:solidFill>
                    <a:srgbClr val="FFFFFF"/>
                  </a:solidFill>
                </a:rPr>
                <a:t>  </a:t>
              </a:r>
            </a:p>
            <a:p>
              <a:pPr>
                <a:defRPr/>
              </a:pPr>
              <a:r>
                <a:rPr lang="es-ES" dirty="0">
                  <a:solidFill>
                    <a:srgbClr val="FFFFFF"/>
                  </a:solidFill>
                </a:rPr>
                <a:t> </a:t>
              </a:r>
              <a:r>
                <a:rPr lang="es-ES" dirty="0" smtClean="0">
                  <a:solidFill>
                    <a:srgbClr val="FFFFFF"/>
                  </a:solidFill>
                </a:rPr>
                <a:t>Control moderado de la inflación, con tasas de interés real</a:t>
              </a:r>
            </a:p>
            <a:p>
              <a:pPr>
                <a:defRPr/>
              </a:pPr>
              <a:r>
                <a:rPr lang="es-ES" dirty="0" smtClean="0">
                  <a:solidFill>
                    <a:srgbClr val="FFFFFF"/>
                  </a:solidFill>
                </a:rPr>
                <a:t>negativas, ya que no cambia el escenario de fondo.</a:t>
              </a: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46093" name="Freeform 16"/>
            <p:cNvSpPr>
              <a:spLocks/>
            </p:cNvSpPr>
            <p:nvPr/>
          </p:nvSpPr>
          <p:spPr bwMode="auto">
            <a:xfrm>
              <a:off x="1220" y="2442"/>
              <a:ext cx="4530" cy="279"/>
            </a:xfrm>
            <a:custGeom>
              <a:avLst/>
              <a:gdLst>
                <a:gd name="T0" fmla="*/ 1264618 w 642"/>
                <a:gd name="T1" fmla="*/ 3126066 h 69"/>
                <a:gd name="T2" fmla="*/ 0 w 642"/>
                <a:gd name="T3" fmla="*/ 1857517 h 69"/>
                <a:gd name="T4" fmla="*/ 43155158 w 642"/>
                <a:gd name="T5" fmla="*/ 1857517 h 69"/>
                <a:gd name="T6" fmla="*/ 44577860 w 642"/>
                <a:gd name="T7" fmla="*/ 90610 h 69"/>
                <a:gd name="T8" fmla="*/ 50742880 w 642"/>
                <a:gd name="T9" fmla="*/ 0 h 69"/>
                <a:gd name="T10" fmla="*/ 50742880 w 642"/>
                <a:gd name="T11" fmla="*/ 453052 h 69"/>
                <a:gd name="T12" fmla="*/ 45210169 w 642"/>
                <a:gd name="T13" fmla="*/ 543662 h 69"/>
                <a:gd name="T14" fmla="*/ 44103621 w 642"/>
                <a:gd name="T15" fmla="*/ 3126066 h 69"/>
                <a:gd name="T16" fmla="*/ 1264618 w 642"/>
                <a:gd name="T17" fmla="*/ 3126066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2" h="69">
                  <a:moveTo>
                    <a:pt x="16" y="6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540" y="41"/>
                    <a:pt x="546" y="41"/>
                  </a:cubicBezTo>
                  <a:cubicBezTo>
                    <a:pt x="552" y="41"/>
                    <a:pt x="561" y="4"/>
                    <a:pt x="564" y="2"/>
                  </a:cubicBezTo>
                  <a:cubicBezTo>
                    <a:pt x="567" y="1"/>
                    <a:pt x="642" y="0"/>
                    <a:pt x="642" y="0"/>
                  </a:cubicBezTo>
                  <a:cubicBezTo>
                    <a:pt x="642" y="10"/>
                    <a:pt x="642" y="10"/>
                    <a:pt x="642" y="10"/>
                  </a:cubicBezTo>
                  <a:cubicBezTo>
                    <a:pt x="642" y="10"/>
                    <a:pt x="576" y="10"/>
                    <a:pt x="572" y="12"/>
                  </a:cubicBezTo>
                  <a:cubicBezTo>
                    <a:pt x="568" y="14"/>
                    <a:pt x="564" y="69"/>
                    <a:pt x="558" y="69"/>
                  </a:cubicBezTo>
                  <a:cubicBezTo>
                    <a:pt x="552" y="69"/>
                    <a:pt x="16" y="69"/>
                    <a:pt x="16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288" y="1627"/>
              <a:ext cx="4537" cy="425"/>
            </a:xfrm>
            <a:custGeom>
              <a:avLst/>
              <a:gdLst>
                <a:gd name="T0" fmla="*/ 7012065 w 643"/>
                <a:gd name="T1" fmla="*/ 884238 h 79"/>
                <a:gd name="T2" fmla="*/ 7202488 w 643"/>
                <a:gd name="T3" fmla="*/ 570837 h 79"/>
                <a:gd name="T4" fmla="*/ 7012065 w 643"/>
                <a:gd name="T5" fmla="*/ 257436 h 79"/>
                <a:gd name="T6" fmla="*/ 1075333 w 643"/>
                <a:gd name="T7" fmla="*/ 246243 h 79"/>
                <a:gd name="T8" fmla="*/ 907312 w 643"/>
                <a:gd name="T9" fmla="*/ 11193 h 79"/>
                <a:gd name="T10" fmla="*/ 0 w 643"/>
                <a:gd name="T11" fmla="*/ 11193 h 79"/>
                <a:gd name="T12" fmla="*/ 0 w 643"/>
                <a:gd name="T13" fmla="*/ 235051 h 79"/>
                <a:gd name="T14" fmla="*/ 784097 w 643"/>
                <a:gd name="T15" fmla="*/ 246243 h 79"/>
                <a:gd name="T16" fmla="*/ 940916 w 643"/>
                <a:gd name="T17" fmla="*/ 884238 h 79"/>
                <a:gd name="T18" fmla="*/ 7012065 w 643"/>
                <a:gd name="T19" fmla="*/ 884238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3" h="79">
                  <a:moveTo>
                    <a:pt x="626" y="79"/>
                  </a:moveTo>
                  <a:cubicBezTo>
                    <a:pt x="643" y="51"/>
                    <a:pt x="643" y="51"/>
                    <a:pt x="643" y="51"/>
                  </a:cubicBezTo>
                  <a:cubicBezTo>
                    <a:pt x="626" y="23"/>
                    <a:pt x="626" y="23"/>
                    <a:pt x="626" y="23"/>
                  </a:cubicBezTo>
                  <a:cubicBezTo>
                    <a:pt x="626" y="23"/>
                    <a:pt x="102" y="22"/>
                    <a:pt x="96" y="22"/>
                  </a:cubicBezTo>
                  <a:cubicBezTo>
                    <a:pt x="90" y="22"/>
                    <a:pt x="84" y="3"/>
                    <a:pt x="81" y="1"/>
                  </a:cubicBezTo>
                  <a:cubicBezTo>
                    <a:pt x="78" y="0"/>
                    <a:pt x="0" y="1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6" y="21"/>
                    <a:pt x="70" y="22"/>
                  </a:cubicBezTo>
                  <a:cubicBezTo>
                    <a:pt x="75" y="24"/>
                    <a:pt x="79" y="79"/>
                    <a:pt x="84" y="79"/>
                  </a:cubicBezTo>
                  <a:cubicBezTo>
                    <a:pt x="90" y="79"/>
                    <a:pt x="626" y="79"/>
                    <a:pt x="626" y="79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3454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95" name="Freeform 17"/>
            <p:cNvSpPr>
              <a:spLocks/>
            </p:cNvSpPr>
            <p:nvPr/>
          </p:nvSpPr>
          <p:spPr bwMode="auto">
            <a:xfrm>
              <a:off x="890" y="1718"/>
              <a:ext cx="3932" cy="390"/>
            </a:xfrm>
            <a:custGeom>
              <a:avLst/>
              <a:gdLst>
                <a:gd name="T0" fmla="*/ 42946694 w 642"/>
                <a:gd name="T1" fmla="*/ 4368758 h 71"/>
                <a:gd name="T2" fmla="*/ 44044371 w 642"/>
                <a:gd name="T3" fmla="*/ 2584338 h 71"/>
                <a:gd name="T4" fmla="*/ 6448866 w 642"/>
                <a:gd name="T5" fmla="*/ 2584338 h 71"/>
                <a:gd name="T6" fmla="*/ 5145371 w 642"/>
                <a:gd name="T7" fmla="*/ 123064 h 71"/>
                <a:gd name="T8" fmla="*/ 0 w 642"/>
                <a:gd name="T9" fmla="*/ 61532 h 71"/>
                <a:gd name="T10" fmla="*/ 0 w 642"/>
                <a:gd name="T11" fmla="*/ 738380 h 71"/>
                <a:gd name="T12" fmla="*/ 4802344 w 642"/>
                <a:gd name="T13" fmla="*/ 799912 h 71"/>
                <a:gd name="T14" fmla="*/ 5762818 w 642"/>
                <a:gd name="T15" fmla="*/ 4368758 h 71"/>
                <a:gd name="T16" fmla="*/ 42946694 w 642"/>
                <a:gd name="T17" fmla="*/ 4368758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71"/>
                <a:gd name="T29" fmla="*/ 642 w 642"/>
                <a:gd name="T30" fmla="*/ 71 h 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71">
                  <a:moveTo>
                    <a:pt x="626" y="71"/>
                  </a:moveTo>
                  <a:cubicBezTo>
                    <a:pt x="642" y="42"/>
                    <a:pt x="642" y="42"/>
                    <a:pt x="642" y="42"/>
                  </a:cubicBezTo>
                  <a:cubicBezTo>
                    <a:pt x="642" y="42"/>
                    <a:pt x="100" y="42"/>
                    <a:pt x="94" y="42"/>
                  </a:cubicBezTo>
                  <a:cubicBezTo>
                    <a:pt x="88" y="42"/>
                    <a:pt x="79" y="3"/>
                    <a:pt x="75" y="2"/>
                  </a:cubicBezTo>
                  <a:cubicBezTo>
                    <a:pt x="72" y="0"/>
                    <a:pt x="0" y="1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65" y="12"/>
                    <a:pt x="70" y="13"/>
                  </a:cubicBezTo>
                  <a:cubicBezTo>
                    <a:pt x="74" y="15"/>
                    <a:pt x="78" y="71"/>
                    <a:pt x="84" y="71"/>
                  </a:cubicBezTo>
                  <a:cubicBezTo>
                    <a:pt x="90" y="71"/>
                    <a:pt x="626" y="71"/>
                    <a:pt x="626" y="7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1315D">
                    <a:alpha val="28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sz="1400" dirty="0" smtClean="0">
                  <a:solidFill>
                    <a:srgbClr val="FFFFFF"/>
                  </a:solidFill>
                </a:rPr>
                <a:t>Continúan las presiones sobre el valor del peso: Tipo de cambio cercano a los 12 para fin de año</a:t>
              </a:r>
              <a:endParaRPr lang="es-ES" sz="1400" dirty="0">
                <a:solidFill>
                  <a:srgbClr val="FFFFFF"/>
                </a:solidFill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1220" y="1267"/>
              <a:ext cx="4530" cy="564"/>
            </a:xfrm>
            <a:custGeom>
              <a:avLst/>
              <a:gdLst>
                <a:gd name="T0" fmla="*/ 179224 w 642"/>
                <a:gd name="T1" fmla="*/ 0 h 80"/>
                <a:gd name="T2" fmla="*/ 0 w 642"/>
                <a:gd name="T3" fmla="*/ 324564 h 80"/>
                <a:gd name="T4" fmla="*/ 179224 w 642"/>
                <a:gd name="T5" fmla="*/ 637937 h 80"/>
                <a:gd name="T6" fmla="*/ 6116029 w 642"/>
                <a:gd name="T7" fmla="*/ 637937 h 80"/>
                <a:gd name="T8" fmla="*/ 6284052 w 642"/>
                <a:gd name="T9" fmla="*/ 872966 h 80"/>
                <a:gd name="T10" fmla="*/ 7191375 w 642"/>
                <a:gd name="T11" fmla="*/ 872966 h 80"/>
                <a:gd name="T12" fmla="*/ 7191375 w 642"/>
                <a:gd name="T13" fmla="*/ 660321 h 80"/>
                <a:gd name="T14" fmla="*/ 6407269 w 642"/>
                <a:gd name="T15" fmla="*/ 637937 h 80"/>
                <a:gd name="T16" fmla="*/ 6250447 w 642"/>
                <a:gd name="T17" fmla="*/ 0 h 80"/>
                <a:gd name="T18" fmla="*/ 179224 w 642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2" h="80">
                  <a:moveTo>
                    <a:pt x="16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540" y="57"/>
                    <a:pt x="546" y="57"/>
                  </a:cubicBezTo>
                  <a:cubicBezTo>
                    <a:pt x="552" y="57"/>
                    <a:pt x="558" y="77"/>
                    <a:pt x="561" y="78"/>
                  </a:cubicBezTo>
                  <a:cubicBezTo>
                    <a:pt x="564" y="80"/>
                    <a:pt x="642" y="78"/>
                    <a:pt x="642" y="78"/>
                  </a:cubicBezTo>
                  <a:cubicBezTo>
                    <a:pt x="642" y="59"/>
                    <a:pt x="642" y="59"/>
                    <a:pt x="642" y="59"/>
                  </a:cubicBezTo>
                  <a:cubicBezTo>
                    <a:pt x="642" y="59"/>
                    <a:pt x="576" y="59"/>
                    <a:pt x="572" y="57"/>
                  </a:cubicBezTo>
                  <a:cubicBezTo>
                    <a:pt x="568" y="56"/>
                    <a:pt x="564" y="0"/>
                    <a:pt x="558" y="0"/>
                  </a:cubicBezTo>
                  <a:cubicBezTo>
                    <a:pt x="552" y="0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C0103E"/>
            </a:solidFill>
            <a:ln>
              <a:noFill/>
            </a:ln>
            <a:effectLst>
              <a:outerShdw blurRad="38100" dist="25400" dir="5400000" algn="t" rotWithShape="0">
                <a:srgbClr val="000000">
                  <a:alpha val="26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1325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82124" tIns="41061" rIns="82124" bIns="41061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6097" name="Freeform 18"/>
            <p:cNvSpPr>
              <a:spLocks/>
            </p:cNvSpPr>
            <p:nvPr/>
          </p:nvSpPr>
          <p:spPr bwMode="auto">
            <a:xfrm>
              <a:off x="1239" y="1268"/>
              <a:ext cx="4034" cy="360"/>
            </a:xfrm>
            <a:custGeom>
              <a:avLst/>
              <a:gdLst>
                <a:gd name="T0" fmla="*/ 0 w 642"/>
                <a:gd name="T1" fmla="*/ 0 h 51"/>
                <a:gd name="T2" fmla="*/ 1265179 w 642"/>
                <a:gd name="T3" fmla="*/ 2214812 h 51"/>
                <a:gd name="T4" fmla="*/ 43253293 w 642"/>
                <a:gd name="T5" fmla="*/ 2214812 h 51"/>
                <a:gd name="T6" fmla="*/ 44360325 w 642"/>
                <a:gd name="T7" fmla="*/ 3875915 h 51"/>
                <a:gd name="T8" fmla="*/ 50765289 w 642"/>
                <a:gd name="T9" fmla="*/ 3875915 h 51"/>
                <a:gd name="T10" fmla="*/ 50765289 w 642"/>
                <a:gd name="T11" fmla="*/ 3005816 h 51"/>
                <a:gd name="T12" fmla="*/ 44755694 w 642"/>
                <a:gd name="T13" fmla="*/ 2926715 h 51"/>
                <a:gd name="T14" fmla="*/ 42857924 w 642"/>
                <a:gd name="T15" fmla="*/ 0 h 51"/>
                <a:gd name="T16" fmla="*/ 0 w 642"/>
                <a:gd name="T17" fmla="*/ 0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2"/>
                <a:gd name="T28" fmla="*/ 0 h 51"/>
                <a:gd name="T29" fmla="*/ 642 w 642"/>
                <a:gd name="T30" fmla="*/ 51 h 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2" h="51">
                  <a:moveTo>
                    <a:pt x="0" y="0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541" y="28"/>
                    <a:pt x="547" y="28"/>
                  </a:cubicBezTo>
                  <a:cubicBezTo>
                    <a:pt x="553" y="28"/>
                    <a:pt x="558" y="48"/>
                    <a:pt x="561" y="49"/>
                  </a:cubicBezTo>
                  <a:cubicBezTo>
                    <a:pt x="565" y="51"/>
                    <a:pt x="642" y="49"/>
                    <a:pt x="642" y="49"/>
                  </a:cubicBezTo>
                  <a:cubicBezTo>
                    <a:pt x="642" y="38"/>
                    <a:pt x="642" y="38"/>
                    <a:pt x="642" y="38"/>
                  </a:cubicBezTo>
                  <a:cubicBezTo>
                    <a:pt x="642" y="38"/>
                    <a:pt x="571" y="38"/>
                    <a:pt x="566" y="37"/>
                  </a:cubicBezTo>
                  <a:cubicBezTo>
                    <a:pt x="562" y="35"/>
                    <a:pt x="548" y="0"/>
                    <a:pt x="542" y="0"/>
                  </a:cubicBezTo>
                  <a:cubicBezTo>
                    <a:pt x="537" y="0"/>
                    <a:pt x="0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s-ES" sz="1600" dirty="0" smtClean="0">
                  <a:solidFill>
                    <a:srgbClr val="FFFFFF"/>
                  </a:solidFill>
                </a:rPr>
                <a:t>Políticas monetarias y fiscales muy expansivas: que siga la fiesta, el Estado invita…</a:t>
              </a:r>
              <a:endParaRPr lang="es-ES" sz="16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6083" name="Picture 16" descr="Preview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400" y="1436940"/>
            <a:ext cx="38592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18" descr="Preview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0" y="2112480"/>
            <a:ext cx="362880" cy="4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20" descr="Preview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320" y="2786400"/>
            <a:ext cx="33408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22" descr="Preview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0" y="3581820"/>
            <a:ext cx="385920" cy="4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24" descr="Preview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720" y="4114799"/>
            <a:ext cx="368640" cy="44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macri sanz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3529" y="519524"/>
            <a:ext cx="1285875" cy="13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59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085696"/>
            <a:ext cx="8856984" cy="742950"/>
          </a:xfrm>
        </p:spPr>
        <p:txBody>
          <a:bodyPr>
            <a:noAutofit/>
          </a:bodyPr>
          <a:lstStyle/>
          <a:p>
            <a:r>
              <a:rPr lang="es-AR" sz="3200" dirty="0" smtClean="0"/>
              <a:t>PARA SABER QUÉ NOS DEPARA EL FUTURO…</a:t>
            </a:r>
            <a:br>
              <a:rPr lang="es-AR" sz="3200" dirty="0" smtClean="0"/>
            </a:br>
            <a:r>
              <a:rPr lang="es-AR" sz="3200" dirty="0" smtClean="0"/>
              <a:t/>
            </a:r>
            <a:br>
              <a:rPr lang="es-AR" sz="3200" dirty="0" smtClean="0"/>
            </a:br>
            <a:r>
              <a:rPr lang="es-AR" sz="3200" dirty="0" smtClean="0"/>
              <a:t>MIREMOS AL PASADO… </a:t>
            </a:r>
            <a:br>
              <a:rPr lang="es-AR" sz="3200" dirty="0" smtClean="0"/>
            </a:br>
            <a:endParaRPr lang="es-AR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Años para duplicar el PIB per-cápita</a:t>
            </a:r>
            <a:endParaRPr lang="es-AR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9583"/>
            <a:ext cx="8784976" cy="388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Años para duplicar el PIB per-cápita (II)</a:t>
            </a:r>
            <a:endParaRPr lang="es-AR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059583"/>
            <a:ext cx="8856984" cy="383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/>
          <p:cNvSpPr txBox="1"/>
          <p:nvPr/>
        </p:nvSpPr>
        <p:spPr>
          <a:xfrm>
            <a:off x="251520" y="-28652"/>
            <a:ext cx="8640960" cy="5816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tx2"/>
                </a:solidFill>
              </a:rPr>
              <a:t>Reinventar la productividad</a:t>
            </a:r>
          </a:p>
          <a:p>
            <a:endParaRPr lang="es-E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Los destinos del abuelo que tenía un caballo y se compró un auto Vs. El hijo que nació con el auto.</a:t>
            </a:r>
          </a:p>
          <a:p>
            <a:pPr marL="285750" indent="-285750">
              <a:buFont typeface="Arial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El contador que pasó de calcular la TIR con la calculadora a utilizar Excel Vs el hijo que nació con Excel y evalúa derivados financieros.</a:t>
            </a:r>
          </a:p>
          <a:p>
            <a:pPr marL="285750" indent="-285750">
              <a:buFont typeface="Arial"/>
              <a:buChar char="•"/>
            </a:pPr>
            <a:endParaRPr lang="es-E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Los procesos productivos basados en decisiones con información del pasado a los procesos basados en información MASIVA en tiempo real….</a:t>
            </a:r>
          </a:p>
          <a:p>
            <a:pPr marL="285750" indent="-285750">
              <a:buFont typeface="Arial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r>
              <a:rPr lang="es-ES" dirty="0" smtClean="0">
                <a:solidFill>
                  <a:schemeClr val="tx2"/>
                </a:solidFill>
              </a:rPr>
              <a:t>	</a:t>
            </a:r>
            <a:r>
              <a:rPr lang="es-ES" sz="2400" b="1" dirty="0" smtClean="0">
                <a:solidFill>
                  <a:schemeClr val="tx2"/>
                </a:solidFill>
              </a:rPr>
              <a:t>NUBE</a:t>
            </a:r>
          </a:p>
          <a:p>
            <a:pPr marL="285750" indent="-285750">
              <a:buFont typeface="Arial"/>
              <a:buChar char="•"/>
            </a:pPr>
            <a:endParaRPr lang="es-ES" dirty="0" smtClean="0">
              <a:solidFill>
                <a:schemeClr val="tx2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Internet de las cosas</a:t>
            </a:r>
          </a:p>
          <a:p>
            <a:pPr lvl="1"/>
            <a:r>
              <a:rPr lang="es-ES" dirty="0" smtClean="0">
                <a:solidFill>
                  <a:schemeClr val="tx2"/>
                </a:solidFill>
              </a:rPr>
              <a:t>+				</a:t>
            </a:r>
            <a:r>
              <a:rPr lang="es-ES" sz="3200" dirty="0" smtClean="0">
                <a:solidFill>
                  <a:schemeClr val="tx2"/>
                </a:solidFill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s-ES" sz="2800" b="1" dirty="0" smtClean="0">
                <a:solidFill>
                  <a:schemeClr val="tx2"/>
                </a:solidFill>
              </a:rPr>
              <a:t>Salto productivo</a:t>
            </a:r>
            <a:endParaRPr lang="es-ES" b="1" dirty="0" smtClean="0">
              <a:solidFill>
                <a:schemeClr val="tx2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Big Data</a:t>
            </a:r>
          </a:p>
          <a:p>
            <a:endParaRPr lang="es-ES" dirty="0">
              <a:solidFill>
                <a:schemeClr val="tx2"/>
              </a:solidFill>
            </a:endParaRPr>
          </a:p>
          <a:p>
            <a:endParaRPr lang="es-ES" dirty="0" smtClean="0">
              <a:solidFill>
                <a:schemeClr val="tx2"/>
              </a:solidFill>
            </a:endParaRPr>
          </a:p>
          <a:p>
            <a:endParaRPr lang="es-E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085696"/>
            <a:ext cx="8856984" cy="742950"/>
          </a:xfrm>
        </p:spPr>
        <p:txBody>
          <a:bodyPr>
            <a:noAutofit/>
          </a:bodyPr>
          <a:lstStyle/>
          <a:p>
            <a:r>
              <a:rPr lang="es-AR" sz="4000" dirty="0" smtClean="0"/>
              <a:t>ESCENARIO INVERSOR</a:t>
            </a:r>
            <a:br>
              <a:rPr lang="es-AR" sz="4000" dirty="0" smtClean="0"/>
            </a:br>
            <a:endParaRPr lang="es-AR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QUÉ NECESITA ARGENTINA PARA ATRAER INVERSIONES: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91630"/>
            <a:ext cx="8435280" cy="3240361"/>
          </a:xfrm>
        </p:spPr>
        <p:txBody>
          <a:bodyPr>
            <a:normAutofit/>
          </a:bodyPr>
          <a:lstStyle/>
          <a:p>
            <a:r>
              <a:rPr lang="es-AR" sz="2800" dirty="0" smtClean="0">
                <a:solidFill>
                  <a:schemeClr val="tx2"/>
                </a:solidFill>
              </a:rPr>
              <a:t>INDICADORES MACROECONÓMICOS ESTABLES</a:t>
            </a:r>
          </a:p>
          <a:p>
            <a:endParaRPr lang="es-AR" dirty="0" smtClean="0">
              <a:solidFill>
                <a:schemeClr val="tx2"/>
              </a:solidFill>
            </a:endParaRPr>
          </a:p>
          <a:p>
            <a:pPr algn="r"/>
            <a:r>
              <a:rPr lang="es-AR" sz="2800" dirty="0" smtClean="0">
                <a:solidFill>
                  <a:schemeClr val="tx2"/>
                </a:solidFill>
              </a:rPr>
              <a:t>SEGURIDAD JURÍDICA E INSTITUCIONAL</a:t>
            </a:r>
          </a:p>
          <a:p>
            <a:pPr algn="r"/>
            <a:endParaRPr lang="es-AR" dirty="0" smtClean="0">
              <a:solidFill>
                <a:schemeClr val="tx2"/>
              </a:solidFill>
            </a:endParaRPr>
          </a:p>
          <a:p>
            <a:r>
              <a:rPr lang="es-AR" sz="2800" dirty="0" smtClean="0">
                <a:solidFill>
                  <a:schemeClr val="tx2"/>
                </a:solidFill>
              </a:rPr>
              <a:t>ARREGLO CONFLICTO CON HOLDOUTS</a:t>
            </a:r>
            <a:endParaRPr lang="es-AR" sz="2800" dirty="0">
              <a:solidFill>
                <a:schemeClr val="tx2"/>
              </a:solidFill>
            </a:endParaRPr>
          </a:p>
        </p:txBody>
      </p:sp>
      <p:pic>
        <p:nvPicPr>
          <p:cNvPr id="4" name="3 Imagen" descr="indicadores-de-ges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1491630"/>
            <a:ext cx="762000" cy="1028700"/>
          </a:xfrm>
          <a:prstGeom prst="rect">
            <a:avLst/>
          </a:prstGeom>
        </p:spPr>
      </p:pic>
      <p:pic>
        <p:nvPicPr>
          <p:cNvPr id="5" name="4 Imagen" descr="la_seguridad_juridica_dos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355726"/>
            <a:ext cx="1584176" cy="968108"/>
          </a:xfrm>
          <a:prstGeom prst="rect">
            <a:avLst/>
          </a:prstGeom>
        </p:spPr>
      </p:pic>
      <p:pic>
        <p:nvPicPr>
          <p:cNvPr id="6" name="5 Imagen" descr="fondos_buitres_griesa_singer_cristina_kicillof2.jpg_13286489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32676" y="3435846"/>
            <a:ext cx="1677180" cy="9467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LOS PRINCIPALES CANDIDATOS MUESTRAN CAPACIDAD DE MEJORAS</a:t>
            </a:r>
            <a:endParaRPr lang="es-AR" dirty="0"/>
          </a:p>
        </p:txBody>
      </p:sp>
      <p:pic>
        <p:nvPicPr>
          <p:cNvPr id="5" name="4 Imagen" descr="00120413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203598"/>
            <a:ext cx="6475437" cy="364138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INVERSIÓN DE LARGO PLAZO E INDUSTRIA: LA BIOTECNOLOGÍA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/>
          <a:lstStyle/>
          <a:p>
            <a:r>
              <a:rPr lang="es-AR" dirty="0" smtClean="0"/>
              <a:t>Con el avance del estudio genético desde 1970 la biotecnología avanza sobre diferentes ramas</a:t>
            </a:r>
          </a:p>
          <a:p>
            <a:r>
              <a:rPr lang="es-AR" dirty="0" smtClean="0"/>
              <a:t>La biotecnología industrial busca optimizar procesos productivos mediante el uso de organismos biológicos</a:t>
            </a:r>
            <a:endParaRPr lang="es-A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05978"/>
            <a:ext cx="8928992" cy="857250"/>
          </a:xfrm>
        </p:spPr>
        <p:txBody>
          <a:bodyPr>
            <a:noAutofit/>
          </a:bodyPr>
          <a:lstStyle/>
          <a:p>
            <a:r>
              <a:rPr lang="es-AR" sz="3700" dirty="0" smtClean="0"/>
              <a:t>BIOTECNOLOGÍA EN LA INDUSTRIA DEL PAPEL</a:t>
            </a:r>
            <a:endParaRPr lang="es-AR" sz="37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Reducción de agentes químicos contaminantes</a:t>
            </a:r>
          </a:p>
          <a:p>
            <a:r>
              <a:rPr lang="es-AR" dirty="0" smtClean="0"/>
              <a:t>Modificación de las fibras para brindar mayor flexibilidad y densidad a las hojas de papel</a:t>
            </a:r>
          </a:p>
          <a:p>
            <a:r>
              <a:rPr lang="es-AR" dirty="0" smtClean="0"/>
              <a:t>Optimización de los tratamientos de efluentes</a:t>
            </a:r>
            <a:endParaRPr lang="es-A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BENEFICIOS PARA LA INDUSTRIA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Mejoras de procesos y productos</a:t>
            </a:r>
          </a:p>
          <a:p>
            <a:r>
              <a:rPr lang="es-AR" dirty="0" smtClean="0"/>
              <a:t>Reducción de costos</a:t>
            </a:r>
          </a:p>
          <a:p>
            <a:r>
              <a:rPr lang="es-AR" dirty="0" smtClean="0"/>
              <a:t>Disminución del impacto ambiental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POSIBLIDADES DE DESARROLLO</a:t>
            </a:r>
            <a:endParaRPr lang="es-AR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7504" y="1635646"/>
          <a:ext cx="4392488" cy="1885950"/>
        </p:xfrm>
        <a:graphic>
          <a:graphicData uri="http://schemas.openxmlformats.org/drawingml/2006/table">
            <a:tbl>
              <a:tblPr/>
              <a:tblGrid>
                <a:gridCol w="1098122"/>
                <a:gridCol w="1098122"/>
                <a:gridCol w="1098122"/>
                <a:gridCol w="1098122"/>
              </a:tblGrid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AR" sz="2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Investigadores en I&amp;D  (por 1M de </a:t>
                      </a:r>
                      <a:r>
                        <a:rPr lang="es-AR" sz="2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hab</a:t>
                      </a:r>
                      <a:r>
                        <a:rPr lang="es-AR" sz="2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País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Var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Argentina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1.236</a:t>
                      </a:r>
                      <a:endParaRPr lang="es-AR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Brasil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Chile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Uruguay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716016" y="1635646"/>
          <a:ext cx="4283968" cy="1885950"/>
        </p:xfrm>
        <a:graphic>
          <a:graphicData uri="http://schemas.openxmlformats.org/drawingml/2006/table">
            <a:tbl>
              <a:tblPr/>
              <a:tblGrid>
                <a:gridCol w="1070992"/>
                <a:gridCol w="1070992"/>
                <a:gridCol w="1070992"/>
                <a:gridCol w="1070992"/>
              </a:tblGrid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AR" sz="2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Gasto en I&amp;D (% PBI)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País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Var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Argentina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Brasil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Chile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Uruguay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23528" y="429994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Fuente: BM</a:t>
            </a:r>
            <a:endParaRPr lang="es-AR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/>
          <p:cNvSpPr txBox="1">
            <a:spLocks noGrp="1"/>
          </p:cNvSpPr>
          <p:nvPr>
            <p:ph idx="1"/>
          </p:nvPr>
        </p:nvSpPr>
        <p:spPr>
          <a:xfrm>
            <a:off x="251520" y="1200150"/>
            <a:ext cx="8568952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3200" b="1" dirty="0" smtClean="0">
                <a:solidFill>
                  <a:schemeClr val="tx2"/>
                </a:solidFill>
              </a:rPr>
              <a:t>Las</a:t>
            </a:r>
            <a:r>
              <a:rPr lang="es-ES" sz="3200" b="1" dirty="0" smtClean="0"/>
              <a:t> </a:t>
            </a:r>
            <a:r>
              <a:rPr lang="es-ES" sz="3200" b="1" dirty="0" smtClean="0">
                <a:solidFill>
                  <a:srgbClr val="FF0101"/>
                </a:solidFill>
              </a:rPr>
              <a:t>oportunidades</a:t>
            </a:r>
            <a:r>
              <a:rPr lang="es-ES" sz="3200" b="1" dirty="0" smtClean="0"/>
              <a:t> </a:t>
            </a:r>
            <a:r>
              <a:rPr lang="es-ES" sz="3200" b="1" dirty="0" smtClean="0">
                <a:solidFill>
                  <a:schemeClr val="tx2"/>
                </a:solidFill>
              </a:rPr>
              <a:t>nunca aparecen en el diario del lunes porque quienes</a:t>
            </a:r>
          </a:p>
          <a:p>
            <a:pPr algn="ctr">
              <a:buNone/>
            </a:pPr>
            <a:r>
              <a:rPr lang="es-ES" sz="3200" b="1" dirty="0" smtClean="0">
                <a:solidFill>
                  <a:schemeClr val="tx2"/>
                </a:solidFill>
              </a:rPr>
              <a:t>las toman no son los leen las noticias sino aquellos que tienen </a:t>
            </a:r>
          </a:p>
          <a:p>
            <a:pPr algn="ctr">
              <a:buNone/>
            </a:pPr>
            <a:r>
              <a:rPr lang="es-ES" sz="3200" b="1" dirty="0" smtClean="0">
                <a:solidFill>
                  <a:schemeClr val="tx2"/>
                </a:solidFill>
              </a:rPr>
              <a:t>el coraje de escribirlas.</a:t>
            </a:r>
            <a:r>
              <a:rPr lang="es-ES" sz="3200" b="1" dirty="0" smtClean="0"/>
              <a:t>  </a:t>
            </a:r>
            <a:endParaRPr lang="es-ES" sz="32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510"/>
            <a:ext cx="9144000" cy="43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review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67594"/>
            <a:ext cx="2592288" cy="3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Preview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33768"/>
            <a:ext cx="1044480" cy="13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851920" y="3003799"/>
            <a:ext cx="21547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200" dirty="0" err="1">
                <a:solidFill>
                  <a:schemeClr val="bg1"/>
                </a:solidFill>
              </a:rPr>
              <a:t>Matias</a:t>
            </a:r>
            <a:r>
              <a:rPr lang="es-ES_tradnl" sz="1200" dirty="0">
                <a:solidFill>
                  <a:schemeClr val="bg1"/>
                </a:solidFill>
              </a:rPr>
              <a:t> </a:t>
            </a:r>
            <a:r>
              <a:rPr lang="es-ES_tradnl" sz="1200" dirty="0" err="1">
                <a:solidFill>
                  <a:schemeClr val="bg1"/>
                </a:solidFill>
              </a:rPr>
              <a:t>Tombolini</a:t>
            </a:r>
            <a:endParaRPr lang="es-ES_tradnl" sz="12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s-ES_tradnl" sz="1200" dirty="0" err="1">
                <a:solidFill>
                  <a:schemeClr val="bg1"/>
                </a:solidFill>
                <a:hlinkClick r:id="rId5"/>
              </a:rPr>
              <a:t>matiasrtombolini@gmail.com</a:t>
            </a:r>
            <a:endParaRPr lang="es-ES_tradnl" sz="12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s-ES_tradnl" sz="1200" dirty="0">
                <a:solidFill>
                  <a:schemeClr val="bg1"/>
                </a:solidFill>
              </a:rPr>
              <a:t>(11) 4411-8199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10568</TotalTime>
  <Words>1478</Words>
  <Application>Microsoft Macintosh PowerPoint</Application>
  <PresentationFormat>Presentación en pantalla (16:9)</PresentationFormat>
  <Paragraphs>540</Paragraphs>
  <Slides>30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3" baseType="lpstr">
      <vt:lpstr>Tema de Office</vt:lpstr>
      <vt:lpstr>Diseño personalizado</vt:lpstr>
      <vt:lpstr>Hoja de cálculo</vt:lpstr>
      <vt:lpstr>Coyuntura económica 2015 </vt:lpstr>
      <vt:lpstr>Precios Relativos</vt:lpstr>
      <vt:lpstr>SOJA VERSUS PETRÓLEO (un interrogante)</vt:lpstr>
      <vt:lpstr>SIGNO DE INTERROGACIÓN:  EL PRECIO DE LAS MATERIAS PRIMAS</vt:lpstr>
      <vt:lpstr>COMERCIO EXTERIOR  1998-2015 </vt:lpstr>
      <vt:lpstr>Reservas (en millones de USD) </vt:lpstr>
      <vt:lpstr>Presentación de PowerPoint</vt:lpstr>
      <vt:lpstr>Presentación de PowerPoint</vt:lpstr>
      <vt:lpstr>Dólar Barato….¿Qué hago? </vt:lpstr>
      <vt:lpstr>INFLACIÓN</vt:lpstr>
      <vt:lpstr>ESTRUCTURALMENTE LA PERFORMANCE DE LATINOAMÉRICA NO HA SIDO MALA De la mano de la bonanza mundial casi todos llegaron al investment-grade </vt:lpstr>
      <vt:lpstr>PRESIDENCIAS K</vt:lpstr>
      <vt:lpstr>La relevancia internacional RANKING DE PBI (USD mill)  </vt:lpstr>
      <vt:lpstr>Presentación de PowerPoint</vt:lpstr>
      <vt:lpstr>Presentación de PowerPoint</vt:lpstr>
      <vt:lpstr>Presentación de PowerPoint</vt:lpstr>
      <vt:lpstr>Presentación de PowerPoint</vt:lpstr>
      <vt:lpstr>PARA SABER QUÉ NOS DEPARA EL FUTURO…  MIREMOS AL PASADO…  </vt:lpstr>
      <vt:lpstr>Años para duplicar el PIB per-cápita</vt:lpstr>
      <vt:lpstr>Años para duplicar el PIB per-cápita (II)</vt:lpstr>
      <vt:lpstr>Presentación de PowerPoint</vt:lpstr>
      <vt:lpstr>ESCENARIO INVERSOR </vt:lpstr>
      <vt:lpstr>QUÉ NECESITA ARGENTINA PARA ATRAER INVERSIONES:</vt:lpstr>
      <vt:lpstr>LOS PRINCIPALES CANDIDATOS MUESTRAN CAPACIDAD DE MEJORAS</vt:lpstr>
      <vt:lpstr>INVERSIÓN DE LARGO PLAZO E INDUSTRIA: LA BIOTECNOLOGÍA</vt:lpstr>
      <vt:lpstr>BIOTECNOLOGÍA EN LA INDUSTRIA DEL PAPEL</vt:lpstr>
      <vt:lpstr>BENEFICIOS PARA LA INDUSTRIA</vt:lpstr>
      <vt:lpstr>POSIBLIDADES DE DESARROLLO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COYUNTURA ECONÓMICA</dc:title>
  <dc:creator>fernando</dc:creator>
  <cp:lastModifiedBy>ximena giussani</cp:lastModifiedBy>
  <cp:revision>401</cp:revision>
  <dcterms:created xsi:type="dcterms:W3CDTF">2014-02-19T15:14:40Z</dcterms:created>
  <dcterms:modified xsi:type="dcterms:W3CDTF">2015-05-14T17:37:18Z</dcterms:modified>
</cp:coreProperties>
</file>