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7" r:id="rId3"/>
    <p:sldMasterId id="2147483716" r:id="rId4"/>
    <p:sldMasterId id="2147483732" r:id="rId5"/>
    <p:sldMasterId id="2147483744" r:id="rId6"/>
    <p:sldMasterId id="2147483756" r:id="rId7"/>
    <p:sldMasterId id="2147483768" r:id="rId8"/>
    <p:sldMasterId id="2147483772" r:id="rId9"/>
    <p:sldMasterId id="2147483785" r:id="rId10"/>
  </p:sldMasterIdLst>
  <p:notesMasterIdLst>
    <p:notesMasterId r:id="rId26"/>
  </p:notesMasterIdLst>
  <p:sldIdLst>
    <p:sldId id="335" r:id="rId11"/>
    <p:sldId id="331" r:id="rId12"/>
    <p:sldId id="332" r:id="rId13"/>
    <p:sldId id="333" r:id="rId14"/>
    <p:sldId id="334" r:id="rId15"/>
    <p:sldId id="305" r:id="rId16"/>
    <p:sldId id="303" r:id="rId17"/>
    <p:sldId id="306" r:id="rId18"/>
    <p:sldId id="307" r:id="rId19"/>
    <p:sldId id="311" r:id="rId20"/>
    <p:sldId id="257" r:id="rId21"/>
    <p:sldId id="336" r:id="rId22"/>
    <p:sldId id="321" r:id="rId23"/>
    <p:sldId id="338" r:id="rId24"/>
    <p:sldId id="339" r:id="rId25"/>
  </p:sldIdLst>
  <p:sldSz cx="9144000" cy="5143500" type="screen16x9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FFCCCC"/>
    <a:srgbClr val="604A7B"/>
    <a:srgbClr val="C09245"/>
    <a:srgbClr val="C09200"/>
    <a:srgbClr val="DEA56C"/>
    <a:srgbClr val="9A7500"/>
    <a:srgbClr val="B88C00"/>
    <a:srgbClr val="F8AB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0323" autoAdjust="0"/>
  </p:normalViewPr>
  <p:slideViewPr>
    <p:cSldViewPr>
      <p:cViewPr>
        <p:scale>
          <a:sx n="110" d="100"/>
          <a:sy n="110" d="100"/>
        </p:scale>
        <p:origin x="-872" y="-3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27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2E50C-40CC-4858-8990-E521B3203016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F8CBF-6C27-47AB-A36B-A9F66F02B3BD}" type="slidenum">
              <a:rPr lang="es-AR" smtClean="0"/>
              <a:pPr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601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502">
              <a:defRPr/>
            </a:pPr>
            <a:r>
              <a:rPr lang="es-ES_tradnl" dirty="0" smtClean="0">
                <a:latin typeface="Arial Narrow" pitchFamily="34" charset="0"/>
              </a:rPr>
              <a:t>En las próximas diapositivas, vamos a repasar cómo fue el proceso general que concluyó con la definición de la Estrategia de Sustentabilidad Arcor de los próximos años y concretamente, en qué consiste esta estrategia.</a:t>
            </a:r>
          </a:p>
          <a:p>
            <a:pPr defTabSz="914502">
              <a:defRPr/>
            </a:pPr>
            <a:endParaRPr lang="es-ES_tradnl" dirty="0" smtClean="0">
              <a:latin typeface="Arial Narrow" pitchFamily="34" charset="0"/>
            </a:endParaRPr>
          </a:p>
          <a:p>
            <a:pPr defTabSz="914502">
              <a:defRPr/>
            </a:pPr>
            <a:r>
              <a:rPr lang="es-ES_tradnl" dirty="0" smtClean="0">
                <a:latin typeface="Arial Narrow" pitchFamily="34" charset="0"/>
              </a:rPr>
              <a:t>OPCION DE MOSTRAR EL VIDEO </a:t>
            </a:r>
            <a:endParaRPr lang="es-AR" dirty="0" smtClean="0">
              <a:latin typeface="Arial Narrow" pitchFamily="34" charset="0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94DB0-597A-4D94-8ADD-6C1FB831E22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>
                <a:latin typeface="Arial Narrow" pitchFamily="34" charset="0"/>
              </a:rPr>
              <a:t>Quiero comenzar haciendo una presentación de las principales características de nuestra empresa:</a:t>
            </a:r>
            <a:endParaRPr lang="es-AR" dirty="0" smtClean="0">
              <a:latin typeface="Arial Narrow" pitchFamily="34" charset="0"/>
            </a:endParaRP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En los 60 años de trayectoria, el Grupo </a:t>
            </a:r>
            <a:r>
              <a:rPr lang="es-ES" dirty="0" err="1" smtClean="0">
                <a:latin typeface="Arial Narrow" pitchFamily="34" charset="0"/>
              </a:rPr>
              <a:t>Arcor</a:t>
            </a:r>
            <a:r>
              <a:rPr lang="es-ES" dirty="0" smtClean="0">
                <a:latin typeface="Arial Narrow" pitchFamily="34" charset="0"/>
              </a:rPr>
              <a:t> se especializó en la elaboración de alimentos, entre los que se destacan golosinas, chocolates, galletitas, helados y productos alimenticios.</a:t>
            </a:r>
            <a:endParaRPr lang="es-AR" dirty="0" smtClean="0">
              <a:latin typeface="Arial Narrow" pitchFamily="34" charset="0"/>
            </a:endParaRP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En 2013, facturó 3.400 millones de dólares en ventas, y 340 millones de dólares en exportaciones.</a:t>
            </a: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El Grupo </a:t>
            </a:r>
            <a:r>
              <a:rPr lang="es-ES" dirty="0" err="1" smtClean="0">
                <a:latin typeface="Arial Narrow" pitchFamily="34" charset="0"/>
              </a:rPr>
              <a:t>Arcor</a:t>
            </a:r>
            <a:r>
              <a:rPr lang="es-ES" dirty="0" smtClean="0">
                <a:latin typeface="Arial Narrow" pitchFamily="34" charset="0"/>
              </a:rPr>
              <a:t> cuenta con 13 oficinas comerciales distribuidas en América, Europa, Asia y África.</a:t>
            </a:r>
            <a:endParaRPr lang="es-AR" dirty="0" smtClean="0">
              <a:latin typeface="Arial Narrow" pitchFamily="34" charset="0"/>
            </a:endParaRP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Cuenta con un total de 39 plantas en Latinoamérica, 29 en Argentina, 5 en Brasil, 3 en Chile, 1 en México y 1 en Perú. </a:t>
            </a: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Emplea a cerca de 20.000 colaboradores. Esto nos convierte en uno de los principales empleadores industriales de la región.</a:t>
            </a:r>
            <a:endParaRPr lang="es-AR" dirty="0" smtClean="0">
              <a:latin typeface="Arial Narrow" pitchFamily="34" charset="0"/>
            </a:endParaRP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Exporta a más de120 países en los cinco continentes.</a:t>
            </a:r>
            <a:endParaRPr lang="es-AR" dirty="0" smtClean="0">
              <a:latin typeface="Arial Narrow" pitchFamily="34" charset="0"/>
            </a:endParaRP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Trabaja con más de 15.000 </a:t>
            </a:r>
            <a:r>
              <a:rPr lang="es-ES" dirty="0" err="1" smtClean="0">
                <a:latin typeface="Arial Narrow" pitchFamily="34" charset="0"/>
              </a:rPr>
              <a:t>pyme´s</a:t>
            </a:r>
            <a:r>
              <a:rPr lang="es-ES" dirty="0" smtClean="0">
                <a:latin typeface="Arial Narrow" pitchFamily="34" charset="0"/>
              </a:rPr>
              <a:t> como proveedores</a:t>
            </a: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smtClean="0">
                <a:latin typeface="Arial Narrow" pitchFamily="34" charset="0"/>
              </a:rPr>
              <a:t>Elabora diariamente 3 millones de kg de productos y realiza más de 200 lanzamientos de producto por año.</a:t>
            </a: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ES" dirty="0" err="1" smtClean="0">
                <a:latin typeface="Arial Narrow" pitchFamily="34" charset="0"/>
              </a:rPr>
              <a:t>Arcor</a:t>
            </a:r>
            <a:r>
              <a:rPr lang="es-ES" dirty="0" smtClean="0">
                <a:latin typeface="Arial Narrow" pitchFamily="34" charset="0"/>
              </a:rPr>
              <a:t> comercializa sus productos a través de </a:t>
            </a:r>
            <a:r>
              <a:rPr lang="es-AR" dirty="0" smtClean="0">
                <a:latin typeface="Arial Narrow" pitchFamily="34" charset="0"/>
              </a:rPr>
              <a:t>un modelo de distribución minorista considerado de clase mundial y otros canales de comercialización que incluyen a supermercados, mayoristas y clientes especiales, que llegan a más de 760 mil puntos de venta en la región</a:t>
            </a: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MX" dirty="0" smtClean="0">
                <a:latin typeface="Arial Narrow" pitchFamily="34" charset="0"/>
              </a:rPr>
              <a:t>Finalmente, la empresa ha obtenido 39 certificaciones de la norma ISO 14.001 y 26 de la OHSAS 18.001</a:t>
            </a:r>
          </a:p>
          <a:p>
            <a:pPr marL="179388" indent="-179388">
              <a:buFont typeface="Arial" pitchFamily="34" charset="0"/>
              <a:buChar char="•"/>
              <a:defRPr/>
            </a:pPr>
            <a:r>
              <a:rPr lang="es-MX" dirty="0" smtClean="0">
                <a:latin typeface="Arial Narrow" pitchFamily="34" charset="0"/>
              </a:rPr>
              <a:t>En 2013 ha destinado más de 40 millones a la inversión social realizada </a:t>
            </a:r>
            <a:r>
              <a:rPr lang="es-ES" dirty="0" smtClean="0">
                <a:latin typeface="Arial Narrow" pitchFamily="34" charset="0"/>
              </a:rPr>
              <a:t>desde la Fundación y el Instituto </a:t>
            </a:r>
            <a:r>
              <a:rPr lang="es-ES" dirty="0" err="1" smtClean="0">
                <a:latin typeface="Arial Narrow" pitchFamily="34" charset="0"/>
              </a:rPr>
              <a:t>Arcor</a:t>
            </a:r>
            <a:r>
              <a:rPr lang="es-ES" dirty="0" smtClean="0">
                <a:latin typeface="Arial Narrow" pitchFamily="34" charset="0"/>
              </a:rPr>
              <a:t>, además de aquella que se desarrolla de manera directa a nivel corporativo, así como las iniciativas enmarcadas en el Programa de Relaciones con la Comunidad.</a:t>
            </a:r>
          </a:p>
          <a:p>
            <a:pPr>
              <a:defRPr/>
            </a:pPr>
            <a:endParaRPr lang="es-AR" dirty="0" smtClean="0"/>
          </a:p>
          <a:p>
            <a:pPr>
              <a:defRPr/>
            </a:pPr>
            <a:endParaRPr lang="es-AR" dirty="0"/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fld id="{1530AD3F-8EDE-4B79-808F-7C51CA697D77}" type="slidenum">
              <a:rPr lang="es-ES" altLang="es-AR" sz="1200">
                <a:solidFill>
                  <a:srgbClr val="000000"/>
                </a:solidFill>
              </a:rPr>
              <a:pPr/>
              <a:t>2</a:t>
            </a:fld>
            <a:endParaRPr lang="es-ES" altLang="es-A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085850" y="1081088"/>
            <a:ext cx="4686300" cy="263683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92696" y="4098522"/>
            <a:ext cx="5616624" cy="4802412"/>
          </a:xfrm>
        </p:spPr>
        <p:txBody>
          <a:bodyPr>
            <a:noAutofit/>
          </a:bodyPr>
          <a:lstStyle/>
          <a:p>
            <a:pPr marL="255650" indent="-255650" algn="just"/>
            <a:endParaRPr lang="es-MX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94DB0-597A-4D94-8ADD-6C1FB831E22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gi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gi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51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53D55A4F-589F-401D-9CB7-05696F67553E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35317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98053DE6-9A96-4F25-B9C2-C94B15227F6D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11907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207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D1B527F4-B97B-4907-AA00-F11C11B68653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89982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77FAD57E-0952-406B-AB38-685D891D772E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8444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4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4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93ECB5DC-66A5-4B55-A769-467C38D7D2C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2490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992CD47A-3E1A-4D3F-B1F5-32117A6EC21C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778493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8A4DC4BF-80F4-4274-A154-FB7EDDD1CB41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96614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1F39B16D-AAA6-422E-A4E5-554561AEDD78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94913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8FCCA005-0A59-4A8A-8B6D-3AA52B3BF44E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64378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C9D220A6-CA1F-421C-928F-4D7A189F61AD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699307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F6D145DF-674C-4C20-BCCE-A012D304D8C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16471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179388" y="411956"/>
            <a:ext cx="8424862" cy="4319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AEBB2828-7E73-4B26-B728-1D1E89955BCA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098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0F5DD-F42E-4A46-ADE7-CD109097E90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694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CC242-CBEF-432D-ABEC-50D31FFBAE4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768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A0DB1-7A7D-492C-8776-B2FB751E6AD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2593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51310"/>
            <a:ext cx="4171950" cy="36183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5175" y="951310"/>
            <a:ext cx="4173538" cy="36183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AB184-EF64-4705-9264-EB18BB35AAF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47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4E45E-A9B1-469A-BCBE-0860CB648DE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509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ABDD5-2F07-435C-8B44-E65138D8EB0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32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24F0C-4058-4197-9AF1-ECF19E901A5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64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423FD-E0AA-4609-B8B2-132E125121B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420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6421F-C416-40FC-AE75-90E66E890D7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710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1B2A8-1E31-441E-A9BA-0DE330B67DC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236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4639" y="303610"/>
            <a:ext cx="2124075" cy="4266009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0826" y="303610"/>
            <a:ext cx="6221413" cy="4266009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DDCB9-6064-4B34-9780-8EFD055F3A2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614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9" y="303610"/>
            <a:ext cx="8353425" cy="60245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0825" y="951310"/>
            <a:ext cx="8497888" cy="3618309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36AC3-E5D7-46B4-ABDA-36FF0834C91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6184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179388" y="411956"/>
            <a:ext cx="8424862" cy="4319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0513D-0944-4645-8C25-492F9389E9F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6880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18"/>
          <p:cNvSpPr>
            <a:spLocks noGrp="1"/>
          </p:cNvSpPr>
          <p:nvPr>
            <p:ph type="body" sz="quarter" idx="10"/>
          </p:nvPr>
        </p:nvSpPr>
        <p:spPr>
          <a:xfrm>
            <a:off x="1447800" y="857250"/>
            <a:ext cx="7402272" cy="3714750"/>
          </a:xfrm>
          <a:prstGeom prst="rect">
            <a:avLst/>
          </a:prstGeom>
        </p:spPr>
        <p:txBody>
          <a:bodyPr/>
          <a:lstStyle>
            <a:lvl1pPr indent="457200">
              <a:buNone/>
              <a:defRPr sz="16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1pPr>
            <a:lvl2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2pPr>
            <a:lvl3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3pPr>
            <a:lvl4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4pPr>
            <a:lvl5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5pPr>
          </a:lstStyle>
          <a:p>
            <a:pPr lvl="0"/>
            <a:r>
              <a:rPr lang="en-US" dirty="0" err="1" smtClean="0"/>
              <a:t>Hagaclicparamodificar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err="1" smtClean="0"/>
              <a:t>Quintonivel</a:t>
            </a:r>
            <a:endParaRPr lang="es-ES_tradnl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447801" y="285750"/>
            <a:ext cx="7991137" cy="365522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E97628"/>
                </a:solidFill>
                <a:latin typeface="Agilita Com Medium"/>
                <a:cs typeface="Agilita Com Medium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938662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a de gráfico o foto con texto lat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8892" y="2120404"/>
            <a:ext cx="1398629" cy="22333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SzPct val="100000"/>
              <a:buFontTx/>
              <a:buBlip>
                <a:blip r:embed="rId2"/>
              </a:buBlip>
              <a:defRPr sz="1000" baseline="0">
                <a:solidFill>
                  <a:srgbClr val="002147"/>
                </a:solidFill>
                <a:latin typeface="Georgia"/>
              </a:defRPr>
            </a:lvl1pPr>
            <a:lvl2pPr>
              <a:buSzPct val="100000"/>
              <a:buFontTx/>
              <a:buNone/>
              <a:defRPr sz="1100">
                <a:solidFill>
                  <a:srgbClr val="002147"/>
                </a:solidFill>
                <a:latin typeface="Georgia"/>
              </a:defRPr>
            </a:lvl2pPr>
            <a:lvl3pPr>
              <a:buSzPct val="100000"/>
              <a:buFontTx/>
              <a:buNone/>
              <a:defRPr sz="1100">
                <a:solidFill>
                  <a:srgbClr val="002147"/>
                </a:solidFill>
                <a:latin typeface="Georgia"/>
              </a:defRPr>
            </a:lvl3pPr>
            <a:lvl4pPr>
              <a:buSzPct val="100000"/>
              <a:buFontTx/>
              <a:buBlip>
                <a:blip r:embed="rId2"/>
              </a:buBlip>
              <a:defRPr sz="1100">
                <a:solidFill>
                  <a:srgbClr val="002147"/>
                </a:solidFill>
                <a:latin typeface="Georgia"/>
              </a:defRPr>
            </a:lvl4pPr>
            <a:lvl5pPr>
              <a:buSzPct val="100000"/>
              <a:buFontTx/>
              <a:buBlip>
                <a:blip r:embed="rId2"/>
              </a:buBlip>
              <a:defRPr sz="1100">
                <a:solidFill>
                  <a:srgbClr val="002147"/>
                </a:solidFill>
                <a:latin typeface="Georgia"/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220597" y="1226595"/>
            <a:ext cx="6284100" cy="3127185"/>
          </a:xfrm>
          <a:prstGeom prst="rect">
            <a:avLst/>
          </a:prstGeom>
        </p:spPr>
        <p:txBody>
          <a:bodyPr lIns="0" tIns="0" bIns="0">
            <a:normAutofit/>
          </a:bodyPr>
          <a:lstStyle>
            <a:lvl1pPr>
              <a:defRPr sz="2200" baseline="0">
                <a:solidFill>
                  <a:srgbClr val="002147"/>
                </a:solidFill>
                <a:latin typeface="Arial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18891" y="1226221"/>
            <a:ext cx="1282790" cy="7026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FontTx/>
              <a:buNone/>
              <a:defRPr sz="700" baseline="0">
                <a:solidFill>
                  <a:srgbClr val="002147"/>
                </a:solidFill>
                <a:latin typeface="Arial"/>
              </a:defRPr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220239" y="197288"/>
            <a:ext cx="6284237" cy="8572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300" b="1" i="0">
                <a:solidFill>
                  <a:srgbClr val="002147"/>
                </a:solidFill>
                <a:latin typeface="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220914" y="4814887"/>
            <a:ext cx="6283325" cy="27265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800">
                <a:solidFill>
                  <a:srgbClr val="002147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ea typeface="ＭＳ Ｐゴシック" pitchFamily="34" charset="-128"/>
              </a:rPr>
              <a:t>Pie de página. Créditos. Copyright. Etc.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19125" y="4763691"/>
            <a:ext cx="346075" cy="275034"/>
          </a:xfrm>
        </p:spPr>
        <p:txBody>
          <a:bodyPr lIns="0" tIns="0" rIns="0" bIns="0"/>
          <a:lstStyle>
            <a:lvl1pPr algn="l">
              <a:defRPr>
                <a:solidFill>
                  <a:srgbClr val="002147"/>
                </a:solidFill>
                <a:latin typeface="Georgia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FB827BA3-C03A-492B-8DF7-067152B992C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274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86A020A-EB75-4171-9329-CA256412BBB4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3950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D4E6C82-F365-4271-BD71-D6295A41F504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9982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B710097-3156-4F1C-81B0-F5EEB60E5A38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5635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51310"/>
            <a:ext cx="4171950" cy="36183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5175" y="951310"/>
            <a:ext cx="4173538" cy="36183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FF30524-5A24-4577-BA78-F7B7264368FE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7501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4BD0BAA-B32C-4136-8F92-7BBC5F58C85B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56556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689A41F-78E9-4418-A112-241F02C88022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5116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B9606FF-D8FE-40D5-9350-3136CF9FCD4A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5143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A4A5607-0279-4DF5-992A-95C24D14D471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1936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E045816-8F9D-4E4E-A8FC-93C6EA3B59F7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4323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1575050-A318-4756-BAA9-EF7DB6BF59BA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40118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4639" y="303610"/>
            <a:ext cx="2124075" cy="4266009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0826" y="303610"/>
            <a:ext cx="6221413" cy="4266009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DA2E20C-6A7F-4508-977F-63FE69C8A4F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68571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9" y="303610"/>
            <a:ext cx="8353425" cy="60245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0825" y="951310"/>
            <a:ext cx="8497888" cy="3618309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76E1E75-C7E0-48CA-B5F9-786511141F7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4273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179388" y="411956"/>
            <a:ext cx="8424862" cy="4319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36135D9-C9D4-4E9E-842F-26CD811A474D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0318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18"/>
          <p:cNvSpPr>
            <a:spLocks noGrp="1"/>
          </p:cNvSpPr>
          <p:nvPr>
            <p:ph type="body" sz="quarter" idx="10"/>
          </p:nvPr>
        </p:nvSpPr>
        <p:spPr>
          <a:xfrm>
            <a:off x="1447800" y="857250"/>
            <a:ext cx="7402272" cy="3714750"/>
          </a:xfrm>
          <a:prstGeom prst="rect">
            <a:avLst/>
          </a:prstGeom>
        </p:spPr>
        <p:txBody>
          <a:bodyPr/>
          <a:lstStyle>
            <a:lvl1pPr indent="457200">
              <a:buNone/>
              <a:defRPr sz="16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1pPr>
            <a:lvl2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2pPr>
            <a:lvl3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3pPr>
            <a:lvl4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4pPr>
            <a:lvl5pPr indent="457200">
              <a:buClr>
                <a:srgbClr val="B7000A"/>
              </a:buClr>
              <a:buFont typeface="Arial"/>
              <a:buChar char="•"/>
              <a:defRPr sz="1400" b="0" i="0">
                <a:solidFill>
                  <a:schemeClr val="bg1">
                    <a:lumMod val="65000"/>
                  </a:schemeClr>
                </a:solidFill>
                <a:latin typeface="Agilita Com Medium"/>
                <a:cs typeface="Agilita Com Medium"/>
              </a:defRPr>
            </a:lvl5pPr>
          </a:lstStyle>
          <a:p>
            <a:pPr lvl="0"/>
            <a:r>
              <a:rPr lang="en-US" dirty="0" err="1" smtClean="0"/>
              <a:t>Hagaclicparamodificar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err="1" smtClean="0"/>
              <a:t>Quintonivel</a:t>
            </a:r>
            <a:endParaRPr lang="es-ES_tradnl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447801" y="285750"/>
            <a:ext cx="7991137" cy="365522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E97628"/>
                </a:solidFill>
                <a:latin typeface="Agilita Com Medium"/>
                <a:cs typeface="Agilita Com Medium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44121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a de gráfico o foto con texto lat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8892" y="2120404"/>
            <a:ext cx="1398629" cy="22333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SzPct val="100000"/>
              <a:buFontTx/>
              <a:buBlip>
                <a:blip r:embed="rId2"/>
              </a:buBlip>
              <a:defRPr sz="1000" baseline="0">
                <a:solidFill>
                  <a:srgbClr val="002147"/>
                </a:solidFill>
                <a:latin typeface="Georgia"/>
              </a:defRPr>
            </a:lvl1pPr>
            <a:lvl2pPr>
              <a:buSzPct val="100000"/>
              <a:buFontTx/>
              <a:buNone/>
              <a:defRPr sz="1100">
                <a:solidFill>
                  <a:srgbClr val="002147"/>
                </a:solidFill>
                <a:latin typeface="Georgia"/>
              </a:defRPr>
            </a:lvl2pPr>
            <a:lvl3pPr>
              <a:buSzPct val="100000"/>
              <a:buFontTx/>
              <a:buNone/>
              <a:defRPr sz="1100">
                <a:solidFill>
                  <a:srgbClr val="002147"/>
                </a:solidFill>
                <a:latin typeface="Georgia"/>
              </a:defRPr>
            </a:lvl3pPr>
            <a:lvl4pPr>
              <a:buSzPct val="100000"/>
              <a:buFontTx/>
              <a:buBlip>
                <a:blip r:embed="rId2"/>
              </a:buBlip>
              <a:defRPr sz="1100">
                <a:solidFill>
                  <a:srgbClr val="002147"/>
                </a:solidFill>
                <a:latin typeface="Georgia"/>
              </a:defRPr>
            </a:lvl4pPr>
            <a:lvl5pPr>
              <a:buSzPct val="100000"/>
              <a:buFontTx/>
              <a:buBlip>
                <a:blip r:embed="rId2"/>
              </a:buBlip>
              <a:defRPr sz="1100">
                <a:solidFill>
                  <a:srgbClr val="002147"/>
                </a:solidFill>
                <a:latin typeface="Georgia"/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220597" y="1226595"/>
            <a:ext cx="6284100" cy="3127185"/>
          </a:xfrm>
          <a:prstGeom prst="rect">
            <a:avLst/>
          </a:prstGeom>
        </p:spPr>
        <p:txBody>
          <a:bodyPr lIns="0" tIns="0" bIns="0">
            <a:normAutofit/>
          </a:bodyPr>
          <a:lstStyle>
            <a:lvl1pPr>
              <a:defRPr sz="2200" baseline="0">
                <a:solidFill>
                  <a:srgbClr val="002147"/>
                </a:solidFill>
                <a:latin typeface="Arial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18891" y="1226221"/>
            <a:ext cx="1282790" cy="7026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FontTx/>
              <a:buNone/>
              <a:defRPr sz="700" baseline="0">
                <a:solidFill>
                  <a:srgbClr val="002147"/>
                </a:solidFill>
                <a:latin typeface="Arial"/>
              </a:defRPr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220239" y="197288"/>
            <a:ext cx="6284237" cy="8572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300" b="1" i="0">
                <a:solidFill>
                  <a:srgbClr val="002147"/>
                </a:solidFill>
                <a:latin typeface="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220914" y="4814887"/>
            <a:ext cx="6283325" cy="27265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eaLnBrk="1" hangingPunct="1">
              <a:defRPr sz="800" b="1">
                <a:solidFill>
                  <a:srgbClr val="002147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Pie de página. Créditos. Copyright. Etc.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19125" y="4763691"/>
            <a:ext cx="346075" cy="275034"/>
          </a:xfrm>
        </p:spPr>
        <p:txBody>
          <a:bodyPr lIns="0" tIns="0" rIns="0" bIns="0"/>
          <a:lstStyle>
            <a:lvl1pPr algn="l" eaLnBrk="0" hangingPunct="0">
              <a:defRPr>
                <a:solidFill>
                  <a:srgbClr val="002147"/>
                </a:solidFill>
                <a:latin typeface="Georgia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88A10D69-6358-4302-BA2A-388C9BF0A9E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479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91EA9-D51B-474F-94A8-4EC5182064B0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59AFF-FE92-4C1A-82C0-97F092CA5C51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9030078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3489-96FA-4019-BC99-C619857BAB7B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B5E0-06DA-4A72-BE92-0FFEDA987E00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4105996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894A9-C1D2-4B1E-8CB4-947CDB8C53F1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C4666-EDBE-4BF6-80BB-309DAE87DA26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0894008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CD2DD-77DE-47DF-AB23-0707C0DFC57F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4EF4-1F4C-4898-9FCF-78E47EBE5EED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4517737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F5936-F2C0-4F47-838A-94D1AA1BA9E7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1A1D4-252C-4284-A29A-48C38DBFAA09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7201408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C7626-FA7F-446C-8CFB-C19B700A2155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E083A-C560-43A0-A30D-423760539E90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8643366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3F038-5172-4A65-9CC4-564CB29F1F0C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27A03-E991-4EE3-A3EB-0F6586CEA272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1279994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4ADF1-7B77-4317-B61A-748A603706DB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9228D-95B2-4177-BE6D-A87D9D73DB15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3714789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B2AC4-75EA-4136-A98C-BAC536252316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BC1E8-D364-440F-A953-F6EE9F367A9F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7424142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4A208-CB38-4C3C-B949-1A6EE44DC5CC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A2BA1-4E83-4051-BFBF-759F03C84042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7999202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56C82-9C2E-4C6B-B159-1CDF78C9DEC3}" type="datetimeFigureOut">
              <a:rPr lang="es-AR"/>
              <a:pPr>
                <a:defRPr/>
              </a:pPr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9B562-486A-4694-ADC7-51AA18AEEEC3}" type="slidenum">
              <a:rPr lang="es-AR" altLang="es-AR"/>
              <a:pPr>
                <a:defRPr/>
              </a:pPr>
              <a:t>‹Nr.›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7500843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F83D7D9-6312-4AC9-8426-E9F375494EAB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776326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CFC82B50-34CC-4821-8AA3-E02BBEFD2DE3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869034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776D9D5F-0330-4C3E-91C2-FF730C6E445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178445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CB9EA65A-D41B-4D68-A597-72277A825F2D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7374826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0682D166-F0E0-4708-827E-9326D97F3B25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385671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4"/>
          <p:cNvSpPr txBox="1">
            <a:spLocks noGrp="1"/>
          </p:cNvSpPr>
          <p:nvPr userDrawn="1"/>
        </p:nvSpPr>
        <p:spPr bwMode="auto">
          <a:xfrm>
            <a:off x="3657600" y="4423172"/>
            <a:ext cx="1905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14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" name="5 CuadroTexto"/>
          <p:cNvSpPr txBox="1">
            <a:spLocks noChangeArrowheads="1"/>
          </p:cNvSpPr>
          <p:nvPr userDrawn="1"/>
        </p:nvSpPr>
        <p:spPr bwMode="auto">
          <a:xfrm>
            <a:off x="323851" y="141685"/>
            <a:ext cx="8640763" cy="4308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0" fontAlgn="base" hangingPunct="0">
              <a:spcBef>
                <a:spcPct val="35000"/>
              </a:spcBef>
              <a:spcAft>
                <a:spcPct val="0"/>
              </a:spcAft>
              <a:defRPr/>
            </a:pPr>
            <a:endParaRPr lang="es-AR" sz="2200" b="1" smtClean="0">
              <a:solidFill>
                <a:srgbClr val="FFFFFF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4848" y="141480"/>
            <a:ext cx="8229600" cy="322660"/>
          </a:xfrm>
        </p:spPr>
        <p:txBody>
          <a:bodyPr/>
          <a:lstStyle>
            <a:lvl1pPr marL="95250" algn="l" rtl="0" eaLnBrk="0" fontAlgn="base" hangingPunct="0">
              <a:spcBef>
                <a:spcPct val="35000"/>
              </a:spcBef>
              <a:spcAft>
                <a:spcPct val="0"/>
              </a:spcAft>
              <a:defRPr lang="es-AR" sz="2200" b="1" kern="1200" dirty="0">
                <a:solidFill>
                  <a:schemeClr val="bg1"/>
                </a:solidFill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AR" dirty="0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2DA91C4B-0CEB-43CB-8F56-596FD9D28F4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276832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B599347E-FB54-40CB-A4F6-FEBCDF48E2B4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3785795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515AE338-8FCA-4318-B0B3-611B195E9E96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8588985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CDDA8E0D-61F3-4886-903C-3855E480CFF2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546072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81553665-FA7A-4A28-BF6A-7C91F980E15B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73325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b="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8022D93-2551-4828-B2D5-5A790E3F7CC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9487975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9371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124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68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489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9430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4991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737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0258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2631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011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679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46885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1342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657600" y="4686300"/>
            <a:ext cx="19050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BD10DB-9C4A-47B9-9D89-F4AABB83A08F}" type="slidenum">
              <a:rPr lang="pt-BR" sz="16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pt-BR" sz="16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6973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53D55A4F-589F-401D-9CB7-05696F67553E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112062"/>
      </p:ext>
    </p:extLst>
  </p:cSld>
  <p:clrMapOvr>
    <a:masterClrMapping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98053DE6-9A96-4F25-B9C2-C94B15227F6D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104382"/>
      </p:ext>
    </p:extLst>
  </p:cSld>
  <p:clrMapOvr>
    <a:masterClrMapping/>
  </p:clrMapOvr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D1B527F4-B97B-4907-AA00-F11C11B68653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113938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77FAD57E-0952-406B-AB38-685D891D772E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2425097"/>
      </p:ext>
    </p:extLst>
  </p:cSld>
  <p:clrMapOvr>
    <a:masterClrMapping/>
  </p:clrMapOvr>
  <p:hf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93ECB5DC-66A5-4B55-A769-467C38D7D2C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039591"/>
      </p:ext>
    </p:extLst>
  </p:cSld>
  <p:clrMapOvr>
    <a:masterClrMapping/>
  </p:clrMapOvr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992CD47A-3E1A-4D3F-B1F5-32117A6EC21C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640287"/>
      </p:ext>
    </p:extLst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8A4DC4BF-80F4-4274-A154-FB7EDDD1CB41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806498"/>
      </p:ext>
    </p:extLst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1F39B16D-AAA6-422E-A4E5-554561AEDD78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722203"/>
      </p:ext>
    </p:extLst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8FCCA005-0A59-4A8A-8B6D-3AA52B3BF44E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8467535"/>
      </p:ext>
    </p:extLst>
  </p:cSld>
  <p:clrMapOvr>
    <a:masterClrMapping/>
  </p:clrMapOvr>
  <p:hf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C9D220A6-CA1F-421C-928F-4D7A189F61AD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250445"/>
      </p:ext>
    </p:extLst>
  </p:cSld>
  <p:clrMapOvr>
    <a:masterClrMapping/>
  </p:clrMapOvr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F6D145DF-674C-4C20-BCCE-A012D304D8CF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920142"/>
      </p:ext>
    </p:extLst>
  </p:cSld>
  <p:clrMapOvr>
    <a:masterClrMapping/>
  </p:clrMapOvr>
  <p:hf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179388" y="411956"/>
            <a:ext cx="8424862" cy="4319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AEBB2828-7E73-4B26-B728-1D1E89955BCA}" type="slidenum">
              <a:rPr lang="pt-BR"/>
              <a:pPr>
                <a:defRPr/>
              </a:pPr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88304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159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38.xml"/><Relationship Id="rId16" Type="http://schemas.openxmlformats.org/officeDocument/2006/relationships/theme" Target="../theme/theme3.xml"/><Relationship Id="rId17" Type="http://schemas.openxmlformats.org/officeDocument/2006/relationships/image" Target="../media/image2.png"/><Relationship Id="rId18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3.xml"/><Relationship Id="rId16" Type="http://schemas.openxmlformats.org/officeDocument/2006/relationships/theme" Target="../theme/theme4.xml"/><Relationship Id="rId17" Type="http://schemas.openxmlformats.org/officeDocument/2006/relationships/image" Target="../media/image2.png"/><Relationship Id="rId18" Type="http://schemas.openxmlformats.org/officeDocument/2006/relationships/image" Target="../media/image1.png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9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8.xml"/><Relationship Id="rId6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0.xml"/><Relationship Id="rId8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9.xml"/><Relationship Id="rId4" Type="http://schemas.openxmlformats.org/officeDocument/2006/relationships/theme" Target="../theme/theme8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1.xml"/><Relationship Id="rId13" Type="http://schemas.openxmlformats.org/officeDocument/2006/relationships/theme" Target="../theme/theme9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0.xml"/><Relationship Id="rId2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965A6-9AEA-4460-961D-02BA52D3678B}" type="datetimeFigureOut">
              <a:rPr lang="es-AR" smtClean="0"/>
              <a:pPr/>
              <a:t>5/14/15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AE45B-FFCF-44ED-9767-41E8781CFF2C}" type="slidenum">
              <a:rPr lang="es-AR" smtClean="0"/>
              <a:pPr/>
              <a:t>‹Nr.›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ct val="35000"/>
              </a:spcBef>
              <a:defRPr sz="1200">
                <a:solidFill>
                  <a:prstClr val="black">
                    <a:tint val="75000"/>
                  </a:prstClr>
                </a:solidFill>
                <a:latin typeface="Tahoma" pitchFamily="34" charset="0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pt-BR" b="1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9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35000"/>
              </a:spcBef>
              <a:defRPr sz="1200">
                <a:solidFill>
                  <a:prstClr val="black">
                    <a:tint val="75000"/>
                  </a:prstClr>
                </a:solidFill>
                <a:latin typeface="Tahoma" pitchFamily="34" charset="0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s-AR" b="1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35000"/>
              </a:spcBef>
              <a:defRPr sz="1200">
                <a:solidFill>
                  <a:prstClr val="black">
                    <a:tint val="75000"/>
                  </a:prstClr>
                </a:solidFill>
                <a:latin typeface="Tahoma" pitchFamily="34" charset="0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EC469750-289E-49A6-9D0D-AFB3F4ACF7F6}" type="slidenum">
              <a:rPr lang="pt-BR" b="1"/>
              <a:pPr eaLnBrk="0" fontAlgn="base" hangingPunct="0">
                <a:spcAft>
                  <a:spcPct val="0"/>
                </a:spcAft>
                <a:defRPr/>
              </a:pPr>
              <a:t>‹Nr.›</a:t>
            </a:fld>
            <a:endParaRPr lang="pt-BR" b="1"/>
          </a:p>
        </p:txBody>
      </p:sp>
      <p:pic>
        <p:nvPicPr>
          <p:cNvPr id="2055" name="Picture 3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81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9" y="411957"/>
            <a:ext cx="8353425" cy="60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AR" smtClean="0"/>
              <a:t>Clique para editar o estilo do título mestre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6" y="1113235"/>
            <a:ext cx="8353425" cy="361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AR" smtClean="0"/>
              <a:t>Clique para editar os estilos do texto mestre</a:t>
            </a:r>
          </a:p>
          <a:p>
            <a:pPr lvl="1"/>
            <a:r>
              <a:rPr lang="pt-BR" altLang="es-AR" smtClean="0"/>
              <a:t>Segundo nível</a:t>
            </a:r>
          </a:p>
          <a:p>
            <a:pPr lvl="2"/>
            <a:r>
              <a:rPr lang="pt-BR" altLang="es-AR" smtClean="0"/>
              <a:t>Terceiro nível</a:t>
            </a:r>
          </a:p>
          <a:p>
            <a:pPr lvl="3"/>
            <a:r>
              <a:rPr lang="pt-BR" altLang="es-AR" smtClean="0"/>
              <a:t>Quarto nível</a:t>
            </a:r>
          </a:p>
          <a:p>
            <a:pPr lvl="4"/>
            <a:r>
              <a:rPr lang="pt-BR" altLang="es-AR" smtClean="0"/>
              <a:t>Quinto nível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CA1422-5EC1-43A6-BCA2-0960A0A8BC00}" type="slidenum">
              <a:rPr lang="pt-B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pt-BR">
              <a:solidFill>
                <a:srgbClr val="000000"/>
              </a:solidFill>
            </a:endParaRPr>
          </a:p>
        </p:txBody>
      </p:sp>
      <p:pic>
        <p:nvPicPr>
          <p:cNvPr id="1030" name="Picture 14" descr="logo_arcor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76" y="4648200"/>
            <a:ext cx="936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3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50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+mj-lt"/>
          <a:ea typeface="ＭＳ Ｐゴシック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9" y="411957"/>
            <a:ext cx="8353425" cy="60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AR" smtClean="0"/>
              <a:t>Clique para editar o estilo do título mestre</a:t>
            </a: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6" y="1113235"/>
            <a:ext cx="8353425" cy="361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AR" smtClean="0"/>
              <a:t>Clique para editar os estilos do texto mestre</a:t>
            </a:r>
          </a:p>
          <a:p>
            <a:pPr lvl="1"/>
            <a:r>
              <a:rPr lang="pt-BR" altLang="es-AR" smtClean="0"/>
              <a:t>Segundo nível</a:t>
            </a:r>
          </a:p>
          <a:p>
            <a:pPr lvl="2"/>
            <a:r>
              <a:rPr lang="pt-BR" altLang="es-AR" smtClean="0"/>
              <a:t>Terceiro nível</a:t>
            </a:r>
          </a:p>
          <a:p>
            <a:pPr lvl="3"/>
            <a:r>
              <a:rPr lang="pt-BR" altLang="es-AR" smtClean="0"/>
              <a:t>Quarto nível</a:t>
            </a:r>
          </a:p>
          <a:p>
            <a:pPr lvl="4"/>
            <a:r>
              <a:rPr lang="pt-BR" altLang="es-AR" smtClean="0"/>
              <a:t>Quinto nível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000000"/>
                </a:solidFill>
                <a:latin typeface="Tahoma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ACBBEB-1AD0-43E5-9F94-4281C1F6471F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pt-BR"/>
          </a:p>
        </p:txBody>
      </p:sp>
      <p:pic>
        <p:nvPicPr>
          <p:cNvPr id="3078" name="Picture 14" descr="logo_arcor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76" y="4648200"/>
            <a:ext cx="936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62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  <a:endParaRPr lang="es-AR" altLang="es-AR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  <a:endParaRPr lang="es-AR" alt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992E81-184B-4FEC-9251-224458463C37}" type="datetimeFigureOut">
              <a:rPr lang="es-AR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5/14/15</a:t>
            </a:fld>
            <a:endParaRPr lang="es-AR">
              <a:ea typeface="MS PGothic" pitchFamily="34" charset="-128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29DFFC-7E55-414B-A3AE-E054B2845429}" type="slidenum">
              <a:rPr lang="es-AR" altLang="es-AR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s-AR" altLang="es-A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04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  <a:endParaRPr lang="es-AR" altLang="es-AR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  <a:endParaRPr lang="es-AR" alt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ct val="35000"/>
              </a:spcBef>
              <a:defRPr sz="1200" b="1">
                <a:solidFill>
                  <a:prstClr val="black">
                    <a:tint val="75000"/>
                  </a:prstClr>
                </a:solidFill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35000"/>
              </a:spcBef>
              <a:defRPr sz="1200" b="1">
                <a:solidFill>
                  <a:prstClr val="black">
                    <a:tint val="75000"/>
                  </a:prstClr>
                </a:solidFill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35000"/>
              </a:spcBef>
              <a:defRPr sz="1200" b="1">
                <a:solidFill>
                  <a:prstClr val="black">
                    <a:tint val="75000"/>
                  </a:prstClr>
                </a:solidFill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1BC2DF42-DECD-4C80-8577-755B6FF8A515}" type="slidenum">
              <a:rPr lang="pt-BR"/>
              <a:pPr eaLnBrk="0" fontAlgn="base" hangingPunct="0">
                <a:spcAft>
                  <a:spcPct val="0"/>
                </a:spcAft>
                <a:defRPr/>
              </a:pPr>
              <a:t>‹Nr.›</a:t>
            </a:fld>
            <a:endParaRPr lang="pt-BR"/>
          </a:p>
        </p:txBody>
      </p:sp>
      <p:pic>
        <p:nvPicPr>
          <p:cNvPr id="2055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20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117B6-81DC-4610-90D1-ECAD01FB9A22}" type="datetimeFigureOut">
              <a:rPr lang="es-A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5/14/15</a:t>
            </a:fld>
            <a:endParaRPr lang="es-AR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78177-2152-4255-84A8-089E9B0D95B1}" type="slidenum">
              <a:rPr lang="es-A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‹Nr.›</a:t>
            </a:fld>
            <a:endParaRPr lang="es-AR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76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ct val="35000"/>
              </a:spcBef>
              <a:defRPr sz="1200">
                <a:solidFill>
                  <a:prstClr val="black">
                    <a:tint val="75000"/>
                  </a:prstClr>
                </a:solidFill>
                <a:latin typeface="Tahoma" pitchFamily="34" charset="0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pt-BR" b="1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35000"/>
              </a:spcBef>
              <a:defRPr sz="1200">
                <a:solidFill>
                  <a:prstClr val="black">
                    <a:tint val="75000"/>
                  </a:prstClr>
                </a:solidFill>
                <a:latin typeface="Tahoma" pitchFamily="34" charset="0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s-AR" b="1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35000"/>
              </a:spcBef>
              <a:defRPr sz="1200">
                <a:solidFill>
                  <a:prstClr val="black">
                    <a:tint val="75000"/>
                  </a:prstClr>
                </a:solidFill>
                <a:latin typeface="Tahoma" pitchFamily="34" charset="0"/>
                <a:cs typeface="Arial" charset="0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EC469750-289E-49A6-9D0D-AFB3F4ACF7F6}" type="slidenum">
              <a:rPr lang="pt-BR" b="1"/>
              <a:pPr eaLnBrk="0" fontAlgn="base" hangingPunct="0">
                <a:spcAft>
                  <a:spcPct val="0"/>
                </a:spcAft>
                <a:defRPr/>
              </a:pPr>
              <a:t>‹Nr.›</a:t>
            </a:fld>
            <a:endParaRPr lang="pt-BR" b="1"/>
          </a:p>
        </p:txBody>
      </p:sp>
      <p:pic>
        <p:nvPicPr>
          <p:cNvPr id="2055" name="Picture 3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9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21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8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image" Target="../media/image13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3" name="Picture 4" descr="b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bolit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640" y="1131590"/>
            <a:ext cx="6472956" cy="275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95536" y="465517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MX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charset="0"/>
              </a:rPr>
              <a:t>Estrategia de Sustentabilidad </a:t>
            </a:r>
            <a:r>
              <a:rPr lang="es-MX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charset="0"/>
              </a:rPr>
              <a:t>Arcor</a:t>
            </a:r>
            <a:endParaRPr lang="es-MX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800" i="1" dirty="0" smtClean="0">
                <a:solidFill>
                  <a:srgbClr val="002060"/>
                </a:solidFill>
                <a:latin typeface="Arial Narrow" pitchFamily="34" charset="0"/>
              </a:rPr>
              <a:t>- Compromiso </a:t>
            </a:r>
            <a:r>
              <a:rPr lang="es-AR" sz="2800" i="1" dirty="0">
                <a:solidFill>
                  <a:srgbClr val="002060"/>
                </a:solidFill>
                <a:latin typeface="Arial Narrow" pitchFamily="34" charset="0"/>
              </a:rPr>
              <a:t>con el </a:t>
            </a:r>
            <a:r>
              <a:rPr lang="es-AR" sz="2800" i="1" dirty="0" smtClean="0">
                <a:solidFill>
                  <a:srgbClr val="002060"/>
                </a:solidFill>
                <a:latin typeface="Arial Narrow" pitchFamily="34" charset="0"/>
              </a:rPr>
              <a:t>Uso Racional </a:t>
            </a:r>
            <a:r>
              <a:rPr lang="es-AR" sz="2800" i="1" dirty="0">
                <a:solidFill>
                  <a:srgbClr val="002060"/>
                </a:solidFill>
                <a:latin typeface="Arial Narrow" pitchFamily="34" charset="0"/>
              </a:rPr>
              <a:t>del </a:t>
            </a:r>
            <a:r>
              <a:rPr lang="es-AR" sz="2800" i="1" dirty="0" err="1" smtClean="0">
                <a:solidFill>
                  <a:srgbClr val="002060"/>
                </a:solidFill>
                <a:latin typeface="Arial Narrow" pitchFamily="34" charset="0"/>
              </a:rPr>
              <a:t>Packaging</a:t>
            </a:r>
            <a:r>
              <a:rPr lang="es-AR" sz="2800" i="1" dirty="0" smtClean="0">
                <a:solidFill>
                  <a:srgbClr val="002060"/>
                </a:solidFill>
                <a:latin typeface="Arial Narrow" pitchFamily="34" charset="0"/>
              </a:rPr>
              <a:t> -</a:t>
            </a:r>
            <a:endParaRPr lang="es-AR" sz="2800" i="1" dirty="0">
              <a:solidFill>
                <a:srgbClr val="002060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843076" y="3435846"/>
            <a:ext cx="54226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MX" sz="2800" b="1" dirty="0" smtClean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Jornadas Celulósicas Papeleras 2015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MX" sz="2000" dirty="0" smtClean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Buenos Aires, 14 de mayo de 2015</a:t>
            </a:r>
            <a:endParaRPr lang="es-AR" sz="2000" dirty="0">
              <a:solidFill>
                <a:srgbClr val="FF0000"/>
              </a:solidFill>
              <a:latin typeface="Arial Narrow" pitchFamily="34" charset="0"/>
              <a:cs typeface="Arial" charset="0"/>
            </a:endParaRPr>
          </a:p>
        </p:txBody>
      </p:sp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175" y="4193679"/>
            <a:ext cx="9144000" cy="97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23768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1310"/>
            <a:ext cx="91440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4 Título"/>
          <p:cNvSpPr txBox="1">
            <a:spLocks/>
          </p:cNvSpPr>
          <p:nvPr/>
        </p:nvSpPr>
        <p:spPr>
          <a:xfrm>
            <a:off x="611188" y="364331"/>
            <a:ext cx="810895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+mj-lt"/>
                <a:ea typeface="ＭＳ Ｐゴシック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s-AR" altLang="es-AR" kern="0" dirty="0" smtClean="0">
                <a:ea typeface="ＭＳ Ｐゴシック" pitchFamily="34" charset="-128"/>
              </a:rPr>
              <a:t>Grupo Arcor en cifras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8" t="41953" r="12761" b="44266"/>
          <a:stretch>
            <a:fillRect/>
          </a:stretch>
        </p:blipFill>
        <p:spPr bwMode="auto">
          <a:xfrm>
            <a:off x="395289" y="4083844"/>
            <a:ext cx="7392987" cy="75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698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0298"/>
            <a:ext cx="8950325" cy="88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5" descr="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3" b="42969"/>
          <a:stretch>
            <a:fillRect/>
          </a:stretch>
        </p:blipFill>
        <p:spPr bwMode="auto">
          <a:xfrm>
            <a:off x="0" y="123478"/>
            <a:ext cx="9144000" cy="27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>
            <a:spLocks noChangeArrowheads="1"/>
          </p:cNvSpPr>
          <p:nvPr/>
        </p:nvSpPr>
        <p:spPr bwMode="auto">
          <a:xfrm>
            <a:off x="250826" y="3551635"/>
            <a:ext cx="3025775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365125" indent="-282575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_tradnl" altLang="es-AR" sz="1400" b="1" dirty="0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Matriz de riesgos</a:t>
            </a:r>
          </a:p>
          <a:p>
            <a:pPr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_tradnl" altLang="es-AR" sz="1400" b="1" dirty="0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Política</a:t>
            </a:r>
          </a:p>
          <a:p>
            <a:pPr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_tradnl" altLang="es-AR" sz="1400" b="1" dirty="0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Plan de Sustentabilidad:</a:t>
            </a:r>
          </a:p>
          <a:p>
            <a:pPr lvl="1"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_tradnl" altLang="es-AR" sz="1400" b="1" dirty="0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Planes Operativos</a:t>
            </a:r>
          </a:p>
          <a:p>
            <a:pPr lvl="1"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_tradnl" altLang="es-AR" sz="1400" b="1" dirty="0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Iniciativas corporativas (CSA)</a:t>
            </a:r>
            <a:endParaRPr lang="es-AR" altLang="es-AR" sz="1400" b="1" dirty="0" smtClean="0">
              <a:solidFill>
                <a:srgbClr val="000000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254000" y="3351610"/>
            <a:ext cx="3168650" cy="1620440"/>
          </a:xfrm>
          <a:prstGeom prst="rect">
            <a:avLst/>
          </a:prstGeom>
          <a:solidFill>
            <a:srgbClr val="9BBB59">
              <a:lumMod val="75000"/>
              <a:alpha val="26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spcBef>
                <a:spcPct val="35000"/>
              </a:spcBef>
              <a:defRPr/>
            </a:pPr>
            <a:endParaRPr lang="es-AR" sz="1600" b="1" kern="0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4" name="13 Flecha abajo"/>
          <p:cNvSpPr/>
          <p:nvPr/>
        </p:nvSpPr>
        <p:spPr>
          <a:xfrm>
            <a:off x="1619250" y="2950369"/>
            <a:ext cx="1728788" cy="431006"/>
          </a:xfrm>
          <a:prstGeom prst="downArrow">
            <a:avLst/>
          </a:prstGeom>
          <a:solidFill>
            <a:srgbClr val="9BBB59">
              <a:lumMod val="75000"/>
              <a:alpha val="26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spcBef>
                <a:spcPct val="35000"/>
              </a:spcBef>
              <a:defRPr/>
            </a:pPr>
            <a:endParaRPr lang="es-AR" sz="1600" b="1" kern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5" name="14 CuadroTexto"/>
          <p:cNvSpPr txBox="1">
            <a:spLocks noChangeArrowheads="1"/>
          </p:cNvSpPr>
          <p:nvPr/>
        </p:nvSpPr>
        <p:spPr bwMode="auto">
          <a:xfrm>
            <a:off x="3492501" y="3608785"/>
            <a:ext cx="2663825" cy="129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MX" altLang="es-AR" sz="1800" b="1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Capacitación y Sensibilización</a:t>
            </a:r>
          </a:p>
          <a:p>
            <a:pPr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MX" altLang="es-AR" sz="1800" b="1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Sustentabilidad en el SGD</a:t>
            </a:r>
            <a:endParaRPr lang="es-AR" altLang="es-AR" sz="1800" b="1" smtClean="0">
              <a:solidFill>
                <a:srgbClr val="000000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419476" y="3436144"/>
            <a:ext cx="2880716" cy="1511870"/>
          </a:xfrm>
          <a:prstGeom prst="rect">
            <a:avLst/>
          </a:prstGeom>
          <a:solidFill>
            <a:srgbClr val="FFC00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spcBef>
                <a:spcPct val="35000"/>
              </a:spcBef>
              <a:defRPr/>
            </a:pPr>
            <a:endParaRPr lang="es-AR" sz="1600" b="1" kern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7" name="16 Flecha abajo"/>
          <p:cNvSpPr/>
          <p:nvPr/>
        </p:nvSpPr>
        <p:spPr>
          <a:xfrm>
            <a:off x="4500563" y="2950369"/>
            <a:ext cx="1727200" cy="431006"/>
          </a:xfrm>
          <a:prstGeom prst="downArrow">
            <a:avLst/>
          </a:prstGeom>
          <a:solidFill>
            <a:srgbClr val="FFC00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spcBef>
                <a:spcPct val="35000"/>
              </a:spcBef>
              <a:defRPr/>
            </a:pPr>
            <a:endParaRPr lang="es-AR" sz="1600" b="1" kern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6551614" y="3606404"/>
            <a:ext cx="2700337" cy="10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_tradnl" altLang="es-AR" sz="1800" b="1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Gobierno y gestión</a:t>
            </a:r>
          </a:p>
          <a:p>
            <a:pPr eaLnBrk="0" fontAlgn="base" hangingPunct="0">
              <a:spcBef>
                <a:spcPct val="3500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_tradnl" altLang="es-AR" sz="1800" b="1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Scorecard de Sustentabilidad</a:t>
            </a:r>
            <a:endParaRPr lang="es-AR" altLang="es-AR" sz="1800" b="1" smtClean="0">
              <a:solidFill>
                <a:srgbClr val="000000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6337301" y="3436144"/>
            <a:ext cx="2806699" cy="1511870"/>
          </a:xfrm>
          <a:prstGeom prst="rect">
            <a:avLst/>
          </a:prstGeom>
          <a:solidFill>
            <a:srgbClr val="0070C0">
              <a:alpha val="12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spcBef>
                <a:spcPct val="35000"/>
              </a:spcBef>
              <a:defRPr/>
            </a:pPr>
            <a:endParaRPr lang="es-AR" sz="1600" b="1" kern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20" name="19 Flecha abajo"/>
          <p:cNvSpPr/>
          <p:nvPr/>
        </p:nvSpPr>
        <p:spPr>
          <a:xfrm>
            <a:off x="7019925" y="2950369"/>
            <a:ext cx="1728788" cy="431006"/>
          </a:xfrm>
          <a:prstGeom prst="downArrow">
            <a:avLst/>
          </a:prstGeom>
          <a:solidFill>
            <a:srgbClr val="0070C0">
              <a:alpha val="12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spcBef>
                <a:spcPct val="35000"/>
              </a:spcBef>
              <a:defRPr/>
            </a:pPr>
            <a:endParaRPr lang="es-AR" sz="1600" b="1" kern="0">
              <a:solidFill>
                <a:prstClr val="white"/>
              </a:solidFill>
              <a:ea typeface="MS PGothic" pitchFamily="34" charset="-128"/>
            </a:endParaRPr>
          </a:p>
        </p:txBody>
      </p:sp>
      <p:grpSp>
        <p:nvGrpSpPr>
          <p:cNvPr id="2" name="1 Grupo"/>
          <p:cNvGrpSpPr>
            <a:grpSpLocks/>
          </p:cNvGrpSpPr>
          <p:nvPr/>
        </p:nvGrpSpPr>
        <p:grpSpPr bwMode="auto">
          <a:xfrm>
            <a:off x="1" y="1352551"/>
            <a:ext cx="8939213" cy="1651397"/>
            <a:chOff x="0" y="1803201"/>
            <a:chExt cx="8939213" cy="2201863"/>
          </a:xfrm>
        </p:grpSpPr>
        <p:pic>
          <p:nvPicPr>
            <p:cNvPr id="32782" name="Picture 8" descr="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03201"/>
              <a:ext cx="8939213" cy="2201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3" name="20 Rectángulo"/>
            <p:cNvSpPr>
              <a:spLocks noChangeArrowheads="1"/>
            </p:cNvSpPr>
            <p:nvPr/>
          </p:nvSpPr>
          <p:spPr bwMode="auto">
            <a:xfrm>
              <a:off x="2051050" y="2276474"/>
              <a:ext cx="2088901" cy="11523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 marL="2857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400" b="1" dirty="0" smtClean="0">
                  <a:solidFill>
                    <a:srgbClr val="00B050"/>
                  </a:solidFill>
                  <a:latin typeface="Tahoma" pitchFamily="34" charset="0"/>
                  <a:cs typeface="Tahoma" pitchFamily="34" charset="0"/>
                </a:rPr>
                <a:t>SUSTENTABILIDAD EN LA ESTRATEGIA DEL NEGOCIO</a:t>
              </a:r>
            </a:p>
          </p:txBody>
        </p:sp>
        <p:sp>
          <p:nvSpPr>
            <p:cNvPr id="32784" name="21 Rectángulo"/>
            <p:cNvSpPr>
              <a:spLocks noChangeArrowheads="1"/>
            </p:cNvSpPr>
            <p:nvPr/>
          </p:nvSpPr>
          <p:spPr bwMode="auto">
            <a:xfrm>
              <a:off x="4427984" y="2276474"/>
              <a:ext cx="2088231" cy="11523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 marL="2857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400" b="1" dirty="0" smtClean="0">
                  <a:solidFill>
                    <a:srgbClr val="C00000"/>
                  </a:solidFill>
                  <a:latin typeface="Tahoma" pitchFamily="34" charset="0"/>
                  <a:cs typeface="Tahoma" pitchFamily="34" charset="0"/>
                </a:rPr>
                <a:t>SUSTENTABILIDAD EN EL DESEMPEÑO DE LAS PERSONAS</a:t>
              </a:r>
            </a:p>
          </p:txBody>
        </p:sp>
        <p:sp>
          <p:nvSpPr>
            <p:cNvPr id="32785" name="22 Rectángulo"/>
            <p:cNvSpPr>
              <a:spLocks noChangeArrowheads="1"/>
            </p:cNvSpPr>
            <p:nvPr/>
          </p:nvSpPr>
          <p:spPr bwMode="auto">
            <a:xfrm>
              <a:off x="6732588" y="2276474"/>
              <a:ext cx="2016125" cy="11523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 marL="2857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400" b="1" dirty="0" smtClean="0">
                  <a:solidFill>
                    <a:srgbClr val="0070C0"/>
                  </a:solidFill>
                  <a:latin typeface="Tahoma" pitchFamily="34" charset="0"/>
                  <a:cs typeface="Tahoma" pitchFamily="34" charset="0"/>
                </a:rPr>
                <a:t>SUSTENTABILIDAD EN EL SISTEMA DE GESTIÓN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7040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3462"/>
          <a:stretch>
            <a:fillRect/>
          </a:stretch>
        </p:blipFill>
        <p:spPr bwMode="auto">
          <a:xfrm>
            <a:off x="179388" y="86916"/>
            <a:ext cx="8820150" cy="4932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Elipse"/>
          <p:cNvSpPr/>
          <p:nvPr/>
        </p:nvSpPr>
        <p:spPr>
          <a:xfrm>
            <a:off x="2915816" y="2841780"/>
            <a:ext cx="2448272" cy="7560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281821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nummernplatzhalter 4"/>
          <p:cNvSpPr txBox="1">
            <a:spLocks noGrp="1"/>
          </p:cNvSpPr>
          <p:nvPr/>
        </p:nvSpPr>
        <p:spPr bwMode="auto">
          <a:xfrm>
            <a:off x="3657600" y="4686300"/>
            <a:ext cx="1905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pt-BR" sz="1400" b="0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40964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4185047"/>
            <a:ext cx="9144000" cy="97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1331640" y="166305"/>
            <a:ext cx="583264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sz="2400"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s-ES" cap="all" dirty="0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Compromiso con el </a:t>
            </a:r>
          </a:p>
          <a:p>
            <a:pPr algn="ctr">
              <a:spcBef>
                <a:spcPct val="0"/>
              </a:spcBef>
              <a:defRPr/>
            </a:pPr>
            <a:r>
              <a:rPr lang="es-ES" cap="all" dirty="0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uso racional del </a:t>
            </a:r>
            <a:r>
              <a:rPr lang="es-ES" cap="all" dirty="0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Packaging</a:t>
            </a:r>
            <a:endParaRPr lang="es-AR" sz="2800" i="1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5" y="1152096"/>
            <a:ext cx="3038777" cy="249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3 Grupo"/>
          <p:cNvGrpSpPr/>
          <p:nvPr/>
        </p:nvGrpSpPr>
        <p:grpSpPr>
          <a:xfrm>
            <a:off x="3669132" y="1275606"/>
            <a:ext cx="5151341" cy="2160240"/>
            <a:chOff x="2733027" y="1700808"/>
            <a:chExt cx="4071221" cy="2880320"/>
          </a:xfrm>
        </p:grpSpPr>
        <p:pic>
          <p:nvPicPr>
            <p:cNvPr id="15" name="Picture 7" descr="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66365" y="1700808"/>
              <a:ext cx="3554314" cy="656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8" descr="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33027" y="2636912"/>
              <a:ext cx="3743373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9" descr="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766935" y="3356992"/>
              <a:ext cx="4037313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114206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89500" y="1221600"/>
            <a:ext cx="6354708" cy="313234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7064" tIns="0" rIns="0" bIns="0" numCol="1" spcCol="1270" anchor="t" anchorCtr="0">
            <a:noAutofit/>
          </a:bodyPr>
          <a:lstStyle>
            <a:defPPr>
              <a:defRPr lang="es-AR"/>
            </a:defPPr>
            <a:lvl1pPr marL="457200" lvl="0" indent="-457200" defTabSz="711200">
              <a:lnSpc>
                <a:spcPct val="90000"/>
              </a:lnSpc>
              <a:spcBef>
                <a:spcPts val="1200"/>
              </a:spcBef>
              <a:spcAft>
                <a:spcPct val="35000"/>
              </a:spcAft>
              <a:buFont typeface="Arial" pitchFamily="34" charset="0"/>
              <a:buChar char="•"/>
              <a:defRPr sz="2800" b="1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defRPr>
            </a:lvl1pPr>
            <a:lvl2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es-AR" sz="2400" dirty="0"/>
              <a:t>Reducir el uso </a:t>
            </a:r>
            <a:r>
              <a:rPr lang="es-AR" sz="2400" dirty="0" err="1"/>
              <a:t>packaging</a:t>
            </a:r>
            <a:r>
              <a:rPr lang="es-AR" sz="2400" dirty="0"/>
              <a:t> (peso, espesores, anchos, tamaños, usos sin valor agregado)</a:t>
            </a:r>
          </a:p>
          <a:p>
            <a:r>
              <a:rPr lang="es-ES" sz="2400" dirty="0"/>
              <a:t>Sustituir materiales por otros mas «amigables con el medio ambiente», considerando todas las instancias del ciclo de vida</a:t>
            </a:r>
          </a:p>
          <a:p>
            <a:r>
              <a:rPr lang="es-ES" sz="2400" dirty="0"/>
              <a:t>Favorecer la reutilización y el reciclado de los materiales, en la elaboración y en el </a:t>
            </a:r>
            <a:r>
              <a:rPr lang="es-ES" sz="2400" dirty="0" smtClean="0"/>
              <a:t>post-consumo</a:t>
            </a:r>
            <a:endParaRPr lang="es-ES" sz="2400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611560" y="220311"/>
            <a:ext cx="810411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sz="2400"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s-ES" cap="all" dirty="0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Compromiso con el uso racional del </a:t>
            </a:r>
            <a:r>
              <a:rPr lang="es-ES" cap="all" dirty="0" err="1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Packaging</a:t>
            </a:r>
            <a:endParaRPr lang="es-ES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es-AR" cap="small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Lineamientos Prioritarios</a:t>
            </a:r>
            <a:endParaRPr lang="es-AR" i="1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70" y="4491995"/>
            <a:ext cx="2005758" cy="66678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8" t="47414" r="18011" b="14440"/>
          <a:stretch/>
        </p:blipFill>
        <p:spPr bwMode="auto">
          <a:xfrm>
            <a:off x="6372200" y="1383618"/>
            <a:ext cx="2343478" cy="275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754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a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780956"/>
            <a:ext cx="4287837" cy="117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6 Grupo"/>
          <p:cNvGrpSpPr/>
          <p:nvPr/>
        </p:nvGrpSpPr>
        <p:grpSpPr>
          <a:xfrm>
            <a:off x="467544" y="1167594"/>
            <a:ext cx="8392293" cy="3348373"/>
            <a:chOff x="4" y="0"/>
            <a:chExt cx="2005497" cy="1210245"/>
          </a:xfrm>
        </p:grpSpPr>
        <p:sp>
          <p:nvSpPr>
            <p:cNvPr id="8" name="7 Rectángulo"/>
            <p:cNvSpPr/>
            <p:nvPr/>
          </p:nvSpPr>
          <p:spPr>
            <a:xfrm>
              <a:off x="4" y="0"/>
              <a:ext cx="2005497" cy="115634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4" y="53902"/>
              <a:ext cx="2005497" cy="1156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7064" tIns="0" rIns="0" bIns="0" numCol="1" spcCol="1270" anchor="t" anchorCtr="0">
              <a:noAutofit/>
            </a:bodyPr>
            <a:lstStyle/>
            <a:p>
              <a:pPr marL="514350" lvl="0" indent="-514350" algn="l" defTabSz="711200">
                <a:lnSpc>
                  <a:spcPct val="90000"/>
                </a:lnSpc>
                <a:spcBef>
                  <a:spcPts val="120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es-AR" sz="2800" b="1" kern="1200" dirty="0" smtClean="0">
                  <a:solidFill>
                    <a:schemeClr val="accent1">
                      <a:lumMod val="75000"/>
                    </a:schemeClr>
                  </a:solidFill>
                  <a:latin typeface="Arial Narrow" pitchFamily="34" charset="0"/>
                </a:rPr>
                <a:t>Establecimiento de primeras acciones a nivel de planes operativos</a:t>
              </a:r>
            </a:p>
            <a:p>
              <a:pPr marL="514350" indent="-514350" defTabSz="711200">
                <a:lnSpc>
                  <a:spcPct val="90000"/>
                </a:lnSpc>
                <a:spcBef>
                  <a:spcPts val="120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es-AR" sz="2800" b="1" dirty="0">
                  <a:solidFill>
                    <a:schemeClr val="accent1">
                      <a:lumMod val="75000"/>
                    </a:schemeClr>
                  </a:solidFill>
                  <a:latin typeface="Arial Narrow" pitchFamily="34" charset="0"/>
                </a:rPr>
                <a:t>Definición de métricas </a:t>
              </a:r>
              <a:r>
                <a:rPr lang="es-AR" sz="2800" b="1" dirty="0" smtClean="0">
                  <a:solidFill>
                    <a:schemeClr val="accent1">
                      <a:lumMod val="75000"/>
                    </a:schemeClr>
                  </a:solidFill>
                  <a:latin typeface="Arial Narrow" pitchFamily="34" charset="0"/>
                </a:rPr>
                <a:t>cuantitativas y de </a:t>
              </a:r>
              <a:r>
                <a:rPr lang="es-AR" sz="2800" b="1" dirty="0">
                  <a:solidFill>
                    <a:schemeClr val="accent1">
                      <a:lumMod val="75000"/>
                    </a:schemeClr>
                  </a:solidFill>
                  <a:latin typeface="Arial Narrow" pitchFamily="34" charset="0"/>
                </a:rPr>
                <a:t>análisis cualitativo de composición del </a:t>
              </a:r>
              <a:r>
                <a:rPr lang="es-AR" sz="2800" b="1" dirty="0" err="1" smtClean="0">
                  <a:solidFill>
                    <a:schemeClr val="accent1">
                      <a:lumMod val="75000"/>
                    </a:schemeClr>
                  </a:solidFill>
                  <a:latin typeface="Arial Narrow" pitchFamily="34" charset="0"/>
                </a:rPr>
                <a:t>packaging</a:t>
              </a:r>
              <a:endParaRPr lang="es-AR" sz="28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endParaRPr>
            </a:p>
            <a:p>
              <a:pPr marL="514350" indent="-514350" defTabSz="711200">
                <a:lnSpc>
                  <a:spcPct val="90000"/>
                </a:lnSpc>
                <a:spcBef>
                  <a:spcPts val="120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es-AR" sz="2800" b="1" dirty="0">
                  <a:solidFill>
                    <a:schemeClr val="accent1">
                      <a:lumMod val="75000"/>
                    </a:schemeClr>
                  </a:solidFill>
                  <a:latin typeface="Arial Narrow" pitchFamily="34" charset="0"/>
                </a:rPr>
                <a:t>Definición de políticas </a:t>
              </a:r>
              <a:r>
                <a:rPr lang="es-AR" sz="2800" b="1" dirty="0" smtClean="0">
                  <a:solidFill>
                    <a:schemeClr val="accent1">
                      <a:lumMod val="75000"/>
                    </a:schemeClr>
                  </a:solidFill>
                  <a:latin typeface="Arial Narrow" pitchFamily="34" charset="0"/>
                </a:rPr>
                <a:t>e iniciativas específicas</a:t>
              </a:r>
              <a:endParaRPr lang="es-AR" sz="28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endParaRPr>
            </a:p>
            <a:p>
              <a:pPr marL="4763" lvl="0" indent="-4763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AR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endParaRPr>
            </a:p>
            <a:p>
              <a:pPr marL="4763" indent="-4763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AR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endParaRPr>
            </a:p>
            <a:p>
              <a:pPr marL="4763" lvl="0" indent="-4763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AR" b="1" kern="12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sp>
        <p:nvSpPr>
          <p:cNvPr id="14" name="13 Rectángulo"/>
          <p:cNvSpPr/>
          <p:nvPr/>
        </p:nvSpPr>
        <p:spPr>
          <a:xfrm>
            <a:off x="9994565" y="3381840"/>
            <a:ext cx="1695500" cy="231429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1 CuadroTexto"/>
          <p:cNvSpPr txBox="1">
            <a:spLocks noChangeArrowheads="1"/>
          </p:cNvSpPr>
          <p:nvPr/>
        </p:nvSpPr>
        <p:spPr bwMode="auto">
          <a:xfrm>
            <a:off x="467544" y="212471"/>
            <a:ext cx="8392293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sz="2400"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s-ES" cap="all" dirty="0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Compromiso con el uso racional del </a:t>
            </a:r>
            <a:r>
              <a:rPr lang="es-ES" cap="all" dirty="0" err="1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Packaging</a:t>
            </a:r>
            <a:endParaRPr lang="es-ES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es-AR" cap="small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Evolución</a:t>
            </a:r>
            <a:endParaRPr lang="es-AR" i="1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1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70" y="4491995"/>
            <a:ext cx="2005758" cy="666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7774" y="897564"/>
            <a:ext cx="8166674" cy="3902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s-ES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Dos miradas:</a:t>
            </a:r>
          </a:p>
          <a:p>
            <a:pPr marL="742950" lvl="1" indent="-285750">
              <a:lnSpc>
                <a:spcPct val="800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Cuantitativa: </a:t>
            </a:r>
            <a:r>
              <a:rPr lang="es-ES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Establecer un indicador que refleje el avance en la reducción de la cantidad de material de embalaje colocada en el producto </a:t>
            </a:r>
          </a:p>
          <a:p>
            <a:pPr marL="742950" lvl="1" indent="-285750">
              <a:lnSpc>
                <a:spcPct val="800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Cualitativa</a:t>
            </a:r>
          </a:p>
          <a:p>
            <a:pPr marL="1200150" lvl="2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Disponer de una herramienta que nos permita determinar el impacto de cada material de empaque</a:t>
            </a:r>
          </a:p>
          <a:p>
            <a:pPr marL="1200150" lvl="2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Definir métricas asociadas a esta dimensión</a:t>
            </a:r>
            <a:endParaRPr lang="es-AR" sz="2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1 CuadroTexto"/>
          <p:cNvSpPr txBox="1">
            <a:spLocks noChangeArrowheads="1"/>
          </p:cNvSpPr>
          <p:nvPr/>
        </p:nvSpPr>
        <p:spPr bwMode="auto">
          <a:xfrm>
            <a:off x="323528" y="166305"/>
            <a:ext cx="8568952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sz="2400"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s-ES" cap="all" dirty="0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Compromiso con el uso racional del </a:t>
            </a:r>
            <a:r>
              <a:rPr lang="es-ES" cap="all" dirty="0" err="1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Packaging</a:t>
            </a:r>
            <a:endParaRPr lang="es-ES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es-AR" cap="small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Establecimiento de Métricas</a:t>
            </a:r>
            <a:endParaRPr lang="es-AR" i="1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70" y="4491995"/>
            <a:ext cx="2005758" cy="66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44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0" y="141480"/>
            <a:ext cx="910850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defPPr>
              <a:defRPr lang="es-AR"/>
            </a:defPPr>
            <a:lvl1pPr algn="ctr">
              <a:spcBef>
                <a:spcPct val="0"/>
              </a:spcBef>
              <a:defRPr sz="2000" b="1" cap="all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latin typeface="Trebuchet MS" pitchFamily="34" charset="0"/>
                <a:cs typeface="Arial" charset="0"/>
              </a:defRPr>
            </a:lvl1pPr>
            <a:lvl2pPr marL="742950" indent="-285750">
              <a:defRPr sz="2400" b="1">
                <a:latin typeface="Trebuchet MS" pitchFamily="34" charset="0"/>
              </a:defRPr>
            </a:lvl2pPr>
            <a:lvl3pPr marL="1143000" indent="-228600">
              <a:defRPr sz="2400" b="1">
                <a:latin typeface="Trebuchet MS" pitchFamily="34" charset="0"/>
              </a:defRPr>
            </a:lvl3pPr>
            <a:lvl4pPr marL="1600200" indent="-228600">
              <a:defRPr sz="2400" b="1">
                <a:latin typeface="Trebuchet MS" pitchFamily="34" charset="0"/>
              </a:defRPr>
            </a:lvl4pPr>
            <a:lvl5pPr marL="2057400" indent="-228600">
              <a:defRPr sz="2400" b="1"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9pPr>
          </a:lstStyle>
          <a:p>
            <a:r>
              <a:rPr lang="es-ES" dirty="0"/>
              <a:t>INDICADOR </a:t>
            </a:r>
            <a:r>
              <a:rPr lang="es-ES" dirty="0" smtClean="0"/>
              <a:t>cuantitativo DE </a:t>
            </a:r>
            <a:r>
              <a:rPr lang="es-ES" dirty="0"/>
              <a:t>CONTENIDO DE MATERIAL DE EMPAQUE</a:t>
            </a:r>
            <a:endParaRPr lang="es-AR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78267" y="802593"/>
            <a:ext cx="8453028" cy="58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700"/>
              </a:lnSpc>
            </a:pPr>
            <a:r>
              <a:rPr lang="es-ES_tradnl" sz="2800" dirty="0" smtClean="0">
                <a:solidFill>
                  <a:srgbClr val="005CB8"/>
                </a:solidFill>
                <a:latin typeface="Calibri"/>
                <a:ea typeface="+mn-ea"/>
                <a:cs typeface="Calibri"/>
              </a:rPr>
              <a:t>	    	      Toneladas ME</a:t>
            </a:r>
          </a:p>
          <a:p>
            <a:pPr algn="l">
              <a:lnSpc>
                <a:spcPts val="1700"/>
              </a:lnSpc>
            </a:pPr>
            <a:r>
              <a:rPr lang="es-ES_tradnl" sz="2800" dirty="0" smtClean="0">
                <a:solidFill>
                  <a:srgbClr val="005CB8"/>
                </a:solidFill>
                <a:latin typeface="Calibri"/>
                <a:ea typeface="+mn-ea"/>
                <a:cs typeface="Calibri"/>
              </a:rPr>
              <a:t>% ME =--------------------------------------------------</a:t>
            </a:r>
          </a:p>
          <a:p>
            <a:pPr algn="l">
              <a:lnSpc>
                <a:spcPts val="1700"/>
              </a:lnSpc>
            </a:pPr>
            <a:r>
              <a:rPr lang="es-ES_tradnl" sz="2800" dirty="0">
                <a:solidFill>
                  <a:srgbClr val="005CB8"/>
                </a:solidFill>
                <a:latin typeface="Calibri"/>
                <a:ea typeface="+mn-ea"/>
                <a:cs typeface="Calibri"/>
              </a:rPr>
              <a:t>	 </a:t>
            </a:r>
            <a:r>
              <a:rPr lang="es-ES_tradnl" sz="2800" dirty="0" smtClean="0">
                <a:solidFill>
                  <a:srgbClr val="005CB8"/>
                </a:solidFill>
                <a:latin typeface="Calibri"/>
                <a:ea typeface="+mn-ea"/>
                <a:cs typeface="Calibri"/>
              </a:rPr>
              <a:t>   Toneladas ME + Toneladas MP</a:t>
            </a:r>
            <a:endParaRPr lang="es-ES_tradnl" sz="2800" dirty="0">
              <a:solidFill>
                <a:srgbClr val="005CB8"/>
              </a:solidFill>
              <a:latin typeface="Calibri"/>
              <a:ea typeface="+mn-ea"/>
              <a:cs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154" y="1598091"/>
            <a:ext cx="5422199" cy="329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004048" y="1930234"/>
            <a:ext cx="1341892" cy="209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70" y="4491995"/>
            <a:ext cx="2005758" cy="66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89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3"/>
          <p:cNvPicPr>
            <a:picLocks noChangeAspect="1"/>
          </p:cNvPicPr>
          <p:nvPr/>
        </p:nvPicPr>
        <p:blipFill>
          <a:blip r:embed="rId2"/>
          <a:srcRect l="-12907" r="-12907"/>
          <a:stretch>
            <a:fillRect/>
          </a:stretch>
        </p:blipFill>
        <p:spPr>
          <a:xfrm>
            <a:off x="2339752" y="1005577"/>
            <a:ext cx="6768752" cy="2320058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8" t="31681" r="46201" b="61207"/>
          <a:stretch/>
        </p:blipFill>
        <p:spPr bwMode="auto">
          <a:xfrm>
            <a:off x="179512" y="573529"/>
            <a:ext cx="4729656" cy="3901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CuadroTexto"/>
          <p:cNvSpPr txBox="1">
            <a:spLocks noChangeArrowheads="1"/>
          </p:cNvSpPr>
          <p:nvPr/>
        </p:nvSpPr>
        <p:spPr bwMode="auto">
          <a:xfrm>
            <a:off x="899592" y="57421"/>
            <a:ext cx="7200800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defPPr>
              <a:defRPr lang="es-AR"/>
            </a:defPPr>
            <a:lvl1pPr algn="ctr">
              <a:spcBef>
                <a:spcPct val="0"/>
              </a:spcBef>
              <a:defRPr sz="2000" b="1" cap="all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latin typeface="Trebuchet MS" pitchFamily="34" charset="0"/>
                <a:cs typeface="Arial" charset="0"/>
              </a:defRPr>
            </a:lvl1pPr>
            <a:lvl2pPr marL="742950" indent="-285750">
              <a:defRPr sz="2400" b="1">
                <a:latin typeface="Trebuchet MS" pitchFamily="34" charset="0"/>
              </a:defRPr>
            </a:lvl2pPr>
            <a:lvl3pPr marL="1143000" indent="-228600">
              <a:defRPr sz="2400" b="1">
                <a:latin typeface="Trebuchet MS" pitchFamily="34" charset="0"/>
              </a:defRPr>
            </a:lvl3pPr>
            <a:lvl4pPr marL="1600200" indent="-228600">
              <a:defRPr sz="2400" b="1">
                <a:latin typeface="Trebuchet MS" pitchFamily="34" charset="0"/>
              </a:defRPr>
            </a:lvl4pPr>
            <a:lvl5pPr marL="2057400" indent="-228600">
              <a:defRPr sz="2400" b="1"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rebuchet MS" pitchFamily="34" charset="0"/>
              </a:defRPr>
            </a:lvl9pPr>
          </a:lstStyle>
          <a:p>
            <a:r>
              <a:rPr lang="es-ES" dirty="0"/>
              <a:t>Herramienta  cualitativa de análisis del </a:t>
            </a:r>
            <a:r>
              <a:rPr lang="es-ES" dirty="0" err="1"/>
              <a:t>Packaging</a:t>
            </a:r>
            <a:endParaRPr lang="es-E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8" t="42888" r="24390" b="31250"/>
          <a:stretch/>
        </p:blipFill>
        <p:spPr bwMode="auto">
          <a:xfrm>
            <a:off x="107504" y="3597864"/>
            <a:ext cx="8966500" cy="140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825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33" t="36207" r="17605" b="30321"/>
          <a:stretch/>
        </p:blipFill>
        <p:spPr bwMode="auto">
          <a:xfrm>
            <a:off x="2729014" y="1383618"/>
            <a:ext cx="3688721" cy="2483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18 Rectángulo">
            <a:hlinkClick r:id="" action="ppaction://noaction"/>
          </p:cNvPr>
          <p:cNvSpPr/>
          <p:nvPr/>
        </p:nvSpPr>
        <p:spPr>
          <a:xfrm>
            <a:off x="467544" y="1761661"/>
            <a:ext cx="2160240" cy="109812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err="1" smtClean="0">
                <a:latin typeface="Arial Narrow" pitchFamily="34" charset="0"/>
              </a:rPr>
              <a:t>Packaging</a:t>
            </a:r>
            <a:r>
              <a:rPr lang="es-AR" sz="2400" b="1" dirty="0" smtClean="0">
                <a:latin typeface="Arial Narrow" pitchFamily="34" charset="0"/>
              </a:rPr>
              <a:t> Flexible Sustentable</a:t>
            </a:r>
            <a:endParaRPr lang="es-AR" sz="2400" b="1" dirty="0">
              <a:latin typeface="Arial Narrow" pitchFamily="34" charset="0"/>
            </a:endParaRPr>
          </a:p>
        </p:txBody>
      </p:sp>
      <p:sp>
        <p:nvSpPr>
          <p:cNvPr id="25" name="24 Rectángulo">
            <a:hlinkClick r:id="" action="ppaction://noaction"/>
          </p:cNvPr>
          <p:cNvSpPr/>
          <p:nvPr/>
        </p:nvSpPr>
        <p:spPr>
          <a:xfrm>
            <a:off x="3491880" y="4083919"/>
            <a:ext cx="2160240" cy="9361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latin typeface="Arial Narrow" pitchFamily="34" charset="0"/>
              </a:rPr>
              <a:t>Impacto de RSU</a:t>
            </a:r>
            <a:endParaRPr lang="es-AR" sz="2400" b="1" dirty="0">
              <a:latin typeface="Arial Narrow" pitchFamily="34" charset="0"/>
            </a:endParaRPr>
          </a:p>
        </p:txBody>
      </p:sp>
      <p:sp>
        <p:nvSpPr>
          <p:cNvPr id="26" name="25 Rectángulo">
            <a:hlinkClick r:id="" action="ppaction://noaction"/>
          </p:cNvPr>
          <p:cNvSpPr/>
          <p:nvPr/>
        </p:nvSpPr>
        <p:spPr>
          <a:xfrm>
            <a:off x="6516216" y="1818049"/>
            <a:ext cx="2448272" cy="104173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latin typeface="Arial Narrow" pitchFamily="34" charset="0"/>
              </a:rPr>
              <a:t>Abastecimiento Papel Sustentable</a:t>
            </a:r>
            <a:endParaRPr lang="es-AR" sz="2400" b="1" dirty="0">
              <a:latin typeface="Arial Narrow" pitchFamily="34" charset="0"/>
            </a:endParaRPr>
          </a:p>
        </p:txBody>
      </p:sp>
      <p:sp>
        <p:nvSpPr>
          <p:cNvPr id="9" name="1 CuadroTexto"/>
          <p:cNvSpPr txBox="1">
            <a:spLocks noChangeArrowheads="1"/>
          </p:cNvSpPr>
          <p:nvPr/>
        </p:nvSpPr>
        <p:spPr bwMode="auto">
          <a:xfrm>
            <a:off x="467544" y="108292"/>
            <a:ext cx="8280920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sz="2400"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s-ES" cap="all" dirty="0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Compromiso con el uso racional del </a:t>
            </a:r>
            <a:r>
              <a:rPr lang="es-ES" cap="all" dirty="0" err="1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Packaging</a:t>
            </a:r>
            <a:endParaRPr lang="es-ES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es-AR" cap="small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Definiciones </a:t>
            </a:r>
            <a:r>
              <a:rPr lang="es-AR" cap="small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Corporativas e Iniciativas Específicas </a:t>
            </a:r>
            <a:endParaRPr lang="es-AR" i="1" cap="all" dirty="0" smtClean="0">
              <a:ln w="0">
                <a:solidFill>
                  <a:srgbClr val="9BBB59">
                    <a:lumMod val="75000"/>
                  </a:srgbClr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0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70" y="4491995"/>
            <a:ext cx="2005758" cy="66678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1203598"/>
            <a:ext cx="856895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1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marco de la </a:t>
            </a:r>
            <a:r>
              <a:rPr lang="es-E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Política de </a:t>
            </a:r>
            <a:r>
              <a:rPr lang="es-E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Sustentabilidad</a:t>
            </a:r>
            <a:r>
              <a:rPr lang="es-E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 incluye un compromiso específico con el uso racional del material de embalaje de nuestros productos.</a:t>
            </a:r>
            <a:endParaRPr lang="es-AR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1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Reconociendo 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sz="16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Arcor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elabora productos de consumo masivo, y como tal, somos </a:t>
            </a:r>
            <a:r>
              <a:rPr lang="es-E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consumidores de materiales de empaque a base de fibras celulósicas de madera y fibras recicladas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la empresa ha establecido una </a:t>
            </a:r>
            <a:r>
              <a:rPr lang="es-E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política de abastecimiento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de estos materiales, que </a:t>
            </a:r>
            <a:r>
              <a:rPr lang="es-ES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promueve la gestión responsable de bosques evitando así la deforestación y su impacto en el cambio climático global y promoviendo el uso de fibra reciclada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AR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1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Esta 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política se basa en establecer </a:t>
            </a:r>
            <a:r>
              <a:rPr lang="es-E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mecanismos de control en la cadena de abastecimiento de los materiales</a:t>
            </a:r>
            <a:r>
              <a:rPr lang="es-E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AR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562" y="249492"/>
            <a:ext cx="131291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27584" y="303498"/>
            <a:ext cx="5598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cap="all" dirty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latin typeface="Trebuchet MS" pitchFamily="34" charset="0"/>
                <a:cs typeface="Arial" charset="0"/>
              </a:rPr>
              <a:t>Política de Abastecimiento de Papel Sustentable</a:t>
            </a:r>
            <a:r>
              <a:rPr lang="es-AR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078" y="4440720"/>
            <a:ext cx="2160000" cy="71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4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141480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cap="all" dirty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latin typeface="Trebuchet MS" pitchFamily="34" charset="0"/>
                <a:cs typeface="Arial" charset="0"/>
              </a:rPr>
              <a:t>Política de Abastecimiento de Papel Sustentable</a:t>
            </a:r>
            <a:r>
              <a:rPr lang="es-AR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r>
              <a:rPr lang="es-AR" sz="2400" b="1" cap="small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- plan de implementación -</a:t>
            </a:r>
          </a:p>
          <a:p>
            <a:endParaRPr lang="es-ES" sz="15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C00000"/>
              </a:buClr>
              <a:buSzPct val="120000"/>
              <a:buFont typeface="Wingdings" pitchFamily="2" charset="2"/>
              <a:buChar char="ü"/>
            </a:pPr>
            <a:r>
              <a:rPr lang="es-ES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sz="1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final del año 2015, al menos el 50% </a:t>
            </a:r>
            <a:r>
              <a:rPr lang="es-ES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del material de empaque adquirido a base de fibra celulósica de madera debe provenir de fuente virgen debidamente certificada o de material a base de fibra reciclada, debiendo </a:t>
            </a:r>
            <a:r>
              <a:rPr lang="es-ES" sz="1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cada negocio lograr un mínimo de un 20% </a:t>
            </a:r>
            <a:r>
              <a:rPr lang="es-ES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AR" sz="15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C00000"/>
              </a:buClr>
              <a:buSzPct val="120000"/>
              <a:buFont typeface="Wingdings" pitchFamily="2" charset="2"/>
              <a:buChar char="ü"/>
            </a:pPr>
            <a:endParaRPr lang="es-ES" sz="15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C00000"/>
              </a:buClr>
              <a:buSzPct val="120000"/>
              <a:buFont typeface="Wingdings" pitchFamily="2" charset="2"/>
              <a:buChar char="ü"/>
            </a:pPr>
            <a:r>
              <a:rPr lang="es-ES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sz="1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final del año 2020, al menos el 80% </a:t>
            </a:r>
            <a:r>
              <a:rPr lang="es-ES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del material de empaque adquirido a base de fibra celulósica de madera debe provenir de fuente virgen debidamente certificada o de material a base de fibra reciclada, debiendo </a:t>
            </a:r>
            <a:r>
              <a:rPr lang="es-ES" sz="1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cada negocio lograr un mínimo de un 60%</a:t>
            </a:r>
            <a:endParaRPr lang="es-AR" sz="15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C00000"/>
              </a:buClr>
              <a:buSzPct val="120000"/>
              <a:buFont typeface="Wingdings" pitchFamily="2" charset="2"/>
              <a:buChar char="ü"/>
            </a:pPr>
            <a:endParaRPr lang="es-ES" sz="15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C00000"/>
              </a:buClr>
              <a:buSzPct val="120000"/>
              <a:buFont typeface="Wingdings" pitchFamily="2" charset="2"/>
              <a:buChar char="ü"/>
            </a:pPr>
            <a:r>
              <a:rPr lang="es-ES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sz="1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final del año 2022, el 100% </a:t>
            </a:r>
            <a:r>
              <a:rPr lang="es-ES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del material de empaque adquirido a base de fibra celulósica de madera debe provenir de fuente virgen debidamente certificada o de material a base de fibra reciclada</a:t>
            </a:r>
            <a:endParaRPr lang="es-AR" sz="15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s-ES" sz="15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5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criterio para establecer una fuente debidamente certificada, sigue el esquema de certificación del FSC (</a:t>
            </a:r>
            <a:r>
              <a:rPr lang="es-ES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Forest</a:t>
            </a:r>
            <a:r>
              <a:rPr lang="es-ES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Stewardship</a:t>
            </a:r>
            <a:r>
              <a:rPr lang="es-ES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Council) u otra equivalente con el mismo nivel de reconocimiento internacional. (PEFC, SFI ).</a:t>
            </a:r>
            <a:endParaRPr lang="es-AR" sz="15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078" y="4440720"/>
            <a:ext cx="2160000" cy="71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82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0" y="86917"/>
            <a:ext cx="9144000" cy="378600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400" b="1" cap="all" smtClean="0">
                <a:ln w="0">
                  <a:solidFill>
                    <a:srgbClr val="9BBB59">
                      <a:lumMod val="75000"/>
                    </a:srgbClr>
                  </a:solidFill>
                </a:ln>
                <a:solidFill>
                  <a:srgbClr val="008600"/>
                </a:solidFill>
                <a:effectLst>
                  <a:reflection blurRad="12700" stA="50000" endPos="50000" dist="5000" dir="5400000" sy="-100000" rotWithShape="0"/>
                </a:effectLst>
                <a:latin typeface="Trebuchet MS" pitchFamily="34" charset="0"/>
                <a:cs typeface="Arial" charset="0"/>
              </a:rPr>
              <a:t>Política de Abastecimiento de Papel Sustentable</a:t>
            </a:r>
            <a:r>
              <a:rPr lang="es-AR" sz="2400" b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s-AR" sz="2400" b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s-AR" sz="2400" b="1" cap="small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- plan de implementación -</a:t>
            </a:r>
            <a:endParaRPr lang="es-AR" sz="2400" b="1" cap="small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216024" y="951570"/>
            <a:ext cx="8820472" cy="340237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000" b="1" dirty="0" smtClean="0">
                <a:latin typeface="Arial Narrow" panose="020B0606020202030204" pitchFamily="34" charset="0"/>
              </a:rPr>
              <a:t>Junio 2014:  </a:t>
            </a:r>
            <a:r>
              <a:rPr lang="es-AR" sz="3000" b="1" i="1" dirty="0" smtClean="0">
                <a:solidFill>
                  <a:srgbClr val="0C7411"/>
                </a:solidFill>
                <a:latin typeface="Arial Narrow" panose="020B0606020202030204" pitchFamily="34" charset="0"/>
              </a:rPr>
              <a:t>Obtención de Cadena de Custodia (FSC) planta Papel Arroyito-Córdoba </a:t>
            </a:r>
          </a:p>
          <a:p>
            <a:endParaRPr lang="es-AR" sz="3000" b="1" dirty="0">
              <a:solidFill>
                <a:srgbClr val="0C7411"/>
              </a:solidFill>
              <a:latin typeface="Arial Narrow" panose="020B0606020202030204" pitchFamily="34" charset="0"/>
            </a:endParaRPr>
          </a:p>
          <a:p>
            <a:pPr lvl="0"/>
            <a:r>
              <a:rPr lang="es-AR" sz="3000" b="1" dirty="0">
                <a:latin typeface="Arial Narrow" panose="020B0606020202030204" pitchFamily="34" charset="0"/>
              </a:rPr>
              <a:t>Enero </a:t>
            </a:r>
            <a:r>
              <a:rPr lang="es-AR" sz="3000" b="1" dirty="0" smtClean="0">
                <a:latin typeface="Arial Narrow" panose="020B0606020202030204" pitchFamily="34" charset="0"/>
              </a:rPr>
              <a:t>2015: </a:t>
            </a:r>
            <a:r>
              <a:rPr lang="es-AR" sz="3000" b="1" dirty="0" smtClean="0">
                <a:solidFill>
                  <a:srgbClr val="0C7411"/>
                </a:solidFill>
                <a:latin typeface="Arial Narrow" panose="020B0606020202030204" pitchFamily="34" charset="0"/>
              </a:rPr>
              <a:t> </a:t>
            </a:r>
            <a:r>
              <a:rPr lang="es-AR" sz="3000" b="1" i="1" dirty="0">
                <a:solidFill>
                  <a:srgbClr val="0C7411"/>
                </a:solidFill>
                <a:latin typeface="Arial Narrow" panose="020B0606020202030204" pitchFamily="34" charset="0"/>
              </a:rPr>
              <a:t>Obtención de Cadena de Custodia (FSC ) plantas  Corrugado </a:t>
            </a:r>
            <a:r>
              <a:rPr lang="es-AR" sz="3000" b="1" i="1" dirty="0" smtClean="0">
                <a:solidFill>
                  <a:srgbClr val="0C7411"/>
                </a:solidFill>
                <a:latin typeface="Arial Narrow" panose="020B0606020202030204" pitchFamily="34" charset="0"/>
              </a:rPr>
              <a:t>Arroyito-Luján-Paraná</a:t>
            </a:r>
          </a:p>
          <a:p>
            <a:pPr lvl="0"/>
            <a:endParaRPr lang="es-AR" sz="3000" b="1" i="1" dirty="0">
              <a:solidFill>
                <a:srgbClr val="0C7411"/>
              </a:solidFill>
              <a:latin typeface="Arial Narrow" panose="020B0606020202030204" pitchFamily="34" charset="0"/>
            </a:endParaRPr>
          </a:p>
          <a:p>
            <a:r>
              <a:rPr lang="es-AR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Sistema elegido : </a:t>
            </a:r>
            <a:r>
              <a:rPr lang="es-AR" sz="2800" b="1" i="1" dirty="0">
                <a:solidFill>
                  <a:srgbClr val="0C7411"/>
                </a:solidFill>
                <a:latin typeface="Arial Narrow" panose="020B0606020202030204" pitchFamily="34" charset="0"/>
              </a:rPr>
              <a:t>Por </a:t>
            </a:r>
            <a:r>
              <a:rPr lang="es-AR" sz="2800" b="1" i="1" dirty="0" smtClean="0">
                <a:solidFill>
                  <a:srgbClr val="0C7411"/>
                </a:solidFill>
                <a:latin typeface="Arial Narrow" panose="020B0606020202030204" pitchFamily="34" charset="0"/>
              </a:rPr>
              <a:t>créditos</a:t>
            </a:r>
          </a:p>
          <a:p>
            <a:endParaRPr lang="es-AR" sz="2800" b="1" i="1" dirty="0">
              <a:solidFill>
                <a:srgbClr val="0C7411"/>
              </a:solidFill>
              <a:latin typeface="Arial Narrow" panose="020B0606020202030204" pitchFamily="34" charset="0"/>
            </a:endParaRPr>
          </a:p>
          <a:p>
            <a:pPr lvl="0"/>
            <a:r>
              <a:rPr lang="es-AR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Situación actual: </a:t>
            </a:r>
            <a:r>
              <a:rPr lang="es-AR" sz="2800" b="1" i="1" dirty="0">
                <a:solidFill>
                  <a:srgbClr val="0C7411"/>
                </a:solidFill>
                <a:latin typeface="Arial Narrow" panose="020B0606020202030204" pitchFamily="34" charset="0"/>
              </a:rPr>
              <a:t>Comenzando a entregar en clientes que lo solicitaron</a:t>
            </a:r>
            <a:endParaRPr lang="es-AR" sz="28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endParaRPr lang="es-AR" sz="28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es-AR" sz="3000" b="1" i="1" dirty="0">
              <a:solidFill>
                <a:srgbClr val="0C7411"/>
              </a:solidFill>
              <a:latin typeface="Arial Narrow" panose="020B0606020202030204" pitchFamily="34" charset="0"/>
            </a:endParaRPr>
          </a:p>
          <a:p>
            <a:endParaRPr lang="es-AR" sz="3000" b="1" dirty="0">
              <a:solidFill>
                <a:srgbClr val="0C741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36512" y="1869672"/>
            <a:ext cx="91440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marR="0" lvl="0" indent="-355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endParaRPr kumimoji="0" lang="es-AR" sz="3000" b="0" i="0" u="none" strike="noStrike" kern="1200" cap="none" spc="0" normalizeH="0" baseline="0" noProof="0" dirty="0">
              <a:ln>
                <a:noFill/>
              </a:ln>
              <a:solidFill>
                <a:srgbClr val="0C7411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6512" y="3759882"/>
            <a:ext cx="9144000" cy="756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AR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078" y="4440720"/>
            <a:ext cx="2160000" cy="71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26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1" name="Picture 5" descr="b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titul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5816" y="558664"/>
            <a:ext cx="3505200" cy="39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8" descr="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38350" y="1059657"/>
            <a:ext cx="5067300" cy="270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9" descr="texto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16238" y="3868342"/>
            <a:ext cx="3314700" cy="278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6586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DIS Branco">
  <a:themeElements>
    <a:clrScheme name="IDIS Branc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IDIS Bran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4703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4703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IDIS Branc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IS Branc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IDIS Branco">
  <a:themeElements>
    <a:clrScheme name="IDIS Branc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IDIS Bran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4703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14703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IDIS Branc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IS Branc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IS Branc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Diseño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285750" marR="0" indent="-28575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85750" marR="0" indent="-28575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285750" marR="0" indent="-28575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85750" marR="0" indent="-28575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3952</TotalTime>
  <Words>972</Words>
  <Application>Microsoft Macintosh PowerPoint</Application>
  <PresentationFormat>Presentación en pantalla (16:9)</PresentationFormat>
  <Paragraphs>91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10</vt:i4>
      </vt:variant>
      <vt:variant>
        <vt:lpstr>Títulos de diapositiva</vt:lpstr>
      </vt:variant>
      <vt:variant>
        <vt:i4>15</vt:i4>
      </vt:variant>
    </vt:vector>
  </HeadingPairs>
  <TitlesOfParts>
    <vt:vector size="25" baseType="lpstr">
      <vt:lpstr>Tema de Office</vt:lpstr>
      <vt:lpstr>2_Tema de Office</vt:lpstr>
      <vt:lpstr>IDIS Branco</vt:lpstr>
      <vt:lpstr>1_IDIS Branco</vt:lpstr>
      <vt:lpstr>3_Tema de Office</vt:lpstr>
      <vt:lpstr>1_Tema de Office</vt:lpstr>
      <vt:lpstr>18_Tema de Office</vt:lpstr>
      <vt:lpstr>3_Diseño predeterminado</vt:lpstr>
      <vt:lpstr>4_Tema de Office</vt:lpstr>
      <vt:lpstr>4_Diseño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Arcor SAIC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Bárbara Bradford</dc:creator>
  <cp:lastModifiedBy>ximena giussani</cp:lastModifiedBy>
  <cp:revision>450</cp:revision>
  <dcterms:created xsi:type="dcterms:W3CDTF">2012-06-25T14:37:39Z</dcterms:created>
  <dcterms:modified xsi:type="dcterms:W3CDTF">2015-05-14T11:13:56Z</dcterms:modified>
</cp:coreProperties>
</file>