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36" r:id="rId1"/>
  </p:sldMasterIdLst>
  <p:notesMasterIdLst>
    <p:notesMasterId r:id="rId21"/>
  </p:notesMasterIdLst>
  <p:handoutMasterIdLst>
    <p:handoutMasterId r:id="rId22"/>
  </p:handoutMasterIdLst>
  <p:sldIdLst>
    <p:sldId id="375" r:id="rId2"/>
    <p:sldId id="441" r:id="rId3"/>
    <p:sldId id="391" r:id="rId4"/>
    <p:sldId id="442" r:id="rId5"/>
    <p:sldId id="401" r:id="rId6"/>
    <p:sldId id="428" r:id="rId7"/>
    <p:sldId id="445" r:id="rId8"/>
    <p:sldId id="447" r:id="rId9"/>
    <p:sldId id="448" r:id="rId10"/>
    <p:sldId id="418" r:id="rId11"/>
    <p:sldId id="407" r:id="rId12"/>
    <p:sldId id="388" r:id="rId13"/>
    <p:sldId id="415" r:id="rId14"/>
    <p:sldId id="450" r:id="rId15"/>
    <p:sldId id="451" r:id="rId16"/>
    <p:sldId id="449" r:id="rId17"/>
    <p:sldId id="444" r:id="rId18"/>
    <p:sldId id="452" r:id="rId19"/>
    <p:sldId id="438" r:id="rId20"/>
  </p:sldIdLst>
  <p:sldSz cx="9144000" cy="5143500" type="screen16x9"/>
  <p:notesSz cx="6858000" cy="9144000"/>
  <p:defaultTextStyle>
    <a:defPPr>
      <a:defRPr lang="es-AR"/>
    </a:defPPr>
    <a:lvl1pPr algn="ctr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389626" algn="ctr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779252" algn="ctr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168878" algn="ctr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558503" algn="ctr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1948129" algn="l" defTabSz="779252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337755" algn="l" defTabSz="779252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2727381" algn="l" defTabSz="779252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117007" algn="l" defTabSz="779252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2F2F2"/>
    <a:srgbClr val="FFFFFF"/>
    <a:srgbClr val="003300"/>
    <a:srgbClr val="006600"/>
    <a:srgbClr val="478949"/>
    <a:srgbClr val="FFFF66"/>
    <a:srgbClr val="F4F8FA"/>
    <a:srgbClr val="FFFF99"/>
    <a:srgbClr val="339966"/>
    <a:srgbClr val="B2B2B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snapVertSplitter="1" vertBarState="minimized" horzBarState="maximized">
    <p:restoredLeft sz="12463" autoAdjust="0"/>
    <p:restoredTop sz="99466" autoAdjust="0"/>
  </p:normalViewPr>
  <p:slideViewPr>
    <p:cSldViewPr>
      <p:cViewPr>
        <p:scale>
          <a:sx n="70" d="100"/>
          <a:sy n="70" d="100"/>
        </p:scale>
        <p:origin x="-1800" y="-102"/>
      </p:cViewPr>
      <p:guideLst>
        <p:guide orient="horz" pos="612"/>
        <p:guide pos="89"/>
      </p:guideLst>
    </p:cSldViewPr>
  </p:slideViewPr>
  <p:outlineViewPr>
    <p:cViewPr>
      <p:scale>
        <a:sx n="33" d="100"/>
        <a:sy n="33" d="100"/>
      </p:scale>
      <p:origin x="0" y="41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13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CEBA316-D32A-4165-8A12-7564333D1B3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262199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90488"/>
            <a:ext cx="2971800" cy="274637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90488"/>
            <a:ext cx="2971800" cy="274637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5786438"/>
            <a:ext cx="5029200" cy="1227137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202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9363"/>
            <a:ext cx="2971800" cy="274637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2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69363"/>
            <a:ext cx="2971800" cy="274637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26EE634-4692-4987-B763-7B8720A290E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41955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38962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779252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16887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55850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DA99E1-398B-4DDE-B008-B028D98D3015}" type="slidenum">
              <a:rPr lang="es-ES_tradnl" smtClean="0"/>
              <a:pPr/>
              <a:t>3</a:t>
            </a:fld>
            <a:endParaRPr lang="es-ES_tradnl" smtClean="0"/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2A67D15-3517-40E7-AAED-99C5600568F4}" type="slidenum">
              <a:rPr lang="es-ES_tradnl" sz="1200"/>
              <a:pPr algn="r"/>
              <a:t>3</a:t>
            </a:fld>
            <a:endParaRPr lang="es-ES_tradnl" sz="1200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1AAF9A-1719-4A70-9CA2-4F19EE48FFB9}" type="slidenum">
              <a:rPr lang="es-ES" smtClean="0"/>
              <a:pPr/>
              <a:t>6</a:t>
            </a:fld>
            <a:endParaRPr lang="es-E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0050" y="698500"/>
            <a:ext cx="6080125" cy="3421063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575" y="4329113"/>
            <a:ext cx="5046663" cy="4119562"/>
          </a:xfrm>
          <a:noFill/>
          <a:ln w="9525"/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5E7372-0AF6-4427-A004-FE85365C6CF3}" type="slidenum">
              <a:rPr lang="es-ES_tradnl" smtClean="0"/>
              <a:pPr/>
              <a:t>12</a:t>
            </a:fld>
            <a:endParaRPr lang="es-ES_tradnl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6270625"/>
            <a:ext cx="5029200" cy="277813"/>
          </a:xfrm>
          <a:noFill/>
          <a:ln w="9525"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89626" indent="0" algn="ctr">
              <a:buNone/>
              <a:defRPr/>
            </a:lvl2pPr>
            <a:lvl3pPr marL="779252" indent="0" algn="ctr">
              <a:buNone/>
              <a:defRPr/>
            </a:lvl3pPr>
            <a:lvl4pPr marL="1168878" indent="0" algn="ctr">
              <a:buNone/>
              <a:defRPr/>
            </a:lvl4pPr>
            <a:lvl5pPr marL="1558503" indent="0" algn="ctr">
              <a:buNone/>
              <a:defRPr/>
            </a:lvl5pPr>
            <a:lvl6pPr marL="1948129" indent="0" algn="ctr">
              <a:buNone/>
              <a:defRPr/>
            </a:lvl6pPr>
            <a:lvl7pPr marL="2337755" indent="0" algn="ctr">
              <a:buNone/>
              <a:defRPr/>
            </a:lvl7pPr>
            <a:lvl8pPr marL="2727381" indent="0" algn="ctr">
              <a:buNone/>
              <a:defRPr/>
            </a:lvl8pPr>
            <a:lvl9pPr marL="3117007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55877" y="4914901"/>
            <a:ext cx="1688123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5466B-0F00-419C-A301-F5C8EC83C1C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55877" y="4914900"/>
            <a:ext cx="1688123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A4DE0-10BA-4223-BFFF-A6DACB446C5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700"/>
            </a:lvl1pPr>
            <a:lvl2pPr marL="389626" indent="0">
              <a:buNone/>
              <a:defRPr sz="1500"/>
            </a:lvl2pPr>
            <a:lvl3pPr marL="779252" indent="0">
              <a:buNone/>
              <a:defRPr sz="1400"/>
            </a:lvl3pPr>
            <a:lvl4pPr marL="1168878" indent="0">
              <a:buNone/>
              <a:defRPr sz="1200"/>
            </a:lvl4pPr>
            <a:lvl5pPr marL="1558503" indent="0">
              <a:buNone/>
              <a:defRPr sz="1200"/>
            </a:lvl5pPr>
            <a:lvl6pPr marL="1948129" indent="0">
              <a:buNone/>
              <a:defRPr sz="1200"/>
            </a:lvl6pPr>
            <a:lvl7pPr marL="2337755" indent="0">
              <a:buNone/>
              <a:defRPr sz="1200"/>
            </a:lvl7pPr>
            <a:lvl8pPr marL="2727381" indent="0">
              <a:buNone/>
              <a:defRPr sz="1200"/>
            </a:lvl8pPr>
            <a:lvl9pPr marL="3117007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3AFF7-9FF6-4CFC-875D-514721D33F0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4F1EE-F6C9-443A-BAD7-818662131A8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749F3-C2DC-4A44-B371-73DF7744422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585B5-AD1E-4929-AFE2-7011ED4B2C2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0877E-73E4-4BFE-B9B4-AD61F07F548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313" cy="87153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0" cy="4389835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DACEF-5519-46CB-B32B-68DFED20675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89626" indent="0">
              <a:buNone/>
              <a:defRPr sz="2400"/>
            </a:lvl2pPr>
            <a:lvl3pPr marL="779252" indent="0">
              <a:buNone/>
              <a:defRPr sz="2000"/>
            </a:lvl3pPr>
            <a:lvl4pPr marL="1168878" indent="0">
              <a:buNone/>
              <a:defRPr sz="1700"/>
            </a:lvl4pPr>
            <a:lvl5pPr marL="1558503" indent="0">
              <a:buNone/>
              <a:defRPr sz="1700"/>
            </a:lvl5pPr>
            <a:lvl6pPr marL="1948129" indent="0">
              <a:buNone/>
              <a:defRPr sz="1700"/>
            </a:lvl6pPr>
            <a:lvl7pPr marL="2337755" indent="0">
              <a:buNone/>
              <a:defRPr sz="1700"/>
            </a:lvl7pPr>
            <a:lvl8pPr marL="2727381" indent="0">
              <a:buNone/>
              <a:defRPr sz="1700"/>
            </a:lvl8pPr>
            <a:lvl9pPr marL="3117007" indent="0">
              <a:buNone/>
              <a:defRPr sz="1700"/>
            </a:lvl9pPr>
          </a:lstStyle>
          <a:p>
            <a:pPr lvl="0"/>
            <a:r>
              <a:rPr lang="es-ES" noProof="0" smtClean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79CC2-2F93-4E69-8FB0-243A507C826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FF531-5775-417A-8CA2-231046BCD9D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5C8B9-8B1B-4032-8879-CF9C3B75672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55877" y="4914900"/>
            <a:ext cx="168812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C3D70DFC-6A9E-4733-81ED-2E9C2535E61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029" name="Text Box 8"/>
          <p:cNvSpPr txBox="1">
            <a:spLocks noChangeArrowheads="1"/>
          </p:cNvSpPr>
          <p:nvPr/>
        </p:nvSpPr>
        <p:spPr bwMode="auto">
          <a:xfrm>
            <a:off x="2123343" y="2230041"/>
            <a:ext cx="4860583" cy="55574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77925" tIns="38963" rIns="77925" bIns="3896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FF"/>
              </a:buClr>
              <a:buFont typeface="Wingdings" pitchFamily="2" charset="2"/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FF"/>
              </a:buClr>
              <a:buFont typeface="Wingdings" pitchFamily="2" charset="2"/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FF"/>
              </a:buClr>
              <a:buFont typeface="Wingdings" pitchFamily="2" charset="2"/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FF"/>
              </a:buClr>
              <a:buFont typeface="Wingdings" pitchFamily="2" charset="2"/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s-AR" sz="3100" b="1" dirty="0" smtClean="0">
                <a:solidFill>
                  <a:schemeClr val="bg1"/>
                </a:solidFill>
                <a:latin typeface="Arial" charset="0"/>
              </a:rPr>
              <a:t>Convención de Sistemas</a:t>
            </a:r>
          </a:p>
        </p:txBody>
      </p:sp>
      <p:sp>
        <p:nvSpPr>
          <p:cNvPr id="1030" name="Text Box 9"/>
          <p:cNvSpPr txBox="1">
            <a:spLocks noChangeArrowheads="1"/>
          </p:cNvSpPr>
          <p:nvPr/>
        </p:nvSpPr>
        <p:spPr bwMode="auto">
          <a:xfrm>
            <a:off x="2247900" y="3013472"/>
            <a:ext cx="883532" cy="55574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77925" tIns="38963" rIns="77925" bIns="3896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FF"/>
              </a:buClr>
              <a:buFont typeface="Wingdings" pitchFamily="2" charset="2"/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FF"/>
              </a:buClr>
              <a:buFont typeface="Wingdings" pitchFamily="2" charset="2"/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FF"/>
              </a:buClr>
              <a:buFont typeface="Wingdings" pitchFamily="2" charset="2"/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FF"/>
              </a:buClr>
              <a:buFont typeface="Wingdings" pitchFamily="2" charset="2"/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s-AR" sz="3100" b="1" dirty="0" err="1" smtClean="0">
                <a:solidFill>
                  <a:schemeClr val="bg1"/>
                </a:solidFill>
                <a:latin typeface="Arial" charset="0"/>
              </a:rPr>
              <a:t>ddd</a:t>
            </a:r>
            <a:endParaRPr lang="es-AR" sz="3100" b="1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80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457201" y="205979"/>
            <a:ext cx="6346581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AR" smtClean="0"/>
              <a:t>Haga clic para cambiar el estilo de título	</a:t>
            </a:r>
          </a:p>
        </p:txBody>
      </p:sp>
      <p:sp>
        <p:nvSpPr>
          <p:cNvPr id="3081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AR" smtClean="0"/>
              <a:t>Haga clic para modificar el estilo de texto del patrón</a:t>
            </a:r>
          </a:p>
          <a:p>
            <a:pPr lvl="1"/>
            <a:r>
              <a:rPr lang="es-AR" smtClean="0"/>
              <a:t>Segundo nivel</a:t>
            </a:r>
          </a:p>
          <a:p>
            <a:pPr lvl="2"/>
            <a:r>
              <a:rPr lang="es-AR" smtClean="0"/>
              <a:t>Tercer nivel</a:t>
            </a:r>
          </a:p>
          <a:p>
            <a:pPr lvl="3"/>
            <a:r>
              <a:rPr lang="es-AR" smtClean="0"/>
              <a:t>Cuarto nivel</a:t>
            </a:r>
          </a:p>
          <a:p>
            <a:pPr lvl="4"/>
            <a:r>
              <a:rPr lang="es-AR" smtClean="0"/>
              <a:t>Quinto nivel</a:t>
            </a:r>
          </a:p>
        </p:txBody>
      </p:sp>
      <p:graphicFrame>
        <p:nvGraphicFramePr>
          <p:cNvPr id="14337" name="Object 1"/>
          <p:cNvGraphicFramePr>
            <a:graphicFrameLocks noChangeAspect="1"/>
          </p:cNvGraphicFramePr>
          <p:nvPr/>
        </p:nvGraphicFramePr>
        <p:xfrm>
          <a:off x="7807569" y="100012"/>
          <a:ext cx="1266092" cy="814388"/>
        </p:xfrm>
        <a:graphic>
          <a:graphicData uri="http://schemas.openxmlformats.org/presentationml/2006/ole">
            <p:oleObj spid="_x0000_s14338" name="Imagen de mapa de bits" r:id="rId14" imgW="1704960" imgH="1438200" progId="PBrush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</p:sldLayoutIdLst>
  <p:transition>
    <p:randomBar dir="vert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Tahoma" pitchFamily="34" charset="0"/>
        </a:defRPr>
      </a:lvl5pPr>
      <a:lvl6pPr marL="389626"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Tahoma" pitchFamily="34" charset="0"/>
        </a:defRPr>
      </a:lvl6pPr>
      <a:lvl7pPr marL="779252"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Tahoma" pitchFamily="34" charset="0"/>
        </a:defRPr>
      </a:lvl7pPr>
      <a:lvl8pPr marL="1168878"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Tahoma" pitchFamily="34" charset="0"/>
        </a:defRPr>
      </a:lvl8pPr>
      <a:lvl9pPr marL="1558503"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Tahoma" pitchFamily="34" charset="0"/>
        </a:defRPr>
      </a:lvl9pPr>
    </p:titleStyle>
    <p:bodyStyle>
      <a:lvl1pPr marL="292219" indent="-292219" algn="l" rtl="0" eaLnBrk="0" fontAlgn="base" hangingPunct="0">
        <a:spcBef>
          <a:spcPct val="20000"/>
        </a:spcBef>
        <a:spcAft>
          <a:spcPct val="0"/>
        </a:spcAft>
        <a:buClr>
          <a:srgbClr val="9966FF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33142" indent="-243516" algn="l" rtl="0" eaLnBrk="0" fontAlgn="base" hangingPunct="0">
        <a:spcBef>
          <a:spcPct val="20000"/>
        </a:spcBef>
        <a:spcAft>
          <a:spcPct val="0"/>
        </a:spcAft>
        <a:buClr>
          <a:srgbClr val="CCCCFF"/>
        </a:buClr>
        <a:buFont typeface="Wingdings" pitchFamily="2" charset="2"/>
        <a:buChar char="§"/>
        <a:defRPr sz="1700">
          <a:solidFill>
            <a:schemeClr val="tx1"/>
          </a:solidFill>
          <a:latin typeface="+mn-lt"/>
        </a:defRPr>
      </a:lvl2pPr>
      <a:lvl3pPr marL="974065" indent="-194813" algn="l" rtl="0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363690" indent="-194813" algn="l" rtl="0" eaLnBrk="0" fontAlgn="base" hangingPunct="0">
        <a:spcBef>
          <a:spcPct val="20000"/>
        </a:spcBef>
        <a:spcAft>
          <a:spcPct val="0"/>
        </a:spcAft>
        <a:buClr>
          <a:srgbClr val="CCFFFF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1753316" indent="-194813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142942" indent="-19481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532568" indent="-19481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2922194" indent="-19481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311820" indent="-19481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2.jpeg"/><Relationship Id="rId3" Type="http://schemas.openxmlformats.org/officeDocument/2006/relationships/image" Target="../media/image19.jpeg"/><Relationship Id="rId7" Type="http://schemas.openxmlformats.org/officeDocument/2006/relationships/image" Target="../media/image28.jpeg"/><Relationship Id="rId12" Type="http://schemas.openxmlformats.org/officeDocument/2006/relationships/hyperlink" Target="http://www.google.com.ar/url?sa=i&amp;rct=j&amp;q=&amp;esrc=s&amp;source=images&amp;cd=&amp;cad=rja&amp;uact=8&amp;ved=0CAcQjRw&amp;url=http://www.rionegro.com.ar/diario/maratonistas-en-pekin-corren-con-mascaras-por-la-contaminacion-4739315-9574-nota.aspx&amp;ei=Z59KVevEMY7asASpxoCACA&amp;bvm=bv.92765956,d.cWc&amp;psig=AFQjCNETsYqbTamTC5waEyorhEcebaipBg&amp;ust=1431040199507709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hyperlink" Target="https://www.google.com.ar/imgres?imgurl=http://photos1.blogger.com/blogger/3515/1189/1600/paren-las-papeleras.jpg&amp;imgrefurl=http://nosoypenelope.blogspot.com/2006/03/paren-las-papeleras.html&amp;docid=54lzHJvE90L5EM&amp;tbnid=K-l8PQTz9w-lKM:&amp;w=423&amp;h=500&amp;ei=5ZNKVc7wJfPlsAT18YDAAg&amp;ved=0CAIQxiAwAA&amp;iact=c" TargetMode="External"/><Relationship Id="rId11" Type="http://schemas.openxmlformats.org/officeDocument/2006/relationships/image" Target="../media/image31.jpeg"/><Relationship Id="rId5" Type="http://schemas.openxmlformats.org/officeDocument/2006/relationships/image" Target="../media/image27.png"/><Relationship Id="rId15" Type="http://schemas.openxmlformats.org/officeDocument/2006/relationships/image" Target="../media/image34.jpeg"/><Relationship Id="rId10" Type="http://schemas.openxmlformats.org/officeDocument/2006/relationships/hyperlink" Target="http://mdjdfhshsddfsdjdcgfdhsdysbg.blogspot.com/" TargetMode="External"/><Relationship Id="rId4" Type="http://schemas.openxmlformats.org/officeDocument/2006/relationships/image" Target="../media/image26.jpeg"/><Relationship Id="rId9" Type="http://schemas.openxmlformats.org/officeDocument/2006/relationships/image" Target="../media/image30.jpeg"/><Relationship Id="rId1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3723" y="3143250"/>
            <a:ext cx="7772400" cy="1314450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2400" dirty="0" smtClean="0">
                <a:solidFill>
                  <a:schemeClr val="accent2">
                    <a:lumMod val="50000"/>
                  </a:schemeClr>
                </a:solidFill>
              </a:rPr>
              <a:t>Jornadas AFCP 2015</a:t>
            </a:r>
            <a:br>
              <a:rPr lang="es-ES_tradnl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_tradnl" sz="1500" dirty="0" smtClean="0">
                <a:solidFill>
                  <a:schemeClr val="accent2">
                    <a:lumMod val="50000"/>
                  </a:schemeClr>
                </a:solidFill>
              </a:rPr>
              <a:t>				</a:t>
            </a:r>
            <a:br>
              <a:rPr lang="es-ES_tradnl" sz="15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_tradnl" sz="1500" dirty="0" smtClean="0">
                <a:solidFill>
                  <a:schemeClr val="accent2">
                    <a:lumMod val="50000"/>
                  </a:schemeClr>
                </a:solidFill>
              </a:rPr>
              <a:t>Dr. Alejandro Brown / Ing. Juan Van </a:t>
            </a:r>
            <a:r>
              <a:rPr lang="es-ES_tradnl" sz="1500" dirty="0" err="1" smtClean="0">
                <a:solidFill>
                  <a:schemeClr val="accent2">
                    <a:lumMod val="50000"/>
                  </a:schemeClr>
                </a:solidFill>
              </a:rPr>
              <a:t>Gelderen</a:t>
            </a:r>
            <a:r>
              <a:rPr lang="es-ES_tradnl" sz="15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es-ES_tradnl" sz="15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es-ES_tradnl" sz="1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1354" y="1428750"/>
            <a:ext cx="8651631" cy="1657350"/>
          </a:xfrm>
        </p:spPr>
        <p:txBody>
          <a:bodyPr/>
          <a:lstStyle/>
          <a:p>
            <a:pPr eaLnBrk="1" hangingPunct="1">
              <a:defRPr/>
            </a:pPr>
            <a:r>
              <a:rPr lang="es-ES_tradnl" b="1" dirty="0" smtClean="0">
                <a:solidFill>
                  <a:schemeClr val="accent2">
                    <a:lumMod val="50000"/>
                  </a:schemeClr>
                </a:solidFill>
              </a:rPr>
              <a:t>PAISAJE PRODUCTIVO PROTEGIDO</a:t>
            </a:r>
          </a:p>
          <a:p>
            <a:pPr eaLnBrk="1" hangingPunct="1">
              <a:defRPr/>
            </a:pPr>
            <a:endParaRPr lang="es-ES_tradnl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eaLnBrk="1" hangingPunct="1">
              <a:defRPr/>
            </a:pPr>
            <a:endParaRPr lang="es-ES_tradnl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es-ES_tradnl" b="1" dirty="0" smtClean="0">
                <a:solidFill>
                  <a:schemeClr val="accent2">
                    <a:lumMod val="50000"/>
                  </a:schemeClr>
                </a:solidFill>
              </a:rPr>
              <a:t>Certificación </a:t>
            </a:r>
            <a:r>
              <a:rPr lang="es-ES_tradnl" b="1" dirty="0" err="1" smtClean="0">
                <a:solidFill>
                  <a:schemeClr val="accent2">
                    <a:lumMod val="50000"/>
                  </a:schemeClr>
                </a:solidFill>
              </a:rPr>
              <a:t>PRODUCTOYUNGAS-FCA</a:t>
            </a:r>
            <a:endParaRPr lang="es-ES_tradnl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eaLnBrk="1" hangingPunct="1">
              <a:defRPr/>
            </a:pPr>
            <a:endParaRPr lang="es-ES_tradnl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lum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014" y="-35474"/>
            <a:ext cx="1899138" cy="1121324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19 Grupo"/>
          <p:cNvGrpSpPr>
            <a:grpSpLocks/>
          </p:cNvGrpSpPr>
          <p:nvPr/>
        </p:nvGrpSpPr>
        <p:grpSpPr bwMode="auto">
          <a:xfrm>
            <a:off x="422031" y="1123950"/>
            <a:ext cx="7033846" cy="1085850"/>
            <a:chOff x="1523842" y="-228599"/>
            <a:chExt cx="5943758" cy="1219200"/>
          </a:xfrm>
        </p:grpSpPr>
        <p:grpSp>
          <p:nvGrpSpPr>
            <p:cNvPr id="5128" name="Group 12"/>
            <p:cNvGrpSpPr>
              <a:grpSpLocks/>
            </p:cNvGrpSpPr>
            <p:nvPr/>
          </p:nvGrpSpPr>
          <p:grpSpPr bwMode="auto">
            <a:xfrm>
              <a:off x="2362200" y="-187656"/>
              <a:ext cx="5105400" cy="1162336"/>
              <a:chOff x="0" y="1104"/>
              <a:chExt cx="5760" cy="1012"/>
            </a:xfrm>
          </p:grpSpPr>
          <p:pic>
            <p:nvPicPr>
              <p:cNvPr id="5130" name="Picture 13" descr="26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632" y="1104"/>
                <a:ext cx="1584" cy="1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31" name="Picture 14" descr="LedesmaMG26y27-7-04(2) 059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216" y="1104"/>
                <a:ext cx="1440" cy="1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32" name="Picture 15" descr="CargaCrudoC_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656" y="1104"/>
                <a:ext cx="1104" cy="1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33" name="Picture 16" descr="AAII_aérea complejo_09_0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0" y="1104"/>
                <a:ext cx="1632" cy="10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129" name="Picture 10" descr="Azucar_sobrecito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23842" y="-228599"/>
              <a:ext cx="865346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12 Rectángulo"/>
          <p:cNvSpPr/>
          <p:nvPr/>
        </p:nvSpPr>
        <p:spPr>
          <a:xfrm>
            <a:off x="422031" y="2266950"/>
            <a:ext cx="8440615" cy="292869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7925" tIns="38963" rIns="77925" bIns="38963">
            <a:spAutoFit/>
          </a:bodyPr>
          <a:lstStyle/>
          <a:p>
            <a:pPr marL="232693" indent="-232693" algn="l"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ü"/>
              <a:defRPr/>
            </a:pPr>
            <a:endParaRPr lang="es-AR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232693" indent="-232693" algn="l"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3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Somos una empresa agroindustrial argentina comprometida con el desarrollo del país. Empleamos a 7.900 personas y somos líderes en los mercados del azúcar, alcohol, </a:t>
            </a:r>
            <a:r>
              <a:rPr lang="es-AR" sz="1300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bioetanol</a:t>
            </a:r>
            <a:r>
              <a:rPr lang="es-AR" sz="13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, </a:t>
            </a:r>
            <a:r>
              <a:rPr lang="es-AR" sz="13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papel, cuadernos y repuestos escolares,</a:t>
            </a:r>
            <a:r>
              <a:rPr lang="es-AR" sz="13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frutas y jugos concentrados. </a:t>
            </a:r>
          </a:p>
          <a:p>
            <a:pPr marL="232693" indent="-232693" algn="l">
              <a:buClr>
                <a:schemeClr val="accent2">
                  <a:lumMod val="50000"/>
                </a:schemeClr>
              </a:buClr>
              <a:buSzPct val="100000"/>
              <a:defRPr/>
            </a:pPr>
            <a:endParaRPr lang="es-AR" sz="800" dirty="0" smtClean="0">
              <a:solidFill>
                <a:schemeClr val="tx2">
                  <a:lumMod val="95000"/>
                  <a:lumOff val="5000"/>
                </a:schemeClr>
              </a:solidFill>
            </a:endParaRPr>
          </a:p>
          <a:p>
            <a:pPr marL="232693" indent="-232693" algn="l"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3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Nuestro papel se elabora en base a la fibra de caña de azúcar, que es renovable anualmente.</a:t>
            </a:r>
            <a:r>
              <a:rPr lang="es-AR" sz="13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Para fabricar la pasta de celulosa usamos la misma caña con la que producimos azúcar, alcohol  y energía . </a:t>
            </a:r>
          </a:p>
          <a:p>
            <a:pPr marL="232693" indent="-232693" algn="l"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ü"/>
              <a:defRPr/>
            </a:pPr>
            <a:endParaRPr lang="es-AR" dirty="0" smtClean="0">
              <a:solidFill>
                <a:schemeClr val="tx2">
                  <a:lumMod val="95000"/>
                  <a:lumOff val="5000"/>
                </a:schemeClr>
              </a:solidFill>
            </a:endParaRPr>
          </a:p>
          <a:p>
            <a:pPr marL="232693" indent="-232693" algn="l"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3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En nuestro país </a:t>
            </a:r>
            <a:r>
              <a:rPr lang="es-AR" sz="13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casi el 50% de los papeles para impresión y escritura son fabricados a partir de la caña de azúcar</a:t>
            </a:r>
            <a:r>
              <a:rPr lang="es-AR" sz="13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232693" indent="-232693" algn="l"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ü"/>
              <a:defRPr/>
            </a:pPr>
            <a:endParaRPr lang="es-AR" dirty="0" smtClean="0">
              <a:solidFill>
                <a:schemeClr val="tx2">
                  <a:lumMod val="95000"/>
                  <a:lumOff val="5000"/>
                </a:schemeClr>
              </a:solidFill>
            </a:endParaRPr>
          </a:p>
          <a:p>
            <a:pPr marL="232693" indent="-232693" algn="l"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3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En Jujuy, Ledesma </a:t>
            </a:r>
            <a:r>
              <a:rPr lang="es-AR" sz="1300" b="1" i="1" u="sng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destina 2 de cada 3 hectáreas a la conservación </a:t>
            </a:r>
            <a:r>
              <a:rPr lang="es-AR" sz="13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de ambientes silvestres.</a:t>
            </a:r>
          </a:p>
          <a:p>
            <a:pPr marL="232693" indent="-232693" algn="l">
              <a:buClr>
                <a:schemeClr val="accent2">
                  <a:lumMod val="50000"/>
                </a:schemeClr>
              </a:buClr>
              <a:buSzPct val="100000"/>
              <a:defRPr/>
            </a:pPr>
            <a:endParaRPr lang="es-AR" sz="1300" b="1" dirty="0"/>
          </a:p>
        </p:txBody>
      </p:sp>
      <p:sp>
        <p:nvSpPr>
          <p:cNvPr id="11" name="10 Título"/>
          <p:cNvSpPr>
            <a:spLocks noGrp="1"/>
          </p:cNvSpPr>
          <p:nvPr>
            <p:ph type="title"/>
          </p:nvPr>
        </p:nvSpPr>
        <p:spPr>
          <a:xfrm>
            <a:off x="54219" y="228600"/>
            <a:ext cx="6346581" cy="742950"/>
          </a:xfrm>
        </p:spPr>
        <p:txBody>
          <a:bodyPr/>
          <a:lstStyle/>
          <a:p>
            <a:pPr>
              <a:buFont typeface="Wingdings" pitchFamily="2" charset="2"/>
              <a:defRPr/>
            </a:pPr>
            <a:r>
              <a:rPr lang="es-AR" sz="2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Nuestra Empresa</a:t>
            </a:r>
            <a:endParaRPr lang="es-AR" sz="2400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5A4DE0-10BA-4223-BFFF-A6DACB446C5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2031" y="1099684"/>
            <a:ext cx="4923692" cy="1155905"/>
          </a:xfrm>
          <a:solidFill>
            <a:schemeClr val="bg1">
              <a:lumMod val="95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ts val="511"/>
              </a:spcBef>
              <a:buClr>
                <a:srgbClr val="003300"/>
              </a:buClr>
              <a:buSzPct val="100000"/>
              <a:defRPr/>
            </a:pPr>
            <a:r>
              <a:rPr lang="es-ES" sz="1400" kern="1200" dirty="0" smtClean="0">
                <a:solidFill>
                  <a:srgbClr val="006600"/>
                </a:solidFill>
                <a:latin typeface="Arial" charset="0"/>
                <a:ea typeface="+mn-ea"/>
                <a:cs typeface="+mn-cs"/>
              </a:rPr>
              <a:t/>
            </a:r>
            <a:br>
              <a:rPr lang="es-ES" sz="1400" kern="1200" dirty="0" smtClean="0">
                <a:solidFill>
                  <a:srgbClr val="006600"/>
                </a:solidFill>
                <a:latin typeface="Arial" charset="0"/>
                <a:ea typeface="+mn-ea"/>
                <a:cs typeface="+mn-cs"/>
              </a:rPr>
            </a:br>
            <a:r>
              <a:rPr lang="es-ES_tradnl" sz="1400" kern="1200" dirty="0" smtClean="0">
                <a:solidFill>
                  <a:srgbClr val="006600"/>
                </a:solidFill>
                <a:latin typeface="Arial" charset="0"/>
                <a:ea typeface="+mn-ea"/>
                <a:cs typeface="+mn-cs"/>
              </a:rPr>
              <a:t>Fabricamos papeles a partir de fibra de caña de azúcar como materia prima principal,  en un proceso integral,  con  tecnología de última generación que se ha ido actualizando en forma continua.</a:t>
            </a:r>
            <a:endParaRPr lang="es-ES" sz="1400" kern="1200" dirty="0" smtClean="0">
              <a:solidFill>
                <a:srgbClr val="0066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9446" y="2400300"/>
            <a:ext cx="3024554" cy="2400300"/>
          </a:xfrm>
          <a:solidFill>
            <a:srgbClr val="006600"/>
          </a:solidFill>
        </p:spPr>
        <p:txBody>
          <a:bodyPr/>
          <a:lstStyle/>
          <a:p>
            <a:pPr eaLnBrk="1" hangingPunct="1"/>
            <a:r>
              <a:rPr lang="es-MX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Azúcar: 311.000 </a:t>
            </a:r>
            <a:r>
              <a:rPr lang="es-MX" sz="1400" b="1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tn</a:t>
            </a:r>
            <a:r>
              <a:rPr lang="es-MX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/año</a:t>
            </a:r>
          </a:p>
          <a:p>
            <a:pPr eaLnBrk="1" hangingPunct="1">
              <a:buFontTx/>
              <a:buNone/>
            </a:pPr>
            <a:endParaRPr lang="es-MX" sz="1200" b="1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s-MX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Papel: 125.000 </a:t>
            </a:r>
            <a:r>
              <a:rPr lang="es-MX" sz="1400" b="1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tn</a:t>
            </a:r>
            <a:r>
              <a:rPr lang="es-MX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/año</a:t>
            </a:r>
          </a:p>
          <a:p>
            <a:pPr eaLnBrk="1" hangingPunct="1">
              <a:buFontTx/>
              <a:buNone/>
            </a:pPr>
            <a:endParaRPr lang="es-MX" sz="1200" b="1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s-ES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Alcohol: 83.000.000 l/año</a:t>
            </a:r>
          </a:p>
          <a:p>
            <a:pPr eaLnBrk="1" hangingPunct="1"/>
            <a:r>
              <a:rPr lang="es-ES" sz="1400" b="1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Bio</a:t>
            </a:r>
            <a:r>
              <a:rPr lang="es-ES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-etanol: 54.000.000 l/año</a:t>
            </a:r>
          </a:p>
          <a:p>
            <a:pPr eaLnBrk="1" hangingPunct="1"/>
            <a:endParaRPr lang="es-ES" sz="1200" b="1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s-ES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Vapor y energía eléctrica por generación propia  con 40 % a partir de biomasa</a:t>
            </a: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70338" y="171450"/>
            <a:ext cx="5908431" cy="685800"/>
          </a:xfrm>
          <a:prstGeom prst="rect">
            <a:avLst/>
          </a:prstGeom>
        </p:spPr>
        <p:txBody>
          <a:bodyPr lIns="77925" tIns="38963" rIns="77925" bIns="38963"/>
          <a:lstStyle/>
          <a:p>
            <a:pPr algn="l" eaLnBrk="0" hangingPunct="0">
              <a:spcBef>
                <a:spcPct val="0"/>
              </a:spcBef>
              <a:buClrTx/>
              <a:buSzTx/>
              <a:defRPr/>
            </a:pPr>
            <a:r>
              <a:rPr lang="es-ES" sz="2400" b="1" kern="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Nuestra clave de competitividad y sustentabilidad es la integración…</a:t>
            </a:r>
            <a:endParaRPr lang="es-AR" sz="2400" b="1" kern="0" dirty="0">
              <a:solidFill>
                <a:schemeClr val="accent2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0" y="2400300"/>
            <a:ext cx="6400800" cy="2400300"/>
            <a:chOff x="-34162" y="3505200"/>
            <a:chExt cx="7120762" cy="2895600"/>
          </a:xfrm>
        </p:grpSpPr>
        <p:pic>
          <p:nvPicPr>
            <p:cNvPr id="2056" name="Picture 2" descr="C:\Users\Juan\Pictures\ENTORNO\caña y cañaveral 00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4162" y="3505201"/>
              <a:ext cx="4100382" cy="289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026" name="Object 5"/>
            <p:cNvGraphicFramePr>
              <a:graphicFrameLocks noChangeAspect="1"/>
            </p:cNvGraphicFramePr>
            <p:nvPr/>
          </p:nvGraphicFramePr>
          <p:xfrm>
            <a:off x="3886200" y="3505200"/>
            <a:ext cx="3200400" cy="2895600"/>
          </p:xfrm>
          <a:graphic>
            <a:graphicData uri="http://schemas.openxmlformats.org/presentationml/2006/ole">
              <p:oleObj spid="_x0000_s2054" name="Archivo de imagen" r:id="rId5" imgW="8128418" imgH="6096313" progId="">
                <p:embed/>
              </p:oleObj>
            </a:graphicData>
          </a:graphic>
        </p:graphicFrame>
        <p:sp>
          <p:nvSpPr>
            <p:cNvPr id="1029" name="Text Box 6"/>
            <p:cNvSpPr txBox="1">
              <a:spLocks noChangeArrowheads="1"/>
            </p:cNvSpPr>
            <p:nvPr/>
          </p:nvSpPr>
          <p:spPr bwMode="auto">
            <a:xfrm>
              <a:off x="3571875" y="3581400"/>
              <a:ext cx="2762250" cy="482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MX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EL CAÑAVERAL</a:t>
              </a:r>
              <a:endParaRPr lang="es-E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0877E-73E4-4BFE-B9B4-AD61F07F548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9381" y="571500"/>
            <a:ext cx="9292486" cy="4572000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70339" y="114300"/>
            <a:ext cx="4431323" cy="571500"/>
          </a:xfrm>
        </p:spPr>
        <p:txBody>
          <a:bodyPr/>
          <a:lstStyle/>
          <a:p>
            <a:pPr>
              <a:defRPr/>
            </a:pPr>
            <a:r>
              <a:rPr lang="es-AR" sz="2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Proceso de Producción</a:t>
            </a: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7807569" y="100012"/>
          <a:ext cx="1266092" cy="814388"/>
        </p:xfrm>
        <a:graphic>
          <a:graphicData uri="http://schemas.openxmlformats.org/presentationml/2006/ole">
            <p:oleObj spid="_x0000_s34819" name="Imagen de mapa de bits" r:id="rId4" imgW="1704960" imgH="1438200" progId="PBrush">
              <p:embed/>
            </p:oleObj>
          </a:graphicData>
        </a:graphic>
      </p:graphicFrame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5A4DE0-10BA-4223-BFFF-A6DACB446C5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 descr="entrada al parq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1" y="971550"/>
            <a:ext cx="7057881" cy="4114800"/>
          </a:xfrm>
          <a:prstGeom prst="rect">
            <a:avLst/>
          </a:prstGeom>
        </p:spPr>
      </p:pic>
      <p:sp>
        <p:nvSpPr>
          <p:cNvPr id="19459" name="2 CuadroTexto"/>
          <p:cNvSpPr txBox="1">
            <a:spLocks noChangeArrowheads="1"/>
          </p:cNvSpPr>
          <p:nvPr/>
        </p:nvSpPr>
        <p:spPr bwMode="auto">
          <a:xfrm>
            <a:off x="70338" y="292894"/>
            <a:ext cx="5134708" cy="448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925" tIns="38963" rIns="77925" bIns="38963">
            <a:spAutoFit/>
          </a:bodyPr>
          <a:lstStyle/>
          <a:p>
            <a:pPr algn="l" eaLnBrk="0" hangingPunct="0">
              <a:spcBef>
                <a:spcPct val="0"/>
              </a:spcBef>
              <a:buClrTx/>
              <a:buSzTx/>
              <a:defRPr/>
            </a:pPr>
            <a:r>
              <a:rPr lang="es-AR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s-AR" sz="2400" b="1" kern="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Cuidando nuestro entorno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0877E-73E4-4BFE-B9B4-AD61F07F548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19460" name="2 CuadroTexto"/>
          <p:cNvSpPr txBox="1">
            <a:spLocks noChangeArrowheads="1"/>
          </p:cNvSpPr>
          <p:nvPr/>
        </p:nvSpPr>
        <p:spPr bwMode="auto">
          <a:xfrm>
            <a:off x="345831" y="971550"/>
            <a:ext cx="3997569" cy="7250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511"/>
              </a:spcBef>
              <a:buClr>
                <a:srgbClr val="003300"/>
              </a:buClr>
              <a:buSzPct val="100000"/>
              <a:defRPr/>
            </a:pPr>
            <a:r>
              <a:rPr lang="es-AR" sz="1400" b="1" dirty="0">
                <a:solidFill>
                  <a:srgbClr val="006600"/>
                </a:solidFill>
              </a:rPr>
              <a:t>En 1975 Ledesma donó a Parques Nacionales </a:t>
            </a:r>
            <a:r>
              <a:rPr lang="es-AR" sz="1400" b="1" dirty="0" smtClean="0">
                <a:solidFill>
                  <a:srgbClr val="006600"/>
                </a:solidFill>
              </a:rPr>
              <a:t>75 </a:t>
            </a:r>
            <a:r>
              <a:rPr lang="es-AR" sz="1400" b="1" dirty="0">
                <a:solidFill>
                  <a:srgbClr val="006600"/>
                </a:solidFill>
              </a:rPr>
              <a:t>mil hectáreas para la creación del Parque Nacional </a:t>
            </a:r>
            <a:r>
              <a:rPr lang="es-AR" sz="1400" b="1" dirty="0" err="1">
                <a:solidFill>
                  <a:srgbClr val="006600"/>
                </a:solidFill>
              </a:rPr>
              <a:t>Calilegua</a:t>
            </a:r>
            <a:r>
              <a:rPr lang="es-AR" sz="1400" b="1" dirty="0">
                <a:solidFill>
                  <a:srgbClr val="006600"/>
                </a:solidFill>
              </a:rPr>
              <a:t> </a:t>
            </a:r>
          </a:p>
        </p:txBody>
      </p:sp>
      <p:grpSp>
        <p:nvGrpSpPr>
          <p:cNvPr id="9" name="8 Grupo"/>
          <p:cNvGrpSpPr/>
          <p:nvPr/>
        </p:nvGrpSpPr>
        <p:grpSpPr>
          <a:xfrm>
            <a:off x="304800" y="971550"/>
            <a:ext cx="8610600" cy="4248150"/>
            <a:chOff x="209550" y="1105495"/>
            <a:chExt cx="9296400" cy="5535304"/>
          </a:xfrm>
        </p:grpSpPr>
        <p:pic>
          <p:nvPicPr>
            <p:cNvPr id="48129" name="Picture 1" descr="C:\Users\oscar\AppData\Local\Microsoft\Windows\Temporary Internet Files\Content.Outlook\B50VZDEN\calilegua tondini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9550" y="1105495"/>
              <a:ext cx="9296400" cy="5535304"/>
            </a:xfrm>
            <a:prstGeom prst="rect">
              <a:avLst/>
            </a:prstGeom>
            <a:noFill/>
          </p:spPr>
        </p:pic>
        <p:sp>
          <p:nvSpPr>
            <p:cNvPr id="8" name="2 CuadroTexto"/>
            <p:cNvSpPr txBox="1">
              <a:spLocks noChangeArrowheads="1"/>
            </p:cNvSpPr>
            <p:nvPr/>
          </p:nvSpPr>
          <p:spPr bwMode="auto">
            <a:xfrm>
              <a:off x="457200" y="1403359"/>
              <a:ext cx="4495800" cy="410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511"/>
                </a:spcBef>
                <a:buClr>
                  <a:srgbClr val="003300"/>
                </a:buClr>
                <a:buSzPct val="100000"/>
                <a:defRPr/>
              </a:pPr>
              <a:r>
                <a:rPr lang="es-AR" sz="1400" b="1" dirty="0" smtClean="0">
                  <a:solidFill>
                    <a:srgbClr val="FFFF00"/>
                  </a:solidFill>
                </a:rPr>
                <a:t>Parque </a:t>
              </a:r>
              <a:r>
                <a:rPr lang="es-AR" sz="1400" b="1" dirty="0">
                  <a:solidFill>
                    <a:srgbClr val="FFFF00"/>
                  </a:solidFill>
                </a:rPr>
                <a:t>Nacional </a:t>
              </a:r>
              <a:r>
                <a:rPr lang="es-AR" sz="1400" b="1" dirty="0" err="1">
                  <a:solidFill>
                    <a:srgbClr val="FFFF00"/>
                  </a:solidFill>
                </a:rPr>
                <a:t>Calilegua</a:t>
              </a:r>
              <a:r>
                <a:rPr lang="es-AR" sz="1400" b="1" dirty="0">
                  <a:solidFill>
                    <a:srgbClr val="FFFF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26 Grupo"/>
          <p:cNvGrpSpPr/>
          <p:nvPr/>
        </p:nvGrpSpPr>
        <p:grpSpPr>
          <a:xfrm>
            <a:off x="0" y="2044386"/>
            <a:ext cx="9144000" cy="3043910"/>
            <a:chOff x="0" y="2438400"/>
            <a:chExt cx="9906000" cy="4058547"/>
          </a:xfrm>
        </p:grpSpPr>
        <p:sp>
          <p:nvSpPr>
            <p:cNvPr id="21506" name="31 CuadroTexto"/>
            <p:cNvSpPr txBox="1">
              <a:spLocks noChangeArrowheads="1"/>
            </p:cNvSpPr>
            <p:nvPr/>
          </p:nvSpPr>
          <p:spPr bwMode="auto">
            <a:xfrm>
              <a:off x="0" y="2438400"/>
              <a:ext cx="9906000" cy="4058547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endParaRPr lang="es-AR" sz="13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>
                <a:defRPr/>
              </a:pPr>
              <a:endParaRPr lang="es-AR" sz="13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>
                <a:defRPr/>
              </a:pPr>
              <a:endParaRPr lang="es-AR" sz="13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>
                <a:defRPr/>
              </a:pPr>
              <a:endParaRPr lang="es-AR" sz="13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>
                <a:defRPr/>
              </a:pPr>
              <a:endParaRPr lang="es-AR" sz="13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>
                <a:defRPr/>
              </a:pPr>
              <a:endParaRPr lang="es-AR" sz="13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>
                <a:defRPr/>
              </a:pPr>
              <a:endParaRPr lang="es-AR" sz="13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>
                <a:defRPr/>
              </a:pPr>
              <a:endParaRPr lang="es-AR" sz="13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>
                <a:defRPr/>
              </a:pPr>
              <a:endParaRPr lang="es-AR" sz="13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>
                <a:defRPr/>
              </a:pPr>
              <a:endParaRPr lang="es-AR" sz="13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>
                <a:defRPr/>
              </a:pPr>
              <a:endParaRPr lang="es-AR" sz="13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>
                <a:defRPr/>
              </a:pPr>
              <a:endParaRPr lang="es-AR" sz="13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grpSp>
          <p:nvGrpSpPr>
            <p:cNvPr id="2" name="Group 5"/>
            <p:cNvGrpSpPr>
              <a:grpSpLocks/>
            </p:cNvGrpSpPr>
            <p:nvPr/>
          </p:nvGrpSpPr>
          <p:grpSpPr bwMode="auto">
            <a:xfrm>
              <a:off x="0" y="2438400"/>
              <a:ext cx="9489811" cy="2870202"/>
              <a:chOff x="84" y="1661"/>
              <a:chExt cx="5518" cy="1808"/>
            </a:xfrm>
            <a:solidFill>
              <a:srgbClr val="92D050"/>
            </a:solidFill>
          </p:grpSpPr>
          <p:sp>
            <p:nvSpPr>
              <p:cNvPr id="4105" name="Line 6"/>
              <p:cNvSpPr>
                <a:spLocks noChangeShapeType="1"/>
              </p:cNvSpPr>
              <p:nvPr/>
            </p:nvSpPr>
            <p:spPr bwMode="auto">
              <a:xfrm>
                <a:off x="158" y="2316"/>
                <a:ext cx="5444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>
                  <a:defRPr/>
                </a:pPr>
                <a:endParaRPr lang="es-AR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06" name="Line 7"/>
              <p:cNvSpPr>
                <a:spLocks noChangeShapeType="1"/>
              </p:cNvSpPr>
              <p:nvPr/>
            </p:nvSpPr>
            <p:spPr bwMode="auto">
              <a:xfrm>
                <a:off x="1804" y="2205"/>
                <a:ext cx="0" cy="227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AR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07" name="Line 8"/>
              <p:cNvSpPr>
                <a:spLocks noChangeShapeType="1"/>
              </p:cNvSpPr>
              <p:nvPr/>
            </p:nvSpPr>
            <p:spPr bwMode="auto">
              <a:xfrm>
                <a:off x="1123" y="2205"/>
                <a:ext cx="0" cy="227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AR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08" name="Line 9"/>
              <p:cNvSpPr>
                <a:spLocks noChangeShapeType="1"/>
              </p:cNvSpPr>
              <p:nvPr/>
            </p:nvSpPr>
            <p:spPr bwMode="auto">
              <a:xfrm>
                <a:off x="431" y="2205"/>
                <a:ext cx="0" cy="227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AR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09" name="Line 10"/>
              <p:cNvSpPr>
                <a:spLocks noChangeShapeType="1"/>
              </p:cNvSpPr>
              <p:nvPr/>
            </p:nvSpPr>
            <p:spPr bwMode="auto">
              <a:xfrm>
                <a:off x="2484" y="2205"/>
                <a:ext cx="0" cy="227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AR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11" name="Line 12"/>
              <p:cNvSpPr>
                <a:spLocks noChangeShapeType="1"/>
              </p:cNvSpPr>
              <p:nvPr/>
            </p:nvSpPr>
            <p:spPr bwMode="auto">
              <a:xfrm>
                <a:off x="3230" y="2189"/>
                <a:ext cx="0" cy="227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AR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12" name="Text Box 13"/>
              <p:cNvSpPr txBox="1">
                <a:spLocks noChangeArrowheads="1"/>
              </p:cNvSpPr>
              <p:nvPr/>
            </p:nvSpPr>
            <p:spPr bwMode="auto">
              <a:xfrm>
                <a:off x="84" y="2478"/>
                <a:ext cx="693" cy="41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2002: EIA </a:t>
                </a:r>
                <a:r>
                  <a:rPr lang="es-AR" sz="1300" dirty="0" err="1">
                    <a:solidFill>
                      <a:schemeClr val="accent2">
                        <a:lumMod val="50000"/>
                      </a:schemeClr>
                    </a:solidFill>
                  </a:rPr>
                  <a:t>Sauzalito</a:t>
                </a:r>
                <a:endParaRPr lang="es-ES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13" name="Line 14"/>
              <p:cNvSpPr>
                <a:spLocks noChangeShapeType="1"/>
              </p:cNvSpPr>
              <p:nvPr/>
            </p:nvSpPr>
            <p:spPr bwMode="auto">
              <a:xfrm>
                <a:off x="4781" y="2189"/>
                <a:ext cx="0" cy="227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AR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14" name="Line 15"/>
              <p:cNvSpPr>
                <a:spLocks noChangeShapeType="1"/>
              </p:cNvSpPr>
              <p:nvPr/>
            </p:nvSpPr>
            <p:spPr bwMode="auto">
              <a:xfrm>
                <a:off x="3983" y="2189"/>
                <a:ext cx="0" cy="227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AR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15" name="AutoShape 16"/>
              <p:cNvSpPr>
                <a:spLocks/>
              </p:cNvSpPr>
              <p:nvPr/>
            </p:nvSpPr>
            <p:spPr bwMode="auto">
              <a:xfrm rot="-5400000">
                <a:off x="1746" y="1479"/>
                <a:ext cx="136" cy="1316"/>
              </a:xfrm>
              <a:prstGeom prst="rightBrace">
                <a:avLst>
                  <a:gd name="adj1" fmla="val 80637"/>
                  <a:gd name="adj2" fmla="val 50421"/>
                </a:avLst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s-AR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16" name="Text Box 17"/>
              <p:cNvSpPr txBox="1">
                <a:spLocks noChangeArrowheads="1"/>
              </p:cNvSpPr>
              <p:nvPr/>
            </p:nvSpPr>
            <p:spPr bwMode="auto">
              <a:xfrm>
                <a:off x="1247" y="1661"/>
                <a:ext cx="1134" cy="41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2003-2004: Habilitaciones Talar</a:t>
                </a:r>
                <a:endParaRPr lang="es-ES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17" name="Text Box 18"/>
              <p:cNvSpPr txBox="1">
                <a:spLocks noChangeArrowheads="1"/>
              </p:cNvSpPr>
              <p:nvPr/>
            </p:nvSpPr>
            <p:spPr bwMode="auto">
              <a:xfrm>
                <a:off x="781" y="2478"/>
                <a:ext cx="693" cy="58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2003: Objeciones </a:t>
                </a:r>
                <a:r>
                  <a:rPr lang="es-AR" sz="1300" dirty="0" err="1">
                    <a:solidFill>
                      <a:schemeClr val="accent2">
                        <a:lumMod val="50000"/>
                      </a:schemeClr>
                    </a:solidFill>
                  </a:rPr>
                  <a:t>Sauzalito</a:t>
                </a:r>
                <a:endParaRPr lang="es-ES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18" name="Text Box 19"/>
              <p:cNvSpPr txBox="1">
                <a:spLocks noChangeArrowheads="1"/>
              </p:cNvSpPr>
              <p:nvPr/>
            </p:nvSpPr>
            <p:spPr bwMode="auto">
              <a:xfrm>
                <a:off x="2142" y="2478"/>
                <a:ext cx="693" cy="41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2005: POT Ledesma</a:t>
                </a:r>
                <a:endParaRPr lang="es-ES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19" name="Text Box 20"/>
              <p:cNvSpPr txBox="1">
                <a:spLocks noChangeArrowheads="1"/>
              </p:cNvSpPr>
              <p:nvPr/>
            </p:nvSpPr>
            <p:spPr bwMode="auto">
              <a:xfrm>
                <a:off x="1292" y="3022"/>
                <a:ext cx="1238" cy="44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buFontTx/>
                  <a:buChar char="-"/>
                  <a:defRPr/>
                </a:pP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Mesa de diálogo</a:t>
                </a:r>
              </a:p>
              <a:p>
                <a:pPr>
                  <a:buFontTx/>
                  <a:buChar char="-"/>
                  <a:defRPr/>
                </a:pP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 Pro-Yungas</a:t>
                </a:r>
                <a:endParaRPr lang="es-ES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20" name="Line 21"/>
              <p:cNvSpPr>
                <a:spLocks noChangeShapeType="1"/>
              </p:cNvSpPr>
              <p:nvPr/>
            </p:nvSpPr>
            <p:spPr bwMode="auto">
              <a:xfrm>
                <a:off x="1156" y="2976"/>
                <a:ext cx="273" cy="18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>
                  <a:defRPr/>
                </a:pPr>
                <a:endParaRPr lang="es-AR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21" name="Line 22"/>
              <p:cNvSpPr>
                <a:spLocks noChangeShapeType="1"/>
              </p:cNvSpPr>
              <p:nvPr/>
            </p:nvSpPr>
            <p:spPr bwMode="auto">
              <a:xfrm flipV="1">
                <a:off x="2381" y="2840"/>
                <a:ext cx="181" cy="363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>
                  <a:defRPr/>
                </a:pPr>
                <a:endParaRPr lang="es-AR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22" name="Text Box 23"/>
              <p:cNvSpPr txBox="1">
                <a:spLocks noChangeArrowheads="1"/>
              </p:cNvSpPr>
              <p:nvPr/>
            </p:nvSpPr>
            <p:spPr bwMode="auto">
              <a:xfrm>
                <a:off x="3053" y="2477"/>
                <a:ext cx="1827" cy="8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2007: Acta </a:t>
                </a:r>
                <a:r>
                  <a:rPr lang="es-AR" sz="1300" dirty="0" err="1">
                    <a:solidFill>
                      <a:schemeClr val="accent2">
                        <a:lumMod val="50000"/>
                      </a:schemeClr>
                    </a:solidFill>
                  </a:rPr>
                  <a:t>POT</a:t>
                </a: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 </a:t>
                </a:r>
              </a:p>
              <a:p>
                <a:pPr>
                  <a:defRPr/>
                </a:pPr>
                <a:r>
                  <a:rPr lang="es-AR" sz="1300" dirty="0" err="1">
                    <a:solidFill>
                      <a:schemeClr val="accent2">
                        <a:lumMod val="50000"/>
                      </a:schemeClr>
                    </a:solidFill>
                  </a:rPr>
                  <a:t>Greenpace</a:t>
                </a: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, </a:t>
                </a:r>
              </a:p>
              <a:p>
                <a:pPr>
                  <a:defRPr/>
                </a:pPr>
                <a:r>
                  <a:rPr lang="es-AR" sz="1300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Fundación </a:t>
                </a: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Vida  Silvestre, </a:t>
                </a:r>
              </a:p>
              <a:p>
                <a:pPr>
                  <a:defRPr/>
                </a:pPr>
                <a:r>
                  <a:rPr lang="es-AR" sz="1300" dirty="0" err="1">
                    <a:solidFill>
                      <a:schemeClr val="accent2">
                        <a:lumMod val="50000"/>
                      </a:schemeClr>
                    </a:solidFill>
                  </a:rPr>
                  <a:t>Adm</a:t>
                </a: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. de Parques Nacionales</a:t>
                </a:r>
                <a:endParaRPr lang="es-ES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23" name="Text Box 24"/>
              <p:cNvSpPr txBox="1">
                <a:spLocks noChangeArrowheads="1"/>
              </p:cNvSpPr>
              <p:nvPr/>
            </p:nvSpPr>
            <p:spPr bwMode="auto">
              <a:xfrm>
                <a:off x="3496" y="1757"/>
                <a:ext cx="693" cy="58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Dic. 2007: Ley 26.331 (Bosques)</a:t>
                </a:r>
                <a:endParaRPr lang="es-ES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24" name="Text Box 25"/>
              <p:cNvSpPr txBox="1">
                <a:spLocks noChangeArrowheads="1"/>
              </p:cNvSpPr>
              <p:nvPr/>
            </p:nvSpPr>
            <p:spPr bwMode="auto">
              <a:xfrm>
                <a:off x="4382" y="1709"/>
                <a:ext cx="862" cy="61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Nov. 2008: </a:t>
                </a:r>
                <a:r>
                  <a:rPr lang="es-AR" sz="1300" dirty="0" err="1">
                    <a:solidFill>
                      <a:schemeClr val="accent2">
                        <a:lumMod val="50000"/>
                      </a:schemeClr>
                    </a:solidFill>
                  </a:rPr>
                  <a:t>POT</a:t>
                </a: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 </a:t>
                </a:r>
                <a:r>
                  <a:rPr lang="es-AR" sz="1300" dirty="0" err="1">
                    <a:solidFill>
                      <a:schemeClr val="accent2">
                        <a:lumMod val="50000"/>
                      </a:schemeClr>
                    </a:solidFill>
                  </a:rPr>
                  <a:t>prov</a:t>
                </a:r>
                <a:endParaRPr lang="es-AR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pPr>
                  <a:defRPr/>
                </a:pP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 (D-2187 </a:t>
                </a:r>
                <a:r>
                  <a:rPr lang="es-AR" sz="1300" dirty="0" err="1">
                    <a:solidFill>
                      <a:schemeClr val="accent2">
                        <a:lumMod val="50000"/>
                      </a:schemeClr>
                    </a:solidFill>
                  </a:rPr>
                  <a:t>PMA</a:t>
                </a:r>
                <a:r>
                  <a:rPr lang="es-AR" sz="1300" dirty="0">
                    <a:solidFill>
                      <a:schemeClr val="accent2">
                        <a:lumMod val="50000"/>
                      </a:schemeClr>
                    </a:solidFill>
                  </a:rPr>
                  <a:t>)</a:t>
                </a:r>
                <a:endParaRPr lang="es-ES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1195754" y="1244285"/>
            <a:ext cx="725072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925" tIns="38963" rIns="77925" bIns="38963" anchor="ctr"/>
          <a:lstStyle/>
          <a:p>
            <a:pPr>
              <a:spcBef>
                <a:spcPct val="50000"/>
              </a:spcBef>
              <a:defRPr/>
            </a:pPr>
            <a:r>
              <a:rPr lang="es-ES_tradnl" sz="2400" dirty="0">
                <a:solidFill>
                  <a:schemeClr val="accent2">
                    <a:lumMod val="50000"/>
                  </a:schemeClr>
                </a:solidFill>
              </a:rPr>
              <a:t>   </a:t>
            </a:r>
            <a:endParaRPr lang="es-ES_tradnl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  <a:defRPr/>
            </a:pPr>
            <a:endParaRPr lang="es-ES_tradnl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510" name="30 CuadroTexto"/>
          <p:cNvSpPr txBox="1">
            <a:spLocks noChangeArrowheads="1"/>
          </p:cNvSpPr>
          <p:nvPr/>
        </p:nvSpPr>
        <p:spPr bwMode="auto">
          <a:xfrm>
            <a:off x="281354" y="1020612"/>
            <a:ext cx="8510954" cy="78913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  <a:spAutoFit/>
          </a:bodyPr>
          <a:lstStyle/>
          <a:p>
            <a:pPr marL="292219" indent="-292219" algn="l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400" b="1" dirty="0">
              <a:solidFill>
                <a:srgbClr val="006600"/>
              </a:solidFill>
            </a:endParaRPr>
          </a:p>
          <a:p>
            <a:pPr marL="292219" indent="-292219" algn="l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b="1" dirty="0" smtClean="0">
                <a:solidFill>
                  <a:srgbClr val="006600"/>
                </a:solidFill>
              </a:rPr>
              <a:t>Resolvimos “un conflicto” apelando al diálogo y la buena voluntad…dando como resultado una excelente herramienta que es el Plan </a:t>
            </a:r>
            <a:r>
              <a:rPr lang="es-AR" sz="1400" b="1" dirty="0">
                <a:solidFill>
                  <a:srgbClr val="006600"/>
                </a:solidFill>
              </a:rPr>
              <a:t>de Ordenamiento </a:t>
            </a:r>
            <a:r>
              <a:rPr lang="es-AR" sz="1400" b="1" dirty="0" smtClean="0">
                <a:solidFill>
                  <a:srgbClr val="006600"/>
                </a:solidFill>
              </a:rPr>
              <a:t>Territorial.</a:t>
            </a:r>
            <a:endParaRPr lang="es-AR" sz="1400" b="1" dirty="0">
              <a:solidFill>
                <a:srgbClr val="006600"/>
              </a:solidFill>
            </a:endParaRPr>
          </a:p>
        </p:txBody>
      </p:sp>
      <p:sp>
        <p:nvSpPr>
          <p:cNvPr id="26" name="1 Título"/>
          <p:cNvSpPr txBox="1">
            <a:spLocks/>
          </p:cNvSpPr>
          <p:nvPr/>
        </p:nvSpPr>
        <p:spPr>
          <a:xfrm>
            <a:off x="140677" y="228600"/>
            <a:ext cx="6488723" cy="514350"/>
          </a:xfrm>
          <a:prstGeom prst="rect">
            <a:avLst/>
          </a:prstGeom>
        </p:spPr>
        <p:txBody>
          <a:bodyPr lIns="77925" tIns="38963" rIns="77925" bIns="38963"/>
          <a:lstStyle/>
          <a:p>
            <a:pPr algn="l" eaLnBrk="0" hangingPunct="0">
              <a:spcBef>
                <a:spcPct val="0"/>
              </a:spcBef>
              <a:buClrTx/>
              <a:buSzTx/>
              <a:defRPr/>
            </a:pPr>
            <a:r>
              <a:rPr lang="es-ES" sz="2400" b="1" kern="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Relación con </a:t>
            </a:r>
            <a:r>
              <a:rPr lang="es-ES" sz="2400" b="1" kern="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la Fundación ProYungas</a:t>
            </a:r>
            <a:endParaRPr lang="es-AR" sz="2400" b="1" kern="0" dirty="0">
              <a:solidFill>
                <a:schemeClr val="accent2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8" name="2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0877E-73E4-4BFE-B9B4-AD61F07F548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950"/>
            <a:ext cx="8432800" cy="474345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231" y="0"/>
            <a:ext cx="1535319" cy="914400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0877E-73E4-4BFE-B9B4-AD61F07F548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0 CuadroTexto"/>
          <p:cNvSpPr txBox="1">
            <a:spLocks noChangeArrowheads="1"/>
          </p:cNvSpPr>
          <p:nvPr/>
        </p:nvSpPr>
        <p:spPr bwMode="auto">
          <a:xfrm>
            <a:off x="6049108" y="2400300"/>
            <a:ext cx="2602523" cy="109947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  <a:spAutoFit/>
          </a:bodyPr>
          <a:lstStyle/>
          <a:p>
            <a:pPr marL="292219" indent="-292219" algn="l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400" b="1" dirty="0">
              <a:solidFill>
                <a:srgbClr val="006600"/>
              </a:solidFill>
            </a:endParaRPr>
          </a:p>
          <a:p>
            <a:pPr marL="292219" indent="-292219" algn="l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500" b="1" dirty="0" smtClean="0">
                <a:solidFill>
                  <a:srgbClr val="003300"/>
                </a:solidFill>
              </a:rPr>
              <a:t>Vínculo en el NOA de caña y Yungas</a:t>
            </a:r>
          </a:p>
          <a:p>
            <a:pPr marL="292219" indent="-292219" algn="l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400" b="1" dirty="0">
              <a:solidFill>
                <a:srgbClr val="006600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27077" cy="514381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231" y="0"/>
            <a:ext cx="1535319" cy="914400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0877E-73E4-4BFE-B9B4-AD61F07F548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0 CuadroTexto"/>
          <p:cNvSpPr txBox="1">
            <a:spLocks noChangeArrowheads="1"/>
          </p:cNvSpPr>
          <p:nvPr/>
        </p:nvSpPr>
        <p:spPr bwMode="auto">
          <a:xfrm>
            <a:off x="351692" y="57150"/>
            <a:ext cx="5978769" cy="78913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  <a:spAutoFit/>
          </a:bodyPr>
          <a:lstStyle/>
          <a:p>
            <a:pPr marL="292219" indent="-292219" algn="l">
              <a:spcBef>
                <a:spcPts val="511"/>
              </a:spcBef>
              <a:buClr>
                <a:srgbClr val="003300"/>
              </a:buClr>
              <a:buSzPct val="100000"/>
              <a:defRPr/>
            </a:pPr>
            <a:endParaRPr lang="es-AR" sz="1400" b="1" dirty="0">
              <a:solidFill>
                <a:srgbClr val="006600"/>
              </a:solidFill>
            </a:endParaRPr>
          </a:p>
          <a:p>
            <a:pPr marL="81172" algn="l">
              <a:spcBef>
                <a:spcPts val="511"/>
              </a:spcBef>
              <a:buClr>
                <a:srgbClr val="003300"/>
              </a:buClr>
              <a:buSzPct val="100000"/>
              <a:defRPr/>
            </a:pPr>
            <a:r>
              <a:rPr lang="es-AR" sz="1400" b="1" dirty="0" smtClean="0">
                <a:solidFill>
                  <a:srgbClr val="006600"/>
                </a:solidFill>
              </a:rPr>
              <a:t>Es posible producir rentablemente y conservar la biodiversidad en áreas de alta valoración ambiental.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lum contras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2" y="1028700"/>
            <a:ext cx="8445644" cy="396165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69" y="1"/>
            <a:ext cx="1336431" cy="914400"/>
          </a:xfrm>
          <a:prstGeom prst="rect">
            <a:avLst/>
          </a:prstGeo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0877E-73E4-4BFE-B9B4-AD61F07F548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338" y="0"/>
            <a:ext cx="9214338" cy="514350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140677" y="344761"/>
            <a:ext cx="4290646" cy="512490"/>
          </a:xfrm>
          <a:prstGeom prst="rect">
            <a:avLst/>
          </a:prstGeom>
          <a:noFill/>
        </p:spPr>
        <p:txBody>
          <a:bodyPr lIns="77925" tIns="38963" rIns="77925" bIns="38963"/>
          <a:lstStyle/>
          <a:p>
            <a:pPr algn="l" eaLnBrk="0" hangingPunct="0">
              <a:spcBef>
                <a:spcPct val="0"/>
              </a:spcBef>
              <a:buClrTx/>
              <a:buSzTx/>
              <a:defRPr/>
            </a:pPr>
            <a:r>
              <a:rPr lang="es-AR" sz="2400" b="1" kern="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Expectativas de la marca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69" y="1"/>
            <a:ext cx="1336431" cy="91440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5A4DE0-10BA-4223-BFFF-A6DACB446C5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664" y="1420586"/>
            <a:ext cx="5499336" cy="2922815"/>
          </a:xfrm>
          <a:prstGeom prst="rect">
            <a:avLst/>
          </a:prstGeom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0" y="895350"/>
            <a:ext cx="3587262" cy="444911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  <a:spAutoFit/>
          </a:bodyPr>
          <a:lstStyle/>
          <a:p>
            <a:pPr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ES" sz="1400" b="1" dirty="0" smtClean="0">
              <a:solidFill>
                <a:srgbClr val="006600"/>
              </a:solidFill>
            </a:endParaRPr>
          </a:p>
          <a:p>
            <a:pPr marL="227282" indent="-227282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ES" sz="1400" b="1" dirty="0" smtClean="0">
                <a:solidFill>
                  <a:srgbClr val="006600"/>
                </a:solidFill>
              </a:rPr>
              <a:t>Cumplimiento de las leyes y normas provinciales, nacionales e internacionales en materia ambiental y social.</a:t>
            </a:r>
          </a:p>
          <a:p>
            <a:pPr marL="227282" indent="-227282" algn="l" eaLnBrk="0" hangingPunct="0">
              <a:spcBef>
                <a:spcPts val="511"/>
              </a:spcBef>
              <a:buClr>
                <a:srgbClr val="003300"/>
              </a:buClr>
              <a:buSzPct val="100000"/>
              <a:defRPr/>
            </a:pPr>
            <a:endParaRPr lang="es-ES" b="1" dirty="0" smtClean="0">
              <a:solidFill>
                <a:srgbClr val="006600"/>
              </a:solidFill>
            </a:endParaRPr>
          </a:p>
          <a:p>
            <a:pPr marL="227282" indent="-227282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b="1" dirty="0" smtClean="0">
                <a:solidFill>
                  <a:srgbClr val="006600"/>
                </a:solidFill>
              </a:rPr>
              <a:t>Manejo </a:t>
            </a:r>
            <a:r>
              <a:rPr lang="es-AR" sz="1400" b="1" dirty="0">
                <a:solidFill>
                  <a:srgbClr val="006600"/>
                </a:solidFill>
              </a:rPr>
              <a:t>productivo </a:t>
            </a:r>
            <a:r>
              <a:rPr lang="es-AR" sz="1400" b="1" dirty="0" smtClean="0">
                <a:solidFill>
                  <a:srgbClr val="006600"/>
                </a:solidFill>
              </a:rPr>
              <a:t>eficiente de los </a:t>
            </a:r>
            <a:r>
              <a:rPr lang="es-AR" sz="1400" b="1" dirty="0">
                <a:solidFill>
                  <a:srgbClr val="006600"/>
                </a:solidFill>
              </a:rPr>
              <a:t>múltiples productos y servicios del bosque </a:t>
            </a:r>
            <a:r>
              <a:rPr lang="es-AR" sz="1400" b="1" dirty="0" smtClean="0">
                <a:solidFill>
                  <a:srgbClr val="006600"/>
                </a:solidFill>
              </a:rPr>
              <a:t>para </a:t>
            </a:r>
            <a:r>
              <a:rPr lang="es-AR" sz="1400" b="1" dirty="0">
                <a:solidFill>
                  <a:srgbClr val="006600"/>
                </a:solidFill>
              </a:rPr>
              <a:t>asegurar </a:t>
            </a:r>
            <a:r>
              <a:rPr lang="es-AR" sz="1400" b="1" dirty="0" smtClean="0">
                <a:solidFill>
                  <a:srgbClr val="006600"/>
                </a:solidFill>
              </a:rPr>
              <a:t>su viabilidad </a:t>
            </a:r>
            <a:r>
              <a:rPr lang="es-AR" sz="1400" b="1" dirty="0">
                <a:solidFill>
                  <a:srgbClr val="006600"/>
                </a:solidFill>
              </a:rPr>
              <a:t>económica y </a:t>
            </a:r>
            <a:r>
              <a:rPr lang="es-AR" sz="1400" b="1" dirty="0" smtClean="0">
                <a:solidFill>
                  <a:srgbClr val="006600"/>
                </a:solidFill>
              </a:rPr>
              <a:t>sostenibilidad ambiental.</a:t>
            </a:r>
          </a:p>
          <a:p>
            <a:pPr marL="227282" indent="-227282" algn="l" eaLnBrk="0" hangingPunct="0">
              <a:spcBef>
                <a:spcPts val="511"/>
              </a:spcBef>
              <a:buClr>
                <a:srgbClr val="003300"/>
              </a:buClr>
              <a:buSzPct val="100000"/>
              <a:defRPr/>
            </a:pPr>
            <a:endParaRPr lang="es-AR" b="1" dirty="0" smtClean="0">
              <a:solidFill>
                <a:srgbClr val="006600"/>
              </a:solidFill>
            </a:endParaRPr>
          </a:p>
          <a:p>
            <a:pPr marL="227282" indent="-227282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b="1" dirty="0" smtClean="0">
                <a:solidFill>
                  <a:srgbClr val="006600"/>
                </a:solidFill>
              </a:rPr>
              <a:t>Potenciar el desarrollo en las comunidades locales respetando sus derechos, los lugares de especial significado cultural, religioso, económico y ecológico.</a:t>
            </a:r>
            <a:endParaRPr lang="es-ES" sz="1400" b="1" dirty="0" smtClean="0">
              <a:solidFill>
                <a:srgbClr val="006600"/>
              </a:solidFill>
            </a:endParaRPr>
          </a:p>
          <a:p>
            <a:pPr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400" b="1" dirty="0">
              <a:solidFill>
                <a:srgbClr val="006600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69" y="0"/>
            <a:ext cx="1336431" cy="914400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140677" y="217870"/>
            <a:ext cx="4572000" cy="601280"/>
          </a:xfrm>
          <a:prstGeom prst="rect">
            <a:avLst/>
          </a:prstGeom>
        </p:spPr>
        <p:txBody>
          <a:bodyPr lIns="77925" tIns="38963" rIns="77925" bIns="38963"/>
          <a:lstStyle/>
          <a:p>
            <a:pPr algn="l" eaLnBrk="0" hangingPunct="0">
              <a:spcBef>
                <a:spcPct val="0"/>
              </a:spcBef>
              <a:buClrTx/>
              <a:buSzTx/>
              <a:defRPr/>
            </a:pPr>
            <a:r>
              <a:rPr lang="es-MX" sz="2400" b="1" kern="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Nuestro compromiso…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0877E-73E4-4BFE-B9B4-AD61F07F548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C:\Users\Juan\Pictures\ENTORNO\FCA definitivo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-2426" y="15766"/>
            <a:ext cx="8862646" cy="5127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lum contras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69" y="1"/>
            <a:ext cx="1336431" cy="914400"/>
          </a:xfrm>
          <a:prstGeom prst="rect">
            <a:avLst/>
          </a:prstGeo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0585B5-AD1E-4929-AFE2-7011ED4B2C2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lum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338" y="0"/>
            <a:ext cx="9214338" cy="5139559"/>
          </a:xfrm>
          <a:prstGeom prst="rect">
            <a:avLst/>
          </a:prstGeom>
        </p:spPr>
      </p:pic>
      <p:sp>
        <p:nvSpPr>
          <p:cNvPr id="37890" name="5 Marcador de contenido"/>
          <p:cNvSpPr>
            <a:spLocks noGrp="1"/>
          </p:cNvSpPr>
          <p:nvPr>
            <p:ph idx="1"/>
          </p:nvPr>
        </p:nvSpPr>
        <p:spPr>
          <a:xfrm>
            <a:off x="1688123" y="1428750"/>
            <a:ext cx="5697415" cy="3541173"/>
          </a:xfrm>
          <a:solidFill>
            <a:srgbClr val="F2F2F2">
              <a:alpha val="60000"/>
            </a:srgbClr>
          </a:solidFill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MX" sz="1400" b="1" kern="1200" dirty="0" smtClean="0">
              <a:solidFill>
                <a:srgbClr val="003300"/>
              </a:solidFill>
              <a:latin typeface="Arial" charset="0"/>
            </a:endParaRPr>
          </a:p>
          <a:p>
            <a:pPr>
              <a:spcBef>
                <a:spcPts val="511"/>
              </a:spcBef>
              <a:buClr>
                <a:srgbClr val="003300"/>
              </a:buClr>
              <a:buSzPct val="100000"/>
              <a:buNone/>
              <a:defRPr/>
            </a:pPr>
            <a:r>
              <a:rPr lang="es-MX" sz="1500" b="1" kern="1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La certificación está basada en:</a:t>
            </a:r>
          </a:p>
          <a:p>
            <a:pPr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MX" sz="1400" b="1" kern="1200" dirty="0" smtClean="0">
              <a:solidFill>
                <a:srgbClr val="003300"/>
              </a:solidFill>
              <a:latin typeface="Arial" charset="0"/>
            </a:endParaRPr>
          </a:p>
          <a:p>
            <a:pPr marL="292219" lvl="1" indent="-292219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MX" sz="14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El cumplimiento de la declaración de principios de la marca Productos Yungas.</a:t>
            </a:r>
          </a:p>
          <a:p>
            <a:pPr marL="292219" lvl="1" indent="-292219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MX" sz="1400" b="1" kern="1200" dirty="0" smtClean="0">
              <a:solidFill>
                <a:srgbClr val="003300"/>
              </a:solidFill>
              <a:latin typeface="Arial" charset="0"/>
              <a:ea typeface="+mn-ea"/>
              <a:cs typeface="+mn-cs"/>
            </a:endParaRPr>
          </a:p>
          <a:p>
            <a:pPr marL="292219" lvl="1" indent="-292219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MX" sz="14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El cumplimiento de protocolos específicos, que cubren la producción primaria (campo) y la fabricación del producto final (proceso fabril).</a:t>
            </a:r>
          </a:p>
          <a:p>
            <a:pPr marL="292219" lvl="1" indent="-292219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400" b="1" kern="1200" dirty="0" smtClean="0">
              <a:solidFill>
                <a:srgbClr val="003300"/>
              </a:solidFill>
              <a:latin typeface="Arial" charset="0"/>
              <a:ea typeface="+mn-ea"/>
              <a:cs typeface="+mn-cs"/>
            </a:endParaRPr>
          </a:p>
          <a:p>
            <a:pPr marL="292219" lvl="1" indent="-292219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MX" sz="14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Una lista de aspectos ambientales, con una evaluación de cuáles son significativos y cómo mitigarlos</a:t>
            </a:r>
          </a:p>
          <a:p>
            <a:pPr marL="292219" lvl="1" indent="-292219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MX" sz="1400" b="1" kern="1200" dirty="0" smtClean="0">
              <a:solidFill>
                <a:srgbClr val="003300"/>
              </a:solidFill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69" y="-12336"/>
            <a:ext cx="1336431" cy="926736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5A4DE0-10BA-4223-BFFF-A6DACB446C5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5 Marcador de contenido"/>
          <p:cNvSpPr>
            <a:spLocks noGrp="1"/>
          </p:cNvSpPr>
          <p:nvPr>
            <p:ph idx="1"/>
          </p:nvPr>
        </p:nvSpPr>
        <p:spPr>
          <a:xfrm>
            <a:off x="193167" y="228600"/>
            <a:ext cx="6582710" cy="742950"/>
          </a:xfrm>
        </p:spPr>
        <p:txBody>
          <a:bodyPr/>
          <a:lstStyle/>
          <a:p>
            <a:pPr marL="0" indent="0">
              <a:spcBef>
                <a:spcPct val="0"/>
              </a:spcBef>
              <a:buClrTx/>
              <a:buNone/>
              <a:defRPr/>
            </a:pPr>
            <a:r>
              <a:rPr lang="es-AR" sz="2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La marca PRODUCTOYUNGAS impulsa otras producciones regionales</a:t>
            </a:r>
          </a:p>
          <a:p>
            <a:pPr>
              <a:spcBef>
                <a:spcPct val="0"/>
              </a:spcBef>
              <a:buClrTx/>
              <a:buFont typeface="Wingdings" pitchFamily="2" charset="2"/>
              <a:buNone/>
              <a:defRPr/>
            </a:pPr>
            <a:r>
              <a:rPr lang="es-AR" sz="2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lang="es-MX" sz="24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92219" lvl="1" indent="-292219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endParaRPr lang="es-MX" sz="24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lum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338" y="2647950"/>
            <a:ext cx="9214338" cy="2087357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69" y="-12336"/>
            <a:ext cx="1336431" cy="926736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5A4DE0-10BA-4223-BFFF-A6DACB446C5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YUNGAS.jpg"/>
          <p:cNvPicPr>
            <a:picLocks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-281354" y="0"/>
            <a:ext cx="9847385" cy="542925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688123" y="1943100"/>
            <a:ext cx="5838092" cy="2325456"/>
          </a:xfrm>
          <a:prstGeom prst="rect">
            <a:avLst/>
          </a:prstGeom>
          <a:solidFill>
            <a:srgbClr val="F2F2F2">
              <a:alpha val="60000"/>
            </a:srgbClr>
          </a:solidFill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  <a:spAutoFit/>
          </a:bodyPr>
          <a:lstStyle/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400" b="1" dirty="0" smtClean="0">
              <a:solidFill>
                <a:srgbClr val="003300"/>
              </a:solidFill>
            </a:endParaRPr>
          </a:p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b="1" dirty="0" smtClean="0">
                <a:solidFill>
                  <a:srgbClr val="003300"/>
                </a:solidFill>
              </a:rPr>
              <a:t>Con la certificación reafirmamos nuestro compromiso con la producción sustentable en una zona de singular belleza e incomparable biodiversidad.</a:t>
            </a:r>
          </a:p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400" b="1" dirty="0" smtClean="0">
              <a:solidFill>
                <a:srgbClr val="003300"/>
              </a:solidFill>
            </a:endParaRPr>
          </a:p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b="1" dirty="0" smtClean="0">
                <a:solidFill>
                  <a:srgbClr val="003300"/>
                </a:solidFill>
              </a:rPr>
              <a:t>Ese compromiso queremos compartirlo con la sociedad, con nuestros clientes y con los consumidores de nuestros productos…</a:t>
            </a:r>
          </a:p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400" b="1" dirty="0" smtClean="0">
              <a:solidFill>
                <a:srgbClr val="003300"/>
              </a:solidFill>
            </a:endParaRPr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7807569" y="100012"/>
          <a:ext cx="1266092" cy="814388"/>
        </p:xfrm>
        <a:graphic>
          <a:graphicData uri="http://schemas.openxmlformats.org/presentationml/2006/ole">
            <p:oleObj spid="_x0000_s19458" name="Imagen de mapa de bits" r:id="rId4" imgW="1704960" imgH="1438200" progId="PBrush">
              <p:embed/>
            </p:oleObj>
          </a:graphicData>
        </a:graphic>
      </p:graphicFrame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0877E-73E4-4BFE-B9B4-AD61F07F548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7807569" y="100012"/>
          <a:ext cx="1266092" cy="814388"/>
        </p:xfrm>
        <a:graphic>
          <a:graphicData uri="http://schemas.openxmlformats.org/presentationml/2006/ole">
            <p:oleObj spid="_x0000_s18434" name="Imagen de mapa de bits" r:id="rId4" imgW="1704960" imgH="1438200" progId="PBrush">
              <p:embed/>
            </p:oleObj>
          </a:graphicData>
        </a:graphic>
      </p:graphicFrame>
      <p:sp>
        <p:nvSpPr>
          <p:cNvPr id="7" name="6 Rectángulo"/>
          <p:cNvSpPr/>
          <p:nvPr/>
        </p:nvSpPr>
        <p:spPr>
          <a:xfrm>
            <a:off x="1688123" y="1276350"/>
            <a:ext cx="5767754" cy="3754052"/>
          </a:xfrm>
          <a:prstGeom prst="rect">
            <a:avLst/>
          </a:prstGeom>
          <a:solidFill>
            <a:srgbClr val="F2F2F2">
              <a:alpha val="60000"/>
            </a:srgbClr>
          </a:solidFill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  <a:spAutoFit/>
          </a:bodyPr>
          <a:lstStyle/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400" b="1" dirty="0" smtClean="0">
              <a:solidFill>
                <a:srgbClr val="003300"/>
              </a:solidFill>
            </a:endParaRPr>
          </a:p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b="1" dirty="0" smtClean="0">
                <a:solidFill>
                  <a:srgbClr val="003300"/>
                </a:solidFill>
              </a:rPr>
              <a:t>Demostrar que es posible producir en forma rentable en un ambiente sensible de alta valoración.</a:t>
            </a:r>
          </a:p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defRPr/>
            </a:pPr>
            <a:endParaRPr lang="es-AR" sz="700" b="1" dirty="0" smtClean="0">
              <a:solidFill>
                <a:srgbClr val="003300"/>
              </a:solidFill>
            </a:endParaRPr>
          </a:p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b="1" dirty="0" smtClean="0">
                <a:solidFill>
                  <a:srgbClr val="003300"/>
                </a:solidFill>
              </a:rPr>
              <a:t>Nuestro desafío es que el mercado conozca y acompañe el esfuerzo que realizamos por reducir los impactos y mejorar el entorno productivo, no tan sólo desde lo ambiental, sino también desde lo social. </a:t>
            </a:r>
            <a:endParaRPr lang="es-AR" sz="700" b="1" dirty="0" smtClean="0">
              <a:solidFill>
                <a:srgbClr val="003300"/>
              </a:solidFill>
            </a:endParaRPr>
          </a:p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700" b="1" dirty="0" smtClean="0">
              <a:solidFill>
                <a:srgbClr val="003300"/>
              </a:solidFill>
            </a:endParaRPr>
          </a:p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b="1" dirty="0" smtClean="0">
                <a:solidFill>
                  <a:srgbClr val="003300"/>
                </a:solidFill>
              </a:rPr>
              <a:t>Obligarnos a decir lo que hacemos y hacer lo que decimos en todos los niveles de nuestra organización.</a:t>
            </a:r>
          </a:p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defRPr/>
            </a:pPr>
            <a:endParaRPr lang="es-AR" sz="700" b="1" dirty="0" smtClean="0">
              <a:solidFill>
                <a:srgbClr val="003300"/>
              </a:solidFill>
            </a:endParaRPr>
          </a:p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b="1" dirty="0" smtClean="0">
                <a:solidFill>
                  <a:srgbClr val="003300"/>
                </a:solidFill>
              </a:rPr>
              <a:t>Obligarnos a mejorar nuestros estándares en base a los planes comprometidos, </a:t>
            </a:r>
            <a:r>
              <a:rPr lang="es-AR" sz="1400" b="1" dirty="0" err="1" smtClean="0">
                <a:solidFill>
                  <a:srgbClr val="003300"/>
                </a:solidFill>
              </a:rPr>
              <a:t>p.e.</a:t>
            </a:r>
            <a:r>
              <a:rPr lang="es-AR" sz="1400" b="1" dirty="0" smtClean="0">
                <a:solidFill>
                  <a:srgbClr val="003300"/>
                </a:solidFill>
              </a:rPr>
              <a:t> certificar FSC nuestra </a:t>
            </a:r>
            <a:r>
              <a:rPr lang="es-AR" sz="1400" b="1" dirty="0" err="1" smtClean="0">
                <a:solidFill>
                  <a:srgbClr val="003300"/>
                </a:solidFill>
              </a:rPr>
              <a:t>CoC</a:t>
            </a:r>
            <a:r>
              <a:rPr lang="es-AR" sz="1400" b="1" dirty="0" smtClean="0">
                <a:solidFill>
                  <a:srgbClr val="003300"/>
                </a:solidFill>
              </a:rPr>
              <a:t> de la fibra maderera que incorporamos en el empaste.</a:t>
            </a:r>
          </a:p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400" b="1" dirty="0" smtClean="0">
              <a:solidFill>
                <a:srgbClr val="00330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40677" y="120820"/>
            <a:ext cx="6822831" cy="715580"/>
          </a:xfrm>
          <a:prstGeom prst="rect">
            <a:avLst/>
          </a:prstGeom>
        </p:spPr>
        <p:txBody>
          <a:bodyPr lIns="77925" tIns="38963" rIns="77925" bIns="38963"/>
          <a:lstStyle/>
          <a:p>
            <a:pPr algn="l" eaLnBrk="0" hangingPunct="0">
              <a:spcBef>
                <a:spcPct val="0"/>
              </a:spcBef>
              <a:buClrTx/>
              <a:buSzTx/>
              <a:defRPr/>
            </a:pPr>
            <a:r>
              <a:rPr lang="es-MX" sz="2400" b="1" kern="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¿Qué beneficios esperamos con la certificación?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0877E-73E4-4BFE-B9B4-AD61F07F548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Rectángulo"/>
          <p:cNvSpPr>
            <a:spLocks noChangeArrowheads="1"/>
          </p:cNvSpPr>
          <p:nvPr/>
        </p:nvSpPr>
        <p:spPr bwMode="auto">
          <a:xfrm>
            <a:off x="140677" y="67576"/>
            <a:ext cx="6284378" cy="789675"/>
          </a:xfrm>
          <a:prstGeom prst="rect">
            <a:avLst/>
          </a:prstGeom>
        </p:spPr>
        <p:txBody>
          <a:bodyPr lIns="77925" tIns="38963" rIns="77925" bIns="38963"/>
          <a:lstStyle/>
          <a:p>
            <a:pPr marL="228635" indent="-228635" algn="l" eaLnBrk="0" hangingPunct="0">
              <a:spcBef>
                <a:spcPct val="0"/>
              </a:spcBef>
              <a:buClrTx/>
              <a:buSzTx/>
              <a:buFont typeface="Wingdings" pitchFamily="2" charset="2"/>
              <a:buChar char="ü"/>
              <a:defRPr/>
            </a:pPr>
            <a:endParaRPr lang="es-AR" sz="2400" b="1" kern="0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28635" indent="-228635" algn="l" eaLnBrk="0" hangingPunct="0">
              <a:spcBef>
                <a:spcPct val="0"/>
              </a:spcBef>
              <a:buClrTx/>
              <a:buSzTx/>
              <a:defRPr/>
            </a:pPr>
            <a:r>
              <a:rPr lang="es-AR" sz="2400" b="1" kern="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¿</a:t>
            </a:r>
            <a:r>
              <a:rPr lang="es-AR" sz="2400" b="1" kern="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Qué nos motivó a certificar</a:t>
            </a:r>
            <a:r>
              <a:rPr lang="es-AR" sz="2400" b="1" kern="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?</a:t>
            </a: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69" y="0"/>
            <a:ext cx="1336431" cy="9144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lum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86000"/>
            <a:ext cx="1451002" cy="883067"/>
          </a:xfrm>
          <a:prstGeom prst="rect">
            <a:avLst/>
          </a:prstGeom>
        </p:spPr>
      </p:pic>
      <p:pic>
        <p:nvPicPr>
          <p:cNvPr id="36866" name="Picture 2" descr="http://www.aula365.com/UserUploadedFiles/4120001_4121000/4120102/contaminacion_heade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677" y="1143000"/>
            <a:ext cx="3798277" cy="857250"/>
          </a:xfrm>
          <a:prstGeom prst="rect">
            <a:avLst/>
          </a:prstGeom>
          <a:noFill/>
        </p:spPr>
      </p:pic>
      <p:pic>
        <p:nvPicPr>
          <p:cNvPr id="36868" name="Picture 4" descr="https://encrypted-tbn0.gstatic.com/images?q=tbn:ANd9GcTgDN1nsH9RoefaLodqAxMB91luy30N-QSexbD7N1mJPsGmZmkZ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1693" y="3657600"/>
            <a:ext cx="1128298" cy="1085850"/>
          </a:xfrm>
          <a:prstGeom prst="rect">
            <a:avLst/>
          </a:prstGeom>
          <a:noFill/>
        </p:spPr>
      </p:pic>
      <p:pic>
        <p:nvPicPr>
          <p:cNvPr id="36872" name="Picture 8" descr="Resultado de imagen para contaminación de la industria papeler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60985" y="4049625"/>
            <a:ext cx="1714500" cy="865276"/>
          </a:xfrm>
          <a:prstGeom prst="rect">
            <a:avLst/>
          </a:prstGeom>
          <a:noFill/>
        </p:spPr>
      </p:pic>
      <p:pic>
        <p:nvPicPr>
          <p:cNvPr id="36874" name="Picture 10" descr="Resultado de imagen para contaminación de la industria papeler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10154" y="4229100"/>
            <a:ext cx="1594914" cy="685800"/>
          </a:xfrm>
          <a:prstGeom prst="rect">
            <a:avLst/>
          </a:prstGeom>
          <a:noFill/>
        </p:spPr>
      </p:pic>
      <p:pic>
        <p:nvPicPr>
          <p:cNvPr id="36878" name="Picture 14" descr="http://www.ecologismo.com/wp-content/uploads/2010/04/Deforestaci%C3%B3n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83574" y="3779043"/>
            <a:ext cx="1860426" cy="1135857"/>
          </a:xfrm>
          <a:prstGeom prst="rect">
            <a:avLst/>
          </a:prstGeom>
          <a:noFill/>
        </p:spPr>
      </p:pic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0877E-73E4-4BFE-B9B4-AD61F07F548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36880" name="Picture 16" descr="http://www.rionegro.com.ar/diario/funciones/binario/imagen.aspx?idart=4739315&amp;idcat=9574&amp;idcon=5273439&amp;resolucion=0&amp;tipo=2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09292" y="1600200"/>
            <a:ext cx="1597756" cy="729721"/>
          </a:xfrm>
          <a:prstGeom prst="rect">
            <a:avLst/>
          </a:prstGeom>
          <a:noFill/>
        </p:spPr>
      </p:pic>
      <p:sp>
        <p:nvSpPr>
          <p:cNvPr id="6" name="1 Rectángulo"/>
          <p:cNvSpPr>
            <a:spLocks noChangeArrowheads="1"/>
          </p:cNvSpPr>
          <p:nvPr/>
        </p:nvSpPr>
        <p:spPr bwMode="auto">
          <a:xfrm>
            <a:off x="1925515" y="2400300"/>
            <a:ext cx="5275385" cy="173042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  <a:spAutoFit/>
          </a:bodyPr>
          <a:lstStyle/>
          <a:p>
            <a:pPr marL="228635" indent="-228635" algn="l" eaLnBrk="0" hangingPunct="0">
              <a:spcBef>
                <a:spcPts val="511"/>
              </a:spcBef>
              <a:buClr>
                <a:srgbClr val="003300"/>
              </a:buClr>
              <a:buSzPct val="100000"/>
              <a:defRPr/>
            </a:pPr>
            <a:endParaRPr lang="es-AR" sz="1400" b="1" dirty="0" smtClean="0">
              <a:solidFill>
                <a:srgbClr val="006600"/>
              </a:solidFill>
            </a:endParaRPr>
          </a:p>
          <a:p>
            <a:pPr marL="228635" indent="-228635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500" b="1" dirty="0" smtClean="0">
                <a:solidFill>
                  <a:srgbClr val="006600"/>
                </a:solidFill>
              </a:rPr>
              <a:t>El papel se transformó en un icono ambiental…</a:t>
            </a:r>
          </a:p>
          <a:p>
            <a:pPr marL="228635" indent="-228635" algn="l" eaLnBrk="0" hangingPunct="0">
              <a:spcBef>
                <a:spcPts val="511"/>
              </a:spcBef>
              <a:buClr>
                <a:srgbClr val="003300"/>
              </a:buClr>
              <a:buSzPct val="100000"/>
              <a:defRPr/>
            </a:pPr>
            <a:endParaRPr lang="es-AR" sz="1500" b="1" dirty="0" smtClean="0">
              <a:solidFill>
                <a:srgbClr val="006600"/>
              </a:solidFill>
            </a:endParaRPr>
          </a:p>
          <a:p>
            <a:pPr marL="228635" indent="-228635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500" b="1" dirty="0" smtClean="0">
                <a:solidFill>
                  <a:srgbClr val="006600"/>
                </a:solidFill>
              </a:rPr>
              <a:t>Se asocia a la industria de pulpa y papel con fuerte impacto en la naturaleza…</a:t>
            </a:r>
          </a:p>
          <a:p>
            <a:pPr marL="228635" indent="-228635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500" b="1" dirty="0" smtClean="0">
              <a:solidFill>
                <a:srgbClr val="006600"/>
              </a:solidFill>
            </a:endParaRPr>
          </a:p>
        </p:txBody>
      </p:sp>
      <p:grpSp>
        <p:nvGrpSpPr>
          <p:cNvPr id="18" name="17 Grupo"/>
          <p:cNvGrpSpPr/>
          <p:nvPr/>
        </p:nvGrpSpPr>
        <p:grpSpPr>
          <a:xfrm>
            <a:off x="5934808" y="1257301"/>
            <a:ext cx="2998177" cy="2307431"/>
            <a:chOff x="6429375" y="1676400"/>
            <a:chExt cx="3248025" cy="3076575"/>
          </a:xfrm>
        </p:grpSpPr>
        <p:pic>
          <p:nvPicPr>
            <p:cNvPr id="36882" name="Picture 18" descr="Resultado de imagen para la contaminación en la tapa de los diarios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877175" y="2209800"/>
              <a:ext cx="1800225" cy="2543175"/>
            </a:xfrm>
            <a:prstGeom prst="rect">
              <a:avLst/>
            </a:prstGeom>
            <a:noFill/>
          </p:spPr>
        </p:pic>
        <p:pic>
          <p:nvPicPr>
            <p:cNvPr id="36876" name="Picture 12" descr="Resultado de imagen para contaminación de la industria papelera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6429375" y="1676400"/>
              <a:ext cx="2709582" cy="990600"/>
            </a:xfrm>
            <a:prstGeom prst="rect">
              <a:avLst/>
            </a:prstGeom>
            <a:noFill/>
          </p:spPr>
        </p:pic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40677" y="141670"/>
            <a:ext cx="5767754" cy="715580"/>
          </a:xfrm>
          <a:prstGeom prst="rect">
            <a:avLst/>
          </a:prstGeom>
        </p:spPr>
        <p:txBody>
          <a:bodyPr lIns="77925" tIns="38963" rIns="77925" bIns="38963"/>
          <a:lstStyle/>
          <a:p>
            <a:pPr algn="l" eaLnBrk="0" hangingPunct="0">
              <a:spcBef>
                <a:spcPct val="0"/>
              </a:spcBef>
              <a:buClrTx/>
              <a:buSzTx/>
              <a:defRPr/>
            </a:pPr>
            <a:r>
              <a:rPr lang="es-MX" sz="2400" b="1" kern="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¿Cómo impacta la certificación en el mercado…?</a:t>
            </a:r>
          </a:p>
        </p:txBody>
      </p:sp>
      <p:sp>
        <p:nvSpPr>
          <p:cNvPr id="6" name="5 Rectángulo"/>
          <p:cNvSpPr/>
          <p:nvPr/>
        </p:nvSpPr>
        <p:spPr>
          <a:xfrm>
            <a:off x="0" y="1276350"/>
            <a:ext cx="3376246" cy="3864339"/>
          </a:xfrm>
          <a:prstGeom prst="rect">
            <a:avLst/>
          </a:prstGeom>
          <a:solidFill>
            <a:srgbClr val="F2F2F2">
              <a:alpha val="6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  <a:spAutoFit/>
          </a:bodyPr>
          <a:lstStyle/>
          <a:p>
            <a:pPr marL="292219" lvl="1" indent="-292219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400" dirty="0" smtClean="0">
              <a:solidFill>
                <a:srgbClr val="003300"/>
              </a:solidFill>
            </a:endParaRPr>
          </a:p>
          <a:p>
            <a:pPr marL="232693" lvl="1" indent="-232693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dirty="0" smtClean="0">
                <a:solidFill>
                  <a:srgbClr val="003300"/>
                </a:solidFill>
              </a:rPr>
              <a:t>Cada vez más el mercado va incorporando el concepto.</a:t>
            </a:r>
          </a:p>
          <a:p>
            <a:pPr marL="232693" lvl="1" indent="-232693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800" dirty="0" smtClean="0">
              <a:solidFill>
                <a:srgbClr val="003300"/>
              </a:solidFill>
            </a:endParaRPr>
          </a:p>
          <a:p>
            <a:pPr marL="232693" lvl="1" indent="-232693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dirty="0" smtClean="0">
                <a:solidFill>
                  <a:srgbClr val="003300"/>
                </a:solidFill>
              </a:rPr>
              <a:t>Los clientes sensibles al tema ambiental van poniendo en valor nuestros productos.</a:t>
            </a:r>
          </a:p>
          <a:p>
            <a:pPr marL="232693" lvl="1" indent="-232693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800" dirty="0" smtClean="0">
              <a:solidFill>
                <a:srgbClr val="003300"/>
              </a:solidFill>
            </a:endParaRPr>
          </a:p>
          <a:p>
            <a:pPr marL="232693" lvl="1" indent="-232693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dirty="0" smtClean="0">
                <a:solidFill>
                  <a:srgbClr val="003300"/>
                </a:solidFill>
              </a:rPr>
              <a:t>Nuestros productos se posicionan mejor por tener una certificación.</a:t>
            </a:r>
          </a:p>
          <a:p>
            <a:pPr marL="232693" lvl="1" indent="-232693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800" dirty="0" smtClean="0">
              <a:solidFill>
                <a:srgbClr val="003300"/>
              </a:solidFill>
            </a:endParaRPr>
          </a:p>
          <a:p>
            <a:pPr marL="232693" lvl="1" indent="-232693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r>
              <a:rPr lang="es-AR" sz="1400" dirty="0" smtClean="0">
                <a:solidFill>
                  <a:srgbClr val="003300"/>
                </a:solidFill>
              </a:rPr>
              <a:t>Los consumidores dan prioridad a </a:t>
            </a:r>
            <a:r>
              <a:rPr lang="es-AR" sz="1400" b="1" i="1" dirty="0" smtClean="0">
                <a:solidFill>
                  <a:srgbClr val="003300"/>
                </a:solidFill>
              </a:rPr>
              <a:t>“procesos ambientalmente responsables”</a:t>
            </a:r>
            <a:r>
              <a:rPr lang="es-AR" sz="1400" b="1" dirty="0" smtClean="0">
                <a:solidFill>
                  <a:srgbClr val="003300"/>
                </a:solidFill>
              </a:rPr>
              <a:t> </a:t>
            </a:r>
            <a:r>
              <a:rPr lang="es-AR" sz="1400" dirty="0" smtClean="0">
                <a:solidFill>
                  <a:srgbClr val="003300"/>
                </a:solidFill>
              </a:rPr>
              <a:t>al elegir un determinado producto.</a:t>
            </a:r>
          </a:p>
          <a:p>
            <a:pPr marL="232693" lvl="1" indent="-232693" algn="l" eaLnBrk="0" hangingPunct="0">
              <a:spcBef>
                <a:spcPts val="511"/>
              </a:spcBef>
              <a:buClr>
                <a:srgbClr val="003300"/>
              </a:buClr>
              <a:buSzPct val="100000"/>
              <a:buFont typeface="Wingdings" pitchFamily="2" charset="2"/>
              <a:buChar char="ü"/>
              <a:defRPr/>
            </a:pPr>
            <a:endParaRPr lang="es-AR" sz="1400" dirty="0" smtClean="0">
              <a:solidFill>
                <a:srgbClr val="003300"/>
              </a:solidFill>
            </a:endParaRP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5A4DE0-10BA-4223-BFFF-A6DACB446C5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lum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428750"/>
            <a:ext cx="5791200" cy="3257550"/>
          </a:xfrm>
          <a:prstGeom prst="rect">
            <a:avLst/>
          </a:prstGeom>
          <a:effectLst>
            <a:outerShdw blurRad="622300" dist="50800" dir="5400000" algn="ctr" rotWithShape="0">
              <a:srgbClr val="000000">
                <a:alpha val="48000"/>
              </a:srgbClr>
            </a:outerShdw>
          </a:effectLst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scn3879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-73269" y="0"/>
            <a:ext cx="926269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7571" name="Text Box 3"/>
          <p:cNvSpPr txBox="1">
            <a:spLocks noChangeArrowheads="1"/>
          </p:cNvSpPr>
          <p:nvPr/>
        </p:nvSpPr>
        <p:spPr bwMode="auto">
          <a:xfrm>
            <a:off x="3094892" y="4229100"/>
            <a:ext cx="3031557" cy="55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7925" tIns="38963" rIns="77925" bIns="38963">
            <a:spAutoFit/>
          </a:bodyPr>
          <a:lstStyle/>
          <a:p>
            <a:pPr algn="l">
              <a:defRPr/>
            </a:pPr>
            <a:r>
              <a:rPr lang="es-AR" sz="3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</a:t>
            </a:r>
            <a:endParaRPr lang="es-ES" sz="3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94892" y="1943100"/>
            <a:ext cx="3605945" cy="55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7925" tIns="38963" rIns="77925" bIns="38963">
            <a:spAutoFit/>
          </a:bodyPr>
          <a:lstStyle/>
          <a:p>
            <a:pPr algn="l">
              <a:defRPr/>
            </a:pPr>
            <a:r>
              <a:rPr lang="es-AR" sz="3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Veamos un video…</a:t>
            </a:r>
            <a:endParaRPr lang="es-ES" sz="3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431" y="3139468"/>
            <a:ext cx="1547446" cy="918182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6" name="5 Objeto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38401090"/>
              </p:ext>
            </p:extLst>
          </p:nvPr>
        </p:nvGraphicFramePr>
        <p:xfrm>
          <a:off x="1823283" y="3143250"/>
          <a:ext cx="1412286" cy="914400"/>
        </p:xfrm>
        <a:graphic>
          <a:graphicData uri="http://schemas.openxmlformats.org/presentationml/2006/ole">
            <p:oleObj spid="_x0000_s3077" name="Imagen de mapa de bits" r:id="rId5" imgW="0" imgH="0" progId="PBrush">
              <p:embed/>
            </p:oleObj>
          </a:graphicData>
        </a:graphic>
      </p:graphicFrame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0877E-73E4-4BFE-B9B4-AD61F07F548C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desma 1">
  <a:themeElements>
    <a:clrScheme name="Presentación Ledes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ción Ledes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9966FF"/>
          </a:buClr>
          <a:buSzTx/>
          <a:buFont typeface="Wingdings" pitchFamily="2" charset="2"/>
          <a:buNone/>
          <a:tabLst/>
          <a:defRPr kumimoji="0" lang="es-A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9966FF"/>
          </a:buClr>
          <a:buSzTx/>
          <a:buFont typeface="Wingdings" pitchFamily="2" charset="2"/>
          <a:buNone/>
          <a:tabLst/>
          <a:defRPr kumimoji="0" lang="es-A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Presentación Ledes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Ledes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Ledes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Ledes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Ledes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Ledes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Ledes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Ledes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Ledes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Ledes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Ledes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Ledes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esentación Ledesm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Presentación Ledesm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10428</TotalTime>
  <Words>709</Words>
  <Application>Microsoft Office PowerPoint</Application>
  <PresentationFormat>Presentación en pantalla (16:9)</PresentationFormat>
  <Paragraphs>130</Paragraphs>
  <Slides>19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19</vt:i4>
      </vt:variant>
    </vt:vector>
  </HeadingPairs>
  <TitlesOfParts>
    <vt:vector size="22" baseType="lpstr">
      <vt:lpstr>Ledesma 1</vt:lpstr>
      <vt:lpstr>Imagen de mapa de bits</vt:lpstr>
      <vt:lpstr>Archivo de imagen</vt:lpstr>
      <vt:lpstr>Jornadas AFCP 2015      Dr. Alejandro Brown / Ing. Juan Van Gelderen  </vt:lpstr>
      <vt:lpstr>Nuestra Empresa</vt:lpstr>
      <vt:lpstr> Fabricamos papeles a partir de fibra de caña de azúcar como materia prima principal,  en un proceso integral,  con  tecnología de última generación que se ha ido actualizando en forma continua.</vt:lpstr>
      <vt:lpstr>Proceso de Producción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</dc:title>
  <dc:creator>Ing. Alejandra</dc:creator>
  <cp:lastModifiedBy>Papel</cp:lastModifiedBy>
  <cp:revision>344</cp:revision>
  <dcterms:created xsi:type="dcterms:W3CDTF">2004-05-07T18:50:33Z</dcterms:created>
  <dcterms:modified xsi:type="dcterms:W3CDTF">2015-05-09T13:54:46Z</dcterms:modified>
</cp:coreProperties>
</file>