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embeddings/oleObject2.bin" ContentType="application/vnd.openxmlformats-officedocument.oleObject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embeddings/oleObject3.bin" ContentType="application/vnd.openxmlformats-officedocument.oleObject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embeddings/oleObject4.bin" ContentType="application/vnd.openxmlformats-officedocument.oleObject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embeddings/oleObject5.bin" ContentType="application/vnd.openxmlformats-officedocument.oleObject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embeddings/oleObject6.bin" ContentType="application/vnd.openxmlformats-officedocument.oleObject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embeddings/oleObject7.bin" ContentType="application/vnd.openxmlformats-officedocument.oleObject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embeddings/oleObject8.bin" ContentType="application/vnd.openxmlformats-officedocument.oleObject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embeddings/oleObject9.bin" ContentType="application/vnd.openxmlformats-officedocument.oleObject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embeddings/oleObject10.bin" ContentType="application/vnd.openxmlformats-officedocument.oleObject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embeddings/oleObject11.bin" ContentType="application/vnd.openxmlformats-officedocument.oleObject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embeddings/oleObject12.bin" ContentType="application/vnd.openxmlformats-officedocument.oleObject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embeddings/oleObject1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8" r:id="rId2"/>
    <p:sldId id="257" r:id="rId3"/>
    <p:sldId id="259" r:id="rId4"/>
    <p:sldId id="260" r:id="rId5"/>
    <p:sldId id="261" r:id="rId6"/>
    <p:sldId id="262" r:id="rId7"/>
    <p:sldId id="269" r:id="rId8"/>
    <p:sldId id="280" r:id="rId9"/>
    <p:sldId id="263" r:id="rId10"/>
    <p:sldId id="267" r:id="rId11"/>
    <p:sldId id="268" r:id="rId12"/>
    <p:sldId id="272" r:id="rId13"/>
    <p:sldId id="273" r:id="rId14"/>
    <p:sldId id="271" r:id="rId15"/>
    <p:sldId id="281" r:id="rId16"/>
    <p:sldId id="282" r:id="rId17"/>
    <p:sldId id="283" r:id="rId18"/>
    <p:sldId id="285" r:id="rId19"/>
    <p:sldId id="284" r:id="rId20"/>
    <p:sldId id="286" r:id="rId21"/>
    <p:sldId id="287" r:id="rId22"/>
    <p:sldId id="289" r:id="rId23"/>
  </p:sldIdLst>
  <p:sldSz cx="9144000" cy="5143500" type="screen16x9"/>
  <p:notesSz cx="6858000" cy="9144000"/>
  <p:custDataLst>
    <p:tags r:id="rId26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D0E2D"/>
    <a:srgbClr val="A3C4FF"/>
    <a:srgbClr val="062A88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25" d="100"/>
          <a:sy n="125" d="100"/>
        </p:scale>
        <p:origin x="-512" y="-2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tags" Target="tags/tag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116FC4-2EE5-43BA-86A3-7DCC858A69EA}" type="doc">
      <dgm:prSet loTypeId="urn:microsoft.com/office/officeart/2005/8/layout/hierarchy3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2927F8F-A8A0-41A8-BF7C-ED7A386B1539}">
      <dgm:prSet phldrT="[Texto]" custT="1"/>
      <dgm:spPr>
        <a:gradFill rotWithShape="0">
          <a:gsLst>
            <a:gs pos="0">
              <a:srgbClr val="A3C4FF"/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es-AR" sz="1600" b="1" dirty="0" smtClean="0"/>
            <a:t>División Envases</a:t>
          </a:r>
          <a:endParaRPr lang="es-ES" sz="1600" b="1" dirty="0"/>
        </a:p>
      </dgm:t>
    </dgm:pt>
    <dgm:pt modelId="{184990EA-2820-4F86-8829-5DCA7F366713}" type="parTrans" cxnId="{638C0AD8-041E-4886-A90A-8CC643C7198B}">
      <dgm:prSet/>
      <dgm:spPr/>
      <dgm:t>
        <a:bodyPr/>
        <a:lstStyle/>
        <a:p>
          <a:endParaRPr lang="es-ES"/>
        </a:p>
      </dgm:t>
    </dgm:pt>
    <dgm:pt modelId="{E9B1E489-00E7-48F0-BE47-E9B902876F0C}" type="sibTrans" cxnId="{638C0AD8-041E-4886-A90A-8CC643C7198B}">
      <dgm:prSet/>
      <dgm:spPr/>
      <dgm:t>
        <a:bodyPr/>
        <a:lstStyle/>
        <a:p>
          <a:endParaRPr lang="es-ES"/>
        </a:p>
      </dgm:t>
    </dgm:pt>
    <dgm:pt modelId="{A63C430D-4359-44FA-B50B-BD9C5136B9F7}">
      <dgm:prSet phldrT="[Texto]" custT="1"/>
      <dgm:spPr/>
      <dgm:t>
        <a:bodyPr/>
        <a:lstStyle/>
        <a:p>
          <a:r>
            <a:rPr lang="es-AR" sz="1400" dirty="0" smtClean="0"/>
            <a:t>Cartón Corrugado</a:t>
          </a:r>
          <a:endParaRPr lang="es-ES" sz="1400" dirty="0"/>
        </a:p>
      </dgm:t>
    </dgm:pt>
    <dgm:pt modelId="{F83D6F17-47CC-41F2-A596-980199684D58}" type="parTrans" cxnId="{266FC5FB-A271-4708-81A9-33A6C8BFBF4F}">
      <dgm:prSet/>
      <dgm:spPr/>
      <dgm:t>
        <a:bodyPr/>
        <a:lstStyle/>
        <a:p>
          <a:endParaRPr lang="es-ES"/>
        </a:p>
      </dgm:t>
    </dgm:pt>
    <dgm:pt modelId="{314D6ABF-94C6-413F-B900-A2C411C2A5B9}" type="sibTrans" cxnId="{266FC5FB-A271-4708-81A9-33A6C8BFBF4F}">
      <dgm:prSet/>
      <dgm:spPr/>
      <dgm:t>
        <a:bodyPr/>
        <a:lstStyle/>
        <a:p>
          <a:endParaRPr lang="es-ES"/>
        </a:p>
      </dgm:t>
    </dgm:pt>
    <dgm:pt modelId="{B3BF8C10-F26A-4531-91BD-A63A4B803BC3}">
      <dgm:prSet phldrT="[Texto]" custT="1"/>
      <dgm:spPr/>
      <dgm:t>
        <a:bodyPr/>
        <a:lstStyle/>
        <a:p>
          <a:r>
            <a:rPr lang="es-AR" sz="1400" dirty="0" smtClean="0"/>
            <a:t>Sacos </a:t>
          </a:r>
          <a:r>
            <a:rPr lang="es-AR" sz="1400" dirty="0" err="1" smtClean="0"/>
            <a:t>Multipliego</a:t>
          </a:r>
          <a:endParaRPr lang="es-ES" sz="1400" dirty="0"/>
        </a:p>
      </dgm:t>
    </dgm:pt>
    <dgm:pt modelId="{96D22F49-4395-47E8-835D-DA5F34FB60CC}" type="parTrans" cxnId="{29EF6507-C761-4EE2-ADB3-250EFFBA4318}">
      <dgm:prSet/>
      <dgm:spPr/>
      <dgm:t>
        <a:bodyPr/>
        <a:lstStyle/>
        <a:p>
          <a:endParaRPr lang="es-ES"/>
        </a:p>
      </dgm:t>
    </dgm:pt>
    <dgm:pt modelId="{648DC8DB-6BED-46C6-A2BD-95F1676E5C4E}" type="sibTrans" cxnId="{29EF6507-C761-4EE2-ADB3-250EFFBA4318}">
      <dgm:prSet/>
      <dgm:spPr/>
      <dgm:t>
        <a:bodyPr/>
        <a:lstStyle/>
        <a:p>
          <a:endParaRPr lang="es-ES"/>
        </a:p>
      </dgm:t>
    </dgm:pt>
    <dgm:pt modelId="{8F4571D8-9636-47B6-9439-198728BBA5C5}">
      <dgm:prSet phldrT="[Texto]" custT="1"/>
      <dgm:spPr/>
      <dgm:t>
        <a:bodyPr/>
        <a:lstStyle/>
        <a:p>
          <a:r>
            <a:rPr lang="es-AR" sz="1600" b="1" dirty="0" smtClean="0"/>
            <a:t>División Papel</a:t>
          </a:r>
          <a:endParaRPr lang="es-ES" sz="1600" b="1" dirty="0"/>
        </a:p>
      </dgm:t>
    </dgm:pt>
    <dgm:pt modelId="{102A2032-7458-4896-8FC6-F1CB13D39CE9}" type="parTrans" cxnId="{9111CE26-3FC6-486C-B2BC-FFA30ACAA23E}">
      <dgm:prSet/>
      <dgm:spPr/>
      <dgm:t>
        <a:bodyPr/>
        <a:lstStyle/>
        <a:p>
          <a:endParaRPr lang="es-ES"/>
        </a:p>
      </dgm:t>
    </dgm:pt>
    <dgm:pt modelId="{69CA426B-88B6-4471-B6F7-A07AAFE39454}" type="sibTrans" cxnId="{9111CE26-3FC6-486C-B2BC-FFA30ACAA23E}">
      <dgm:prSet/>
      <dgm:spPr/>
      <dgm:t>
        <a:bodyPr/>
        <a:lstStyle/>
        <a:p>
          <a:endParaRPr lang="es-ES"/>
        </a:p>
      </dgm:t>
    </dgm:pt>
    <dgm:pt modelId="{B15C5F13-E3B6-4C4B-B2AD-617C27A53A58}">
      <dgm:prSet phldrT="[Texto]" custT="1"/>
      <dgm:spPr/>
      <dgm:t>
        <a:bodyPr/>
        <a:lstStyle/>
        <a:p>
          <a:r>
            <a:rPr lang="es-AR" sz="1400" dirty="0" smtClean="0"/>
            <a:t>Papel Virgen</a:t>
          </a:r>
          <a:endParaRPr lang="es-ES" sz="1400" dirty="0"/>
        </a:p>
      </dgm:t>
    </dgm:pt>
    <dgm:pt modelId="{274BDE14-9397-48FE-B1CC-D033D1F66904}" type="parTrans" cxnId="{3E06650E-FEBB-4FE9-A2E6-6E0205A3B667}">
      <dgm:prSet/>
      <dgm:spPr/>
      <dgm:t>
        <a:bodyPr/>
        <a:lstStyle/>
        <a:p>
          <a:endParaRPr lang="es-ES"/>
        </a:p>
      </dgm:t>
    </dgm:pt>
    <dgm:pt modelId="{6E147430-60E9-4199-83E3-1B19A3520856}" type="sibTrans" cxnId="{3E06650E-FEBB-4FE9-A2E6-6E0205A3B667}">
      <dgm:prSet/>
      <dgm:spPr/>
      <dgm:t>
        <a:bodyPr/>
        <a:lstStyle/>
        <a:p>
          <a:endParaRPr lang="es-ES"/>
        </a:p>
      </dgm:t>
    </dgm:pt>
    <dgm:pt modelId="{2ABEAD96-136A-47F0-BBD2-7E63244F3ED0}">
      <dgm:prSet phldrT="[Texto]" custT="1"/>
      <dgm:spPr/>
      <dgm:t>
        <a:bodyPr/>
        <a:lstStyle/>
        <a:p>
          <a:r>
            <a:rPr lang="es-AR" sz="1400" dirty="0" smtClean="0"/>
            <a:t>Papel Reciclado</a:t>
          </a:r>
          <a:endParaRPr lang="es-ES" sz="1400" dirty="0"/>
        </a:p>
      </dgm:t>
    </dgm:pt>
    <dgm:pt modelId="{EA9517A3-9D48-4E5B-82FF-D82A537A4343}" type="parTrans" cxnId="{835CEBA7-CDEE-4846-95EA-3ECD4A894C1C}">
      <dgm:prSet/>
      <dgm:spPr/>
      <dgm:t>
        <a:bodyPr/>
        <a:lstStyle/>
        <a:p>
          <a:endParaRPr lang="es-ES"/>
        </a:p>
      </dgm:t>
    </dgm:pt>
    <dgm:pt modelId="{A1BF5A23-AF7F-48AC-8225-D8A740B4B37C}" type="sibTrans" cxnId="{835CEBA7-CDEE-4846-95EA-3ECD4A894C1C}">
      <dgm:prSet/>
      <dgm:spPr/>
      <dgm:t>
        <a:bodyPr/>
        <a:lstStyle/>
        <a:p>
          <a:endParaRPr lang="es-ES"/>
        </a:p>
      </dgm:t>
    </dgm:pt>
    <dgm:pt modelId="{B5A927DA-6C15-4CFD-BCD6-5E2B8209FA30}" type="pres">
      <dgm:prSet presAssocID="{5B116FC4-2EE5-43BA-86A3-7DCC858A69E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AR"/>
        </a:p>
      </dgm:t>
    </dgm:pt>
    <dgm:pt modelId="{DA58FCD6-A625-4F02-B538-A679FDDB5139}" type="pres">
      <dgm:prSet presAssocID="{C2927F8F-A8A0-41A8-BF7C-ED7A386B1539}" presName="root" presStyleCnt="0"/>
      <dgm:spPr/>
    </dgm:pt>
    <dgm:pt modelId="{3EB3EA81-FA02-4923-B993-F4202438A100}" type="pres">
      <dgm:prSet presAssocID="{C2927F8F-A8A0-41A8-BF7C-ED7A386B1539}" presName="rootComposite" presStyleCnt="0"/>
      <dgm:spPr/>
    </dgm:pt>
    <dgm:pt modelId="{7F98FFE8-9C75-464F-BD8E-E66F824FF228}" type="pres">
      <dgm:prSet presAssocID="{C2927F8F-A8A0-41A8-BF7C-ED7A386B1539}" presName="rootText" presStyleLbl="node1" presStyleIdx="0" presStyleCnt="2" custScaleX="107008" custScaleY="52003"/>
      <dgm:spPr/>
      <dgm:t>
        <a:bodyPr/>
        <a:lstStyle/>
        <a:p>
          <a:endParaRPr lang="es-ES"/>
        </a:p>
      </dgm:t>
    </dgm:pt>
    <dgm:pt modelId="{0792A77E-A1E9-4ED1-B9B5-06E0387F7F4C}" type="pres">
      <dgm:prSet presAssocID="{C2927F8F-A8A0-41A8-BF7C-ED7A386B1539}" presName="rootConnector" presStyleLbl="node1" presStyleIdx="0" presStyleCnt="2"/>
      <dgm:spPr/>
      <dgm:t>
        <a:bodyPr/>
        <a:lstStyle/>
        <a:p>
          <a:endParaRPr lang="es-AR"/>
        </a:p>
      </dgm:t>
    </dgm:pt>
    <dgm:pt modelId="{36C644FB-E054-4F92-A704-8B52FAE36239}" type="pres">
      <dgm:prSet presAssocID="{C2927F8F-A8A0-41A8-BF7C-ED7A386B1539}" presName="childShape" presStyleCnt="0"/>
      <dgm:spPr/>
    </dgm:pt>
    <dgm:pt modelId="{7DD2E29A-B625-47C4-BC38-027E1EDCA08F}" type="pres">
      <dgm:prSet presAssocID="{F83D6F17-47CC-41F2-A596-980199684D58}" presName="Name13" presStyleLbl="parChTrans1D2" presStyleIdx="0" presStyleCnt="4"/>
      <dgm:spPr/>
      <dgm:t>
        <a:bodyPr/>
        <a:lstStyle/>
        <a:p>
          <a:endParaRPr lang="es-AR"/>
        </a:p>
      </dgm:t>
    </dgm:pt>
    <dgm:pt modelId="{7B5D9E63-1B9C-43C6-BE48-5E27B7F8136A}" type="pres">
      <dgm:prSet presAssocID="{A63C430D-4359-44FA-B50B-BD9C5136B9F7}" presName="childText" presStyleLbl="bgAcc1" presStyleIdx="0" presStyleCnt="4" custScaleX="107008" custScaleY="5200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B08F76C-5F4D-4B08-A1BD-0992F12B98E3}" type="pres">
      <dgm:prSet presAssocID="{96D22F49-4395-47E8-835D-DA5F34FB60CC}" presName="Name13" presStyleLbl="parChTrans1D2" presStyleIdx="1" presStyleCnt="4"/>
      <dgm:spPr/>
      <dgm:t>
        <a:bodyPr/>
        <a:lstStyle/>
        <a:p>
          <a:endParaRPr lang="es-AR"/>
        </a:p>
      </dgm:t>
    </dgm:pt>
    <dgm:pt modelId="{8EDA1864-9E57-47F8-942D-E05A3D5ADB3B}" type="pres">
      <dgm:prSet presAssocID="{B3BF8C10-F26A-4531-91BD-A63A4B803BC3}" presName="childText" presStyleLbl="bgAcc1" presStyleIdx="1" presStyleCnt="4" custScaleX="107008" custScaleY="5200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1E1B901-BD63-4459-B01B-3A16FC36BDA8}" type="pres">
      <dgm:prSet presAssocID="{8F4571D8-9636-47B6-9439-198728BBA5C5}" presName="root" presStyleCnt="0"/>
      <dgm:spPr/>
    </dgm:pt>
    <dgm:pt modelId="{E58830A0-976A-4A59-A079-F8FC5467E29C}" type="pres">
      <dgm:prSet presAssocID="{8F4571D8-9636-47B6-9439-198728BBA5C5}" presName="rootComposite" presStyleCnt="0"/>
      <dgm:spPr/>
    </dgm:pt>
    <dgm:pt modelId="{BF44A9B8-8653-44E5-87A2-57479C118020}" type="pres">
      <dgm:prSet presAssocID="{8F4571D8-9636-47B6-9439-198728BBA5C5}" presName="rootText" presStyleLbl="node1" presStyleIdx="1" presStyleCnt="2" custScaleX="107008" custScaleY="52003"/>
      <dgm:spPr/>
      <dgm:t>
        <a:bodyPr/>
        <a:lstStyle/>
        <a:p>
          <a:endParaRPr lang="es-AR"/>
        </a:p>
      </dgm:t>
    </dgm:pt>
    <dgm:pt modelId="{D920F30C-F36A-46B5-A7AA-959B8A5A1B61}" type="pres">
      <dgm:prSet presAssocID="{8F4571D8-9636-47B6-9439-198728BBA5C5}" presName="rootConnector" presStyleLbl="node1" presStyleIdx="1" presStyleCnt="2"/>
      <dgm:spPr/>
      <dgm:t>
        <a:bodyPr/>
        <a:lstStyle/>
        <a:p>
          <a:endParaRPr lang="es-AR"/>
        </a:p>
      </dgm:t>
    </dgm:pt>
    <dgm:pt modelId="{B4EAAC8F-94F1-46B8-8F07-C7C39CCAF7B3}" type="pres">
      <dgm:prSet presAssocID="{8F4571D8-9636-47B6-9439-198728BBA5C5}" presName="childShape" presStyleCnt="0"/>
      <dgm:spPr/>
    </dgm:pt>
    <dgm:pt modelId="{C26511B0-D9D1-484A-BEB4-3C232E2A61E5}" type="pres">
      <dgm:prSet presAssocID="{274BDE14-9397-48FE-B1CC-D033D1F66904}" presName="Name13" presStyleLbl="parChTrans1D2" presStyleIdx="2" presStyleCnt="4"/>
      <dgm:spPr/>
      <dgm:t>
        <a:bodyPr/>
        <a:lstStyle/>
        <a:p>
          <a:endParaRPr lang="es-AR"/>
        </a:p>
      </dgm:t>
    </dgm:pt>
    <dgm:pt modelId="{98F64EF0-EADE-48C6-A841-2CC839635D75}" type="pres">
      <dgm:prSet presAssocID="{B15C5F13-E3B6-4C4B-B2AD-617C27A53A58}" presName="childText" presStyleLbl="bgAcc1" presStyleIdx="2" presStyleCnt="4" custScaleX="107008" custScaleY="5200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7C4C41C-ED30-4312-8C67-34DF6960CE43}" type="pres">
      <dgm:prSet presAssocID="{EA9517A3-9D48-4E5B-82FF-D82A537A4343}" presName="Name13" presStyleLbl="parChTrans1D2" presStyleIdx="3" presStyleCnt="4"/>
      <dgm:spPr/>
      <dgm:t>
        <a:bodyPr/>
        <a:lstStyle/>
        <a:p>
          <a:endParaRPr lang="es-AR"/>
        </a:p>
      </dgm:t>
    </dgm:pt>
    <dgm:pt modelId="{21C6CCD6-F46C-4159-9580-A764878F5EC5}" type="pres">
      <dgm:prSet presAssocID="{2ABEAD96-136A-47F0-BBD2-7E63244F3ED0}" presName="childText" presStyleLbl="bgAcc1" presStyleIdx="3" presStyleCnt="4" custScaleX="107008" custScaleY="5200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DCED9FCF-EA5A-4DE4-A3C7-61EC679DD3E3}" type="presOf" srcId="{B15C5F13-E3B6-4C4B-B2AD-617C27A53A58}" destId="{98F64EF0-EADE-48C6-A841-2CC839635D75}" srcOrd="0" destOrd="0" presId="urn:microsoft.com/office/officeart/2005/8/layout/hierarchy3"/>
    <dgm:cxn modelId="{8F171C22-A932-405D-AAD6-44C9B8537D3F}" type="presOf" srcId="{8F4571D8-9636-47B6-9439-198728BBA5C5}" destId="{BF44A9B8-8653-44E5-87A2-57479C118020}" srcOrd="0" destOrd="0" presId="urn:microsoft.com/office/officeart/2005/8/layout/hierarchy3"/>
    <dgm:cxn modelId="{EECB9D0B-5D17-4E76-BC7A-9FB615B64A30}" type="presOf" srcId="{A63C430D-4359-44FA-B50B-BD9C5136B9F7}" destId="{7B5D9E63-1B9C-43C6-BE48-5E27B7F8136A}" srcOrd="0" destOrd="0" presId="urn:microsoft.com/office/officeart/2005/8/layout/hierarchy3"/>
    <dgm:cxn modelId="{4EBFC3E3-68F0-4C4F-8DC3-0B5957862E8A}" type="presOf" srcId="{2ABEAD96-136A-47F0-BBD2-7E63244F3ED0}" destId="{21C6CCD6-F46C-4159-9580-A764878F5EC5}" srcOrd="0" destOrd="0" presId="urn:microsoft.com/office/officeart/2005/8/layout/hierarchy3"/>
    <dgm:cxn modelId="{3607749D-18B7-4540-BF2E-C8839F26E080}" type="presOf" srcId="{C2927F8F-A8A0-41A8-BF7C-ED7A386B1539}" destId="{7F98FFE8-9C75-464F-BD8E-E66F824FF228}" srcOrd="0" destOrd="0" presId="urn:microsoft.com/office/officeart/2005/8/layout/hierarchy3"/>
    <dgm:cxn modelId="{266FC5FB-A271-4708-81A9-33A6C8BFBF4F}" srcId="{C2927F8F-A8A0-41A8-BF7C-ED7A386B1539}" destId="{A63C430D-4359-44FA-B50B-BD9C5136B9F7}" srcOrd="0" destOrd="0" parTransId="{F83D6F17-47CC-41F2-A596-980199684D58}" sibTransId="{314D6ABF-94C6-413F-B900-A2C411C2A5B9}"/>
    <dgm:cxn modelId="{9111CE26-3FC6-486C-B2BC-FFA30ACAA23E}" srcId="{5B116FC4-2EE5-43BA-86A3-7DCC858A69EA}" destId="{8F4571D8-9636-47B6-9439-198728BBA5C5}" srcOrd="1" destOrd="0" parTransId="{102A2032-7458-4896-8FC6-F1CB13D39CE9}" sibTransId="{69CA426B-88B6-4471-B6F7-A07AAFE39454}"/>
    <dgm:cxn modelId="{29EF6507-C761-4EE2-ADB3-250EFFBA4318}" srcId="{C2927F8F-A8A0-41A8-BF7C-ED7A386B1539}" destId="{B3BF8C10-F26A-4531-91BD-A63A4B803BC3}" srcOrd="1" destOrd="0" parTransId="{96D22F49-4395-47E8-835D-DA5F34FB60CC}" sibTransId="{648DC8DB-6BED-46C6-A2BD-95F1676E5C4E}"/>
    <dgm:cxn modelId="{0C10C82F-F892-4047-97FA-F7314DF9310F}" type="presOf" srcId="{274BDE14-9397-48FE-B1CC-D033D1F66904}" destId="{C26511B0-D9D1-484A-BEB4-3C232E2A61E5}" srcOrd="0" destOrd="0" presId="urn:microsoft.com/office/officeart/2005/8/layout/hierarchy3"/>
    <dgm:cxn modelId="{3E06650E-FEBB-4FE9-A2E6-6E0205A3B667}" srcId="{8F4571D8-9636-47B6-9439-198728BBA5C5}" destId="{B15C5F13-E3B6-4C4B-B2AD-617C27A53A58}" srcOrd="0" destOrd="0" parTransId="{274BDE14-9397-48FE-B1CC-D033D1F66904}" sibTransId="{6E147430-60E9-4199-83E3-1B19A3520856}"/>
    <dgm:cxn modelId="{69B9F79C-3852-47B9-B660-E618E3D6B759}" type="presOf" srcId="{C2927F8F-A8A0-41A8-BF7C-ED7A386B1539}" destId="{0792A77E-A1E9-4ED1-B9B5-06E0387F7F4C}" srcOrd="1" destOrd="0" presId="urn:microsoft.com/office/officeart/2005/8/layout/hierarchy3"/>
    <dgm:cxn modelId="{783D97BB-6C60-4071-B8FC-A5B55D8FB39E}" type="presOf" srcId="{EA9517A3-9D48-4E5B-82FF-D82A537A4343}" destId="{C7C4C41C-ED30-4312-8C67-34DF6960CE43}" srcOrd="0" destOrd="0" presId="urn:microsoft.com/office/officeart/2005/8/layout/hierarchy3"/>
    <dgm:cxn modelId="{638C0AD8-041E-4886-A90A-8CC643C7198B}" srcId="{5B116FC4-2EE5-43BA-86A3-7DCC858A69EA}" destId="{C2927F8F-A8A0-41A8-BF7C-ED7A386B1539}" srcOrd="0" destOrd="0" parTransId="{184990EA-2820-4F86-8829-5DCA7F366713}" sibTransId="{E9B1E489-00E7-48F0-BE47-E9B902876F0C}"/>
    <dgm:cxn modelId="{CBC410DB-DC12-41C8-B6DE-F672A670880D}" type="presOf" srcId="{5B116FC4-2EE5-43BA-86A3-7DCC858A69EA}" destId="{B5A927DA-6C15-4CFD-BCD6-5E2B8209FA30}" srcOrd="0" destOrd="0" presId="urn:microsoft.com/office/officeart/2005/8/layout/hierarchy3"/>
    <dgm:cxn modelId="{B709FA1F-28C3-4BEF-9759-BEB4B7E1047C}" type="presOf" srcId="{B3BF8C10-F26A-4531-91BD-A63A4B803BC3}" destId="{8EDA1864-9E57-47F8-942D-E05A3D5ADB3B}" srcOrd="0" destOrd="0" presId="urn:microsoft.com/office/officeart/2005/8/layout/hierarchy3"/>
    <dgm:cxn modelId="{7AEB4BED-CEE4-4401-B24D-F8EBAFC9E802}" type="presOf" srcId="{96D22F49-4395-47E8-835D-DA5F34FB60CC}" destId="{3B08F76C-5F4D-4B08-A1BD-0992F12B98E3}" srcOrd="0" destOrd="0" presId="urn:microsoft.com/office/officeart/2005/8/layout/hierarchy3"/>
    <dgm:cxn modelId="{20BAAF4E-3F36-4AC9-90E7-F857474D869F}" type="presOf" srcId="{F83D6F17-47CC-41F2-A596-980199684D58}" destId="{7DD2E29A-B625-47C4-BC38-027E1EDCA08F}" srcOrd="0" destOrd="0" presId="urn:microsoft.com/office/officeart/2005/8/layout/hierarchy3"/>
    <dgm:cxn modelId="{092C9A8D-BD19-4216-B760-F8A5E98C280F}" type="presOf" srcId="{8F4571D8-9636-47B6-9439-198728BBA5C5}" destId="{D920F30C-F36A-46B5-A7AA-959B8A5A1B61}" srcOrd="1" destOrd="0" presId="urn:microsoft.com/office/officeart/2005/8/layout/hierarchy3"/>
    <dgm:cxn modelId="{835CEBA7-CDEE-4846-95EA-3ECD4A894C1C}" srcId="{8F4571D8-9636-47B6-9439-198728BBA5C5}" destId="{2ABEAD96-136A-47F0-BBD2-7E63244F3ED0}" srcOrd="1" destOrd="0" parTransId="{EA9517A3-9D48-4E5B-82FF-D82A537A4343}" sibTransId="{A1BF5A23-AF7F-48AC-8225-D8A740B4B37C}"/>
    <dgm:cxn modelId="{4449C7D3-AEB9-4456-8C51-44D3F8CEF289}" type="presParOf" srcId="{B5A927DA-6C15-4CFD-BCD6-5E2B8209FA30}" destId="{DA58FCD6-A625-4F02-B538-A679FDDB5139}" srcOrd="0" destOrd="0" presId="urn:microsoft.com/office/officeart/2005/8/layout/hierarchy3"/>
    <dgm:cxn modelId="{7576EA0C-5D70-4405-B994-AD86CB58255E}" type="presParOf" srcId="{DA58FCD6-A625-4F02-B538-A679FDDB5139}" destId="{3EB3EA81-FA02-4923-B993-F4202438A100}" srcOrd="0" destOrd="0" presId="urn:microsoft.com/office/officeart/2005/8/layout/hierarchy3"/>
    <dgm:cxn modelId="{03461BD1-96D7-46B3-B777-14030882CCD4}" type="presParOf" srcId="{3EB3EA81-FA02-4923-B993-F4202438A100}" destId="{7F98FFE8-9C75-464F-BD8E-E66F824FF228}" srcOrd="0" destOrd="0" presId="urn:microsoft.com/office/officeart/2005/8/layout/hierarchy3"/>
    <dgm:cxn modelId="{0BEE0AFB-7448-4738-870B-6F9DA5BDD6AA}" type="presParOf" srcId="{3EB3EA81-FA02-4923-B993-F4202438A100}" destId="{0792A77E-A1E9-4ED1-B9B5-06E0387F7F4C}" srcOrd="1" destOrd="0" presId="urn:microsoft.com/office/officeart/2005/8/layout/hierarchy3"/>
    <dgm:cxn modelId="{B0B391BA-B48A-410C-82C9-97F9F89CD7AD}" type="presParOf" srcId="{DA58FCD6-A625-4F02-B538-A679FDDB5139}" destId="{36C644FB-E054-4F92-A704-8B52FAE36239}" srcOrd="1" destOrd="0" presId="urn:microsoft.com/office/officeart/2005/8/layout/hierarchy3"/>
    <dgm:cxn modelId="{DB3AE2E9-F2DB-4AAB-B23A-574F3A24C4C5}" type="presParOf" srcId="{36C644FB-E054-4F92-A704-8B52FAE36239}" destId="{7DD2E29A-B625-47C4-BC38-027E1EDCA08F}" srcOrd="0" destOrd="0" presId="urn:microsoft.com/office/officeart/2005/8/layout/hierarchy3"/>
    <dgm:cxn modelId="{4F3F9F90-5A67-41E7-8023-EF022C9D0308}" type="presParOf" srcId="{36C644FB-E054-4F92-A704-8B52FAE36239}" destId="{7B5D9E63-1B9C-43C6-BE48-5E27B7F8136A}" srcOrd="1" destOrd="0" presId="urn:microsoft.com/office/officeart/2005/8/layout/hierarchy3"/>
    <dgm:cxn modelId="{EED2459C-E628-4EB8-BB03-4E75F1111650}" type="presParOf" srcId="{36C644FB-E054-4F92-A704-8B52FAE36239}" destId="{3B08F76C-5F4D-4B08-A1BD-0992F12B98E3}" srcOrd="2" destOrd="0" presId="urn:microsoft.com/office/officeart/2005/8/layout/hierarchy3"/>
    <dgm:cxn modelId="{01E31DF8-526B-4AF4-9DC8-F770B9B0C511}" type="presParOf" srcId="{36C644FB-E054-4F92-A704-8B52FAE36239}" destId="{8EDA1864-9E57-47F8-942D-E05A3D5ADB3B}" srcOrd="3" destOrd="0" presId="urn:microsoft.com/office/officeart/2005/8/layout/hierarchy3"/>
    <dgm:cxn modelId="{F5FB55FB-8767-4D26-BE8F-AD68EC5A1D35}" type="presParOf" srcId="{B5A927DA-6C15-4CFD-BCD6-5E2B8209FA30}" destId="{21E1B901-BD63-4459-B01B-3A16FC36BDA8}" srcOrd="1" destOrd="0" presId="urn:microsoft.com/office/officeart/2005/8/layout/hierarchy3"/>
    <dgm:cxn modelId="{61CD990F-081A-4544-8B22-C3BCC1C57C19}" type="presParOf" srcId="{21E1B901-BD63-4459-B01B-3A16FC36BDA8}" destId="{E58830A0-976A-4A59-A079-F8FC5467E29C}" srcOrd="0" destOrd="0" presId="urn:microsoft.com/office/officeart/2005/8/layout/hierarchy3"/>
    <dgm:cxn modelId="{BADD346E-6997-49DD-AF54-38353DF6F885}" type="presParOf" srcId="{E58830A0-976A-4A59-A079-F8FC5467E29C}" destId="{BF44A9B8-8653-44E5-87A2-57479C118020}" srcOrd="0" destOrd="0" presId="urn:microsoft.com/office/officeart/2005/8/layout/hierarchy3"/>
    <dgm:cxn modelId="{64F367AB-B256-41AD-A149-CB2A629469C7}" type="presParOf" srcId="{E58830A0-976A-4A59-A079-F8FC5467E29C}" destId="{D920F30C-F36A-46B5-A7AA-959B8A5A1B61}" srcOrd="1" destOrd="0" presId="urn:microsoft.com/office/officeart/2005/8/layout/hierarchy3"/>
    <dgm:cxn modelId="{5D117610-54A3-4A77-AA7E-AC1D05F53A28}" type="presParOf" srcId="{21E1B901-BD63-4459-B01B-3A16FC36BDA8}" destId="{B4EAAC8F-94F1-46B8-8F07-C7C39CCAF7B3}" srcOrd="1" destOrd="0" presId="urn:microsoft.com/office/officeart/2005/8/layout/hierarchy3"/>
    <dgm:cxn modelId="{EA7859D0-B0B3-40D6-8096-F5527703A225}" type="presParOf" srcId="{B4EAAC8F-94F1-46B8-8F07-C7C39CCAF7B3}" destId="{C26511B0-D9D1-484A-BEB4-3C232E2A61E5}" srcOrd="0" destOrd="0" presId="urn:microsoft.com/office/officeart/2005/8/layout/hierarchy3"/>
    <dgm:cxn modelId="{D080FB28-97EF-4222-904A-BF1A3B6FCB60}" type="presParOf" srcId="{B4EAAC8F-94F1-46B8-8F07-C7C39CCAF7B3}" destId="{98F64EF0-EADE-48C6-A841-2CC839635D75}" srcOrd="1" destOrd="0" presId="urn:microsoft.com/office/officeart/2005/8/layout/hierarchy3"/>
    <dgm:cxn modelId="{792873C7-963F-44D9-B7E7-9B921354E5EF}" type="presParOf" srcId="{B4EAAC8F-94F1-46B8-8F07-C7C39CCAF7B3}" destId="{C7C4C41C-ED30-4312-8C67-34DF6960CE43}" srcOrd="2" destOrd="0" presId="urn:microsoft.com/office/officeart/2005/8/layout/hierarchy3"/>
    <dgm:cxn modelId="{3AC90E4A-0143-4932-9DEB-CB8EEDCBA774}" type="presParOf" srcId="{B4EAAC8F-94F1-46B8-8F07-C7C39CCAF7B3}" destId="{21C6CCD6-F46C-4159-9580-A764878F5EC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33CD83-F2CA-42AE-9DDD-5C7FF186749A}" type="doc">
      <dgm:prSet loTypeId="urn:microsoft.com/office/officeart/2005/8/layout/process4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s-ES"/>
        </a:p>
      </dgm:t>
    </dgm:pt>
    <dgm:pt modelId="{C368BFC0-2F59-40A2-B167-56846F97EF74}">
      <dgm:prSet phldrT="[Texto]" custT="1"/>
      <dgm:spPr/>
      <dgm:t>
        <a:bodyPr/>
        <a:lstStyle/>
        <a:p>
          <a:r>
            <a:rPr lang="es-AR" sz="1400" dirty="0" smtClean="0"/>
            <a:t>Autoabastecimiento: 30%</a:t>
          </a:r>
          <a:endParaRPr lang="es-ES" sz="1400" dirty="0"/>
        </a:p>
      </dgm:t>
    </dgm:pt>
    <dgm:pt modelId="{EC6F4435-F7E6-4FD5-96F2-6B8FDAA7CC4C}" type="parTrans" cxnId="{D72DA8D6-E5F1-4167-B178-CED2B86494ED}">
      <dgm:prSet/>
      <dgm:spPr/>
      <dgm:t>
        <a:bodyPr/>
        <a:lstStyle/>
        <a:p>
          <a:endParaRPr lang="es-ES"/>
        </a:p>
      </dgm:t>
    </dgm:pt>
    <dgm:pt modelId="{99E3DDC8-1851-4046-8945-4C1EC9C92A6F}" type="sibTrans" cxnId="{D72DA8D6-E5F1-4167-B178-CED2B86494ED}">
      <dgm:prSet/>
      <dgm:spPr/>
      <dgm:t>
        <a:bodyPr/>
        <a:lstStyle/>
        <a:p>
          <a:endParaRPr lang="es-ES"/>
        </a:p>
      </dgm:t>
    </dgm:pt>
    <dgm:pt modelId="{56E496EE-7A0E-49B2-8D3A-BEB9C58C7EA3}">
      <dgm:prSet phldrT="[Texto]" custT="1"/>
      <dgm:spPr/>
      <dgm:t>
        <a:bodyPr/>
        <a:lstStyle/>
        <a:p>
          <a:r>
            <a:rPr lang="es-AR" sz="1400" dirty="0" smtClean="0"/>
            <a:t>Compra a terceros: 70%</a:t>
          </a:r>
          <a:endParaRPr lang="es-ES" sz="1400" dirty="0"/>
        </a:p>
      </dgm:t>
    </dgm:pt>
    <dgm:pt modelId="{341509C9-78CC-4410-BE66-B87550B40B2F}" type="parTrans" cxnId="{2E06BBDB-2D37-44A5-93E7-A90AEA355D5C}">
      <dgm:prSet/>
      <dgm:spPr/>
      <dgm:t>
        <a:bodyPr/>
        <a:lstStyle/>
        <a:p>
          <a:endParaRPr lang="es-ES"/>
        </a:p>
      </dgm:t>
    </dgm:pt>
    <dgm:pt modelId="{B408905C-A011-4797-ABEE-A5049AA7E7B2}" type="sibTrans" cxnId="{2E06BBDB-2D37-44A5-93E7-A90AEA355D5C}">
      <dgm:prSet/>
      <dgm:spPr/>
      <dgm:t>
        <a:bodyPr/>
        <a:lstStyle/>
        <a:p>
          <a:endParaRPr lang="es-ES"/>
        </a:p>
      </dgm:t>
    </dgm:pt>
    <dgm:pt modelId="{F44A1C4D-EB3A-4D19-B471-09B42375B3FE}">
      <dgm:prSet phldrT="[Texto]" custT="1"/>
      <dgm:spPr/>
      <dgm:t>
        <a:bodyPr/>
        <a:lstStyle/>
        <a:p>
          <a:r>
            <a:rPr lang="es-AR" sz="1400" b="1" dirty="0" smtClean="0"/>
            <a:t>Biomasa para energía: 410.000 </a:t>
          </a:r>
          <a:r>
            <a:rPr lang="es-AR" sz="1400" b="1" dirty="0" err="1" smtClean="0"/>
            <a:t>Tn</a:t>
          </a:r>
          <a:r>
            <a:rPr lang="es-AR" sz="1400" b="1" dirty="0" smtClean="0"/>
            <a:t>/año</a:t>
          </a:r>
          <a:endParaRPr lang="es-ES" sz="1400" b="1" dirty="0"/>
        </a:p>
      </dgm:t>
    </dgm:pt>
    <dgm:pt modelId="{3FEB38D8-1B3A-4D9D-B66F-06074D8AA7AA}" type="parTrans" cxnId="{1EF2E73A-0E75-4D80-9737-FC8A10771FE8}">
      <dgm:prSet/>
      <dgm:spPr/>
      <dgm:t>
        <a:bodyPr/>
        <a:lstStyle/>
        <a:p>
          <a:endParaRPr lang="es-ES"/>
        </a:p>
      </dgm:t>
    </dgm:pt>
    <dgm:pt modelId="{963D81DF-5E43-40C3-B9BC-A56368F65908}" type="sibTrans" cxnId="{1EF2E73A-0E75-4D80-9737-FC8A10771FE8}">
      <dgm:prSet/>
      <dgm:spPr/>
      <dgm:t>
        <a:bodyPr/>
        <a:lstStyle/>
        <a:p>
          <a:endParaRPr lang="es-ES"/>
        </a:p>
      </dgm:t>
    </dgm:pt>
    <dgm:pt modelId="{FB664390-EC01-4F01-969A-F435B9359B9F}">
      <dgm:prSet phldrT="[Texto]" custT="1"/>
      <dgm:spPr/>
      <dgm:t>
        <a:bodyPr/>
        <a:lstStyle/>
        <a:p>
          <a:r>
            <a:rPr lang="es-AR" sz="1400" dirty="0" smtClean="0"/>
            <a:t>Compra a terceros: 100%</a:t>
          </a:r>
          <a:endParaRPr lang="es-ES" sz="1400" dirty="0"/>
        </a:p>
      </dgm:t>
    </dgm:pt>
    <dgm:pt modelId="{022B0D2D-4CF9-4979-B8FF-627772A70CEF}" type="parTrans" cxnId="{20B689B7-3D8D-4A50-80A3-B73C000065F9}">
      <dgm:prSet/>
      <dgm:spPr/>
      <dgm:t>
        <a:bodyPr/>
        <a:lstStyle/>
        <a:p>
          <a:endParaRPr lang="es-ES"/>
        </a:p>
      </dgm:t>
    </dgm:pt>
    <dgm:pt modelId="{01984CD1-CC50-46E5-BFA6-EC9442849AB5}" type="sibTrans" cxnId="{20B689B7-3D8D-4A50-80A3-B73C000065F9}">
      <dgm:prSet/>
      <dgm:spPr/>
      <dgm:t>
        <a:bodyPr/>
        <a:lstStyle/>
        <a:p>
          <a:endParaRPr lang="es-ES"/>
        </a:p>
      </dgm:t>
    </dgm:pt>
    <dgm:pt modelId="{949EFC79-7422-4FE5-A9F0-05CD2AE28043}">
      <dgm:prSet phldrT="[Texto]" custT="1"/>
      <dgm:spPr/>
      <dgm:t>
        <a:bodyPr/>
        <a:lstStyle/>
        <a:p>
          <a:r>
            <a:rPr lang="es-AR" sz="1400" b="1" dirty="0" smtClean="0"/>
            <a:t>Materia prima para fabricación de papel: 390.000 </a:t>
          </a:r>
          <a:r>
            <a:rPr lang="es-AR" sz="1400" b="1" dirty="0" err="1" smtClean="0"/>
            <a:t>Tn</a:t>
          </a:r>
          <a:r>
            <a:rPr lang="es-AR" sz="1400" b="1" dirty="0" smtClean="0"/>
            <a:t>/año</a:t>
          </a:r>
          <a:endParaRPr lang="es-ES" sz="1400" b="1" dirty="0"/>
        </a:p>
      </dgm:t>
    </dgm:pt>
    <dgm:pt modelId="{74C28875-23F7-4DA9-A7C3-0C56BFA95160}" type="sibTrans" cxnId="{C3558FAB-368B-4FBE-B9C9-8A9C5CB37A26}">
      <dgm:prSet/>
      <dgm:spPr/>
      <dgm:t>
        <a:bodyPr/>
        <a:lstStyle/>
        <a:p>
          <a:endParaRPr lang="es-ES"/>
        </a:p>
      </dgm:t>
    </dgm:pt>
    <dgm:pt modelId="{A4266BC6-F9D1-4C01-8DEA-24E37A7642DE}" type="parTrans" cxnId="{C3558FAB-368B-4FBE-B9C9-8A9C5CB37A26}">
      <dgm:prSet/>
      <dgm:spPr/>
      <dgm:t>
        <a:bodyPr/>
        <a:lstStyle/>
        <a:p>
          <a:endParaRPr lang="es-ES"/>
        </a:p>
      </dgm:t>
    </dgm:pt>
    <dgm:pt modelId="{F78F9BCA-6825-403E-BA71-CCE80B33CAFA}" type="pres">
      <dgm:prSet presAssocID="{4333CD83-F2CA-42AE-9DDD-5C7FF18674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2306E1D-B510-4271-8347-4CE91584C509}" type="pres">
      <dgm:prSet presAssocID="{F44A1C4D-EB3A-4D19-B471-09B42375B3FE}" presName="boxAndChildren" presStyleCnt="0"/>
      <dgm:spPr/>
    </dgm:pt>
    <dgm:pt modelId="{40C8B84F-DE45-4427-AF09-E235BB22AD92}" type="pres">
      <dgm:prSet presAssocID="{F44A1C4D-EB3A-4D19-B471-09B42375B3FE}" presName="parentTextBox" presStyleLbl="node1" presStyleIdx="0" presStyleCnt="2"/>
      <dgm:spPr/>
      <dgm:t>
        <a:bodyPr/>
        <a:lstStyle/>
        <a:p>
          <a:endParaRPr lang="es-AR"/>
        </a:p>
      </dgm:t>
    </dgm:pt>
    <dgm:pt modelId="{A93174AE-A084-4619-A21C-F6D1FEBA98BB}" type="pres">
      <dgm:prSet presAssocID="{F44A1C4D-EB3A-4D19-B471-09B42375B3FE}" presName="entireBox" presStyleLbl="node1" presStyleIdx="0" presStyleCnt="2"/>
      <dgm:spPr/>
      <dgm:t>
        <a:bodyPr/>
        <a:lstStyle/>
        <a:p>
          <a:endParaRPr lang="es-AR"/>
        </a:p>
      </dgm:t>
    </dgm:pt>
    <dgm:pt modelId="{493F9F58-12D0-4B0E-AF7B-E22EA73CFEDF}" type="pres">
      <dgm:prSet presAssocID="{F44A1C4D-EB3A-4D19-B471-09B42375B3FE}" presName="descendantBox" presStyleCnt="0"/>
      <dgm:spPr/>
    </dgm:pt>
    <dgm:pt modelId="{6A0C6F87-CE17-4767-8280-A8F58A6AFE39}" type="pres">
      <dgm:prSet presAssocID="{FB664390-EC01-4F01-969A-F435B9359B9F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BE7E66C-A3BE-470E-A4F2-700EBAD1C8C6}" type="pres">
      <dgm:prSet presAssocID="{74C28875-23F7-4DA9-A7C3-0C56BFA95160}" presName="sp" presStyleCnt="0"/>
      <dgm:spPr/>
    </dgm:pt>
    <dgm:pt modelId="{569BD09F-4E20-4550-A2E5-7D7AA20FAC1C}" type="pres">
      <dgm:prSet presAssocID="{949EFC79-7422-4FE5-A9F0-05CD2AE28043}" presName="arrowAndChildren" presStyleCnt="0"/>
      <dgm:spPr/>
    </dgm:pt>
    <dgm:pt modelId="{030B4517-1CD4-4C5C-AFAD-9506FA3BD5D0}" type="pres">
      <dgm:prSet presAssocID="{949EFC79-7422-4FE5-A9F0-05CD2AE28043}" presName="parentTextArrow" presStyleLbl="node1" presStyleIdx="0" presStyleCnt="2"/>
      <dgm:spPr/>
      <dgm:t>
        <a:bodyPr/>
        <a:lstStyle/>
        <a:p>
          <a:endParaRPr lang="es-ES"/>
        </a:p>
      </dgm:t>
    </dgm:pt>
    <dgm:pt modelId="{362BC528-10C0-406D-9CFF-5729F78303B2}" type="pres">
      <dgm:prSet presAssocID="{949EFC79-7422-4FE5-A9F0-05CD2AE28043}" presName="arrow" presStyleLbl="node1" presStyleIdx="1" presStyleCnt="2"/>
      <dgm:spPr/>
      <dgm:t>
        <a:bodyPr/>
        <a:lstStyle/>
        <a:p>
          <a:endParaRPr lang="es-ES"/>
        </a:p>
      </dgm:t>
    </dgm:pt>
    <dgm:pt modelId="{B341A81A-8C86-4FAE-B5CA-FDCE1E39E504}" type="pres">
      <dgm:prSet presAssocID="{949EFC79-7422-4FE5-A9F0-05CD2AE28043}" presName="descendantArrow" presStyleCnt="0"/>
      <dgm:spPr/>
    </dgm:pt>
    <dgm:pt modelId="{531F6FA1-1B8A-42E7-92D8-2C0F430A5F6E}" type="pres">
      <dgm:prSet presAssocID="{C368BFC0-2F59-40A2-B167-56846F97EF74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556F7B2-B1FB-4A0B-AA40-E066D793DE62}" type="pres">
      <dgm:prSet presAssocID="{56E496EE-7A0E-49B2-8D3A-BEB9C58C7EA3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A6C53C9-A72E-44AF-B53A-80F293AE9D4B}" type="presOf" srcId="{F44A1C4D-EB3A-4D19-B471-09B42375B3FE}" destId="{A93174AE-A084-4619-A21C-F6D1FEBA98BB}" srcOrd="1" destOrd="0" presId="urn:microsoft.com/office/officeart/2005/8/layout/process4"/>
    <dgm:cxn modelId="{D72DA8D6-E5F1-4167-B178-CED2B86494ED}" srcId="{949EFC79-7422-4FE5-A9F0-05CD2AE28043}" destId="{C368BFC0-2F59-40A2-B167-56846F97EF74}" srcOrd="0" destOrd="0" parTransId="{EC6F4435-F7E6-4FD5-96F2-6B8FDAA7CC4C}" sibTransId="{99E3DDC8-1851-4046-8945-4C1EC9C92A6F}"/>
    <dgm:cxn modelId="{2E06BBDB-2D37-44A5-93E7-A90AEA355D5C}" srcId="{949EFC79-7422-4FE5-A9F0-05CD2AE28043}" destId="{56E496EE-7A0E-49B2-8D3A-BEB9C58C7EA3}" srcOrd="1" destOrd="0" parTransId="{341509C9-78CC-4410-BE66-B87550B40B2F}" sibTransId="{B408905C-A011-4797-ABEE-A5049AA7E7B2}"/>
    <dgm:cxn modelId="{CFD31A6B-965D-45DD-AAED-083199C517DE}" type="presOf" srcId="{949EFC79-7422-4FE5-A9F0-05CD2AE28043}" destId="{030B4517-1CD4-4C5C-AFAD-9506FA3BD5D0}" srcOrd="0" destOrd="0" presId="urn:microsoft.com/office/officeart/2005/8/layout/process4"/>
    <dgm:cxn modelId="{4EB3FA26-6027-4815-9610-B9A8E83169FB}" type="presOf" srcId="{56E496EE-7A0E-49B2-8D3A-BEB9C58C7EA3}" destId="{1556F7B2-B1FB-4A0B-AA40-E066D793DE62}" srcOrd="0" destOrd="0" presId="urn:microsoft.com/office/officeart/2005/8/layout/process4"/>
    <dgm:cxn modelId="{E303413E-7B65-4DC5-9C58-35DCEB681E7D}" type="presOf" srcId="{4333CD83-F2CA-42AE-9DDD-5C7FF186749A}" destId="{F78F9BCA-6825-403E-BA71-CCE80B33CAFA}" srcOrd="0" destOrd="0" presId="urn:microsoft.com/office/officeart/2005/8/layout/process4"/>
    <dgm:cxn modelId="{21AA8224-3FC5-4CF9-83EC-1468C66135CC}" type="presOf" srcId="{FB664390-EC01-4F01-969A-F435B9359B9F}" destId="{6A0C6F87-CE17-4767-8280-A8F58A6AFE39}" srcOrd="0" destOrd="0" presId="urn:microsoft.com/office/officeart/2005/8/layout/process4"/>
    <dgm:cxn modelId="{13296654-5773-48B5-B440-8278B7DC76F4}" type="presOf" srcId="{F44A1C4D-EB3A-4D19-B471-09B42375B3FE}" destId="{40C8B84F-DE45-4427-AF09-E235BB22AD92}" srcOrd="0" destOrd="0" presId="urn:microsoft.com/office/officeart/2005/8/layout/process4"/>
    <dgm:cxn modelId="{1EF2E73A-0E75-4D80-9737-FC8A10771FE8}" srcId="{4333CD83-F2CA-42AE-9DDD-5C7FF186749A}" destId="{F44A1C4D-EB3A-4D19-B471-09B42375B3FE}" srcOrd="1" destOrd="0" parTransId="{3FEB38D8-1B3A-4D9D-B66F-06074D8AA7AA}" sibTransId="{963D81DF-5E43-40C3-B9BC-A56368F65908}"/>
    <dgm:cxn modelId="{143BC582-C747-4902-B46A-D8FE9B5D3AF6}" type="presOf" srcId="{949EFC79-7422-4FE5-A9F0-05CD2AE28043}" destId="{362BC528-10C0-406D-9CFF-5729F78303B2}" srcOrd="1" destOrd="0" presId="urn:microsoft.com/office/officeart/2005/8/layout/process4"/>
    <dgm:cxn modelId="{EA549D76-B602-4017-8C42-AF7EB3F87AD6}" type="presOf" srcId="{C368BFC0-2F59-40A2-B167-56846F97EF74}" destId="{531F6FA1-1B8A-42E7-92D8-2C0F430A5F6E}" srcOrd="0" destOrd="0" presId="urn:microsoft.com/office/officeart/2005/8/layout/process4"/>
    <dgm:cxn modelId="{20B689B7-3D8D-4A50-80A3-B73C000065F9}" srcId="{F44A1C4D-EB3A-4D19-B471-09B42375B3FE}" destId="{FB664390-EC01-4F01-969A-F435B9359B9F}" srcOrd="0" destOrd="0" parTransId="{022B0D2D-4CF9-4979-B8FF-627772A70CEF}" sibTransId="{01984CD1-CC50-46E5-BFA6-EC9442849AB5}"/>
    <dgm:cxn modelId="{C3558FAB-368B-4FBE-B9C9-8A9C5CB37A26}" srcId="{4333CD83-F2CA-42AE-9DDD-5C7FF186749A}" destId="{949EFC79-7422-4FE5-A9F0-05CD2AE28043}" srcOrd="0" destOrd="0" parTransId="{A4266BC6-F9D1-4C01-8DEA-24E37A7642DE}" sibTransId="{74C28875-23F7-4DA9-A7C3-0C56BFA95160}"/>
    <dgm:cxn modelId="{F73CE24D-C81E-4D3B-8047-5C4412A8D0E3}" type="presParOf" srcId="{F78F9BCA-6825-403E-BA71-CCE80B33CAFA}" destId="{52306E1D-B510-4271-8347-4CE91584C509}" srcOrd="0" destOrd="0" presId="urn:microsoft.com/office/officeart/2005/8/layout/process4"/>
    <dgm:cxn modelId="{BF72817E-2297-496B-8FA8-1AFE86A0FD26}" type="presParOf" srcId="{52306E1D-B510-4271-8347-4CE91584C509}" destId="{40C8B84F-DE45-4427-AF09-E235BB22AD92}" srcOrd="0" destOrd="0" presId="urn:microsoft.com/office/officeart/2005/8/layout/process4"/>
    <dgm:cxn modelId="{99D9229B-E73D-4C47-A1FB-9D07DE9A4FF0}" type="presParOf" srcId="{52306E1D-B510-4271-8347-4CE91584C509}" destId="{A93174AE-A084-4619-A21C-F6D1FEBA98BB}" srcOrd="1" destOrd="0" presId="urn:microsoft.com/office/officeart/2005/8/layout/process4"/>
    <dgm:cxn modelId="{3AF0F50F-E395-414C-9D02-9A75E1F5DF1C}" type="presParOf" srcId="{52306E1D-B510-4271-8347-4CE91584C509}" destId="{493F9F58-12D0-4B0E-AF7B-E22EA73CFEDF}" srcOrd="2" destOrd="0" presId="urn:microsoft.com/office/officeart/2005/8/layout/process4"/>
    <dgm:cxn modelId="{0E8B51CF-EE55-43C7-87F4-84869692D092}" type="presParOf" srcId="{493F9F58-12D0-4B0E-AF7B-E22EA73CFEDF}" destId="{6A0C6F87-CE17-4767-8280-A8F58A6AFE39}" srcOrd="0" destOrd="0" presId="urn:microsoft.com/office/officeart/2005/8/layout/process4"/>
    <dgm:cxn modelId="{AE5A8045-92FC-4BBE-B608-DF0035269CFE}" type="presParOf" srcId="{F78F9BCA-6825-403E-BA71-CCE80B33CAFA}" destId="{5BE7E66C-A3BE-470E-A4F2-700EBAD1C8C6}" srcOrd="1" destOrd="0" presId="urn:microsoft.com/office/officeart/2005/8/layout/process4"/>
    <dgm:cxn modelId="{D7600127-EDB0-48E0-B101-7BDE0A3DF831}" type="presParOf" srcId="{F78F9BCA-6825-403E-BA71-CCE80B33CAFA}" destId="{569BD09F-4E20-4550-A2E5-7D7AA20FAC1C}" srcOrd="2" destOrd="0" presId="urn:microsoft.com/office/officeart/2005/8/layout/process4"/>
    <dgm:cxn modelId="{F55836C8-1A75-4CC4-821B-033EF93A760C}" type="presParOf" srcId="{569BD09F-4E20-4550-A2E5-7D7AA20FAC1C}" destId="{030B4517-1CD4-4C5C-AFAD-9506FA3BD5D0}" srcOrd="0" destOrd="0" presId="urn:microsoft.com/office/officeart/2005/8/layout/process4"/>
    <dgm:cxn modelId="{702E0774-8BED-4A9F-B5AE-C07D6BFC0B33}" type="presParOf" srcId="{569BD09F-4E20-4550-A2E5-7D7AA20FAC1C}" destId="{362BC528-10C0-406D-9CFF-5729F78303B2}" srcOrd="1" destOrd="0" presId="urn:microsoft.com/office/officeart/2005/8/layout/process4"/>
    <dgm:cxn modelId="{FD465EB2-CF77-475D-94EF-7E2417BB7764}" type="presParOf" srcId="{569BD09F-4E20-4550-A2E5-7D7AA20FAC1C}" destId="{B341A81A-8C86-4FAE-B5CA-FDCE1E39E504}" srcOrd="2" destOrd="0" presId="urn:microsoft.com/office/officeart/2005/8/layout/process4"/>
    <dgm:cxn modelId="{F8C04EA2-56AB-4A94-83BC-13BA06628E89}" type="presParOf" srcId="{B341A81A-8C86-4FAE-B5CA-FDCE1E39E504}" destId="{531F6FA1-1B8A-42E7-92D8-2C0F430A5F6E}" srcOrd="0" destOrd="0" presId="urn:microsoft.com/office/officeart/2005/8/layout/process4"/>
    <dgm:cxn modelId="{35E148B2-C379-451C-A792-B7DA87369210}" type="presParOf" srcId="{B341A81A-8C86-4FAE-B5CA-FDCE1E39E504}" destId="{1556F7B2-B1FB-4A0B-AA40-E066D793DE62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7E8733-13AC-4A7D-BA15-C8B89D04664B}" type="doc">
      <dgm:prSet loTypeId="urn:microsoft.com/office/officeart/2005/8/layout/process4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s-AR"/>
        </a:p>
      </dgm:t>
    </dgm:pt>
    <dgm:pt modelId="{BD8DF31A-BFFC-43E0-9ECD-5F4ADC2CB60B}">
      <dgm:prSet phldrT="[Texto]" custT="1"/>
      <dgm:spPr/>
      <dgm:t>
        <a:bodyPr/>
        <a:lstStyle/>
        <a:p>
          <a:r>
            <a:rPr lang="es-AR" sz="2000" dirty="0" smtClean="0"/>
            <a:t>23.300 ha</a:t>
          </a:r>
          <a:endParaRPr lang="es-AR" sz="2000" dirty="0"/>
        </a:p>
      </dgm:t>
    </dgm:pt>
    <dgm:pt modelId="{CE61B065-FC48-4C8C-B6AE-6D046107D267}" type="parTrans" cxnId="{A06B76C5-F9CE-4468-8DCC-93BB0C7E6D5B}">
      <dgm:prSet/>
      <dgm:spPr/>
      <dgm:t>
        <a:bodyPr/>
        <a:lstStyle/>
        <a:p>
          <a:endParaRPr lang="es-AR"/>
        </a:p>
      </dgm:t>
    </dgm:pt>
    <dgm:pt modelId="{AD4CFB9E-B8CA-4A23-80B2-769DEA111E19}" type="sibTrans" cxnId="{A06B76C5-F9CE-4468-8DCC-93BB0C7E6D5B}">
      <dgm:prSet/>
      <dgm:spPr/>
      <dgm:t>
        <a:bodyPr/>
        <a:lstStyle/>
        <a:p>
          <a:endParaRPr lang="es-AR"/>
        </a:p>
      </dgm:t>
    </dgm:pt>
    <dgm:pt modelId="{FE99FA98-9C06-4078-A22F-EE4CF4D730B6}">
      <dgm:prSet phldrT="[Texto]" custT="1"/>
      <dgm:spPr/>
      <dgm:t>
        <a:bodyPr/>
        <a:lstStyle/>
        <a:p>
          <a:r>
            <a:rPr lang="es-AR" sz="1400" dirty="0" smtClean="0"/>
            <a:t>Bosques</a:t>
          </a:r>
          <a:endParaRPr lang="es-AR" sz="1400" dirty="0"/>
        </a:p>
      </dgm:t>
    </dgm:pt>
    <dgm:pt modelId="{436F8CC6-FF02-4ED7-B46C-4B7F30268075}" type="parTrans" cxnId="{F2E7441A-479D-4CDF-A5C0-66E6F2D3E62C}">
      <dgm:prSet/>
      <dgm:spPr/>
      <dgm:t>
        <a:bodyPr/>
        <a:lstStyle/>
        <a:p>
          <a:endParaRPr lang="es-AR"/>
        </a:p>
      </dgm:t>
    </dgm:pt>
    <dgm:pt modelId="{B79792F9-46E2-4E92-930C-419B06A06CB6}" type="sibTrans" cxnId="{F2E7441A-479D-4CDF-A5C0-66E6F2D3E62C}">
      <dgm:prSet/>
      <dgm:spPr/>
      <dgm:t>
        <a:bodyPr/>
        <a:lstStyle/>
        <a:p>
          <a:endParaRPr lang="es-AR"/>
        </a:p>
      </dgm:t>
    </dgm:pt>
    <dgm:pt modelId="{FD98000D-3415-4765-8E9B-FD4B9008881E}">
      <dgm:prSet phldrT="[Texto]" custT="1"/>
      <dgm:spPr/>
      <dgm:t>
        <a:bodyPr/>
        <a:lstStyle/>
        <a:p>
          <a:r>
            <a:rPr lang="es-AR" sz="2000" dirty="0" smtClean="0"/>
            <a:t>10.400 ha</a:t>
          </a:r>
          <a:endParaRPr lang="es-AR" sz="2000" dirty="0"/>
        </a:p>
      </dgm:t>
    </dgm:pt>
    <dgm:pt modelId="{E0B9B1A2-62FD-47DA-8C13-1E880058C173}" type="parTrans" cxnId="{1C9E2BC8-57BC-403B-AB2F-DCAD8ED498AD}">
      <dgm:prSet/>
      <dgm:spPr/>
      <dgm:t>
        <a:bodyPr/>
        <a:lstStyle/>
        <a:p>
          <a:endParaRPr lang="es-AR"/>
        </a:p>
      </dgm:t>
    </dgm:pt>
    <dgm:pt modelId="{10FBF591-E2DB-4E80-90B5-6352DD91A496}" type="sibTrans" cxnId="{1C9E2BC8-57BC-403B-AB2F-DCAD8ED498AD}">
      <dgm:prSet/>
      <dgm:spPr/>
      <dgm:t>
        <a:bodyPr/>
        <a:lstStyle/>
        <a:p>
          <a:endParaRPr lang="es-AR"/>
        </a:p>
      </dgm:t>
    </dgm:pt>
    <dgm:pt modelId="{A7C8F8A6-7105-423A-BB35-03E1E153BFFC}">
      <dgm:prSet phldrT="[Texto]" custT="1"/>
      <dgm:spPr/>
      <dgm:t>
        <a:bodyPr/>
        <a:lstStyle/>
        <a:p>
          <a:pPr algn="ctr"/>
          <a:r>
            <a:rPr lang="es-AR" sz="1400" baseline="0" dirty="0" smtClean="0"/>
            <a:t>Reserva de Papel Misionero dentro de la Biosfera de </a:t>
          </a:r>
          <a:r>
            <a:rPr lang="es-AR" sz="1400" baseline="0" dirty="0" err="1" smtClean="0"/>
            <a:t>Yaboty</a:t>
          </a:r>
          <a:endParaRPr lang="es-AR" sz="1400" baseline="0" dirty="0"/>
        </a:p>
      </dgm:t>
    </dgm:pt>
    <dgm:pt modelId="{983C5417-2977-4820-B9FC-9501896F4A5C}" type="parTrans" cxnId="{C08608ED-5174-449F-B24D-C26FD7800910}">
      <dgm:prSet/>
      <dgm:spPr/>
      <dgm:t>
        <a:bodyPr/>
        <a:lstStyle/>
        <a:p>
          <a:endParaRPr lang="es-AR"/>
        </a:p>
      </dgm:t>
    </dgm:pt>
    <dgm:pt modelId="{70C7F468-831F-4959-9536-DF2F19965110}" type="sibTrans" cxnId="{C08608ED-5174-449F-B24D-C26FD7800910}">
      <dgm:prSet/>
      <dgm:spPr/>
      <dgm:t>
        <a:bodyPr/>
        <a:lstStyle/>
        <a:p>
          <a:endParaRPr lang="es-AR"/>
        </a:p>
      </dgm:t>
    </dgm:pt>
    <dgm:pt modelId="{421CAA29-6220-47B2-9255-7A072CEA9653}">
      <dgm:prSet phldrT="[Texto]" custT="1"/>
      <dgm:spPr/>
      <dgm:t>
        <a:bodyPr/>
        <a:lstStyle/>
        <a:p>
          <a:r>
            <a:rPr lang="es-AR" sz="2000" dirty="0" smtClean="0"/>
            <a:t>12.900 ha</a:t>
          </a:r>
          <a:endParaRPr lang="es-AR" sz="2000" dirty="0"/>
        </a:p>
      </dgm:t>
    </dgm:pt>
    <dgm:pt modelId="{FDF664CC-AE36-441D-8B73-11E75ADD6959}" type="parTrans" cxnId="{071AF53F-D669-4151-8C36-7D0E33FFDFEF}">
      <dgm:prSet/>
      <dgm:spPr/>
      <dgm:t>
        <a:bodyPr/>
        <a:lstStyle/>
        <a:p>
          <a:endParaRPr lang="es-AR"/>
        </a:p>
      </dgm:t>
    </dgm:pt>
    <dgm:pt modelId="{C8EDECBC-0981-4DAC-9AC1-BAFABE33CDF8}" type="sibTrans" cxnId="{071AF53F-D669-4151-8C36-7D0E33FFDFEF}">
      <dgm:prSet/>
      <dgm:spPr/>
      <dgm:t>
        <a:bodyPr/>
        <a:lstStyle/>
        <a:p>
          <a:endParaRPr lang="es-AR"/>
        </a:p>
      </dgm:t>
    </dgm:pt>
    <dgm:pt modelId="{DF057F04-6FF6-47BE-8038-69821431B605}">
      <dgm:prSet phldrT="[Texto]" custT="1"/>
      <dgm:spPr/>
      <dgm:t>
        <a:bodyPr/>
        <a:lstStyle/>
        <a:p>
          <a:r>
            <a:rPr lang="es-AR" sz="1400" dirty="0" smtClean="0"/>
            <a:t>Bosques implantados de pinos </a:t>
          </a:r>
          <a:r>
            <a:rPr lang="es-AR" sz="1400" dirty="0" err="1" smtClean="0"/>
            <a:t>Taeda</a:t>
          </a:r>
          <a:r>
            <a:rPr lang="es-AR" sz="1400" dirty="0" smtClean="0"/>
            <a:t> y </a:t>
          </a:r>
          <a:r>
            <a:rPr lang="es-AR" sz="1400" dirty="0" err="1" smtClean="0"/>
            <a:t>Elliottii</a:t>
          </a:r>
          <a:endParaRPr lang="es-AR" sz="1400" dirty="0"/>
        </a:p>
      </dgm:t>
    </dgm:pt>
    <dgm:pt modelId="{17F9FC4E-CFC9-49EB-9B7D-C49102EE295C}" type="parTrans" cxnId="{1BF4DCFC-9AEB-4B2D-A21F-6C23A0201BD7}">
      <dgm:prSet/>
      <dgm:spPr/>
      <dgm:t>
        <a:bodyPr/>
        <a:lstStyle/>
        <a:p>
          <a:endParaRPr lang="es-AR"/>
        </a:p>
      </dgm:t>
    </dgm:pt>
    <dgm:pt modelId="{B4902224-87AB-4DED-B2DF-7CFEDD13E59A}" type="sibTrans" cxnId="{1BF4DCFC-9AEB-4B2D-A21F-6C23A0201BD7}">
      <dgm:prSet/>
      <dgm:spPr/>
      <dgm:t>
        <a:bodyPr/>
        <a:lstStyle/>
        <a:p>
          <a:endParaRPr lang="es-AR"/>
        </a:p>
      </dgm:t>
    </dgm:pt>
    <dgm:pt modelId="{266E200C-19C4-4B35-8E72-86E79A1C4892}" type="pres">
      <dgm:prSet presAssocID="{DB7E8733-13AC-4A7D-BA15-C8B89D0466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44BA28C-43D2-4283-BCC9-1D818BAF9110}" type="pres">
      <dgm:prSet presAssocID="{421CAA29-6220-47B2-9255-7A072CEA9653}" presName="boxAndChildren" presStyleCnt="0"/>
      <dgm:spPr/>
    </dgm:pt>
    <dgm:pt modelId="{AF590E3A-1E47-4F90-A429-2DA0D656D4D7}" type="pres">
      <dgm:prSet presAssocID="{421CAA29-6220-47B2-9255-7A072CEA9653}" presName="parentTextBox" presStyleLbl="node1" presStyleIdx="0" presStyleCnt="3"/>
      <dgm:spPr/>
      <dgm:t>
        <a:bodyPr/>
        <a:lstStyle/>
        <a:p>
          <a:endParaRPr lang="es-ES"/>
        </a:p>
      </dgm:t>
    </dgm:pt>
    <dgm:pt modelId="{7E41488A-6B33-4FA0-90EC-B095E1DE2342}" type="pres">
      <dgm:prSet presAssocID="{421CAA29-6220-47B2-9255-7A072CEA9653}" presName="entireBox" presStyleLbl="node1" presStyleIdx="0" presStyleCnt="3"/>
      <dgm:spPr/>
      <dgm:t>
        <a:bodyPr/>
        <a:lstStyle/>
        <a:p>
          <a:endParaRPr lang="es-ES"/>
        </a:p>
      </dgm:t>
    </dgm:pt>
    <dgm:pt modelId="{5E211B05-46D1-4F16-B5C2-F49D1E56CE3D}" type="pres">
      <dgm:prSet presAssocID="{421CAA29-6220-47B2-9255-7A072CEA9653}" presName="descendantBox" presStyleCnt="0"/>
      <dgm:spPr/>
    </dgm:pt>
    <dgm:pt modelId="{08315EEE-8D2D-4EDB-94BE-3D9DB6EF3972}" type="pres">
      <dgm:prSet presAssocID="{DF057F04-6FF6-47BE-8038-69821431B605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3EA012B-980B-4A78-999D-AD08D393B1FC}" type="pres">
      <dgm:prSet presAssocID="{10FBF591-E2DB-4E80-90B5-6352DD91A496}" presName="sp" presStyleCnt="0"/>
      <dgm:spPr/>
    </dgm:pt>
    <dgm:pt modelId="{8244AF38-3D55-4E13-8765-81B96603364F}" type="pres">
      <dgm:prSet presAssocID="{FD98000D-3415-4765-8E9B-FD4B9008881E}" presName="arrowAndChildren" presStyleCnt="0"/>
      <dgm:spPr/>
    </dgm:pt>
    <dgm:pt modelId="{78D4B615-5149-4782-BEC9-48F19CABA917}" type="pres">
      <dgm:prSet presAssocID="{FD98000D-3415-4765-8E9B-FD4B9008881E}" presName="parentTextArrow" presStyleLbl="node1" presStyleIdx="0" presStyleCnt="3"/>
      <dgm:spPr/>
      <dgm:t>
        <a:bodyPr/>
        <a:lstStyle/>
        <a:p>
          <a:endParaRPr lang="es-ES"/>
        </a:p>
      </dgm:t>
    </dgm:pt>
    <dgm:pt modelId="{EADFB988-9EAD-417B-A32B-3CBF565A9FC3}" type="pres">
      <dgm:prSet presAssocID="{FD98000D-3415-4765-8E9B-FD4B9008881E}" presName="arrow" presStyleLbl="node1" presStyleIdx="1" presStyleCnt="3"/>
      <dgm:spPr/>
      <dgm:t>
        <a:bodyPr/>
        <a:lstStyle/>
        <a:p>
          <a:endParaRPr lang="es-ES"/>
        </a:p>
      </dgm:t>
    </dgm:pt>
    <dgm:pt modelId="{D459A458-F07F-421E-9F62-2D62931137A3}" type="pres">
      <dgm:prSet presAssocID="{FD98000D-3415-4765-8E9B-FD4B9008881E}" presName="descendantArrow" presStyleCnt="0"/>
      <dgm:spPr/>
    </dgm:pt>
    <dgm:pt modelId="{62715289-1790-4C87-810E-CB6C42ABA40E}" type="pres">
      <dgm:prSet presAssocID="{A7C8F8A6-7105-423A-BB35-03E1E153BFFC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93F680-736B-48B0-A07E-D2A6C4E81215}" type="pres">
      <dgm:prSet presAssocID="{AD4CFB9E-B8CA-4A23-80B2-769DEA111E19}" presName="sp" presStyleCnt="0"/>
      <dgm:spPr/>
    </dgm:pt>
    <dgm:pt modelId="{E1CF832D-3B63-415F-AC56-41BFA245AB64}" type="pres">
      <dgm:prSet presAssocID="{BD8DF31A-BFFC-43E0-9ECD-5F4ADC2CB60B}" presName="arrowAndChildren" presStyleCnt="0"/>
      <dgm:spPr/>
    </dgm:pt>
    <dgm:pt modelId="{B5F34C2D-9BFD-47F8-BD7B-E1CE9E5D98E1}" type="pres">
      <dgm:prSet presAssocID="{BD8DF31A-BFFC-43E0-9ECD-5F4ADC2CB60B}" presName="parentTextArrow" presStyleLbl="node1" presStyleIdx="1" presStyleCnt="3"/>
      <dgm:spPr/>
      <dgm:t>
        <a:bodyPr/>
        <a:lstStyle/>
        <a:p>
          <a:endParaRPr lang="es-ES"/>
        </a:p>
      </dgm:t>
    </dgm:pt>
    <dgm:pt modelId="{21978068-547B-4050-B53A-94CC51C78F76}" type="pres">
      <dgm:prSet presAssocID="{BD8DF31A-BFFC-43E0-9ECD-5F4ADC2CB60B}" presName="arrow" presStyleLbl="node1" presStyleIdx="2" presStyleCnt="3"/>
      <dgm:spPr/>
      <dgm:t>
        <a:bodyPr/>
        <a:lstStyle/>
        <a:p>
          <a:endParaRPr lang="es-ES"/>
        </a:p>
      </dgm:t>
    </dgm:pt>
    <dgm:pt modelId="{EFB10A53-701E-4C87-A2F8-FC03D5D1075A}" type="pres">
      <dgm:prSet presAssocID="{BD8DF31A-BFFC-43E0-9ECD-5F4ADC2CB60B}" presName="descendantArrow" presStyleCnt="0"/>
      <dgm:spPr/>
    </dgm:pt>
    <dgm:pt modelId="{8737BB37-5995-4CB4-B829-29890EEFA59E}" type="pres">
      <dgm:prSet presAssocID="{FE99FA98-9C06-4078-A22F-EE4CF4D730B6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878D27C-6883-49BC-9F1E-9544207C39DD}" type="presOf" srcId="{DB7E8733-13AC-4A7D-BA15-C8B89D04664B}" destId="{266E200C-19C4-4B35-8E72-86E79A1C4892}" srcOrd="0" destOrd="0" presId="urn:microsoft.com/office/officeart/2005/8/layout/process4"/>
    <dgm:cxn modelId="{3F2C8C34-04AF-47B3-83F4-CCDDA99FF88D}" type="presOf" srcId="{FE99FA98-9C06-4078-A22F-EE4CF4D730B6}" destId="{8737BB37-5995-4CB4-B829-29890EEFA59E}" srcOrd="0" destOrd="0" presId="urn:microsoft.com/office/officeart/2005/8/layout/process4"/>
    <dgm:cxn modelId="{BF90E21F-6CE5-4B31-86E3-783CD9893A1E}" type="presOf" srcId="{421CAA29-6220-47B2-9255-7A072CEA9653}" destId="{AF590E3A-1E47-4F90-A429-2DA0D656D4D7}" srcOrd="0" destOrd="0" presId="urn:microsoft.com/office/officeart/2005/8/layout/process4"/>
    <dgm:cxn modelId="{559CE1D0-9AB6-4358-84F5-8B7A6D1619DF}" type="presOf" srcId="{421CAA29-6220-47B2-9255-7A072CEA9653}" destId="{7E41488A-6B33-4FA0-90EC-B095E1DE2342}" srcOrd="1" destOrd="0" presId="urn:microsoft.com/office/officeart/2005/8/layout/process4"/>
    <dgm:cxn modelId="{1C9E2BC8-57BC-403B-AB2F-DCAD8ED498AD}" srcId="{DB7E8733-13AC-4A7D-BA15-C8B89D04664B}" destId="{FD98000D-3415-4765-8E9B-FD4B9008881E}" srcOrd="1" destOrd="0" parTransId="{E0B9B1A2-62FD-47DA-8C13-1E880058C173}" sibTransId="{10FBF591-E2DB-4E80-90B5-6352DD91A496}"/>
    <dgm:cxn modelId="{071AF53F-D669-4151-8C36-7D0E33FFDFEF}" srcId="{DB7E8733-13AC-4A7D-BA15-C8B89D04664B}" destId="{421CAA29-6220-47B2-9255-7A072CEA9653}" srcOrd="2" destOrd="0" parTransId="{FDF664CC-AE36-441D-8B73-11E75ADD6959}" sibTransId="{C8EDECBC-0981-4DAC-9AC1-BAFABE33CDF8}"/>
    <dgm:cxn modelId="{E7F1F506-3697-4950-B688-8494CB55771E}" type="presOf" srcId="{FD98000D-3415-4765-8E9B-FD4B9008881E}" destId="{78D4B615-5149-4782-BEC9-48F19CABA917}" srcOrd="0" destOrd="0" presId="urn:microsoft.com/office/officeart/2005/8/layout/process4"/>
    <dgm:cxn modelId="{A06B76C5-F9CE-4468-8DCC-93BB0C7E6D5B}" srcId="{DB7E8733-13AC-4A7D-BA15-C8B89D04664B}" destId="{BD8DF31A-BFFC-43E0-9ECD-5F4ADC2CB60B}" srcOrd="0" destOrd="0" parTransId="{CE61B065-FC48-4C8C-B6AE-6D046107D267}" sibTransId="{AD4CFB9E-B8CA-4A23-80B2-769DEA111E19}"/>
    <dgm:cxn modelId="{1BF4DCFC-9AEB-4B2D-A21F-6C23A0201BD7}" srcId="{421CAA29-6220-47B2-9255-7A072CEA9653}" destId="{DF057F04-6FF6-47BE-8038-69821431B605}" srcOrd="0" destOrd="0" parTransId="{17F9FC4E-CFC9-49EB-9B7D-C49102EE295C}" sibTransId="{B4902224-87AB-4DED-B2DF-7CFEDD13E59A}"/>
    <dgm:cxn modelId="{1100D695-481E-4956-8318-38510891684C}" type="presOf" srcId="{FD98000D-3415-4765-8E9B-FD4B9008881E}" destId="{EADFB988-9EAD-417B-A32B-3CBF565A9FC3}" srcOrd="1" destOrd="0" presId="urn:microsoft.com/office/officeart/2005/8/layout/process4"/>
    <dgm:cxn modelId="{4F17786C-E91E-419C-BDBB-114F1060B930}" type="presOf" srcId="{BD8DF31A-BFFC-43E0-9ECD-5F4ADC2CB60B}" destId="{21978068-547B-4050-B53A-94CC51C78F76}" srcOrd="1" destOrd="0" presId="urn:microsoft.com/office/officeart/2005/8/layout/process4"/>
    <dgm:cxn modelId="{3541A153-F487-4AE5-A948-89D43BA641A3}" type="presOf" srcId="{DF057F04-6FF6-47BE-8038-69821431B605}" destId="{08315EEE-8D2D-4EDB-94BE-3D9DB6EF3972}" srcOrd="0" destOrd="0" presId="urn:microsoft.com/office/officeart/2005/8/layout/process4"/>
    <dgm:cxn modelId="{57AD5858-292E-4461-BF38-B3E523E77F62}" type="presOf" srcId="{A7C8F8A6-7105-423A-BB35-03E1E153BFFC}" destId="{62715289-1790-4C87-810E-CB6C42ABA40E}" srcOrd="0" destOrd="0" presId="urn:microsoft.com/office/officeart/2005/8/layout/process4"/>
    <dgm:cxn modelId="{C08608ED-5174-449F-B24D-C26FD7800910}" srcId="{FD98000D-3415-4765-8E9B-FD4B9008881E}" destId="{A7C8F8A6-7105-423A-BB35-03E1E153BFFC}" srcOrd="0" destOrd="0" parTransId="{983C5417-2977-4820-B9FC-9501896F4A5C}" sibTransId="{70C7F468-831F-4959-9536-DF2F19965110}"/>
    <dgm:cxn modelId="{F2E7441A-479D-4CDF-A5C0-66E6F2D3E62C}" srcId="{BD8DF31A-BFFC-43E0-9ECD-5F4ADC2CB60B}" destId="{FE99FA98-9C06-4078-A22F-EE4CF4D730B6}" srcOrd="0" destOrd="0" parTransId="{436F8CC6-FF02-4ED7-B46C-4B7F30268075}" sibTransId="{B79792F9-46E2-4E92-930C-419B06A06CB6}"/>
    <dgm:cxn modelId="{627CE309-A05B-4D91-A3A1-7B0C138CF064}" type="presOf" srcId="{BD8DF31A-BFFC-43E0-9ECD-5F4ADC2CB60B}" destId="{B5F34C2D-9BFD-47F8-BD7B-E1CE9E5D98E1}" srcOrd="0" destOrd="0" presId="urn:microsoft.com/office/officeart/2005/8/layout/process4"/>
    <dgm:cxn modelId="{3252778B-4B42-4908-B37E-1DBDCB30D2A2}" type="presParOf" srcId="{266E200C-19C4-4B35-8E72-86E79A1C4892}" destId="{D44BA28C-43D2-4283-BCC9-1D818BAF9110}" srcOrd="0" destOrd="0" presId="urn:microsoft.com/office/officeart/2005/8/layout/process4"/>
    <dgm:cxn modelId="{BBA639DB-0CA6-46D0-A7CA-70E47A9CC6B7}" type="presParOf" srcId="{D44BA28C-43D2-4283-BCC9-1D818BAF9110}" destId="{AF590E3A-1E47-4F90-A429-2DA0D656D4D7}" srcOrd="0" destOrd="0" presId="urn:microsoft.com/office/officeart/2005/8/layout/process4"/>
    <dgm:cxn modelId="{3F63B65F-B2D8-4023-AF29-7E2DA7D61377}" type="presParOf" srcId="{D44BA28C-43D2-4283-BCC9-1D818BAF9110}" destId="{7E41488A-6B33-4FA0-90EC-B095E1DE2342}" srcOrd="1" destOrd="0" presId="urn:microsoft.com/office/officeart/2005/8/layout/process4"/>
    <dgm:cxn modelId="{74311D5D-E4DD-431D-881D-C9040BB28C3B}" type="presParOf" srcId="{D44BA28C-43D2-4283-BCC9-1D818BAF9110}" destId="{5E211B05-46D1-4F16-B5C2-F49D1E56CE3D}" srcOrd="2" destOrd="0" presId="urn:microsoft.com/office/officeart/2005/8/layout/process4"/>
    <dgm:cxn modelId="{7D32B5A3-1525-4BAB-9BB7-BFFB436ADC9E}" type="presParOf" srcId="{5E211B05-46D1-4F16-B5C2-F49D1E56CE3D}" destId="{08315EEE-8D2D-4EDB-94BE-3D9DB6EF3972}" srcOrd="0" destOrd="0" presId="urn:microsoft.com/office/officeart/2005/8/layout/process4"/>
    <dgm:cxn modelId="{C48EA25F-EB32-46B4-B5C7-E2C4B5F6BC59}" type="presParOf" srcId="{266E200C-19C4-4B35-8E72-86E79A1C4892}" destId="{13EA012B-980B-4A78-999D-AD08D393B1FC}" srcOrd="1" destOrd="0" presId="urn:microsoft.com/office/officeart/2005/8/layout/process4"/>
    <dgm:cxn modelId="{ED4F64AE-FD63-4A13-A1A7-A5B0EC4EE726}" type="presParOf" srcId="{266E200C-19C4-4B35-8E72-86E79A1C4892}" destId="{8244AF38-3D55-4E13-8765-81B96603364F}" srcOrd="2" destOrd="0" presId="urn:microsoft.com/office/officeart/2005/8/layout/process4"/>
    <dgm:cxn modelId="{6B8DD209-4405-49F7-A525-FE5479570A34}" type="presParOf" srcId="{8244AF38-3D55-4E13-8765-81B96603364F}" destId="{78D4B615-5149-4782-BEC9-48F19CABA917}" srcOrd="0" destOrd="0" presId="urn:microsoft.com/office/officeart/2005/8/layout/process4"/>
    <dgm:cxn modelId="{450E887D-FF16-46FE-909C-91E648DAD927}" type="presParOf" srcId="{8244AF38-3D55-4E13-8765-81B96603364F}" destId="{EADFB988-9EAD-417B-A32B-3CBF565A9FC3}" srcOrd="1" destOrd="0" presId="urn:microsoft.com/office/officeart/2005/8/layout/process4"/>
    <dgm:cxn modelId="{D8FEE6F3-1214-4E81-BBE8-69D3D9D39ED9}" type="presParOf" srcId="{8244AF38-3D55-4E13-8765-81B96603364F}" destId="{D459A458-F07F-421E-9F62-2D62931137A3}" srcOrd="2" destOrd="0" presId="urn:microsoft.com/office/officeart/2005/8/layout/process4"/>
    <dgm:cxn modelId="{552FB69D-EEF7-4D23-AFD7-4863045119E6}" type="presParOf" srcId="{D459A458-F07F-421E-9F62-2D62931137A3}" destId="{62715289-1790-4C87-810E-CB6C42ABA40E}" srcOrd="0" destOrd="0" presId="urn:microsoft.com/office/officeart/2005/8/layout/process4"/>
    <dgm:cxn modelId="{A79DFC51-FDD6-4783-9153-4AF31635FFF8}" type="presParOf" srcId="{266E200C-19C4-4B35-8E72-86E79A1C4892}" destId="{8D93F680-736B-48B0-A07E-D2A6C4E81215}" srcOrd="3" destOrd="0" presId="urn:microsoft.com/office/officeart/2005/8/layout/process4"/>
    <dgm:cxn modelId="{C056818B-10C2-48FF-8E6E-BE9170A90B4D}" type="presParOf" srcId="{266E200C-19C4-4B35-8E72-86E79A1C4892}" destId="{E1CF832D-3B63-415F-AC56-41BFA245AB64}" srcOrd="4" destOrd="0" presId="urn:microsoft.com/office/officeart/2005/8/layout/process4"/>
    <dgm:cxn modelId="{16C2FEB7-18FB-49AA-A090-44231EC45218}" type="presParOf" srcId="{E1CF832D-3B63-415F-AC56-41BFA245AB64}" destId="{B5F34C2D-9BFD-47F8-BD7B-E1CE9E5D98E1}" srcOrd="0" destOrd="0" presId="urn:microsoft.com/office/officeart/2005/8/layout/process4"/>
    <dgm:cxn modelId="{C0083342-B82D-4C5E-93A5-36E5179EC745}" type="presParOf" srcId="{E1CF832D-3B63-415F-AC56-41BFA245AB64}" destId="{21978068-547B-4050-B53A-94CC51C78F76}" srcOrd="1" destOrd="0" presId="urn:microsoft.com/office/officeart/2005/8/layout/process4"/>
    <dgm:cxn modelId="{779E0C44-5BBA-4951-8191-6F465CDE2FC9}" type="presParOf" srcId="{E1CF832D-3B63-415F-AC56-41BFA245AB64}" destId="{EFB10A53-701E-4C87-A2F8-FC03D5D1075A}" srcOrd="2" destOrd="0" presId="urn:microsoft.com/office/officeart/2005/8/layout/process4"/>
    <dgm:cxn modelId="{CAA086A3-7EC6-4311-A263-B21096D22A0F}" type="presParOf" srcId="{EFB10A53-701E-4C87-A2F8-FC03D5D1075A}" destId="{8737BB37-5995-4CB4-B829-29890EEFA59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98FFE8-9C75-464F-BD8E-E66F824FF228}">
      <dsp:nvSpPr>
        <dsp:cNvPr id="0" name=""/>
        <dsp:cNvSpPr/>
      </dsp:nvSpPr>
      <dsp:spPr>
        <a:xfrm>
          <a:off x="530089" y="246"/>
          <a:ext cx="2168883" cy="52700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A3C4FF"/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/>
            <a:t>División Envases</a:t>
          </a:r>
          <a:endParaRPr lang="es-ES" sz="1600" b="1" kern="1200" dirty="0"/>
        </a:p>
      </dsp:txBody>
      <dsp:txXfrm>
        <a:off x="545525" y="15682"/>
        <a:ext cx="2138011" cy="496137"/>
      </dsp:txXfrm>
    </dsp:sp>
    <dsp:sp modelId="{7DD2E29A-B625-47C4-BC38-027E1EDCA08F}">
      <dsp:nvSpPr>
        <dsp:cNvPr id="0" name=""/>
        <dsp:cNvSpPr/>
      </dsp:nvSpPr>
      <dsp:spPr>
        <a:xfrm>
          <a:off x="746977" y="527255"/>
          <a:ext cx="216888" cy="516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6860"/>
              </a:lnTo>
              <a:lnTo>
                <a:pt x="216888" y="5168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5D9E63-1B9C-43C6-BE48-5E27B7F8136A}">
      <dsp:nvSpPr>
        <dsp:cNvPr id="0" name=""/>
        <dsp:cNvSpPr/>
      </dsp:nvSpPr>
      <dsp:spPr>
        <a:xfrm>
          <a:off x="963865" y="780611"/>
          <a:ext cx="1735106" cy="527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smtClean="0"/>
            <a:t>Cartón Corrugado</a:t>
          </a:r>
          <a:endParaRPr lang="es-ES" sz="1400" kern="1200" dirty="0"/>
        </a:p>
      </dsp:txBody>
      <dsp:txXfrm>
        <a:off x="979301" y="796047"/>
        <a:ext cx="1704234" cy="496137"/>
      </dsp:txXfrm>
    </dsp:sp>
    <dsp:sp modelId="{3B08F76C-5F4D-4B08-A1BD-0992F12B98E3}">
      <dsp:nvSpPr>
        <dsp:cNvPr id="0" name=""/>
        <dsp:cNvSpPr/>
      </dsp:nvSpPr>
      <dsp:spPr>
        <a:xfrm>
          <a:off x="746977" y="527255"/>
          <a:ext cx="216888" cy="1297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7224"/>
              </a:lnTo>
              <a:lnTo>
                <a:pt x="216888" y="12972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DA1864-9E57-47F8-942D-E05A3D5ADB3B}">
      <dsp:nvSpPr>
        <dsp:cNvPr id="0" name=""/>
        <dsp:cNvSpPr/>
      </dsp:nvSpPr>
      <dsp:spPr>
        <a:xfrm>
          <a:off x="963865" y="1560976"/>
          <a:ext cx="1735106" cy="527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smtClean="0"/>
            <a:t>Sacos </a:t>
          </a:r>
          <a:r>
            <a:rPr lang="es-AR" sz="1400" kern="1200" dirty="0" err="1" smtClean="0"/>
            <a:t>Multipliego</a:t>
          </a:r>
          <a:endParaRPr lang="es-ES" sz="1400" kern="1200" dirty="0"/>
        </a:p>
      </dsp:txBody>
      <dsp:txXfrm>
        <a:off x="979301" y="1576412"/>
        <a:ext cx="1704234" cy="496137"/>
      </dsp:txXfrm>
    </dsp:sp>
    <dsp:sp modelId="{BF44A9B8-8653-44E5-87A2-57479C118020}">
      <dsp:nvSpPr>
        <dsp:cNvPr id="0" name=""/>
        <dsp:cNvSpPr/>
      </dsp:nvSpPr>
      <dsp:spPr>
        <a:xfrm>
          <a:off x="3205683" y="246"/>
          <a:ext cx="2168883" cy="5270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/>
            <a:t>División Papel</a:t>
          </a:r>
          <a:endParaRPr lang="es-ES" sz="1600" b="1" kern="1200" dirty="0"/>
        </a:p>
      </dsp:txBody>
      <dsp:txXfrm>
        <a:off x="3221119" y="15682"/>
        <a:ext cx="2138011" cy="496137"/>
      </dsp:txXfrm>
    </dsp:sp>
    <dsp:sp modelId="{C26511B0-D9D1-484A-BEB4-3C232E2A61E5}">
      <dsp:nvSpPr>
        <dsp:cNvPr id="0" name=""/>
        <dsp:cNvSpPr/>
      </dsp:nvSpPr>
      <dsp:spPr>
        <a:xfrm>
          <a:off x="3422571" y="527255"/>
          <a:ext cx="216888" cy="516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6860"/>
              </a:lnTo>
              <a:lnTo>
                <a:pt x="216888" y="5168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F64EF0-EADE-48C6-A841-2CC839635D75}">
      <dsp:nvSpPr>
        <dsp:cNvPr id="0" name=""/>
        <dsp:cNvSpPr/>
      </dsp:nvSpPr>
      <dsp:spPr>
        <a:xfrm>
          <a:off x="3639459" y="780611"/>
          <a:ext cx="1735106" cy="527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smtClean="0"/>
            <a:t>Papel Virgen</a:t>
          </a:r>
          <a:endParaRPr lang="es-ES" sz="1400" kern="1200" dirty="0"/>
        </a:p>
      </dsp:txBody>
      <dsp:txXfrm>
        <a:off x="3654895" y="796047"/>
        <a:ext cx="1704234" cy="496137"/>
      </dsp:txXfrm>
    </dsp:sp>
    <dsp:sp modelId="{C7C4C41C-ED30-4312-8C67-34DF6960CE43}">
      <dsp:nvSpPr>
        <dsp:cNvPr id="0" name=""/>
        <dsp:cNvSpPr/>
      </dsp:nvSpPr>
      <dsp:spPr>
        <a:xfrm>
          <a:off x="3422571" y="527255"/>
          <a:ext cx="216888" cy="1297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7224"/>
              </a:lnTo>
              <a:lnTo>
                <a:pt x="216888" y="12972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C6CCD6-F46C-4159-9580-A764878F5EC5}">
      <dsp:nvSpPr>
        <dsp:cNvPr id="0" name=""/>
        <dsp:cNvSpPr/>
      </dsp:nvSpPr>
      <dsp:spPr>
        <a:xfrm>
          <a:off x="3639459" y="1560976"/>
          <a:ext cx="1735106" cy="527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smtClean="0"/>
            <a:t>Papel Reciclado</a:t>
          </a:r>
          <a:endParaRPr lang="es-ES" sz="1400" kern="1200" dirty="0"/>
        </a:p>
      </dsp:txBody>
      <dsp:txXfrm>
        <a:off x="3654895" y="1576412"/>
        <a:ext cx="1704234" cy="4961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174AE-A084-4619-A21C-F6D1FEBA98BB}">
      <dsp:nvSpPr>
        <dsp:cNvPr id="0" name=""/>
        <dsp:cNvSpPr/>
      </dsp:nvSpPr>
      <dsp:spPr>
        <a:xfrm>
          <a:off x="0" y="776099"/>
          <a:ext cx="6143668" cy="50920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/>
            <a:t>Biomasa para energía: 410.000 </a:t>
          </a:r>
          <a:r>
            <a:rPr lang="es-AR" sz="1400" b="1" kern="1200" dirty="0" err="1" smtClean="0"/>
            <a:t>Tn</a:t>
          </a:r>
          <a:r>
            <a:rPr lang="es-AR" sz="1400" b="1" kern="1200" dirty="0" smtClean="0"/>
            <a:t>/año</a:t>
          </a:r>
          <a:endParaRPr lang="es-ES" sz="1400" b="1" kern="1200" dirty="0"/>
        </a:p>
      </dsp:txBody>
      <dsp:txXfrm>
        <a:off x="0" y="776099"/>
        <a:ext cx="6143668" cy="274970"/>
      </dsp:txXfrm>
    </dsp:sp>
    <dsp:sp modelId="{6A0C6F87-CE17-4767-8280-A8F58A6AFE39}">
      <dsp:nvSpPr>
        <dsp:cNvPr id="0" name=""/>
        <dsp:cNvSpPr/>
      </dsp:nvSpPr>
      <dsp:spPr>
        <a:xfrm>
          <a:off x="0" y="1040885"/>
          <a:ext cx="6143668" cy="23423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smtClean="0"/>
            <a:t>Compra a terceros: 100%</a:t>
          </a:r>
          <a:endParaRPr lang="es-ES" sz="1400" kern="1200" dirty="0"/>
        </a:p>
      </dsp:txBody>
      <dsp:txXfrm>
        <a:off x="0" y="1040885"/>
        <a:ext cx="6143668" cy="234234"/>
      </dsp:txXfrm>
    </dsp:sp>
    <dsp:sp modelId="{362BC528-10C0-406D-9CFF-5729F78303B2}">
      <dsp:nvSpPr>
        <dsp:cNvPr id="0" name=""/>
        <dsp:cNvSpPr/>
      </dsp:nvSpPr>
      <dsp:spPr>
        <a:xfrm rot="10800000">
          <a:off x="0" y="579"/>
          <a:ext cx="6143668" cy="783157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/>
            <a:t>Materia prima para fabricación de papel: 390.000 </a:t>
          </a:r>
          <a:r>
            <a:rPr lang="es-AR" sz="1400" b="1" kern="1200" dirty="0" err="1" smtClean="0"/>
            <a:t>Tn</a:t>
          </a:r>
          <a:r>
            <a:rPr lang="es-AR" sz="1400" b="1" kern="1200" dirty="0" smtClean="0"/>
            <a:t>/año</a:t>
          </a:r>
          <a:endParaRPr lang="es-ES" sz="1400" b="1" kern="1200" dirty="0"/>
        </a:p>
      </dsp:txBody>
      <dsp:txXfrm rot="-10800000">
        <a:off x="0" y="579"/>
        <a:ext cx="6143668" cy="274888"/>
      </dsp:txXfrm>
    </dsp:sp>
    <dsp:sp modelId="{531F6FA1-1B8A-42E7-92D8-2C0F430A5F6E}">
      <dsp:nvSpPr>
        <dsp:cNvPr id="0" name=""/>
        <dsp:cNvSpPr/>
      </dsp:nvSpPr>
      <dsp:spPr>
        <a:xfrm>
          <a:off x="0" y="275468"/>
          <a:ext cx="3071834" cy="23416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smtClean="0"/>
            <a:t>Autoabastecimiento: 30%</a:t>
          </a:r>
          <a:endParaRPr lang="es-ES" sz="1400" kern="1200" dirty="0"/>
        </a:p>
      </dsp:txBody>
      <dsp:txXfrm>
        <a:off x="0" y="275468"/>
        <a:ext cx="3071834" cy="234164"/>
      </dsp:txXfrm>
    </dsp:sp>
    <dsp:sp modelId="{1556F7B2-B1FB-4A0B-AA40-E066D793DE62}">
      <dsp:nvSpPr>
        <dsp:cNvPr id="0" name=""/>
        <dsp:cNvSpPr/>
      </dsp:nvSpPr>
      <dsp:spPr>
        <a:xfrm>
          <a:off x="3071834" y="275468"/>
          <a:ext cx="3071834" cy="23416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smtClean="0"/>
            <a:t>Compra a terceros: 70%</a:t>
          </a:r>
          <a:endParaRPr lang="es-ES" sz="1400" kern="1200" dirty="0"/>
        </a:p>
      </dsp:txBody>
      <dsp:txXfrm>
        <a:off x="3071834" y="275468"/>
        <a:ext cx="3071834" cy="2341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1488A-6B33-4FA0-90EC-B095E1DE2342}">
      <dsp:nvSpPr>
        <dsp:cNvPr id="0" name=""/>
        <dsp:cNvSpPr/>
      </dsp:nvSpPr>
      <dsp:spPr>
        <a:xfrm>
          <a:off x="0" y="1820060"/>
          <a:ext cx="4608512" cy="59738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kern="1200" dirty="0" smtClean="0"/>
            <a:t>12.900 ha</a:t>
          </a:r>
          <a:endParaRPr lang="es-AR" sz="2000" kern="1200" dirty="0"/>
        </a:p>
      </dsp:txBody>
      <dsp:txXfrm>
        <a:off x="0" y="1820060"/>
        <a:ext cx="4608512" cy="322587"/>
      </dsp:txXfrm>
    </dsp:sp>
    <dsp:sp modelId="{08315EEE-8D2D-4EDB-94BE-3D9DB6EF3972}">
      <dsp:nvSpPr>
        <dsp:cNvPr id="0" name=""/>
        <dsp:cNvSpPr/>
      </dsp:nvSpPr>
      <dsp:spPr>
        <a:xfrm>
          <a:off x="0" y="2130700"/>
          <a:ext cx="4608512" cy="274796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smtClean="0"/>
            <a:t>Bosques implantados de pinos </a:t>
          </a:r>
          <a:r>
            <a:rPr lang="es-AR" sz="1400" kern="1200" dirty="0" err="1" smtClean="0"/>
            <a:t>Taeda</a:t>
          </a:r>
          <a:r>
            <a:rPr lang="es-AR" sz="1400" kern="1200" dirty="0" smtClean="0"/>
            <a:t> y </a:t>
          </a:r>
          <a:r>
            <a:rPr lang="es-AR" sz="1400" kern="1200" dirty="0" err="1" smtClean="0"/>
            <a:t>Elliottii</a:t>
          </a:r>
          <a:endParaRPr lang="es-AR" sz="1400" kern="1200" dirty="0"/>
        </a:p>
      </dsp:txBody>
      <dsp:txXfrm>
        <a:off x="0" y="2130700"/>
        <a:ext cx="4608512" cy="274796"/>
      </dsp:txXfrm>
    </dsp:sp>
    <dsp:sp modelId="{EADFB988-9EAD-417B-A32B-3CBF565A9FC3}">
      <dsp:nvSpPr>
        <dsp:cNvPr id="0" name=""/>
        <dsp:cNvSpPr/>
      </dsp:nvSpPr>
      <dsp:spPr>
        <a:xfrm rot="10800000">
          <a:off x="0" y="910244"/>
          <a:ext cx="4608512" cy="918777"/>
        </a:xfrm>
        <a:prstGeom prst="upArrowCallout">
          <a:avLst/>
        </a:prstGeom>
        <a:gradFill rotWithShape="0">
          <a:gsLst>
            <a:gs pos="0">
              <a:schemeClr val="accent3">
                <a:hueOff val="5625133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3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3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kern="1200" dirty="0" smtClean="0"/>
            <a:t>10.400 ha</a:t>
          </a:r>
          <a:endParaRPr lang="es-AR" sz="2000" kern="1200" dirty="0"/>
        </a:p>
      </dsp:txBody>
      <dsp:txXfrm rot="-10800000">
        <a:off x="0" y="910244"/>
        <a:ext cx="4608512" cy="322490"/>
      </dsp:txXfrm>
    </dsp:sp>
    <dsp:sp modelId="{62715289-1790-4C87-810E-CB6C42ABA40E}">
      <dsp:nvSpPr>
        <dsp:cNvPr id="0" name=""/>
        <dsp:cNvSpPr/>
      </dsp:nvSpPr>
      <dsp:spPr>
        <a:xfrm>
          <a:off x="0" y="1232735"/>
          <a:ext cx="4608512" cy="274714"/>
        </a:xfrm>
        <a:prstGeom prst="rect">
          <a:avLst/>
        </a:prstGeom>
        <a:solidFill>
          <a:schemeClr val="accent3">
            <a:tint val="40000"/>
            <a:alpha val="90000"/>
            <a:hueOff val="5358426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6"/>
              <a:satOff val="-6896"/>
              <a:lumOff val="-5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baseline="0" dirty="0" smtClean="0"/>
            <a:t>Reserva de Papel Misionero dentro de la Biosfera de </a:t>
          </a:r>
          <a:r>
            <a:rPr lang="es-AR" sz="1400" kern="1200" baseline="0" dirty="0" err="1" smtClean="0"/>
            <a:t>Yaboty</a:t>
          </a:r>
          <a:endParaRPr lang="es-AR" sz="1400" kern="1200" baseline="0" dirty="0"/>
        </a:p>
      </dsp:txBody>
      <dsp:txXfrm>
        <a:off x="0" y="1232735"/>
        <a:ext cx="4608512" cy="274714"/>
      </dsp:txXfrm>
    </dsp:sp>
    <dsp:sp modelId="{21978068-547B-4050-B53A-94CC51C78F76}">
      <dsp:nvSpPr>
        <dsp:cNvPr id="0" name=""/>
        <dsp:cNvSpPr/>
      </dsp:nvSpPr>
      <dsp:spPr>
        <a:xfrm rot="10800000">
          <a:off x="0" y="427"/>
          <a:ext cx="4608512" cy="918777"/>
        </a:xfrm>
        <a:prstGeom prst="upArrowCallout">
          <a:avLst/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kern="1200" dirty="0" smtClean="0"/>
            <a:t>23.300 ha</a:t>
          </a:r>
          <a:endParaRPr lang="es-AR" sz="2000" kern="1200" dirty="0"/>
        </a:p>
      </dsp:txBody>
      <dsp:txXfrm rot="-10800000">
        <a:off x="0" y="427"/>
        <a:ext cx="4608512" cy="322490"/>
      </dsp:txXfrm>
    </dsp:sp>
    <dsp:sp modelId="{8737BB37-5995-4CB4-B829-29890EEFA59E}">
      <dsp:nvSpPr>
        <dsp:cNvPr id="0" name=""/>
        <dsp:cNvSpPr/>
      </dsp:nvSpPr>
      <dsp:spPr>
        <a:xfrm>
          <a:off x="0" y="322918"/>
          <a:ext cx="4608512" cy="274714"/>
        </a:xfrm>
        <a:prstGeom prst="rect">
          <a:avLst/>
        </a:prstGeom>
        <a:solidFill>
          <a:schemeClr val="accent3">
            <a:tint val="40000"/>
            <a:alpha val="90000"/>
            <a:hueOff val="10716852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2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 smtClean="0"/>
            <a:t>Bosques</a:t>
          </a:r>
          <a:endParaRPr lang="es-AR" sz="1400" kern="1200" dirty="0"/>
        </a:p>
      </dsp:txBody>
      <dsp:txXfrm>
        <a:off x="0" y="322918"/>
        <a:ext cx="4608512" cy="274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A2C803-D38F-47BB-ADDB-9E2422BABB06}" type="datetimeFigureOut">
              <a:rPr lang="es-ES" smtClean="0"/>
              <a:pPr/>
              <a:t>5/12/15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7E201A-28AB-4D6F-AAB7-F0573BAF9E62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5623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4213"/>
            <a:ext cx="6097587" cy="343058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289" y="4157010"/>
            <a:ext cx="6674111" cy="484035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171" tIns="46086" rIns="92171" bIns="46086"/>
          <a:lstStyle/>
          <a:p>
            <a:pPr eaLnBrk="1" hangingPunct="1">
              <a:spcBef>
                <a:spcPct val="0"/>
              </a:spcBef>
            </a:pPr>
            <a:r>
              <a:rPr lang="en-US" altLang="ja-JP" sz="1400" dirty="0" err="1" smtClean="0"/>
              <a:t>Zucamor</a:t>
            </a:r>
            <a:r>
              <a:rPr lang="en-US" altLang="ja-JP" sz="1400" dirty="0" smtClean="0"/>
              <a:t> is the only packaging company in Argentina that is integrated with a local virgin and recycled paper production process. </a:t>
            </a:r>
          </a:p>
          <a:p>
            <a:pPr eaLnBrk="1" hangingPunct="1">
              <a:spcBef>
                <a:spcPct val="0"/>
              </a:spcBef>
            </a:pPr>
            <a:endParaRPr lang="en-US" altLang="ja-JP" sz="1400" dirty="0" smtClean="0"/>
          </a:p>
          <a:p>
            <a:pPr eaLnBrk="1" hangingPunct="1">
              <a:spcBef>
                <a:spcPct val="0"/>
              </a:spcBef>
            </a:pPr>
            <a:r>
              <a:rPr lang="en-US" altLang="ja-JP" sz="1400" dirty="0" smtClean="0"/>
              <a:t>Almost all the paper used in our Corrugated and Sacks plants comes from our own paper facilities.</a:t>
            </a:r>
          </a:p>
          <a:p>
            <a:pPr eaLnBrk="1" hangingPunct="1">
              <a:spcBef>
                <a:spcPct val="0"/>
              </a:spcBef>
            </a:pPr>
            <a:endParaRPr lang="en-US" altLang="ja-JP" sz="1400" dirty="0" smtClean="0"/>
          </a:p>
          <a:p>
            <a:pPr eaLnBrk="1" hangingPunct="1">
              <a:spcBef>
                <a:spcPct val="0"/>
              </a:spcBef>
            </a:pPr>
            <a:r>
              <a:rPr lang="en-US" altLang="ja-JP" sz="1400" dirty="0" smtClean="0"/>
              <a:t>60% of our paper plants production is used by our own converting facilities. The balance is sold to 3</a:t>
            </a:r>
            <a:r>
              <a:rPr lang="en-US" altLang="ja-JP" sz="1400" baseline="30000" dirty="0" smtClean="0"/>
              <a:t>rd</a:t>
            </a:r>
            <a:r>
              <a:rPr lang="en-US" altLang="ja-JP" sz="1400" dirty="0" smtClean="0"/>
              <a:t> parties. </a:t>
            </a:r>
          </a:p>
          <a:p>
            <a:pPr eaLnBrk="1" hangingPunct="1">
              <a:spcBef>
                <a:spcPct val="0"/>
              </a:spcBef>
            </a:pPr>
            <a:r>
              <a:rPr lang="en-US" altLang="ja-JP" sz="1400" dirty="0" smtClean="0"/>
              <a:t>That 60% covers  around 90% of the paper needs of our own boxes and sacks plants.</a:t>
            </a:r>
            <a:endParaRPr lang="en-US" altLang="ja-JP" sz="1600" dirty="0" smtClean="0"/>
          </a:p>
          <a:p>
            <a:pPr eaLnBrk="1" hangingPunct="1">
              <a:spcBef>
                <a:spcPct val="0"/>
              </a:spcBef>
            </a:pPr>
            <a:endParaRPr lang="en-US" altLang="ja-JP" sz="1400" dirty="0" smtClean="0"/>
          </a:p>
          <a:p>
            <a:pPr eaLnBrk="1" hangingPunct="1">
              <a:spcBef>
                <a:spcPct val="0"/>
              </a:spcBef>
            </a:pPr>
            <a:endParaRPr lang="en-US" altLang="ja-JP" sz="1400" dirty="0" smtClean="0"/>
          </a:p>
          <a:p>
            <a:pPr eaLnBrk="1" hangingPunct="1">
              <a:spcBef>
                <a:spcPct val="0"/>
              </a:spcBef>
            </a:pPr>
            <a:r>
              <a:rPr lang="en-US" altLang="ja-JP" sz="1400" dirty="0" smtClean="0"/>
              <a:t>This is a huge competitive advantage in this business and specially in this country because of the erratic government import policies. </a:t>
            </a:r>
          </a:p>
          <a:p>
            <a:pPr eaLnBrk="1" hangingPunct="1">
              <a:spcBef>
                <a:spcPct val="0"/>
              </a:spcBef>
            </a:pPr>
            <a:endParaRPr lang="en-US" altLang="ja-JP" sz="1400" dirty="0" smtClean="0"/>
          </a:p>
          <a:p>
            <a:pPr eaLnBrk="1" hangingPunct="1">
              <a:spcBef>
                <a:spcPct val="0"/>
              </a:spcBef>
            </a:pPr>
            <a:r>
              <a:rPr lang="en-US" altLang="ja-JP" sz="1400" dirty="0" smtClean="0"/>
              <a:t>In the case of Papel </a:t>
            </a:r>
            <a:r>
              <a:rPr lang="en-US" altLang="ja-JP" sz="1400" dirty="0" err="1" smtClean="0"/>
              <a:t>Misionero’s</a:t>
            </a:r>
            <a:r>
              <a:rPr lang="en-US" altLang="ja-JP" sz="1400" dirty="0" smtClean="0"/>
              <a:t> Kraft Paper operation, the company reaches 30% self-supply of wood, purchasing the remaining 70% from more than 400 planters. So, the raw material supply is guaranteed without significant capital allocation in land. </a:t>
            </a:r>
          </a:p>
          <a:p>
            <a:pPr eaLnBrk="1" hangingPunct="1"/>
            <a:endParaRPr lang="es-AR" altLang="ja-JP" dirty="0" smtClean="0"/>
          </a:p>
          <a:p>
            <a:pPr eaLnBrk="1" hangingPunct="1">
              <a:spcBef>
                <a:spcPct val="0"/>
              </a:spcBef>
            </a:pPr>
            <a:endParaRPr lang="en-US" altLang="ja-JP" dirty="0" smtClean="0"/>
          </a:p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1F29F-81FD-412E-8141-7DCAE8BC770C}" type="datetimeFigureOut">
              <a:rPr lang="es-ES" smtClean="0"/>
              <a:pPr/>
              <a:t>5/12/15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2A2-9C90-411C-B1E4-F964917F21A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1F29F-81FD-412E-8141-7DCAE8BC770C}" type="datetimeFigureOut">
              <a:rPr lang="es-ES" smtClean="0"/>
              <a:pPr/>
              <a:t>5/12/15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2A2-9C90-411C-B1E4-F964917F21A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1F29F-81FD-412E-8141-7DCAE8BC770C}" type="datetimeFigureOut">
              <a:rPr lang="es-ES" smtClean="0"/>
              <a:pPr/>
              <a:t>5/12/15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2A2-9C90-411C-B1E4-F964917F21A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1F29F-81FD-412E-8141-7DCAE8BC770C}" type="datetimeFigureOut">
              <a:rPr lang="es-ES" smtClean="0"/>
              <a:pPr/>
              <a:t>5/12/15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2A2-9C90-411C-B1E4-F964917F21A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1F29F-81FD-412E-8141-7DCAE8BC770C}" type="datetimeFigureOut">
              <a:rPr lang="es-ES" smtClean="0"/>
              <a:pPr/>
              <a:t>5/12/15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2A2-9C90-411C-B1E4-F964917F21A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1F29F-81FD-412E-8141-7DCAE8BC770C}" type="datetimeFigureOut">
              <a:rPr lang="es-ES" smtClean="0"/>
              <a:pPr/>
              <a:t>5/12/15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2A2-9C90-411C-B1E4-F964917F21A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1F29F-81FD-412E-8141-7DCAE8BC770C}" type="datetimeFigureOut">
              <a:rPr lang="es-ES" smtClean="0"/>
              <a:pPr/>
              <a:t>5/12/15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2A2-9C90-411C-B1E4-F964917F21A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1F29F-81FD-412E-8141-7DCAE8BC770C}" type="datetimeFigureOut">
              <a:rPr lang="es-ES" smtClean="0"/>
              <a:pPr/>
              <a:t>5/12/15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2A2-9C90-411C-B1E4-F964917F21A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1F29F-81FD-412E-8141-7DCAE8BC770C}" type="datetimeFigureOut">
              <a:rPr lang="es-ES" smtClean="0"/>
              <a:pPr/>
              <a:t>5/12/15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2A2-9C90-411C-B1E4-F964917F21A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1F29F-81FD-412E-8141-7DCAE8BC770C}" type="datetimeFigureOut">
              <a:rPr lang="es-ES" smtClean="0"/>
              <a:pPr/>
              <a:t>5/12/15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2A2-9C90-411C-B1E4-F964917F21A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1F29F-81FD-412E-8141-7DCAE8BC770C}" type="datetimeFigureOut">
              <a:rPr lang="es-ES" smtClean="0"/>
              <a:pPr/>
              <a:t>5/12/15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52A2-9C90-411C-B1E4-F964917F21A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1F29F-81FD-412E-8141-7DCAE8BC770C}" type="datetimeFigureOut">
              <a:rPr lang="es-ES" smtClean="0"/>
              <a:pPr/>
              <a:t>5/12/15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452A2-9C90-411C-B1E4-F964917F21A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image" Target="../media/image9.jpeg"/><Relationship Id="rId10" Type="http://schemas.openxmlformats.org/officeDocument/2006/relationships/image" Target="../media/image10.png"/><Relationship Id="rId11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http://www.cavellaneda.com.ar/images/header_logo_avellaneda.gif" TargetMode="External"/><Relationship Id="rId20" Type="http://schemas.openxmlformats.org/officeDocument/2006/relationships/image" Target="http://www.swift.com.ar/sitio_eng/img/logo_cutted.jpg" TargetMode="External"/><Relationship Id="rId21" Type="http://schemas.openxmlformats.org/officeDocument/2006/relationships/image" Target="../media/image23.png"/><Relationship Id="rId22" Type="http://schemas.openxmlformats.org/officeDocument/2006/relationships/image" Target="../media/image24.png"/><Relationship Id="rId23" Type="http://schemas.openxmlformats.org/officeDocument/2006/relationships/image" Target="../media/image25.jpeg"/><Relationship Id="rId24" Type="http://schemas.openxmlformats.org/officeDocument/2006/relationships/image" Target="../media/image26.jpeg"/><Relationship Id="rId25" Type="http://schemas.openxmlformats.org/officeDocument/2006/relationships/image" Target="../media/image27.jpeg"/><Relationship Id="rId26" Type="http://schemas.openxmlformats.org/officeDocument/2006/relationships/image" Target="../media/image28.wmf"/><Relationship Id="rId27" Type="http://schemas.openxmlformats.org/officeDocument/2006/relationships/image" Target="../media/image29.wmf"/><Relationship Id="rId28" Type="http://schemas.openxmlformats.org/officeDocument/2006/relationships/image" Target="../media/image30.png"/><Relationship Id="rId29" Type="http://schemas.openxmlformats.org/officeDocument/2006/relationships/image" Target="../media/image31.png"/><Relationship Id="rId10" Type="http://schemas.openxmlformats.org/officeDocument/2006/relationships/image" Target="../media/image13.jpeg"/><Relationship Id="rId11" Type="http://schemas.openxmlformats.org/officeDocument/2006/relationships/image" Target="../media/image14.jpeg"/><Relationship Id="rId12" Type="http://schemas.openxmlformats.org/officeDocument/2006/relationships/image" Target="../media/image15.jpeg"/><Relationship Id="rId13" Type="http://schemas.openxmlformats.org/officeDocument/2006/relationships/image" Target="../media/image16.wmf"/><Relationship Id="rId14" Type="http://schemas.openxmlformats.org/officeDocument/2006/relationships/image" Target="../media/image17.png"/><Relationship Id="rId15" Type="http://schemas.openxmlformats.org/officeDocument/2006/relationships/image" Target="../media/image18.wmf"/><Relationship Id="rId16" Type="http://schemas.openxmlformats.org/officeDocument/2006/relationships/image" Target="../media/image19.jpeg"/><Relationship Id="rId17" Type="http://schemas.openxmlformats.org/officeDocument/2006/relationships/image" Target="../media/image20.jpeg"/><Relationship Id="rId18" Type="http://schemas.openxmlformats.org/officeDocument/2006/relationships/image" Target="../media/image21.jpeg"/><Relationship Id="rId19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6" Type="http://schemas.openxmlformats.org/officeDocument/2006/relationships/tags" Target="../tags/tag46.xml"/><Relationship Id="rId47" Type="http://schemas.openxmlformats.org/officeDocument/2006/relationships/slideLayout" Target="../slideLayouts/slideLayout2.xml"/><Relationship Id="rId48" Type="http://schemas.openxmlformats.org/officeDocument/2006/relationships/notesSlide" Target="../notesSlides/notesSlide1.xml"/><Relationship Id="rId49" Type="http://schemas.openxmlformats.org/officeDocument/2006/relationships/oleObject" Target="../embeddings/oleObject1.bin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50" Type="http://schemas.openxmlformats.org/officeDocument/2006/relationships/image" Target="../media/image2.jpeg"/><Relationship Id="rId1" Type="http://schemas.openxmlformats.org/officeDocument/2006/relationships/vmlDrawing" Target="../drawings/vmlDrawing1.v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9" Type="http://schemas.openxmlformats.org/officeDocument/2006/relationships/tags" Target="../tags/tag9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jpeg"/><Relationship Id="rId5" Type="http://schemas.openxmlformats.org/officeDocument/2006/relationships/image" Target="../media/image32.png"/><Relationship Id="rId1" Type="http://schemas.openxmlformats.org/officeDocument/2006/relationships/tags" Target="../tags/tag47.xml"/><Relationship Id="rId2" Type="http://schemas.openxmlformats.org/officeDocument/2006/relationships/tags" Target="../tags/tag48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diagramQuickStyle" Target="../diagrams/quickStyle2.xml"/><Relationship Id="rId12" Type="http://schemas.openxmlformats.org/officeDocument/2006/relationships/diagramColors" Target="../diagrams/colors2.xml"/><Relationship Id="rId13" Type="http://schemas.microsoft.com/office/2007/relationships/diagramDrawing" Target="../diagrams/drawing2.xml"/><Relationship Id="rId1" Type="http://schemas.openxmlformats.org/officeDocument/2006/relationships/vmlDrawing" Target="../drawings/vmlDrawing2.v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Layout" Target="../slideLayouts/slideLayout7.xml"/><Relationship Id="rId7" Type="http://schemas.openxmlformats.org/officeDocument/2006/relationships/oleObject" Target="../embeddings/oleObject2.bin"/><Relationship Id="rId8" Type="http://schemas.openxmlformats.org/officeDocument/2006/relationships/image" Target="../media/image2.jpeg"/><Relationship Id="rId9" Type="http://schemas.openxmlformats.org/officeDocument/2006/relationships/diagramData" Target="../diagrams/data2.xml"/><Relationship Id="rId10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jpeg"/><Relationship Id="rId5" Type="http://schemas.openxmlformats.org/officeDocument/2006/relationships/image" Target="../media/image33.jpeg"/><Relationship Id="rId6" Type="http://schemas.openxmlformats.org/officeDocument/2006/relationships/diagramData" Target="../diagrams/data3.xml"/><Relationship Id="rId7" Type="http://schemas.openxmlformats.org/officeDocument/2006/relationships/diagramLayout" Target="../diagrams/layout3.xml"/><Relationship Id="rId8" Type="http://schemas.openxmlformats.org/officeDocument/2006/relationships/diagramQuickStyle" Target="../diagrams/quickStyle3.xml"/><Relationship Id="rId9" Type="http://schemas.openxmlformats.org/officeDocument/2006/relationships/diagramColors" Target="../diagrams/colors3.xml"/><Relationship Id="rId10" Type="http://schemas.microsoft.com/office/2007/relationships/diagramDrawing" Target="../diagrams/drawing3.xml"/><Relationship Id="rId1" Type="http://schemas.openxmlformats.org/officeDocument/2006/relationships/tags" Target="../tags/tag53.xml"/><Relationship Id="rId2" Type="http://schemas.openxmlformats.org/officeDocument/2006/relationships/tags" Target="../tags/tag5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Layout" Target="../slideLayouts/slideLayout7.xml"/><Relationship Id="rId7" Type="http://schemas.openxmlformats.org/officeDocument/2006/relationships/oleObject" Target="../embeddings/oleObject3.bin"/><Relationship Id="rId8" Type="http://schemas.openxmlformats.org/officeDocument/2006/relationships/image" Target="../media/image2.jpeg"/><Relationship Id="rId9" Type="http://schemas.openxmlformats.org/officeDocument/2006/relationships/image" Target="../media/image34.png"/><Relationship Id="rId10" Type="http://schemas.openxmlformats.org/officeDocument/2006/relationships/image" Target="../media/image35.png"/><Relationship Id="rId1" Type="http://schemas.openxmlformats.org/officeDocument/2006/relationships/vmlDrawing" Target="../drawings/vmlDrawing3.vml"/><Relationship Id="rId2" Type="http://schemas.openxmlformats.org/officeDocument/2006/relationships/tags" Target="../tags/tag5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Layout" Target="../slideLayouts/slideLayout7.xml"/><Relationship Id="rId8" Type="http://schemas.openxmlformats.org/officeDocument/2006/relationships/oleObject" Target="../embeddings/oleObject4.bin"/><Relationship Id="rId9" Type="http://schemas.openxmlformats.org/officeDocument/2006/relationships/image" Target="../media/image2.jpeg"/><Relationship Id="rId10" Type="http://schemas.openxmlformats.org/officeDocument/2006/relationships/image" Target="../media/image36.jpeg"/><Relationship Id="rId1" Type="http://schemas.openxmlformats.org/officeDocument/2006/relationships/vmlDrawing" Target="../drawings/vmlDrawing4.vml"/><Relationship Id="rId2" Type="http://schemas.openxmlformats.org/officeDocument/2006/relationships/tags" Target="../tags/tag59.xml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slideLayout" Target="../slideLayouts/slideLayout1.xml"/><Relationship Id="rId14" Type="http://schemas.openxmlformats.org/officeDocument/2006/relationships/oleObject" Target="../embeddings/oleObject5.bin"/><Relationship Id="rId15" Type="http://schemas.openxmlformats.org/officeDocument/2006/relationships/image" Target="../media/image2.jpeg"/><Relationship Id="rId1" Type="http://schemas.openxmlformats.org/officeDocument/2006/relationships/vmlDrawing" Target="../drawings/vmlDrawing5.v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slideLayout" Target="../slideLayouts/slideLayout7.xml"/><Relationship Id="rId7" Type="http://schemas.openxmlformats.org/officeDocument/2006/relationships/oleObject" Target="../embeddings/oleObject6.bin"/><Relationship Id="rId8" Type="http://schemas.openxmlformats.org/officeDocument/2006/relationships/image" Target="../media/image2.jpeg"/><Relationship Id="rId9" Type="http://schemas.openxmlformats.org/officeDocument/2006/relationships/image" Target="../media/image37.jpeg"/><Relationship Id="rId10" Type="http://schemas.openxmlformats.org/officeDocument/2006/relationships/image" Target="../media/image38.jpeg"/><Relationship Id="rId11" Type="http://schemas.openxmlformats.org/officeDocument/2006/relationships/image" Target="../media/image39.jpeg"/><Relationship Id="rId1" Type="http://schemas.openxmlformats.org/officeDocument/2006/relationships/vmlDrawing" Target="../drawings/vmlDrawing6.vml"/><Relationship Id="rId2" Type="http://schemas.openxmlformats.org/officeDocument/2006/relationships/tags" Target="../tags/tag75.xml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0.jpeg"/><Relationship Id="rId12" Type="http://schemas.openxmlformats.org/officeDocument/2006/relationships/image" Target="../media/image41.jpeg"/><Relationship Id="rId1" Type="http://schemas.openxmlformats.org/officeDocument/2006/relationships/vmlDrawing" Target="../drawings/vmlDrawing7.v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Layout" Target="../slideLayouts/slideLayout2.xml"/><Relationship Id="rId9" Type="http://schemas.openxmlformats.org/officeDocument/2006/relationships/oleObject" Target="../embeddings/oleObject7.bin"/><Relationship Id="rId10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7.xml"/><Relationship Id="rId6" Type="http://schemas.openxmlformats.org/officeDocument/2006/relationships/oleObject" Target="../embeddings/oleObject8.bin"/><Relationship Id="rId7" Type="http://schemas.openxmlformats.org/officeDocument/2006/relationships/image" Target="../media/image2.jpeg"/><Relationship Id="rId8" Type="http://schemas.openxmlformats.org/officeDocument/2006/relationships/image" Target="../media/image42.jpeg"/><Relationship Id="rId9" Type="http://schemas.openxmlformats.org/officeDocument/2006/relationships/image" Target="../media/image43.png"/><Relationship Id="rId10" Type="http://schemas.openxmlformats.org/officeDocument/2006/relationships/image" Target="../media/image44.png"/><Relationship Id="rId11" Type="http://schemas.openxmlformats.org/officeDocument/2006/relationships/image" Target="../media/image45.png"/><Relationship Id="rId1" Type="http://schemas.openxmlformats.org/officeDocument/2006/relationships/vmlDrawing" Target="../drawings/vmlDrawing8.vml"/><Relationship Id="rId2" Type="http://schemas.openxmlformats.org/officeDocument/2006/relationships/tags" Target="../tags/tag8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4" Type="http://schemas.openxmlformats.org/officeDocument/2006/relationships/tags" Target="../tags/tag90.xml"/><Relationship Id="rId5" Type="http://schemas.openxmlformats.org/officeDocument/2006/relationships/slideLayout" Target="../slideLayouts/slideLayout7.xml"/><Relationship Id="rId6" Type="http://schemas.openxmlformats.org/officeDocument/2006/relationships/oleObject" Target="../embeddings/oleObject9.bin"/><Relationship Id="rId7" Type="http://schemas.openxmlformats.org/officeDocument/2006/relationships/image" Target="../media/image2.jpeg"/><Relationship Id="rId8" Type="http://schemas.openxmlformats.org/officeDocument/2006/relationships/image" Target="../media/image46.jpeg"/><Relationship Id="rId1" Type="http://schemas.openxmlformats.org/officeDocument/2006/relationships/vmlDrawing" Target="../drawings/vmlDrawing9.vml"/><Relationship Id="rId2" Type="http://schemas.openxmlformats.org/officeDocument/2006/relationships/tags" Target="../tags/tag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7.xml"/><Relationship Id="rId6" Type="http://schemas.openxmlformats.org/officeDocument/2006/relationships/oleObject" Target="../embeddings/oleObject10.bin"/><Relationship Id="rId7" Type="http://schemas.openxmlformats.org/officeDocument/2006/relationships/image" Target="../media/image2.jpe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" Type="http://schemas.openxmlformats.org/officeDocument/2006/relationships/vmlDrawing" Target="../drawings/vmlDrawing10.vml"/><Relationship Id="rId2" Type="http://schemas.openxmlformats.org/officeDocument/2006/relationships/tags" Target="../tags/tag9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7.xml"/><Relationship Id="rId6" Type="http://schemas.openxmlformats.org/officeDocument/2006/relationships/oleObject" Target="../embeddings/oleObject11.bin"/><Relationship Id="rId7" Type="http://schemas.openxmlformats.org/officeDocument/2006/relationships/image" Target="../media/image2.jpeg"/><Relationship Id="rId1" Type="http://schemas.openxmlformats.org/officeDocument/2006/relationships/vmlDrawing" Target="../drawings/vmlDrawing11.vml"/><Relationship Id="rId2" Type="http://schemas.openxmlformats.org/officeDocument/2006/relationships/tags" Target="../tags/tag9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slideLayout" Target="../slideLayouts/slideLayout7.xml"/><Relationship Id="rId6" Type="http://schemas.openxmlformats.org/officeDocument/2006/relationships/oleObject" Target="../embeddings/oleObject12.bin"/><Relationship Id="rId7" Type="http://schemas.openxmlformats.org/officeDocument/2006/relationships/image" Target="../media/image2.jpeg"/><Relationship Id="rId1" Type="http://schemas.openxmlformats.org/officeDocument/2006/relationships/vmlDrawing" Target="../drawings/vmlDrawing12.vml"/><Relationship Id="rId2" Type="http://schemas.openxmlformats.org/officeDocument/2006/relationships/tags" Target="../tags/tag9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slideLayout" Target="../slideLayouts/slideLayout7.xml"/><Relationship Id="rId6" Type="http://schemas.openxmlformats.org/officeDocument/2006/relationships/oleObject" Target="../embeddings/oleObject13.bin"/><Relationship Id="rId7" Type="http://schemas.openxmlformats.org/officeDocument/2006/relationships/image" Target="../media/image2.jpeg"/><Relationship Id="rId8" Type="http://schemas.openxmlformats.org/officeDocument/2006/relationships/image" Target="../media/image49.jpeg"/><Relationship Id="rId1" Type="http://schemas.openxmlformats.org/officeDocument/2006/relationships/vmlDrawing" Target="../drawings/vmlDrawing13.vml"/><Relationship Id="rId2" Type="http://schemas.openxmlformats.org/officeDocument/2006/relationships/tags" Target="../tags/tag10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Home Presentaciones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0" y="3327834"/>
            <a:ext cx="9144000" cy="540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2610769" y="3381840"/>
            <a:ext cx="394210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AR" sz="2100" b="1" i="1" dirty="0" smtClean="0">
                <a:solidFill>
                  <a:schemeClr val="tx2"/>
                </a:solidFill>
                <a:latin typeface="Myriad Pro" pitchFamily="34" charset="0"/>
                <a:ea typeface="Tahoma" pitchFamily="34" charset="0"/>
                <a:cs typeface="Tahoma" pitchFamily="34" charset="0"/>
              </a:rPr>
              <a:t>GESTIÓN FORESTAL SOSTENIBLE </a:t>
            </a:r>
            <a:endParaRPr lang="es-ES" sz="2100" b="1" i="1" dirty="0">
              <a:solidFill>
                <a:srgbClr val="00B050"/>
              </a:solidFill>
              <a:latin typeface="Myriad Pro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0" y="4515966"/>
            <a:ext cx="3214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>
                <a:solidFill>
                  <a:schemeClr val="bg1"/>
                </a:solidFill>
              </a:rPr>
              <a:t>Buenos Aires, 14 de Mayo 2015</a:t>
            </a:r>
            <a:endParaRPr lang="es-A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oja 3 - 2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8"/>
            <a:ext cx="9144000" cy="4999841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143241" y="242523"/>
            <a:ext cx="2346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NUESTRAS PLANTAS</a:t>
            </a:r>
          </a:p>
        </p:txBody>
      </p:sp>
      <p:pic>
        <p:nvPicPr>
          <p:cNvPr id="22" name="21 Imagen" descr="Mapa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890646"/>
            <a:ext cx="4143404" cy="3808276"/>
          </a:xfrm>
          <a:prstGeom prst="rect">
            <a:avLst/>
          </a:prstGeom>
        </p:spPr>
      </p:pic>
      <p:pic>
        <p:nvPicPr>
          <p:cNvPr id="23" name="22 Imagen" descr="cAPIT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2498001"/>
            <a:ext cx="2860156" cy="2089544"/>
          </a:xfrm>
          <a:prstGeom prst="rect">
            <a:avLst/>
          </a:prstGeom>
        </p:spPr>
      </p:pic>
      <p:sp>
        <p:nvSpPr>
          <p:cNvPr id="24" name="23 Rectángulo"/>
          <p:cNvSpPr/>
          <p:nvPr/>
        </p:nvSpPr>
        <p:spPr>
          <a:xfrm>
            <a:off x="740474" y="813614"/>
            <a:ext cx="3617212" cy="3179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CuadroTexto"/>
          <p:cNvSpPr txBox="1"/>
          <p:nvPr/>
        </p:nvSpPr>
        <p:spPr>
          <a:xfrm>
            <a:off x="740474" y="805700"/>
            <a:ext cx="12866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ARGENTINA</a:t>
            </a:r>
            <a:endParaRPr lang="es-ES" sz="1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3426230" y="2283687"/>
            <a:ext cx="10778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MISIONES PROVINCE</a:t>
            </a:r>
            <a:endParaRPr lang="es-ES" sz="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2037546" y="2142546"/>
            <a:ext cx="10371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SAN LUIS PROVINCE</a:t>
            </a:r>
            <a:endParaRPr lang="es-ES" sz="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06648" y="2390844"/>
            <a:ext cx="11020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MENDOZA PROVINCE</a:t>
            </a:r>
            <a:endParaRPr lang="es-ES" sz="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406647" y="1874654"/>
            <a:ext cx="10816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SAN JUAN PROVINCE</a:t>
            </a:r>
            <a:endParaRPr lang="es-ES" sz="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1" name="40 Imagen" descr="cartonCorrugado_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9386" y="3435625"/>
            <a:ext cx="451025" cy="250025"/>
          </a:xfrm>
          <a:prstGeom prst="rect">
            <a:avLst/>
          </a:prstGeom>
        </p:spPr>
      </p:pic>
      <p:pic>
        <p:nvPicPr>
          <p:cNvPr id="49" name="48 Imagen" descr="cartonCorrugado_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29452" y="3435625"/>
            <a:ext cx="451025" cy="250025"/>
          </a:xfrm>
          <a:prstGeom prst="rect">
            <a:avLst/>
          </a:prstGeom>
        </p:spPr>
      </p:pic>
      <p:pic>
        <p:nvPicPr>
          <p:cNvPr id="50" name="49 Imagen" descr="cartonCorrugado_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1587167"/>
            <a:ext cx="547676" cy="303603"/>
          </a:xfrm>
          <a:prstGeom prst="rect">
            <a:avLst/>
          </a:prstGeom>
        </p:spPr>
      </p:pic>
      <p:pic>
        <p:nvPicPr>
          <p:cNvPr id="51" name="50 Imagen" descr="papelVirgen_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8596" y="2122952"/>
            <a:ext cx="430014" cy="238377"/>
          </a:xfrm>
          <a:prstGeom prst="rect">
            <a:avLst/>
          </a:prstGeom>
        </p:spPr>
      </p:pic>
      <p:pic>
        <p:nvPicPr>
          <p:cNvPr id="52" name="51 Imagen" descr="papelVirgen_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86248" y="1801481"/>
            <a:ext cx="857256" cy="475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3" name="Picture 3" descr="C:\Users\fvilar\Desktop\ZUC- Files\Escritorio\Zucamor\bolsas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488" y="1908637"/>
            <a:ext cx="428628" cy="226685"/>
          </a:xfrm>
          <a:prstGeom prst="rect">
            <a:avLst/>
          </a:prstGeom>
          <a:noFill/>
        </p:spPr>
      </p:pic>
      <p:pic>
        <p:nvPicPr>
          <p:cNvPr id="55" name="54 Imagen" descr="papelVirgen_3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143504" y="1962217"/>
            <a:ext cx="571504" cy="316811"/>
          </a:xfrm>
          <a:prstGeom prst="rect">
            <a:avLst/>
          </a:prstGeom>
        </p:spPr>
      </p:pic>
      <p:pic>
        <p:nvPicPr>
          <p:cNvPr id="56" name="55 Imagen" descr="papelVirgen_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629517" y="3441449"/>
            <a:ext cx="430014" cy="238377"/>
          </a:xfrm>
          <a:prstGeom prst="rect">
            <a:avLst/>
          </a:prstGeom>
        </p:spPr>
      </p:pic>
      <p:sp>
        <p:nvSpPr>
          <p:cNvPr id="59" name="58 Elipse"/>
          <p:cNvSpPr/>
          <p:nvPr/>
        </p:nvSpPr>
        <p:spPr>
          <a:xfrm>
            <a:off x="2714612" y="2283687"/>
            <a:ext cx="285752" cy="214314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59 Triángulo isósceles"/>
          <p:cNvSpPr/>
          <p:nvPr/>
        </p:nvSpPr>
        <p:spPr>
          <a:xfrm rot="17842211">
            <a:off x="3694019" y="1409179"/>
            <a:ext cx="912740" cy="2925284"/>
          </a:xfrm>
          <a:prstGeom prst="triangle">
            <a:avLst/>
          </a:prstGeom>
          <a:gradFill>
            <a:gsLst>
              <a:gs pos="10000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61 CuadroTexto"/>
          <p:cNvSpPr txBox="1"/>
          <p:nvPr/>
        </p:nvSpPr>
        <p:spPr>
          <a:xfrm>
            <a:off x="7072331" y="3653117"/>
            <a:ext cx="11728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RANELAGH &amp; QUILMES</a:t>
            </a:r>
            <a:endParaRPr lang="es-ES" sz="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3" name="62 CuadroTexto"/>
          <p:cNvSpPr txBox="1"/>
          <p:nvPr/>
        </p:nvSpPr>
        <p:spPr>
          <a:xfrm>
            <a:off x="611560" y="4443958"/>
            <a:ext cx="7999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-342900">
              <a:spcBef>
                <a:spcPct val="20000"/>
              </a:spcBef>
              <a:defRPr/>
            </a:pPr>
            <a:r>
              <a:rPr lang="es-A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Legend: 	</a:t>
            </a:r>
            <a:r>
              <a:rPr lang="en-US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Fábrica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	  	   Central </a:t>
            </a:r>
            <a:r>
              <a:rPr lang="en-US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Administrativa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	       </a:t>
            </a:r>
            <a:r>
              <a:rPr lang="en-US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Reserva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Forestal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	        </a:t>
            </a:r>
            <a:r>
              <a:rPr lang="en-US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Oficina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Comercial</a:t>
            </a:r>
            <a:endParaRPr lang="en-US" sz="1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4" name="63 Elipse"/>
          <p:cNvSpPr/>
          <p:nvPr/>
        </p:nvSpPr>
        <p:spPr>
          <a:xfrm>
            <a:off x="1643042" y="2518171"/>
            <a:ext cx="71438" cy="5357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64 Elipse"/>
          <p:cNvSpPr/>
          <p:nvPr/>
        </p:nvSpPr>
        <p:spPr>
          <a:xfrm>
            <a:off x="1649766" y="2041008"/>
            <a:ext cx="71438" cy="5357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65 Elipse"/>
          <p:cNvSpPr/>
          <p:nvPr/>
        </p:nvSpPr>
        <p:spPr>
          <a:xfrm>
            <a:off x="2000232" y="2318986"/>
            <a:ext cx="71438" cy="5357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66 Elipse"/>
          <p:cNvSpPr/>
          <p:nvPr/>
        </p:nvSpPr>
        <p:spPr>
          <a:xfrm>
            <a:off x="3286116" y="1627509"/>
            <a:ext cx="71438" cy="5357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67 Elipse"/>
          <p:cNvSpPr/>
          <p:nvPr/>
        </p:nvSpPr>
        <p:spPr>
          <a:xfrm>
            <a:off x="6572264" y="3643320"/>
            <a:ext cx="71438" cy="5357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68 Elipse"/>
          <p:cNvSpPr/>
          <p:nvPr/>
        </p:nvSpPr>
        <p:spPr>
          <a:xfrm>
            <a:off x="6616806" y="3799012"/>
            <a:ext cx="71438" cy="5357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0" name="69 Triángulo isósceles"/>
          <p:cNvSpPr/>
          <p:nvPr/>
        </p:nvSpPr>
        <p:spPr>
          <a:xfrm>
            <a:off x="6734804" y="3793969"/>
            <a:ext cx="82868" cy="53579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1" name="70 Rectángulo"/>
          <p:cNvSpPr/>
          <p:nvPr/>
        </p:nvSpPr>
        <p:spPr>
          <a:xfrm>
            <a:off x="3402096" y="1622466"/>
            <a:ext cx="71438" cy="5357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2" name="71 Multiplicar"/>
          <p:cNvSpPr/>
          <p:nvPr/>
        </p:nvSpPr>
        <p:spPr>
          <a:xfrm>
            <a:off x="6157084" y="3383619"/>
            <a:ext cx="142876" cy="107157"/>
          </a:xfrm>
          <a:prstGeom prst="mathMultiply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3" name="72 Elipse"/>
          <p:cNvSpPr/>
          <p:nvPr/>
        </p:nvSpPr>
        <p:spPr>
          <a:xfrm>
            <a:off x="1524536" y="4579633"/>
            <a:ext cx="71438" cy="5357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4" name="73 Triángulo isósceles"/>
          <p:cNvSpPr/>
          <p:nvPr/>
        </p:nvSpPr>
        <p:spPr>
          <a:xfrm>
            <a:off x="3417562" y="4579633"/>
            <a:ext cx="82868" cy="53579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5" name="74 Rectángulo"/>
          <p:cNvSpPr/>
          <p:nvPr/>
        </p:nvSpPr>
        <p:spPr>
          <a:xfrm>
            <a:off x="5357818" y="4579633"/>
            <a:ext cx="71438" cy="5357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6" name="75 Multiplicar"/>
          <p:cNvSpPr/>
          <p:nvPr/>
        </p:nvSpPr>
        <p:spPr>
          <a:xfrm>
            <a:off x="7215206" y="4552844"/>
            <a:ext cx="142876" cy="107157"/>
          </a:xfrm>
          <a:prstGeom prst="mathMultiply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23 Rectángulo"/>
          <p:cNvSpPr/>
          <p:nvPr/>
        </p:nvSpPr>
        <p:spPr>
          <a:xfrm>
            <a:off x="5076056" y="2355726"/>
            <a:ext cx="3617212" cy="3179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24 CuadroTexto"/>
          <p:cNvSpPr txBox="1"/>
          <p:nvPr/>
        </p:nvSpPr>
        <p:spPr>
          <a:xfrm>
            <a:off x="5076056" y="2347812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GRAN BUENOS AIRES </a:t>
            </a:r>
            <a:endParaRPr lang="es-ES" sz="1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oja 3 - 2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328160" y="242541"/>
            <a:ext cx="1413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DIVISIONES</a:t>
            </a: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279642362"/>
              </p:ext>
            </p:extLst>
          </p:nvPr>
        </p:nvGraphicFramePr>
        <p:xfrm>
          <a:off x="1835696" y="699542"/>
          <a:ext cx="5904656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1" name="30 Grupo"/>
          <p:cNvGrpSpPr/>
          <p:nvPr/>
        </p:nvGrpSpPr>
        <p:grpSpPr>
          <a:xfrm>
            <a:off x="571472" y="3053957"/>
            <a:ext cx="8001056" cy="1607355"/>
            <a:chOff x="500034" y="4143380"/>
            <a:chExt cx="8001056" cy="2143140"/>
          </a:xfrm>
        </p:grpSpPr>
        <p:grpSp>
          <p:nvGrpSpPr>
            <p:cNvPr id="30" name="29 Grupo"/>
            <p:cNvGrpSpPr/>
            <p:nvPr/>
          </p:nvGrpSpPr>
          <p:grpSpPr>
            <a:xfrm>
              <a:off x="920147" y="4257880"/>
              <a:ext cx="7160830" cy="1914141"/>
              <a:chOff x="911632" y="4300941"/>
              <a:chExt cx="7160830" cy="1914141"/>
            </a:xfrm>
          </p:grpSpPr>
          <p:grpSp>
            <p:nvGrpSpPr>
              <p:cNvPr id="6" name="5 Grupo"/>
              <p:cNvGrpSpPr/>
              <p:nvPr/>
            </p:nvGrpSpPr>
            <p:grpSpPr>
              <a:xfrm>
                <a:off x="1057046" y="5575853"/>
                <a:ext cx="6996468" cy="639229"/>
                <a:chOff x="567070" y="5060621"/>
                <a:chExt cx="8020323" cy="732773"/>
              </a:xfrm>
            </p:grpSpPr>
            <p:pic>
              <p:nvPicPr>
                <p:cNvPr id="7" name="Picture 33" descr="http://www.cavellaneda.com.ar/images/header_logo_avellaneda.gif"/>
                <p:cNvPicPr>
                  <a:picLocks noChangeAspect="1" noChangeArrowheads="1"/>
                </p:cNvPicPr>
                <p:nvPr/>
              </p:nvPicPr>
              <p:blipFill>
                <a:blip r:embed="rId8" r:link="rId9"/>
                <a:srcRect/>
                <a:stretch>
                  <a:fillRect/>
                </a:stretch>
              </p:blipFill>
              <p:spPr bwMode="auto">
                <a:xfrm>
                  <a:off x="4448134" y="5395792"/>
                  <a:ext cx="1000133" cy="214549"/>
                </a:xfrm>
                <a:prstGeom prst="rect">
                  <a:avLst/>
                </a:prstGeom>
                <a:noFill/>
              </p:spPr>
            </p:pic>
            <p:pic>
              <p:nvPicPr>
                <p:cNvPr id="8" name="Picture 40" descr="jbs-Friboi (swift Armour SA Argentina)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1827751" y="5275313"/>
                  <a:ext cx="1155273" cy="335028"/>
                </a:xfrm>
                <a:prstGeom prst="rect">
                  <a:avLst/>
                </a:prstGeom>
                <a:noFill/>
              </p:spPr>
            </p:pic>
            <p:pic>
              <p:nvPicPr>
                <p:cNvPr id="9" name="Picture 43" descr="san lorenzo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7072330" y="5392489"/>
                  <a:ext cx="1515063" cy="217852"/>
                </a:xfrm>
                <a:prstGeom prst="rect">
                  <a:avLst/>
                </a:prstGeom>
                <a:noFill/>
              </p:spPr>
            </p:pic>
            <p:pic>
              <p:nvPicPr>
                <p:cNvPr id="10" name="Picture 44" descr="Loma_Negra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567070" y="5060621"/>
                  <a:ext cx="911014" cy="732773"/>
                </a:xfrm>
                <a:prstGeom prst="rect">
                  <a:avLst/>
                </a:prstGeom>
                <a:noFill/>
              </p:spPr>
            </p:pic>
            <p:pic>
              <p:nvPicPr>
                <p:cNvPr id="11" name="Picture 52" descr="philip morris intl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 b="8450"/>
                <a:stretch>
                  <a:fillRect/>
                </a:stretch>
              </p:blipFill>
              <p:spPr bwMode="auto">
                <a:xfrm>
                  <a:off x="3332691" y="5181242"/>
                  <a:ext cx="765776" cy="429099"/>
                </a:xfrm>
                <a:prstGeom prst="rect">
                  <a:avLst/>
                </a:prstGeom>
                <a:noFill/>
              </p:spPr>
            </p:pic>
            <p:pic>
              <p:nvPicPr>
                <p:cNvPr id="12" name="Picture 2" descr="C:\Users\fvilar\Desktop\ZUC- Files\Escritorio\Zucamor\Salon Clientes\Logo Branca.png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797934" y="5125143"/>
                  <a:ext cx="924727" cy="615828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3" name="12 Grupo"/>
              <p:cNvGrpSpPr/>
              <p:nvPr/>
            </p:nvGrpSpPr>
            <p:grpSpPr>
              <a:xfrm>
                <a:off x="1061448" y="4971403"/>
                <a:ext cx="6919894" cy="664024"/>
                <a:chOff x="571472" y="4425261"/>
                <a:chExt cx="7932543" cy="761196"/>
              </a:xfrm>
            </p:grpSpPr>
            <p:pic>
              <p:nvPicPr>
                <p:cNvPr id="14" name="Picture 51" descr="unilever"/>
                <p:cNvPicPr>
                  <a:picLocks noChangeAspect="1"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4406082" y="4425261"/>
                  <a:ext cx="689935" cy="761196"/>
                </a:xfrm>
                <a:prstGeom prst="rect">
                  <a:avLst/>
                </a:prstGeom>
                <a:noFill/>
              </p:spPr>
            </p:pic>
            <p:pic>
              <p:nvPicPr>
                <p:cNvPr id="15" name="Picture 35" descr="ambev(Cerveceria y Malteria QUilmes S"/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571472" y="4719942"/>
                  <a:ext cx="998489" cy="163389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" name="Picture 42" descr="mc_cain"/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3214678" y="4500570"/>
                  <a:ext cx="939070" cy="47366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7" name="Picture 6" descr="Chandon"/>
                <p:cNvPicPr>
                  <a:picLocks noChangeAspect="1" noChangeArrowheads="1"/>
                </p:cNvPicPr>
                <p:nvPr/>
              </p:nvPicPr>
              <p:blipFill>
                <a:blip r:embed="rId18" cstate="print"/>
                <a:srcRect/>
                <a:stretch>
                  <a:fillRect/>
                </a:stretch>
              </p:blipFill>
              <p:spPr bwMode="auto">
                <a:xfrm>
                  <a:off x="7858148" y="4508447"/>
                  <a:ext cx="645867" cy="5863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" name="Picture 13" descr="http://www.swift.com.ar/sitio_eng/img/logo_cutted.jpg"/>
                <p:cNvPicPr>
                  <a:picLocks noChangeAspect="1" noChangeArrowheads="1"/>
                </p:cNvPicPr>
                <p:nvPr/>
              </p:nvPicPr>
              <p:blipFill>
                <a:blip r:embed="rId19" r:link="rId20" cstate="print"/>
                <a:srcRect/>
                <a:stretch>
                  <a:fillRect/>
                </a:stretch>
              </p:blipFill>
              <p:spPr bwMode="auto">
                <a:xfrm>
                  <a:off x="5299979" y="4559858"/>
                  <a:ext cx="915095" cy="4835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" name="Picture 3" descr="C:\Users\fvilar\Desktop\ZUC- Files\Escritorio\Zucamor\Salon Clientes\Logo Mondelez.png"/>
                <p:cNvPicPr>
                  <a:picLocks noChangeAspect="1" noChangeArrowheads="1"/>
                </p:cNvPicPr>
                <p:nvPr/>
              </p:nvPicPr>
              <p:blipFill>
                <a:blip r:embed="rId21" cstate="print"/>
                <a:srcRect/>
                <a:stretch>
                  <a:fillRect/>
                </a:stretch>
              </p:blipFill>
              <p:spPr bwMode="auto">
                <a:xfrm>
                  <a:off x="1785918" y="4667196"/>
                  <a:ext cx="1226913" cy="293761"/>
                </a:xfrm>
                <a:prstGeom prst="rect">
                  <a:avLst/>
                </a:prstGeom>
                <a:noFill/>
              </p:spPr>
            </p:pic>
            <p:pic>
              <p:nvPicPr>
                <p:cNvPr id="20" name="Picture 4" descr="C:\Users\fvilar\Desktop\ZUC- Files\Escritorio\Zucamor\Salon Clientes\Logo Pernod.png"/>
                <p:cNvPicPr>
                  <a:picLocks noChangeAspect="1" noChangeArrowheads="1"/>
                </p:cNvPicPr>
                <p:nvPr/>
              </p:nvPicPr>
              <p:blipFill>
                <a:blip r:embed="rId22" cstate="print"/>
                <a:srcRect/>
                <a:stretch>
                  <a:fillRect/>
                </a:stretch>
              </p:blipFill>
              <p:spPr bwMode="auto">
                <a:xfrm>
                  <a:off x="6437286" y="4541790"/>
                  <a:ext cx="1277986" cy="519692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21" name="20 Grupo"/>
              <p:cNvGrpSpPr/>
              <p:nvPr/>
            </p:nvGrpSpPr>
            <p:grpSpPr>
              <a:xfrm>
                <a:off x="911632" y="4300941"/>
                <a:ext cx="7160830" cy="699695"/>
                <a:chOff x="421656" y="3855616"/>
                <a:chExt cx="8208737" cy="802088"/>
              </a:xfrm>
            </p:grpSpPr>
            <p:pic>
              <p:nvPicPr>
                <p:cNvPr id="22" name="Picture 36" descr="molinos"/>
                <p:cNvPicPr>
                  <a:picLocks noChangeAspect="1" noChangeArrowheads="1"/>
                </p:cNvPicPr>
                <p:nvPr/>
              </p:nvPicPr>
              <p:blipFill>
                <a:blip r:embed="rId23"/>
                <a:srcRect/>
                <a:stretch>
                  <a:fillRect/>
                </a:stretch>
              </p:blipFill>
              <p:spPr bwMode="auto">
                <a:xfrm>
                  <a:off x="1873772" y="3969046"/>
                  <a:ext cx="1112361" cy="377939"/>
                </a:xfrm>
                <a:prstGeom prst="rect">
                  <a:avLst/>
                </a:prstGeom>
                <a:noFill/>
              </p:spPr>
            </p:pic>
            <p:pic>
              <p:nvPicPr>
                <p:cNvPr id="23" name="Picture 37" descr="Grupo Penaflor Log"/>
                <p:cNvPicPr>
                  <a:picLocks noChangeAspect="1" noChangeArrowheads="1"/>
                </p:cNvPicPr>
                <p:nvPr/>
              </p:nvPicPr>
              <p:blipFill>
                <a:blip r:embed="rId2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421656" y="3855616"/>
                  <a:ext cx="1338466" cy="802088"/>
                </a:xfrm>
                <a:prstGeom prst="rect">
                  <a:avLst/>
                </a:prstGeom>
                <a:noFill/>
              </p:spPr>
            </p:pic>
            <p:pic>
              <p:nvPicPr>
                <p:cNvPr id="24" name="Picture 38" descr="reckit"/>
                <p:cNvPicPr>
                  <a:picLocks noChangeAspect="1" noChangeArrowheads="1"/>
                </p:cNvPicPr>
                <p:nvPr/>
              </p:nvPicPr>
              <p:blipFill>
                <a:blip r:embed="rId25"/>
                <a:srcRect/>
                <a:stretch>
                  <a:fillRect/>
                </a:stretch>
              </p:blipFill>
              <p:spPr bwMode="auto">
                <a:xfrm>
                  <a:off x="7793650" y="4011957"/>
                  <a:ext cx="836743" cy="292116"/>
                </a:xfrm>
                <a:prstGeom prst="rect">
                  <a:avLst/>
                </a:prstGeom>
                <a:noFill/>
              </p:spPr>
            </p:pic>
            <p:pic>
              <p:nvPicPr>
                <p:cNvPr id="25" name="Picture 47" descr="scjohnson"/>
                <p:cNvPicPr>
                  <a:picLocks noChangeAspect="1" noChangeArrowheads="1"/>
                </p:cNvPicPr>
                <p:nvPr/>
              </p:nvPicPr>
              <p:blipFill>
                <a:blip r:embed="rId26"/>
                <a:srcRect/>
                <a:stretch>
                  <a:fillRect/>
                </a:stretch>
              </p:blipFill>
              <p:spPr bwMode="auto">
                <a:xfrm>
                  <a:off x="6678219" y="4000504"/>
                  <a:ext cx="1001783" cy="288816"/>
                </a:xfrm>
                <a:prstGeom prst="rect">
                  <a:avLst/>
                </a:prstGeom>
                <a:noFill/>
              </p:spPr>
            </p:pic>
            <p:pic>
              <p:nvPicPr>
                <p:cNvPr id="26" name="Picture 50" descr="nestlebirdside"/>
                <p:cNvPicPr>
                  <a:picLocks noChangeAspect="1" noChangeArrowheads="1"/>
                </p:cNvPicPr>
                <p:nvPr/>
              </p:nvPicPr>
              <p:blipFill>
                <a:blip r:embed="rId27"/>
                <a:srcRect/>
                <a:stretch>
                  <a:fillRect/>
                </a:stretch>
              </p:blipFill>
              <p:spPr bwMode="auto">
                <a:xfrm>
                  <a:off x="3099783" y="4040837"/>
                  <a:ext cx="1076056" cy="234356"/>
                </a:xfrm>
                <a:prstGeom prst="rect">
                  <a:avLst/>
                </a:prstGeom>
                <a:noFill/>
              </p:spPr>
            </p:pic>
            <p:pic>
              <p:nvPicPr>
                <p:cNvPr id="27" name="Picture 41"/>
                <p:cNvPicPr>
                  <a:picLocks noChangeAspect="1" noChangeArrowheads="1"/>
                </p:cNvPicPr>
                <p:nvPr/>
              </p:nvPicPr>
              <p:blipFill>
                <a:blip r:embed="rId28"/>
                <a:srcRect/>
                <a:stretch>
                  <a:fillRect/>
                </a:stretch>
              </p:blipFill>
              <p:spPr bwMode="auto">
                <a:xfrm>
                  <a:off x="4289489" y="4071942"/>
                  <a:ext cx="1257600" cy="199697"/>
                </a:xfrm>
                <a:prstGeom prst="rect">
                  <a:avLst/>
                </a:prstGeom>
                <a:noFill/>
                <a:effectLst/>
              </p:spPr>
            </p:pic>
            <p:pic>
              <p:nvPicPr>
                <p:cNvPr id="28" name="Picture 5" descr="C:\Users\fvilar\Desktop\ZUC- Files\Escritorio\Zucamor\Salon Clientes\Logo Quilmes.png"/>
                <p:cNvPicPr>
                  <a:picLocks noChangeAspect="1" noChangeArrowheads="1"/>
                </p:cNvPicPr>
                <p:nvPr/>
              </p:nvPicPr>
              <p:blipFill>
                <a:blip r:embed="rId29" cstate="print"/>
                <a:srcRect/>
                <a:stretch>
                  <a:fillRect/>
                </a:stretch>
              </p:blipFill>
              <p:spPr bwMode="auto">
                <a:xfrm>
                  <a:off x="5660739" y="3929066"/>
                  <a:ext cx="903830" cy="548522"/>
                </a:xfrm>
                <a:prstGeom prst="rect">
                  <a:avLst/>
                </a:prstGeom>
                <a:noFill/>
              </p:spPr>
            </p:pic>
          </p:grpSp>
        </p:grpSp>
        <p:sp>
          <p:nvSpPr>
            <p:cNvPr id="29" name="28 Rectángulo redondeado"/>
            <p:cNvSpPr/>
            <p:nvPr/>
          </p:nvSpPr>
          <p:spPr>
            <a:xfrm>
              <a:off x="500034" y="4143380"/>
              <a:ext cx="8001056" cy="214314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HeadingBox3" descr="&lt;tags&gt;&lt;tag n=&quot;TagName&quot; v=&quot;HeadingBox3&quot; /&gt;&lt;tag n=&quot;Top&quot; v=&quot;258.125&quot; /&gt;&lt;tag n=&quot;Left&quot; v=&quot;35.75&quot; /&gt;&lt;tag n=&quot;Height&quot; v=&quot;21.375&quot; /&gt;&lt;tag n=&quot;Width&quot; v=&quot;648.5&quot; /&gt;&lt;/tags&gt;"/>
          <p:cNvSpPr>
            <a:spLocks noChangeArrowheads="1"/>
          </p:cNvSpPr>
          <p:nvPr/>
        </p:nvSpPr>
        <p:spPr bwMode="gray">
          <a:xfrm>
            <a:off x="446088" y="2743203"/>
            <a:ext cx="8235950" cy="203597"/>
          </a:xfrm>
          <a:prstGeom prst="rect">
            <a:avLst/>
          </a:prstGeom>
          <a:solidFill>
            <a:schemeClr val="tx2"/>
          </a:solidFill>
          <a:ln w="6350" algn="ctr">
            <a:solidFill>
              <a:srgbClr val="062A88"/>
            </a:solidFill>
            <a:miter lim="800000"/>
            <a:headEnd/>
            <a:tailEnd/>
          </a:ln>
        </p:spPr>
        <p:txBody>
          <a:bodyPr lIns="46800" tIns="46800" rIns="46800" bIns="46800" anchor="ctr"/>
          <a:lstStyle/>
          <a:p>
            <a:pPr defTabSz="728663">
              <a:lnSpc>
                <a:spcPct val="95000"/>
              </a:lnSpc>
            </a:pPr>
            <a:r>
              <a:rPr lang="en-US" altLang="ja-JP" sz="1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PRINCIPALES CLIENTES</a:t>
            </a:r>
            <a:endParaRPr lang="en-US" altLang="ja-JP" sz="1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47 Objeto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think-cell Slide" r:id="rId49" imgW="0" imgH="0" progId="">
                  <p:embed/>
                </p:oleObj>
              </mc:Choice>
              <mc:Fallback>
                <p:oleObj name="think-cell Slide" r:id="rId49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1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" name="45 Imagen" descr="Hoja 3 - 2014.jp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0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47" name="46 CuadroTexto"/>
          <p:cNvSpPr txBox="1"/>
          <p:nvPr>
            <p:custDataLst>
              <p:tags r:id="rId5"/>
            </p:custDataLst>
          </p:nvPr>
        </p:nvSpPr>
        <p:spPr>
          <a:xfrm>
            <a:off x="3000364" y="242541"/>
            <a:ext cx="27579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INTEGRACIÓN VERTICAL</a:t>
            </a:r>
          </a:p>
        </p:txBody>
      </p:sp>
      <p:sp>
        <p:nvSpPr>
          <p:cNvPr id="43010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>
          <a:noFill/>
        </p:spPr>
        <p:txBody>
          <a:bodyPr/>
          <a:lstStyle/>
          <a:p>
            <a:fld id="{9B60D2B7-C9F5-4EF2-88C3-82D3D2D665CC}" type="slidenum">
              <a:rPr lang="ja-JP" altLang="en-US" smtClean="0">
                <a:cs typeface="Arial" pitchFamily="34" charset="0"/>
              </a:rPr>
              <a:pPr/>
              <a:t>4</a:t>
            </a:fld>
            <a:endParaRPr lang="en-US" altLang="ja-JP" smtClean="0">
              <a:cs typeface="Arial" pitchFamily="34" charset="0"/>
            </a:endParaRPr>
          </a:p>
        </p:txBody>
      </p:sp>
      <p:sp>
        <p:nvSpPr>
          <p:cNvPr id="43014" name="Line 5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rot="5400000">
            <a:off x="6473825" y="900113"/>
            <a:ext cx="0" cy="2819400"/>
          </a:xfrm>
          <a:prstGeom prst="line">
            <a:avLst/>
          </a:prstGeom>
          <a:noFill/>
          <a:ln w="101600">
            <a:solidFill>
              <a:srgbClr val="6E81A6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15" name="Line 6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rot="16200000" flipV="1">
            <a:off x="6480175" y="-334169"/>
            <a:ext cx="0" cy="2806700"/>
          </a:xfrm>
          <a:prstGeom prst="line">
            <a:avLst/>
          </a:prstGeom>
          <a:noFill/>
          <a:ln w="101600">
            <a:solidFill>
              <a:srgbClr val="6E81A6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16" name="Line 7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rot="16200000" flipV="1">
            <a:off x="1452563" y="2403475"/>
            <a:ext cx="0" cy="355600"/>
          </a:xfrm>
          <a:prstGeom prst="line">
            <a:avLst/>
          </a:prstGeom>
          <a:noFill/>
          <a:ln w="101600">
            <a:solidFill>
              <a:srgbClr val="6E81A6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17" name="Line 8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rot="16200000" flipV="1">
            <a:off x="2454275" y="3001169"/>
            <a:ext cx="0" cy="355600"/>
          </a:xfrm>
          <a:prstGeom prst="line">
            <a:avLst/>
          </a:prstGeom>
          <a:noFill/>
          <a:ln w="101600">
            <a:solidFill>
              <a:srgbClr val="6E81A6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18" name="Line 9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rot="5400000">
            <a:off x="5703094" y="1896268"/>
            <a:ext cx="0" cy="1360488"/>
          </a:xfrm>
          <a:prstGeom prst="line">
            <a:avLst/>
          </a:prstGeom>
          <a:noFill/>
          <a:ln w="101600">
            <a:solidFill>
              <a:srgbClr val="6E81A6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19" name="Line 10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rot="16200000" flipV="1">
            <a:off x="7673381" y="2662833"/>
            <a:ext cx="1191" cy="419100"/>
          </a:xfrm>
          <a:prstGeom prst="line">
            <a:avLst/>
          </a:prstGeom>
          <a:noFill/>
          <a:ln w="101600">
            <a:solidFill>
              <a:srgbClr val="062A88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20" name="Line 11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rot="16200000" flipV="1">
            <a:off x="5825332" y="1358901"/>
            <a:ext cx="0" cy="4116387"/>
          </a:xfrm>
          <a:prstGeom prst="line">
            <a:avLst/>
          </a:prstGeom>
          <a:noFill/>
          <a:ln w="101600">
            <a:solidFill>
              <a:srgbClr val="6E81A6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21" name="Line 12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rot="16200000" flipV="1">
            <a:off x="2977357" y="234157"/>
            <a:ext cx="0" cy="1836737"/>
          </a:xfrm>
          <a:prstGeom prst="line">
            <a:avLst/>
          </a:prstGeom>
          <a:noFill/>
          <a:ln w="101600">
            <a:solidFill>
              <a:srgbClr val="6E81A6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22" name="Line 13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rot="16200000" flipV="1">
            <a:off x="4508700" y="-308967"/>
            <a:ext cx="1191" cy="3748088"/>
          </a:xfrm>
          <a:prstGeom prst="line">
            <a:avLst/>
          </a:prstGeom>
          <a:noFill/>
          <a:ln w="101600">
            <a:solidFill>
              <a:srgbClr val="6E81A6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23" name="Line 14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rot="16200000" flipV="1">
            <a:off x="5697538" y="660003"/>
            <a:ext cx="0" cy="1368425"/>
          </a:xfrm>
          <a:prstGeom prst="line">
            <a:avLst/>
          </a:prstGeom>
          <a:noFill/>
          <a:ln w="101600">
            <a:solidFill>
              <a:srgbClr val="6E81A6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24" name="Line 15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rot="16200000" flipV="1">
            <a:off x="5474494" y="887016"/>
            <a:ext cx="0" cy="1814512"/>
          </a:xfrm>
          <a:prstGeom prst="line">
            <a:avLst/>
          </a:prstGeom>
          <a:noFill/>
          <a:ln w="101600">
            <a:solidFill>
              <a:srgbClr val="6E81A6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25" name="Line 16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 rot="16200000" flipV="1">
            <a:off x="6396832" y="569517"/>
            <a:ext cx="0" cy="2973387"/>
          </a:xfrm>
          <a:prstGeom prst="line">
            <a:avLst/>
          </a:prstGeom>
          <a:noFill/>
          <a:ln w="101600">
            <a:solidFill>
              <a:srgbClr val="6E81A6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26" name="Text Box 17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148064" y="1563638"/>
            <a:ext cx="1273175" cy="278342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6800" tIns="64800" rIns="46800" bIns="64800">
            <a:spAutoFit/>
          </a:bodyPr>
          <a:lstStyle/>
          <a:p>
            <a:pPr algn="ctr" defTabSz="573088">
              <a:lnSpc>
                <a:spcPct val="95000"/>
              </a:lnSpc>
              <a:spcBef>
                <a:spcPct val="50000"/>
              </a:spcBef>
              <a:buClr>
                <a:schemeClr val="bg1"/>
              </a:buClr>
              <a:tabLst>
                <a:tab pos="3373438" algn="l"/>
              </a:tabLst>
            </a:pPr>
            <a:r>
              <a:rPr lang="es-MX" sz="1000" dirty="0" smtClean="0"/>
              <a:t>6,500 </a:t>
            </a:r>
            <a:r>
              <a:rPr lang="es-MX" sz="1000" dirty="0" err="1" smtClean="0"/>
              <a:t>tn</a:t>
            </a:r>
            <a:endParaRPr lang="es-ES" sz="1000" dirty="0"/>
          </a:p>
        </p:txBody>
      </p:sp>
      <p:sp>
        <p:nvSpPr>
          <p:cNvPr id="43027" name="Text Box 18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148064" y="1779662"/>
            <a:ext cx="1273175" cy="278342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6800" tIns="64800" rIns="46800" bIns="64800">
            <a:spAutoFit/>
          </a:bodyPr>
          <a:lstStyle/>
          <a:p>
            <a:pPr algn="ctr" defTabSz="573088">
              <a:lnSpc>
                <a:spcPct val="95000"/>
              </a:lnSpc>
              <a:spcBef>
                <a:spcPct val="50000"/>
              </a:spcBef>
              <a:buClr>
                <a:schemeClr val="bg1"/>
              </a:buClr>
              <a:tabLst>
                <a:tab pos="3373438" algn="l"/>
              </a:tabLst>
            </a:pPr>
            <a:r>
              <a:rPr lang="es-MX" sz="1000" dirty="0" smtClean="0"/>
              <a:t>20,800 </a:t>
            </a:r>
            <a:r>
              <a:rPr lang="es-MX" sz="1000" dirty="0" err="1" smtClean="0"/>
              <a:t>tn</a:t>
            </a:r>
            <a:endParaRPr lang="es-ES" sz="1000" dirty="0"/>
          </a:p>
        </p:txBody>
      </p:sp>
      <p:sp>
        <p:nvSpPr>
          <p:cNvPr id="43028" name="Text Box 19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148064" y="1059582"/>
            <a:ext cx="1273175" cy="278342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6800" tIns="64800" rIns="46800" bIns="64800">
            <a:spAutoFit/>
          </a:bodyPr>
          <a:lstStyle/>
          <a:p>
            <a:pPr algn="ctr" defTabSz="573088">
              <a:lnSpc>
                <a:spcPct val="95000"/>
              </a:lnSpc>
              <a:spcBef>
                <a:spcPct val="50000"/>
              </a:spcBef>
              <a:buClr>
                <a:schemeClr val="bg1"/>
              </a:buClr>
              <a:tabLst>
                <a:tab pos="3373438" algn="l"/>
              </a:tabLst>
            </a:pPr>
            <a:r>
              <a:rPr lang="es-MX" sz="1000" dirty="0" smtClean="0"/>
              <a:t>87,600 </a:t>
            </a:r>
            <a:r>
              <a:rPr lang="es-MX" sz="1000" dirty="0" err="1" smtClean="0"/>
              <a:t>tn</a:t>
            </a:r>
            <a:endParaRPr lang="es-ES" sz="1000" dirty="0"/>
          </a:p>
        </p:txBody>
      </p:sp>
      <p:sp>
        <p:nvSpPr>
          <p:cNvPr id="43029" name="Text Box 20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148064" y="2283718"/>
            <a:ext cx="1273175" cy="278342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6800" tIns="64800" rIns="46800" bIns="64800">
            <a:spAutoFit/>
          </a:bodyPr>
          <a:lstStyle/>
          <a:p>
            <a:pPr algn="ctr" defTabSz="573088">
              <a:lnSpc>
                <a:spcPct val="95000"/>
              </a:lnSpc>
              <a:spcBef>
                <a:spcPct val="50000"/>
              </a:spcBef>
              <a:buClr>
                <a:schemeClr val="bg1"/>
              </a:buClr>
              <a:tabLst>
                <a:tab pos="3373438" algn="l"/>
              </a:tabLst>
            </a:pPr>
            <a:r>
              <a:rPr lang="es-MX" sz="1000" dirty="0" smtClean="0"/>
              <a:t>17,000 </a:t>
            </a:r>
            <a:r>
              <a:rPr lang="es-MX" sz="1000" dirty="0" err="1" smtClean="0"/>
              <a:t>tn</a:t>
            </a:r>
            <a:endParaRPr lang="es-ES" sz="1000" dirty="0"/>
          </a:p>
        </p:txBody>
      </p:sp>
      <p:sp>
        <p:nvSpPr>
          <p:cNvPr id="43030" name="Rectangle 21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 rot="16200000">
            <a:off x="1532137" y="572493"/>
            <a:ext cx="491728" cy="1206500"/>
          </a:xfrm>
          <a:prstGeom prst="rect">
            <a:avLst/>
          </a:prstGeom>
          <a:solidFill>
            <a:srgbClr val="6E81A6"/>
          </a:solidFill>
          <a:ln w="6350" algn="ctr">
            <a:solidFill>
              <a:srgbClr val="6E81A6"/>
            </a:solidFill>
            <a:miter lim="800000"/>
            <a:headEnd/>
            <a:tailEnd/>
          </a:ln>
        </p:spPr>
        <p:txBody>
          <a:bodyPr vert="eaVert" lIns="46800" tIns="64800" rIns="46800" bIns="64800" anchor="ctr"/>
          <a:lstStyle/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dirty="0" err="1" smtClean="0">
                <a:solidFill>
                  <a:schemeClr val="bg1"/>
                </a:solidFill>
              </a:rPr>
              <a:t>Fibra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Reciclada</a:t>
            </a:r>
            <a:r>
              <a:rPr lang="en-US" sz="1000" dirty="0" smtClean="0">
                <a:solidFill>
                  <a:schemeClr val="bg1"/>
                </a:solidFill>
              </a:rPr>
              <a:t> 118,000</a:t>
            </a:r>
            <a:r>
              <a:rPr lang="en-US" sz="1000" b="0" dirty="0" smtClean="0">
                <a:solidFill>
                  <a:schemeClr val="bg1"/>
                </a:solidFill>
              </a:rPr>
              <a:t> </a:t>
            </a:r>
            <a:r>
              <a:rPr lang="en-US" sz="1000" b="0" dirty="0" err="1" smtClean="0">
                <a:solidFill>
                  <a:schemeClr val="bg1"/>
                </a:solidFill>
              </a:rPr>
              <a:t>tn</a:t>
            </a:r>
            <a:r>
              <a:rPr lang="en-US" sz="1000" b="0" dirty="0" smtClean="0">
                <a:solidFill>
                  <a:schemeClr val="bg1"/>
                </a:solidFill>
              </a:rPr>
              <a:t>/</a:t>
            </a:r>
            <a:r>
              <a:rPr lang="en-US" sz="1000" b="0" dirty="0" err="1" smtClean="0">
                <a:solidFill>
                  <a:schemeClr val="bg1"/>
                </a:solidFill>
              </a:rPr>
              <a:t>año</a:t>
            </a:r>
            <a:endParaRPr lang="en-US" sz="1000" b="0" dirty="0">
              <a:solidFill>
                <a:schemeClr val="bg1"/>
              </a:solidFill>
            </a:endParaRPr>
          </a:p>
        </p:txBody>
      </p:sp>
      <p:sp>
        <p:nvSpPr>
          <p:cNvPr id="43031" name="Rectangle 22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16200000">
            <a:off x="4243587" y="572493"/>
            <a:ext cx="491728" cy="1206500"/>
          </a:xfrm>
          <a:prstGeom prst="rect">
            <a:avLst/>
          </a:prstGeom>
          <a:solidFill>
            <a:srgbClr val="6E81A6"/>
          </a:solidFill>
          <a:ln w="6350" algn="ctr">
            <a:solidFill>
              <a:srgbClr val="6E81A6"/>
            </a:solidFill>
            <a:miter lim="800000"/>
            <a:headEnd/>
            <a:tailEnd/>
          </a:ln>
        </p:spPr>
        <p:txBody>
          <a:bodyPr vert="eaVert" lIns="46800" tIns="64800" rIns="46800" bIns="64800" anchor="ctr"/>
          <a:lstStyle/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dirty="0" err="1" smtClean="0">
                <a:solidFill>
                  <a:schemeClr val="bg1"/>
                </a:solidFill>
              </a:rPr>
              <a:t>Papel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Reciclado</a:t>
            </a:r>
            <a:r>
              <a:rPr lang="en-US" sz="1000" dirty="0">
                <a:solidFill>
                  <a:schemeClr val="bg1"/>
                </a:solidFill>
              </a:rPr>
              <a:t/>
            </a:r>
            <a:br>
              <a:rPr lang="en-US" sz="1000" dirty="0">
                <a:solidFill>
                  <a:schemeClr val="bg1"/>
                </a:solidFill>
              </a:rPr>
            </a:br>
            <a:r>
              <a:rPr lang="en-US" sz="1000" b="0" dirty="0" smtClean="0">
                <a:solidFill>
                  <a:schemeClr val="bg1"/>
                </a:solidFill>
              </a:rPr>
              <a:t>102,600 </a:t>
            </a:r>
            <a:r>
              <a:rPr lang="en-US" sz="1000" b="0" dirty="0" err="1" smtClean="0">
                <a:solidFill>
                  <a:schemeClr val="bg1"/>
                </a:solidFill>
              </a:rPr>
              <a:t>tn</a:t>
            </a:r>
            <a:r>
              <a:rPr lang="en-US" sz="1000" b="0" dirty="0" smtClean="0">
                <a:solidFill>
                  <a:schemeClr val="bg1"/>
                </a:solidFill>
              </a:rPr>
              <a:t>/</a:t>
            </a:r>
            <a:r>
              <a:rPr lang="en-US" sz="1000" b="0" dirty="0" err="1" smtClean="0">
                <a:solidFill>
                  <a:schemeClr val="bg1"/>
                </a:solidFill>
              </a:rPr>
              <a:t>año</a:t>
            </a:r>
            <a:endParaRPr lang="en-US" sz="1000" b="0" dirty="0">
              <a:solidFill>
                <a:schemeClr val="bg1"/>
              </a:solidFill>
            </a:endParaRPr>
          </a:p>
        </p:txBody>
      </p:sp>
      <p:sp>
        <p:nvSpPr>
          <p:cNvPr id="43032" name="Rectangle 23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 rot="16200000">
            <a:off x="6589120" y="958255"/>
            <a:ext cx="810815" cy="1206500"/>
          </a:xfrm>
          <a:prstGeom prst="rect">
            <a:avLst/>
          </a:prstGeom>
          <a:solidFill>
            <a:srgbClr val="9D0E2D"/>
          </a:solidFill>
          <a:ln w="6350" algn="ctr">
            <a:noFill/>
            <a:miter lim="800000"/>
            <a:headEnd/>
            <a:tailEnd/>
          </a:ln>
        </p:spPr>
        <p:txBody>
          <a:bodyPr vert="eaVert" lIns="46800" tIns="64800" rIns="46800" bIns="64800" anchor="ctr"/>
          <a:lstStyle/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dirty="0" err="1" smtClean="0">
                <a:solidFill>
                  <a:schemeClr val="bg1"/>
                </a:solidFill>
              </a:rPr>
              <a:t>Productos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Corrugados</a:t>
            </a:r>
            <a:r>
              <a:rPr lang="en-US" sz="1000" dirty="0">
                <a:solidFill>
                  <a:schemeClr val="bg1"/>
                </a:solidFill>
              </a:rPr>
              <a:t/>
            </a:r>
            <a:br>
              <a:rPr lang="en-US" sz="1000" dirty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>184 MM m2/</a:t>
            </a:r>
            <a:r>
              <a:rPr lang="en-US" sz="1000" dirty="0" err="1" smtClean="0">
                <a:solidFill>
                  <a:schemeClr val="bg1"/>
                </a:solidFill>
              </a:rPr>
              <a:t>año</a:t>
            </a:r>
            <a:endParaRPr lang="en-US" sz="1000" b="0" dirty="0">
              <a:solidFill>
                <a:schemeClr val="bg1"/>
              </a:solidFill>
            </a:endParaRPr>
          </a:p>
        </p:txBody>
      </p:sp>
      <p:sp>
        <p:nvSpPr>
          <p:cNvPr id="43033" name="Text Box 24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888288" y="929879"/>
            <a:ext cx="830262" cy="2581275"/>
          </a:xfrm>
          <a:prstGeom prst="rect">
            <a:avLst/>
          </a:prstGeom>
          <a:solidFill>
            <a:srgbClr val="9DB0D0"/>
          </a:solidFill>
          <a:ln w="6350" algn="ctr">
            <a:solidFill>
              <a:srgbClr val="9DB0D0"/>
            </a:solidFill>
            <a:miter lim="800000"/>
            <a:headEnd/>
            <a:tailEnd/>
          </a:ln>
        </p:spPr>
        <p:txBody>
          <a:bodyPr lIns="46800" tIns="64800" rIns="46800" bIns="64800" anchor="ctr"/>
          <a:lstStyle/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/>
              <a:t>Market</a:t>
            </a:r>
          </a:p>
        </p:txBody>
      </p:sp>
      <p:sp>
        <p:nvSpPr>
          <p:cNvPr id="43034" name="Rectangle 25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 rot="16200000">
            <a:off x="2983113" y="952302"/>
            <a:ext cx="491729" cy="1206500"/>
          </a:xfrm>
          <a:prstGeom prst="rect">
            <a:avLst/>
          </a:prstGeom>
          <a:solidFill>
            <a:srgbClr val="6E81A6"/>
          </a:solidFill>
          <a:ln w="6350" algn="ctr">
            <a:solidFill>
              <a:srgbClr val="6E81A6"/>
            </a:solidFill>
            <a:miter lim="800000"/>
            <a:headEnd/>
            <a:tailEnd/>
          </a:ln>
        </p:spPr>
        <p:txBody>
          <a:bodyPr vert="eaVert" lIns="46800" tIns="64800" rIns="46800" bIns="64800" anchor="ctr"/>
          <a:lstStyle/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dirty="0" err="1" smtClean="0">
                <a:solidFill>
                  <a:schemeClr val="bg1"/>
                </a:solidFill>
              </a:rPr>
              <a:t>Compra</a:t>
            </a:r>
            <a:r>
              <a:rPr lang="en-US" sz="1000" dirty="0" smtClean="0">
                <a:solidFill>
                  <a:schemeClr val="bg1"/>
                </a:solidFill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</a:rPr>
              <a:t>otros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Papeles</a:t>
            </a:r>
            <a:r>
              <a:rPr lang="en-US" sz="1000" dirty="0" smtClean="0">
                <a:solidFill>
                  <a:schemeClr val="bg1"/>
                </a:solidFill>
              </a:rPr>
              <a:t> 22,900 </a:t>
            </a:r>
            <a:r>
              <a:rPr lang="en-US" sz="1000" b="0" dirty="0" err="1" smtClean="0">
                <a:solidFill>
                  <a:schemeClr val="bg1"/>
                </a:solidFill>
              </a:rPr>
              <a:t>tn</a:t>
            </a:r>
            <a:r>
              <a:rPr lang="en-US" sz="1000" b="0" dirty="0" smtClean="0">
                <a:solidFill>
                  <a:schemeClr val="bg1"/>
                </a:solidFill>
              </a:rPr>
              <a:t>/</a:t>
            </a:r>
            <a:r>
              <a:rPr lang="en-US" sz="1000" b="0" dirty="0" err="1" smtClean="0">
                <a:solidFill>
                  <a:schemeClr val="bg1"/>
                </a:solidFill>
              </a:rPr>
              <a:t>año</a:t>
            </a:r>
            <a:endParaRPr lang="en-US" sz="1000" b="0" dirty="0">
              <a:solidFill>
                <a:schemeClr val="bg1"/>
              </a:solidFill>
            </a:endParaRPr>
          </a:p>
        </p:txBody>
      </p:sp>
      <p:sp>
        <p:nvSpPr>
          <p:cNvPr id="43035" name="Rectangle 26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 rot="16200000">
            <a:off x="4261447" y="1826221"/>
            <a:ext cx="456009" cy="1206500"/>
          </a:xfrm>
          <a:prstGeom prst="rect">
            <a:avLst/>
          </a:prstGeom>
          <a:solidFill>
            <a:srgbClr val="6E81A6"/>
          </a:solidFill>
          <a:ln w="6350" algn="ctr">
            <a:solidFill>
              <a:srgbClr val="6E81A6"/>
            </a:solidFill>
            <a:miter lim="800000"/>
            <a:headEnd/>
            <a:tailEnd/>
          </a:ln>
        </p:spPr>
        <p:txBody>
          <a:bodyPr vert="eaVert" lIns="46800" tIns="64800" rIns="46800" bIns="64800" anchor="ctr"/>
          <a:lstStyle/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dirty="0">
                <a:solidFill>
                  <a:schemeClr val="bg1"/>
                </a:solidFill>
              </a:rPr>
              <a:t>Sack Kraft </a:t>
            </a:r>
            <a:br>
              <a:rPr lang="en-US" sz="1000" dirty="0">
                <a:solidFill>
                  <a:schemeClr val="bg1"/>
                </a:solidFill>
              </a:rPr>
            </a:br>
            <a:r>
              <a:rPr lang="en-US" sz="1000" b="0" dirty="0" smtClean="0">
                <a:solidFill>
                  <a:schemeClr val="bg1"/>
                </a:solidFill>
              </a:rPr>
              <a:t>44,000 </a:t>
            </a:r>
            <a:r>
              <a:rPr lang="en-US" sz="1000" b="0" dirty="0" err="1" smtClean="0">
                <a:solidFill>
                  <a:schemeClr val="bg1"/>
                </a:solidFill>
              </a:rPr>
              <a:t>tn</a:t>
            </a:r>
            <a:r>
              <a:rPr lang="en-US" sz="1000" dirty="0" smtClean="0">
                <a:solidFill>
                  <a:schemeClr val="bg1"/>
                </a:solidFill>
              </a:rPr>
              <a:t>/</a:t>
            </a:r>
            <a:r>
              <a:rPr lang="en-US" sz="1000" dirty="0" err="1" smtClean="0">
                <a:solidFill>
                  <a:schemeClr val="bg1"/>
                </a:solidFill>
              </a:rPr>
              <a:t>año</a:t>
            </a:r>
            <a:endParaRPr lang="en-US" sz="1000" b="0" dirty="0">
              <a:solidFill>
                <a:schemeClr val="bg1"/>
              </a:solidFill>
            </a:endParaRPr>
          </a:p>
        </p:txBody>
      </p:sp>
      <p:sp>
        <p:nvSpPr>
          <p:cNvPr id="43036" name="Rectangle 27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 rot="16200000">
            <a:off x="4276926" y="1310680"/>
            <a:ext cx="425053" cy="1206500"/>
          </a:xfrm>
          <a:prstGeom prst="rect">
            <a:avLst/>
          </a:prstGeom>
          <a:solidFill>
            <a:srgbClr val="6E81A6"/>
          </a:solidFill>
          <a:ln w="6350" algn="ctr">
            <a:solidFill>
              <a:srgbClr val="6E81A6"/>
            </a:solidFill>
            <a:miter lim="800000"/>
            <a:headEnd/>
            <a:tailEnd/>
          </a:ln>
        </p:spPr>
        <p:txBody>
          <a:bodyPr vert="eaVert" lIns="46800" tIns="64800" rIns="46800" bIns="64800" anchor="ctr"/>
          <a:lstStyle/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dirty="0">
                <a:solidFill>
                  <a:schemeClr val="bg1"/>
                </a:solidFill>
              </a:rPr>
              <a:t>Kraft Liner </a:t>
            </a:r>
            <a:br>
              <a:rPr lang="en-US" sz="1000" dirty="0">
                <a:solidFill>
                  <a:schemeClr val="bg1"/>
                </a:solidFill>
              </a:rPr>
            </a:br>
            <a:r>
              <a:rPr lang="en-US" sz="1000" b="0" dirty="0" smtClean="0">
                <a:solidFill>
                  <a:schemeClr val="bg1"/>
                </a:solidFill>
              </a:rPr>
              <a:t>27,300 </a:t>
            </a:r>
            <a:r>
              <a:rPr lang="en-US" sz="1000" b="0" dirty="0" err="1" smtClean="0">
                <a:solidFill>
                  <a:schemeClr val="bg1"/>
                </a:solidFill>
              </a:rPr>
              <a:t>tn</a:t>
            </a:r>
            <a:r>
              <a:rPr lang="en-US" sz="1000" b="0" dirty="0" smtClean="0">
                <a:solidFill>
                  <a:schemeClr val="bg1"/>
                </a:solidFill>
              </a:rPr>
              <a:t>/</a:t>
            </a:r>
            <a:r>
              <a:rPr lang="en-US" sz="1000" b="0" dirty="0" err="1" smtClean="0">
                <a:solidFill>
                  <a:schemeClr val="bg1"/>
                </a:solidFill>
              </a:rPr>
              <a:t>año</a:t>
            </a:r>
            <a:endParaRPr lang="en-US" sz="1000" b="0" dirty="0">
              <a:solidFill>
                <a:schemeClr val="bg1"/>
              </a:solidFill>
            </a:endParaRPr>
          </a:p>
        </p:txBody>
      </p:sp>
      <p:sp>
        <p:nvSpPr>
          <p:cNvPr id="43037" name="Rectangle 28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 rot="16200000">
            <a:off x="3023592" y="2692996"/>
            <a:ext cx="429816" cy="1206500"/>
          </a:xfrm>
          <a:prstGeom prst="rect">
            <a:avLst/>
          </a:prstGeom>
          <a:solidFill>
            <a:srgbClr val="6E81A6"/>
          </a:solidFill>
          <a:ln w="6350" algn="ctr">
            <a:solidFill>
              <a:srgbClr val="6E81A6"/>
            </a:solidFill>
            <a:miter lim="800000"/>
            <a:headEnd/>
            <a:tailEnd/>
          </a:ln>
        </p:spPr>
        <p:txBody>
          <a:bodyPr vert="eaVert" lIns="46800" tIns="64800" rIns="46800" bIns="64800" anchor="ctr"/>
          <a:lstStyle/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dirty="0" err="1" smtClean="0">
                <a:solidFill>
                  <a:schemeClr val="bg1"/>
                </a:solidFill>
              </a:rPr>
              <a:t>Celulosa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>
                <a:solidFill>
                  <a:schemeClr val="bg1"/>
                </a:solidFill>
              </a:rPr>
              <a:t/>
            </a:r>
            <a:br>
              <a:rPr lang="en-US" sz="1000" dirty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>3</a:t>
            </a:r>
            <a:r>
              <a:rPr lang="en-US" sz="1000" b="0" dirty="0" smtClean="0">
                <a:solidFill>
                  <a:schemeClr val="bg1"/>
                </a:solidFill>
              </a:rPr>
              <a:t>,500 </a:t>
            </a:r>
            <a:r>
              <a:rPr lang="en-US" sz="1000" b="0" dirty="0" err="1" smtClean="0">
                <a:solidFill>
                  <a:schemeClr val="bg1"/>
                </a:solidFill>
              </a:rPr>
              <a:t>tn</a:t>
            </a:r>
            <a:r>
              <a:rPr lang="en-US" sz="1000" b="0" dirty="0" smtClean="0">
                <a:solidFill>
                  <a:schemeClr val="bg1"/>
                </a:solidFill>
              </a:rPr>
              <a:t>/</a:t>
            </a:r>
            <a:r>
              <a:rPr lang="en-US" sz="1000" b="0" dirty="0" err="1" smtClean="0">
                <a:solidFill>
                  <a:schemeClr val="bg1"/>
                </a:solidFill>
              </a:rPr>
              <a:t>año</a:t>
            </a:r>
            <a:endParaRPr lang="en-US" sz="1000" b="0" dirty="0">
              <a:solidFill>
                <a:schemeClr val="bg1"/>
              </a:solidFill>
            </a:endParaRPr>
          </a:p>
        </p:txBody>
      </p:sp>
      <p:sp>
        <p:nvSpPr>
          <p:cNvPr id="43038" name="Rectangle 29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 rot="16200000">
            <a:off x="6581974" y="2264371"/>
            <a:ext cx="825104" cy="1206500"/>
          </a:xfrm>
          <a:prstGeom prst="rect">
            <a:avLst/>
          </a:prstGeom>
          <a:solidFill>
            <a:srgbClr val="062A88"/>
          </a:solidFill>
          <a:ln w="6350" algn="ctr">
            <a:solidFill>
              <a:srgbClr val="062A88"/>
            </a:solidFill>
            <a:miter lim="800000"/>
            <a:headEnd/>
            <a:tailEnd/>
          </a:ln>
        </p:spPr>
        <p:txBody>
          <a:bodyPr vert="eaVert" lIns="46800" tIns="64800" rIns="46800" bIns="64800" anchor="ctr"/>
          <a:lstStyle/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dirty="0" err="1" smtClean="0">
                <a:solidFill>
                  <a:schemeClr val="bg1"/>
                </a:solidFill>
              </a:rPr>
              <a:t>Sacos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Multipliego</a:t>
            </a:r>
            <a:endParaRPr lang="en-US" sz="1000" dirty="0">
              <a:solidFill>
                <a:schemeClr val="bg1"/>
              </a:solidFill>
            </a:endParaRPr>
          </a:p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b="0" dirty="0" smtClean="0">
                <a:solidFill>
                  <a:schemeClr val="bg1"/>
                </a:solidFill>
              </a:rPr>
              <a:t>110 MM un/</a:t>
            </a:r>
            <a:r>
              <a:rPr lang="en-US" sz="1000" b="0" dirty="0" err="1" smtClean="0">
                <a:solidFill>
                  <a:schemeClr val="bg1"/>
                </a:solidFill>
              </a:rPr>
              <a:t>año</a:t>
            </a:r>
            <a:endParaRPr lang="en-US" sz="1000" b="0" dirty="0">
              <a:solidFill>
                <a:schemeClr val="bg1"/>
              </a:solidFill>
            </a:endParaRPr>
          </a:p>
        </p:txBody>
      </p:sp>
      <p:sp>
        <p:nvSpPr>
          <p:cNvPr id="43039" name="Line 30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rot="16200000" flipV="1">
            <a:off x="7711480" y="1365053"/>
            <a:ext cx="10716" cy="333375"/>
          </a:xfrm>
          <a:prstGeom prst="line">
            <a:avLst/>
          </a:prstGeom>
          <a:noFill/>
          <a:ln w="101600">
            <a:solidFill>
              <a:srgbClr val="9D0E2D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40" name="Text Box 31"/>
          <p:cNvSpPr txBox="1"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5292080" y="2067694"/>
            <a:ext cx="1028700" cy="278342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6800" tIns="64800" rIns="46800" bIns="64800">
            <a:spAutoFit/>
          </a:bodyPr>
          <a:lstStyle/>
          <a:p>
            <a:pPr algn="ctr" defTabSz="573088">
              <a:lnSpc>
                <a:spcPct val="95000"/>
              </a:lnSpc>
              <a:spcBef>
                <a:spcPct val="50000"/>
              </a:spcBef>
              <a:buClr>
                <a:schemeClr val="bg1"/>
              </a:buClr>
              <a:tabLst>
                <a:tab pos="3373438" algn="l"/>
              </a:tabLst>
            </a:pPr>
            <a:r>
              <a:rPr lang="es-MX" sz="1000" dirty="0" smtClean="0"/>
              <a:t>27,000 </a:t>
            </a:r>
            <a:r>
              <a:rPr lang="es-MX" sz="1000" dirty="0" err="1" smtClean="0"/>
              <a:t>tn</a:t>
            </a:r>
            <a:endParaRPr lang="es-ES" sz="1000" dirty="0"/>
          </a:p>
        </p:txBody>
      </p:sp>
      <p:sp>
        <p:nvSpPr>
          <p:cNvPr id="43041" name="Text Box 32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5148064" y="771550"/>
            <a:ext cx="1274762" cy="278342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6800" tIns="64800" rIns="46800" bIns="64800">
            <a:spAutoFit/>
          </a:bodyPr>
          <a:lstStyle/>
          <a:p>
            <a:pPr algn="ctr" defTabSz="573088">
              <a:lnSpc>
                <a:spcPct val="95000"/>
              </a:lnSpc>
              <a:spcBef>
                <a:spcPct val="50000"/>
              </a:spcBef>
              <a:buClr>
                <a:schemeClr val="bg1"/>
              </a:buClr>
              <a:tabLst>
                <a:tab pos="3373438" algn="l"/>
              </a:tabLst>
            </a:pPr>
            <a:r>
              <a:rPr lang="es-MX" sz="1000" dirty="0" smtClean="0"/>
              <a:t>15,000 </a:t>
            </a:r>
            <a:r>
              <a:rPr lang="es-MX" sz="1000" dirty="0" err="1" smtClean="0"/>
              <a:t>tn</a:t>
            </a:r>
            <a:endParaRPr lang="es-ES" sz="1000" dirty="0"/>
          </a:p>
        </p:txBody>
      </p:sp>
      <p:sp>
        <p:nvSpPr>
          <p:cNvPr id="43042" name="Rectangle 33"/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3097213" y="3670699"/>
            <a:ext cx="133350" cy="101203"/>
          </a:xfrm>
          <a:prstGeom prst="rect">
            <a:avLst/>
          </a:prstGeom>
          <a:solidFill>
            <a:srgbClr val="6E81A6"/>
          </a:solidFill>
          <a:ln w="6350" algn="ctr">
            <a:solidFill>
              <a:srgbClr val="6E81A6"/>
            </a:solidFill>
            <a:miter lim="800000"/>
            <a:headEnd/>
            <a:tailEnd/>
          </a:ln>
        </p:spPr>
        <p:txBody>
          <a:bodyPr lIns="46800" tIns="64800" rIns="46800" bIns="64800" anchor="ctr"/>
          <a:lstStyle/>
          <a:p>
            <a:pPr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43043" name="Text Box 34"/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3230566" y="3612357"/>
            <a:ext cx="746125" cy="272654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6800" tIns="64800" rIns="46800" bIns="64800"/>
          <a:lstStyle/>
          <a:p>
            <a:pPr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b="0" dirty="0"/>
              <a:t>Paper</a:t>
            </a:r>
          </a:p>
        </p:txBody>
      </p:sp>
      <p:sp>
        <p:nvSpPr>
          <p:cNvPr id="43044" name="Rectangle 35"/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3976688" y="3670699"/>
            <a:ext cx="131762" cy="101203"/>
          </a:xfrm>
          <a:prstGeom prst="rect">
            <a:avLst/>
          </a:prstGeom>
          <a:solidFill>
            <a:srgbClr val="9D0E2D"/>
          </a:solidFill>
          <a:ln w="6350" algn="ctr">
            <a:solidFill>
              <a:srgbClr val="EE0000"/>
            </a:solidFill>
            <a:miter lim="800000"/>
            <a:headEnd/>
            <a:tailEnd/>
          </a:ln>
        </p:spPr>
        <p:txBody>
          <a:bodyPr wrap="none" lIns="46800" tIns="64800" rIns="46800" bIns="64800" anchor="ctr"/>
          <a:lstStyle/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endParaRPr lang="es-ES" sz="800"/>
          </a:p>
        </p:txBody>
      </p:sp>
      <p:sp>
        <p:nvSpPr>
          <p:cNvPr id="43045" name="Text Box 36"/>
          <p:cNvSpPr txBox="1"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4187825" y="3595689"/>
            <a:ext cx="2336800" cy="27503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6800" tIns="64800" rIns="46800" bIns="64800"/>
          <a:lstStyle/>
          <a:p>
            <a:pPr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b="0"/>
              <a:t>Corrugated Packaging</a:t>
            </a:r>
          </a:p>
        </p:txBody>
      </p:sp>
      <p:sp>
        <p:nvSpPr>
          <p:cNvPr id="43046" name="Rectangle 37"/>
          <p:cNvSpPr>
            <a:spLocks noChangeArrowheads="1"/>
          </p:cNvSpPr>
          <p:nvPr>
            <p:custDataLst>
              <p:tags r:id="rId39"/>
            </p:custDataLst>
          </p:nvPr>
        </p:nvSpPr>
        <p:spPr bwMode="auto">
          <a:xfrm rot="16200000">
            <a:off x="139885" y="2075841"/>
            <a:ext cx="1420415" cy="985867"/>
          </a:xfrm>
          <a:prstGeom prst="rect">
            <a:avLst/>
          </a:prstGeom>
          <a:solidFill>
            <a:srgbClr val="6E81A6"/>
          </a:solidFill>
          <a:ln w="6350" algn="ctr">
            <a:solidFill>
              <a:srgbClr val="6E81A6"/>
            </a:solidFill>
            <a:miter lim="800000"/>
            <a:headEnd/>
            <a:tailEnd/>
          </a:ln>
        </p:spPr>
        <p:txBody>
          <a:bodyPr vert="eaVert" lIns="46800" tIns="64800" rIns="46800" bIns="64800" anchor="ctr"/>
          <a:lstStyle/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dirty="0" err="1" smtClean="0">
                <a:solidFill>
                  <a:schemeClr val="bg1"/>
                </a:solidFill>
              </a:rPr>
              <a:t>Abastecimiento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Forestal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1000" b="0" dirty="0" smtClean="0">
                <a:solidFill>
                  <a:schemeClr val="bg1"/>
                </a:solidFill>
              </a:rPr>
              <a:t>395,500 </a:t>
            </a:r>
            <a:r>
              <a:rPr lang="en-US" sz="1000" b="0" dirty="0" err="1" smtClean="0">
                <a:solidFill>
                  <a:schemeClr val="bg1"/>
                </a:solidFill>
              </a:rPr>
              <a:t>tn</a:t>
            </a:r>
            <a:r>
              <a:rPr lang="en-US" sz="1000" b="0" dirty="0" smtClean="0">
                <a:solidFill>
                  <a:schemeClr val="bg1"/>
                </a:solidFill>
              </a:rPr>
              <a:t>/</a:t>
            </a:r>
            <a:r>
              <a:rPr lang="en-US" sz="1000" b="0" dirty="0" err="1" smtClean="0">
                <a:solidFill>
                  <a:schemeClr val="bg1"/>
                </a:solidFill>
              </a:rPr>
              <a:t>año</a:t>
            </a:r>
            <a:endParaRPr lang="en-US" sz="1000" b="0" dirty="0">
              <a:solidFill>
                <a:schemeClr val="bg1"/>
              </a:solidFill>
            </a:endParaRPr>
          </a:p>
        </p:txBody>
      </p:sp>
      <p:sp>
        <p:nvSpPr>
          <p:cNvPr id="43047" name="Line 38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 rot="16200000" flipV="1">
            <a:off x="3109119" y="1639491"/>
            <a:ext cx="0" cy="1576388"/>
          </a:xfrm>
          <a:prstGeom prst="line">
            <a:avLst/>
          </a:prstGeom>
          <a:noFill/>
          <a:ln w="101600">
            <a:solidFill>
              <a:srgbClr val="6E81A6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48" name="Line 39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 rot="16200000" flipV="1">
            <a:off x="3109119" y="1188244"/>
            <a:ext cx="0" cy="1576388"/>
          </a:xfrm>
          <a:prstGeom prst="line">
            <a:avLst/>
          </a:prstGeom>
          <a:noFill/>
          <a:ln w="101600">
            <a:solidFill>
              <a:srgbClr val="6E81A6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43049" name="Rectangle 40"/>
          <p:cNvSpPr>
            <a:spLocks noChangeArrowheads="1"/>
          </p:cNvSpPr>
          <p:nvPr>
            <p:custDataLst>
              <p:tags r:id="rId42"/>
            </p:custDataLst>
          </p:nvPr>
        </p:nvSpPr>
        <p:spPr bwMode="auto">
          <a:xfrm rot="16200000">
            <a:off x="1287861" y="2188370"/>
            <a:ext cx="1421606" cy="762000"/>
          </a:xfrm>
          <a:prstGeom prst="rect">
            <a:avLst/>
          </a:prstGeom>
          <a:solidFill>
            <a:srgbClr val="6E81A6"/>
          </a:solidFill>
          <a:ln w="6350" algn="ctr">
            <a:solidFill>
              <a:srgbClr val="6E81A6"/>
            </a:solidFill>
            <a:miter lim="800000"/>
            <a:headEnd/>
            <a:tailEnd/>
          </a:ln>
        </p:spPr>
        <p:txBody>
          <a:bodyPr vert="eaVert" lIns="46800" tIns="64800" rIns="46800" bIns="64800" anchor="ctr"/>
          <a:lstStyle/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dirty="0" err="1" smtClean="0">
                <a:solidFill>
                  <a:schemeClr val="bg1"/>
                </a:solidFill>
              </a:rPr>
              <a:t>Pulpa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>
                <a:solidFill>
                  <a:schemeClr val="bg1"/>
                </a:solidFill>
              </a:rPr>
              <a:t/>
            </a:r>
            <a:br>
              <a:rPr lang="en-US" sz="1000" dirty="0">
                <a:solidFill>
                  <a:schemeClr val="bg1"/>
                </a:solidFill>
              </a:rPr>
            </a:br>
            <a:r>
              <a:rPr lang="en-US" sz="1000" b="0" dirty="0" smtClean="0">
                <a:solidFill>
                  <a:schemeClr val="bg1"/>
                </a:solidFill>
              </a:rPr>
              <a:t>78,700 </a:t>
            </a:r>
            <a:r>
              <a:rPr lang="en-US" sz="1000" b="0" dirty="0" err="1" smtClean="0">
                <a:solidFill>
                  <a:schemeClr val="bg1"/>
                </a:solidFill>
              </a:rPr>
              <a:t>tn</a:t>
            </a:r>
            <a:r>
              <a:rPr lang="en-US" sz="1000" b="0" dirty="0" smtClean="0">
                <a:solidFill>
                  <a:schemeClr val="bg1"/>
                </a:solidFill>
              </a:rPr>
              <a:t>/</a:t>
            </a:r>
            <a:r>
              <a:rPr lang="en-US" sz="1000" b="0" dirty="0" err="1" smtClean="0">
                <a:solidFill>
                  <a:schemeClr val="bg1"/>
                </a:solidFill>
              </a:rPr>
              <a:t>año</a:t>
            </a:r>
            <a:endParaRPr lang="en-US" sz="1000" b="0" dirty="0">
              <a:solidFill>
                <a:schemeClr val="bg1"/>
              </a:solidFill>
            </a:endParaRPr>
          </a:p>
        </p:txBody>
      </p:sp>
      <p:sp>
        <p:nvSpPr>
          <p:cNvPr id="43050" name="Rectangle 41"/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5507038" y="3670699"/>
            <a:ext cx="227012" cy="101203"/>
          </a:xfrm>
          <a:prstGeom prst="rect">
            <a:avLst/>
          </a:prstGeom>
          <a:solidFill>
            <a:srgbClr val="1C3E82"/>
          </a:solidFill>
          <a:ln w="6350" algn="ctr">
            <a:solidFill>
              <a:srgbClr val="1C3E82"/>
            </a:solidFill>
            <a:miter lim="800000"/>
            <a:headEnd/>
            <a:tailEnd/>
          </a:ln>
        </p:spPr>
        <p:txBody>
          <a:bodyPr wrap="none" lIns="46800" tIns="64800" rIns="46800" bIns="64800" anchor="ctr"/>
          <a:lstStyle/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endParaRPr lang="es-ES" sz="800"/>
          </a:p>
        </p:txBody>
      </p:sp>
      <p:sp>
        <p:nvSpPr>
          <p:cNvPr id="43051" name="Text Box 42"/>
          <p:cNvSpPr txBox="1"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5692778" y="3612357"/>
            <a:ext cx="1535113" cy="272654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6800" tIns="64800" rIns="46800" bIns="64800"/>
          <a:lstStyle/>
          <a:p>
            <a:pPr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b="0" dirty="0"/>
              <a:t> Multiwall Sacks </a:t>
            </a:r>
          </a:p>
        </p:txBody>
      </p:sp>
      <p:sp>
        <p:nvSpPr>
          <p:cNvPr id="43053" name="Rectangle 44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 rot="16200000">
            <a:off x="3078562" y="2253060"/>
            <a:ext cx="364331" cy="1206500"/>
          </a:xfrm>
          <a:prstGeom prst="rect">
            <a:avLst/>
          </a:prstGeom>
          <a:solidFill>
            <a:srgbClr val="6E81A6"/>
          </a:solidFill>
          <a:ln w="6350" algn="ctr">
            <a:solidFill>
              <a:srgbClr val="6E81A6"/>
            </a:solidFill>
            <a:miter lim="800000"/>
            <a:headEnd/>
            <a:tailEnd/>
          </a:ln>
        </p:spPr>
        <p:txBody>
          <a:bodyPr vert="eaVert" lIns="46800" tIns="64800" rIns="46800" bIns="64800" anchor="ctr"/>
          <a:lstStyle/>
          <a:p>
            <a:pPr algn="ctr" defTabSz="573088">
              <a:lnSpc>
                <a:spcPct val="95000"/>
              </a:lnSpc>
              <a:buClr>
                <a:schemeClr val="bg1"/>
              </a:buClr>
              <a:tabLst>
                <a:tab pos="3373438" algn="l"/>
              </a:tabLst>
            </a:pPr>
            <a:r>
              <a:rPr lang="en-US" sz="1000" dirty="0" err="1" smtClean="0">
                <a:solidFill>
                  <a:schemeClr val="bg1"/>
                </a:solidFill>
              </a:rPr>
              <a:t>Compra</a:t>
            </a:r>
            <a:r>
              <a:rPr lang="en-US" sz="1000" dirty="0" smtClean="0">
                <a:solidFill>
                  <a:schemeClr val="bg1"/>
                </a:solidFill>
              </a:rPr>
              <a:t> Sack Kraft</a:t>
            </a:r>
            <a:r>
              <a:rPr lang="en-US" sz="1000" dirty="0">
                <a:solidFill>
                  <a:schemeClr val="bg1"/>
                </a:solidFill>
              </a:rPr>
              <a:t/>
            </a:r>
            <a:br>
              <a:rPr lang="en-US" sz="1000" dirty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>1,</a:t>
            </a:r>
            <a:r>
              <a:rPr lang="en-US" sz="1000" b="0" dirty="0" smtClean="0">
                <a:solidFill>
                  <a:schemeClr val="bg1"/>
                </a:solidFill>
              </a:rPr>
              <a:t>800 </a:t>
            </a:r>
            <a:r>
              <a:rPr lang="en-US" sz="1000" b="0" dirty="0" err="1" smtClean="0">
                <a:solidFill>
                  <a:schemeClr val="bg1"/>
                </a:solidFill>
              </a:rPr>
              <a:t>tn</a:t>
            </a:r>
            <a:r>
              <a:rPr lang="en-US" sz="1000" b="0" dirty="0" smtClean="0">
                <a:solidFill>
                  <a:schemeClr val="bg1"/>
                </a:solidFill>
              </a:rPr>
              <a:t>/</a:t>
            </a:r>
            <a:r>
              <a:rPr lang="en-US" sz="1000" b="0" dirty="0" err="1" smtClean="0">
                <a:solidFill>
                  <a:schemeClr val="bg1"/>
                </a:solidFill>
              </a:rPr>
              <a:t>año</a:t>
            </a:r>
            <a:endParaRPr lang="en-US" sz="1000" b="0" dirty="0">
              <a:solidFill>
                <a:schemeClr val="bg1"/>
              </a:solidFill>
            </a:endParaRPr>
          </a:p>
        </p:txBody>
      </p:sp>
      <p:sp>
        <p:nvSpPr>
          <p:cNvPr id="43054" name="Line 45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rot="5400000">
            <a:off x="5112544" y="1577975"/>
            <a:ext cx="0" cy="2554288"/>
          </a:xfrm>
          <a:prstGeom prst="line">
            <a:avLst/>
          </a:prstGeom>
          <a:noFill/>
          <a:ln w="101600">
            <a:solidFill>
              <a:srgbClr val="6E81A6"/>
            </a:solidFill>
            <a:round/>
            <a:headEnd type="triangle" w="sm" len="sm"/>
            <a:tailEnd/>
          </a:ln>
        </p:spPr>
        <p:txBody>
          <a:bodyPr wrap="none" lIns="46800" tIns="64800" rIns="46800" bIns="64800" anchor="ctr"/>
          <a:lstStyle/>
          <a:p>
            <a:endParaRPr lang="es-AR"/>
          </a:p>
        </p:txBody>
      </p:sp>
      <p:sp>
        <p:nvSpPr>
          <p:cNvPr id="55" name="54 CuadroTexto"/>
          <p:cNvSpPr txBox="1"/>
          <p:nvPr/>
        </p:nvSpPr>
        <p:spPr>
          <a:xfrm>
            <a:off x="357158" y="3911213"/>
            <a:ext cx="8358246" cy="584776"/>
          </a:xfrm>
          <a:prstGeom prst="rect">
            <a:avLst/>
          </a:prstGeom>
          <a:gradFill>
            <a:gsLst>
              <a:gs pos="0">
                <a:srgbClr val="A3C4FF"/>
              </a:gs>
              <a:gs pos="0">
                <a:srgbClr val="A3C4FF"/>
              </a:gs>
              <a:gs pos="35000">
                <a:schemeClr val="accent1">
                  <a:hueOff val="0"/>
                  <a:satOff val="0"/>
                  <a:lumOff val="0"/>
                  <a:alphaOff val="0"/>
                  <a:tint val="37000"/>
                  <a:satMod val="30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tint val="15000"/>
                  <a:satMod val="350000"/>
                </a:schemeClr>
              </a:gs>
            </a:gsLst>
            <a:lin ang="16200000" scaled="1"/>
          </a:gradFill>
        </p:spPr>
        <p:txBody>
          <a:bodyPr wrap="square" rtlCol="0">
            <a:spAutoFit/>
          </a:bodyPr>
          <a:lstStyle/>
          <a:p>
            <a:pPr lvl="0" indent="-342900" algn="ctr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Grupo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Zucamor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el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único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productor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argentino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envases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integrado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con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producción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papeles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vírgenes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reciclados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n-US" sz="1600" b="1" dirty="0" err="1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Home Presentaciones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0" y="3327834"/>
            <a:ext cx="91440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3674482" y="3381840"/>
            <a:ext cx="232627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AR" sz="2100" b="1" i="1" dirty="0" smtClean="0">
                <a:solidFill>
                  <a:schemeClr val="tx2"/>
                </a:solidFill>
                <a:latin typeface="Myriad Pro" pitchFamily="34" charset="0"/>
                <a:ea typeface="Tahoma" pitchFamily="34" charset="0"/>
                <a:cs typeface="Tahoma" pitchFamily="34" charset="0"/>
              </a:rPr>
              <a:t>PLANTA MISIONES</a:t>
            </a:r>
            <a:endParaRPr lang="es-ES" sz="2100" b="1" i="1" dirty="0">
              <a:solidFill>
                <a:schemeClr val="tx2"/>
              </a:solidFill>
              <a:latin typeface="Myriad Pro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oja 3 - 2014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5" name="4 CuadroTexto"/>
          <p:cNvSpPr txBox="1"/>
          <p:nvPr>
            <p:custDataLst>
              <p:tags r:id="rId2"/>
            </p:custDataLst>
          </p:nvPr>
        </p:nvSpPr>
        <p:spPr>
          <a:xfrm>
            <a:off x="3357554" y="242541"/>
            <a:ext cx="21721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PAPEL MISIONERO</a:t>
            </a:r>
          </a:p>
        </p:txBody>
      </p:sp>
      <p:pic>
        <p:nvPicPr>
          <p:cNvPr id="6" name="5 Imagen" descr="Map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648" y="1779662"/>
            <a:ext cx="6072230" cy="3000396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71406" y="803660"/>
            <a:ext cx="8929750" cy="929485"/>
          </a:xfrm>
          <a:prstGeom prst="rect">
            <a:avLst/>
          </a:prstGeom>
          <a:gradFill>
            <a:gsLst>
              <a:gs pos="0">
                <a:srgbClr val="A3C4FF"/>
              </a:gs>
              <a:gs pos="0">
                <a:srgbClr val="A3C4FF"/>
              </a:gs>
              <a:gs pos="35000">
                <a:schemeClr val="accent1">
                  <a:hueOff val="0"/>
                  <a:satOff val="0"/>
                  <a:lumOff val="0"/>
                  <a:alphaOff val="0"/>
                  <a:tint val="37000"/>
                  <a:satMod val="30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tint val="15000"/>
                  <a:satMod val="350000"/>
                </a:schemeClr>
              </a:gs>
            </a:gsLst>
            <a:lin ang="16200000" scaled="1"/>
          </a:gradFill>
        </p:spPr>
        <p:txBody>
          <a:bodyPr wrap="square" rtlCol="0">
            <a:spAutoFit/>
          </a:bodyPr>
          <a:lstStyle/>
          <a:p>
            <a:pPr lvl="0" indent="-342900" algn="just">
              <a:spcBef>
                <a:spcPct val="20000"/>
              </a:spcBef>
              <a:defRPr/>
            </a:pP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Inicio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Operaciones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1975.</a:t>
            </a:r>
          </a:p>
          <a:p>
            <a:pPr lvl="0" indent="-342900" algn="just">
              <a:spcBef>
                <a:spcPct val="20000"/>
              </a:spcBef>
              <a:defRPr/>
            </a:pP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Ubicación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Puerto Mineral,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sobre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el Río Paraná a 120 km al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norte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Posadas y 180 km al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sur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Iguazú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lvl="0" indent="-342900" algn="just">
              <a:spcBef>
                <a:spcPct val="20000"/>
              </a:spcBef>
              <a:defRPr/>
            </a:pP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Producción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90.000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toneladas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anuales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Papeles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Kraft Liner y Sack Kraft.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73 Objeto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Rectangle 1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1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2" name="71 Imagen" descr="Hoja 3 - 2014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73" name="72 CuadroTexto"/>
          <p:cNvSpPr txBox="1"/>
          <p:nvPr>
            <p:custDataLst>
              <p:tags r:id="rId4"/>
            </p:custDataLst>
          </p:nvPr>
        </p:nvSpPr>
        <p:spPr>
          <a:xfrm>
            <a:off x="2357423" y="242541"/>
            <a:ext cx="4051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REQUERIMIENTOS DE LA INDUSTRIA</a:t>
            </a:r>
          </a:p>
        </p:txBody>
      </p:sp>
      <p:grpSp>
        <p:nvGrpSpPr>
          <p:cNvPr id="23" name="Group 58"/>
          <p:cNvGrpSpPr>
            <a:grpSpLocks noChangeAspect="1"/>
          </p:cNvGrpSpPr>
          <p:nvPr>
            <p:custDataLst>
              <p:tags r:id="rId5"/>
            </p:custDataLst>
          </p:nvPr>
        </p:nvGrpSpPr>
        <p:grpSpPr bwMode="auto">
          <a:xfrm>
            <a:off x="2411760" y="1660916"/>
            <a:ext cx="4608512" cy="3053975"/>
            <a:chOff x="3137" y="1107"/>
            <a:chExt cx="2623" cy="2828"/>
          </a:xfrm>
        </p:grpSpPr>
        <p:sp>
          <p:nvSpPr>
            <p:cNvPr id="24" name="AutoShape 57"/>
            <p:cNvSpPr>
              <a:spLocks noChangeAspect="1" noChangeArrowheads="1" noTextEdit="1"/>
            </p:cNvSpPr>
            <p:nvPr/>
          </p:nvSpPr>
          <p:spPr bwMode="auto">
            <a:xfrm>
              <a:off x="3137" y="1842"/>
              <a:ext cx="2623" cy="2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5" name="Rectangle 59"/>
            <p:cNvSpPr>
              <a:spLocks noChangeArrowheads="1"/>
            </p:cNvSpPr>
            <p:nvPr/>
          </p:nvSpPr>
          <p:spPr bwMode="auto">
            <a:xfrm>
              <a:off x="4680" y="3588"/>
              <a:ext cx="424" cy="296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6" name="Rectangle 60"/>
            <p:cNvSpPr>
              <a:spLocks noChangeArrowheads="1"/>
            </p:cNvSpPr>
            <p:nvPr/>
          </p:nvSpPr>
          <p:spPr bwMode="auto">
            <a:xfrm>
              <a:off x="4747" y="3570"/>
              <a:ext cx="322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1" i="0" u="none" strike="noStrike" cap="none" normalizeH="0" baseline="0" dirty="0" smtClean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latin typeface="+mj-lt"/>
                  <a:cs typeface="Arial" pitchFamily="34" charset="0"/>
                </a:rPr>
                <a:t>Bosque</a:t>
              </a:r>
              <a:endPara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27" name="Rectangle 61"/>
            <p:cNvSpPr>
              <a:spLocks noChangeArrowheads="1"/>
            </p:cNvSpPr>
            <p:nvPr/>
          </p:nvSpPr>
          <p:spPr bwMode="auto">
            <a:xfrm>
              <a:off x="4735" y="3684"/>
              <a:ext cx="358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1" i="0" u="none" strike="noStrike" cap="none" normalizeH="0" baseline="0" dirty="0" smtClean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latin typeface="+mj-lt"/>
                  <a:cs typeface="Arial" pitchFamily="34" charset="0"/>
                </a:rPr>
                <a:t>terceros</a:t>
              </a:r>
              <a:endPara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28" name="Rectangle 62"/>
            <p:cNvSpPr>
              <a:spLocks noChangeArrowheads="1"/>
            </p:cNvSpPr>
            <p:nvPr/>
          </p:nvSpPr>
          <p:spPr bwMode="auto">
            <a:xfrm>
              <a:off x="4736" y="2386"/>
              <a:ext cx="664" cy="264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0" name="Rectangle 64"/>
            <p:cNvSpPr>
              <a:spLocks noChangeArrowheads="1"/>
            </p:cNvSpPr>
            <p:nvPr/>
          </p:nvSpPr>
          <p:spPr bwMode="auto">
            <a:xfrm>
              <a:off x="4806" y="2431"/>
              <a:ext cx="528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1" i="0" u="none" strike="noStrike" cap="none" normalizeH="0" baseline="0" dirty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+mj-lt"/>
                  <a:cs typeface="Arial" pitchFamily="34" charset="0"/>
                </a:rPr>
                <a:t>Aserraderos</a:t>
              </a:r>
              <a:endParaRPr kumimoji="0" lang="es-AR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1" name="Rectangle 65"/>
            <p:cNvSpPr>
              <a:spLocks noChangeArrowheads="1"/>
            </p:cNvSpPr>
            <p:nvPr/>
          </p:nvSpPr>
          <p:spPr bwMode="auto">
            <a:xfrm>
              <a:off x="4526" y="3164"/>
              <a:ext cx="455" cy="320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2" name="Rectangle 66"/>
            <p:cNvSpPr>
              <a:spLocks noChangeArrowheads="1"/>
            </p:cNvSpPr>
            <p:nvPr/>
          </p:nvSpPr>
          <p:spPr bwMode="auto">
            <a:xfrm>
              <a:off x="4612" y="3151"/>
              <a:ext cx="322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1" i="0" u="none" strike="noStrike" cap="none" normalizeH="0" baseline="0" dirty="0" smtClean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latin typeface="+mj-lt"/>
                  <a:cs typeface="Arial" pitchFamily="34" charset="0"/>
                </a:rPr>
                <a:t>Bosque</a:t>
              </a:r>
              <a:endPara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3" name="Rectangle 67"/>
            <p:cNvSpPr>
              <a:spLocks noChangeArrowheads="1"/>
            </p:cNvSpPr>
            <p:nvPr/>
          </p:nvSpPr>
          <p:spPr bwMode="auto">
            <a:xfrm>
              <a:off x="4630" y="3264"/>
              <a:ext cx="288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1" i="0" u="none" strike="noStrike" cap="none" normalizeH="0" baseline="0" dirty="0" smtClean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latin typeface="+mj-lt"/>
                  <a:cs typeface="Arial" pitchFamily="34" charset="0"/>
                </a:rPr>
                <a:t>propio</a:t>
              </a:r>
              <a:endPara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4" name="Rectangle 68"/>
            <p:cNvSpPr>
              <a:spLocks noChangeArrowheads="1"/>
            </p:cNvSpPr>
            <p:nvPr/>
          </p:nvSpPr>
          <p:spPr bwMode="auto">
            <a:xfrm>
              <a:off x="3137" y="2667"/>
              <a:ext cx="599" cy="455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5" name="Rectangle 69"/>
            <p:cNvSpPr>
              <a:spLocks noChangeArrowheads="1"/>
            </p:cNvSpPr>
            <p:nvPr/>
          </p:nvSpPr>
          <p:spPr bwMode="auto">
            <a:xfrm>
              <a:off x="3342" y="2751"/>
              <a:ext cx="296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+mj-lt"/>
                  <a:cs typeface="Arial" pitchFamily="34" charset="0"/>
                </a:rPr>
                <a:t>Papel</a:t>
              </a:r>
              <a:endParaRPr kumimoji="0" lang="es-AR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6" name="Rectangle 70"/>
            <p:cNvSpPr>
              <a:spLocks noChangeArrowheads="1"/>
            </p:cNvSpPr>
            <p:nvPr/>
          </p:nvSpPr>
          <p:spPr bwMode="auto">
            <a:xfrm>
              <a:off x="3228" y="2864"/>
              <a:ext cx="580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+mj-lt"/>
                  <a:cs typeface="Arial" pitchFamily="34" charset="0"/>
                </a:rPr>
                <a:t>390.000 </a:t>
              </a:r>
              <a:r>
                <a:rPr kumimoji="0" lang="es-AR" sz="1200" b="1" i="0" u="none" strike="noStrike" cap="none" normalizeH="0" baseline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+mj-lt"/>
                  <a:cs typeface="Arial" pitchFamily="34" charset="0"/>
                </a:rPr>
                <a:t>Tn</a:t>
              </a:r>
              <a:endParaRPr kumimoji="0" lang="es-AR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7" name="Arc 71"/>
            <p:cNvSpPr>
              <a:spLocks/>
            </p:cNvSpPr>
            <p:nvPr/>
          </p:nvSpPr>
          <p:spPr bwMode="auto">
            <a:xfrm>
              <a:off x="3530" y="2978"/>
              <a:ext cx="1150" cy="879"/>
            </a:xfrm>
            <a:custGeom>
              <a:avLst/>
              <a:gdLst>
                <a:gd name="G0" fmla="+- 20478 0 0"/>
                <a:gd name="G1" fmla="+- 0 0 0"/>
                <a:gd name="G2" fmla="+- 21600 0 0"/>
                <a:gd name="T0" fmla="*/ 26808 w 26808"/>
                <a:gd name="T1" fmla="*/ 20652 h 21600"/>
                <a:gd name="T2" fmla="*/ 0 w 26808"/>
                <a:gd name="T3" fmla="*/ 6870 h 21600"/>
                <a:gd name="T4" fmla="*/ 20478 w 2680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08" h="21600" fill="none" extrusionOk="0">
                  <a:moveTo>
                    <a:pt x="26807" y="20651"/>
                  </a:moveTo>
                  <a:cubicBezTo>
                    <a:pt x="24756" y="21280"/>
                    <a:pt x="22623" y="21599"/>
                    <a:pt x="20478" y="21600"/>
                  </a:cubicBezTo>
                  <a:cubicBezTo>
                    <a:pt x="11196" y="21600"/>
                    <a:pt x="2951" y="15670"/>
                    <a:pt x="-1" y="6870"/>
                  </a:cubicBezTo>
                </a:path>
                <a:path w="26808" h="21600" stroke="0" extrusionOk="0">
                  <a:moveTo>
                    <a:pt x="26807" y="20651"/>
                  </a:moveTo>
                  <a:cubicBezTo>
                    <a:pt x="24756" y="21280"/>
                    <a:pt x="22623" y="21599"/>
                    <a:pt x="20478" y="21600"/>
                  </a:cubicBezTo>
                  <a:cubicBezTo>
                    <a:pt x="11196" y="21600"/>
                    <a:pt x="2951" y="15670"/>
                    <a:pt x="-1" y="6870"/>
                  </a:cubicBezTo>
                  <a:lnTo>
                    <a:pt x="20478" y="0"/>
                  </a:lnTo>
                  <a:close/>
                </a:path>
              </a:pathLst>
            </a:custGeom>
            <a:noFill/>
            <a:ln w="36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8" name="Freeform 72"/>
            <p:cNvSpPr>
              <a:spLocks/>
            </p:cNvSpPr>
            <p:nvPr/>
          </p:nvSpPr>
          <p:spPr bwMode="auto">
            <a:xfrm>
              <a:off x="3490" y="3122"/>
              <a:ext cx="78" cy="14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143"/>
                </a:cxn>
                <a:cxn ang="0">
                  <a:pos x="78" y="125"/>
                </a:cxn>
                <a:cxn ang="0">
                  <a:pos x="6" y="0"/>
                </a:cxn>
              </a:cxnLst>
              <a:rect l="0" t="0" r="r" b="b"/>
              <a:pathLst>
                <a:path w="78" h="143">
                  <a:moveTo>
                    <a:pt x="6" y="0"/>
                  </a:moveTo>
                  <a:lnTo>
                    <a:pt x="0" y="143"/>
                  </a:lnTo>
                  <a:lnTo>
                    <a:pt x="78" y="12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FF"/>
            </a:solidFill>
            <a:ln w="6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9" name="Arc 73"/>
            <p:cNvSpPr>
              <a:spLocks/>
            </p:cNvSpPr>
            <p:nvPr/>
          </p:nvSpPr>
          <p:spPr bwMode="auto">
            <a:xfrm>
              <a:off x="3806" y="1591"/>
              <a:ext cx="925" cy="1368"/>
            </a:xfrm>
            <a:custGeom>
              <a:avLst/>
              <a:gdLst>
                <a:gd name="G0" fmla="+- 1315 0 0"/>
                <a:gd name="G1" fmla="+- 0 0 0"/>
                <a:gd name="G2" fmla="+- 21600 0 0"/>
                <a:gd name="T0" fmla="*/ 15626 w 15626"/>
                <a:gd name="T1" fmla="*/ 16178 h 21600"/>
                <a:gd name="T2" fmla="*/ 0 w 15626"/>
                <a:gd name="T3" fmla="*/ 21560 h 21600"/>
                <a:gd name="T4" fmla="*/ 1315 w 1562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26" h="21600" fill="none" extrusionOk="0">
                  <a:moveTo>
                    <a:pt x="15626" y="16178"/>
                  </a:moveTo>
                  <a:cubicBezTo>
                    <a:pt x="11677" y="19671"/>
                    <a:pt x="6587" y="21599"/>
                    <a:pt x="1315" y="21600"/>
                  </a:cubicBezTo>
                  <a:cubicBezTo>
                    <a:pt x="876" y="21600"/>
                    <a:pt x="437" y="21586"/>
                    <a:pt x="0" y="21559"/>
                  </a:cubicBezTo>
                </a:path>
                <a:path w="15626" h="21600" stroke="0" extrusionOk="0">
                  <a:moveTo>
                    <a:pt x="15626" y="16178"/>
                  </a:moveTo>
                  <a:cubicBezTo>
                    <a:pt x="11677" y="19671"/>
                    <a:pt x="6587" y="21599"/>
                    <a:pt x="1315" y="21600"/>
                  </a:cubicBezTo>
                  <a:cubicBezTo>
                    <a:pt x="876" y="21600"/>
                    <a:pt x="437" y="21586"/>
                    <a:pt x="0" y="21559"/>
                  </a:cubicBezTo>
                  <a:lnTo>
                    <a:pt x="1315" y="0"/>
                  </a:lnTo>
                  <a:close/>
                </a:path>
              </a:pathLst>
            </a:custGeom>
            <a:noFill/>
            <a:ln w="24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0" name="Freeform 74"/>
            <p:cNvSpPr>
              <a:spLocks/>
            </p:cNvSpPr>
            <p:nvPr/>
          </p:nvSpPr>
          <p:spPr bwMode="auto">
            <a:xfrm>
              <a:off x="3736" y="2930"/>
              <a:ext cx="126" cy="72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120" y="72"/>
                </a:cxn>
                <a:cxn ang="0">
                  <a:pos x="126" y="0"/>
                </a:cxn>
                <a:cxn ang="0">
                  <a:pos x="0" y="24"/>
                </a:cxn>
              </a:cxnLst>
              <a:rect l="0" t="0" r="r" b="b"/>
              <a:pathLst>
                <a:path w="126" h="72">
                  <a:moveTo>
                    <a:pt x="0" y="24"/>
                  </a:moveTo>
                  <a:lnTo>
                    <a:pt x="120" y="72"/>
                  </a:lnTo>
                  <a:lnTo>
                    <a:pt x="126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FF"/>
            </a:solidFill>
            <a:ln w="6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1" name="Arc 75"/>
            <p:cNvSpPr>
              <a:spLocks/>
            </p:cNvSpPr>
            <p:nvPr/>
          </p:nvSpPr>
          <p:spPr bwMode="auto">
            <a:xfrm>
              <a:off x="3681" y="2596"/>
              <a:ext cx="845" cy="838"/>
            </a:xfrm>
            <a:custGeom>
              <a:avLst/>
              <a:gdLst>
                <a:gd name="G0" fmla="+- 15135 0 0"/>
                <a:gd name="G1" fmla="+- 0 0 0"/>
                <a:gd name="G2" fmla="+- 21600 0 0"/>
                <a:gd name="T0" fmla="*/ 20834 w 20834"/>
                <a:gd name="T1" fmla="*/ 20835 h 21600"/>
                <a:gd name="T2" fmla="*/ 0 w 20834"/>
                <a:gd name="T3" fmla="*/ 15411 h 21600"/>
                <a:gd name="T4" fmla="*/ 15135 w 2083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34" h="21600" fill="none" extrusionOk="0">
                  <a:moveTo>
                    <a:pt x="20833" y="20834"/>
                  </a:moveTo>
                  <a:cubicBezTo>
                    <a:pt x="18976" y="21342"/>
                    <a:pt x="17060" y="21599"/>
                    <a:pt x="15135" y="21600"/>
                  </a:cubicBezTo>
                  <a:cubicBezTo>
                    <a:pt x="9473" y="21600"/>
                    <a:pt x="4039" y="19377"/>
                    <a:pt x="0" y="15410"/>
                  </a:cubicBezTo>
                </a:path>
                <a:path w="20834" h="21600" stroke="0" extrusionOk="0">
                  <a:moveTo>
                    <a:pt x="20833" y="20834"/>
                  </a:moveTo>
                  <a:cubicBezTo>
                    <a:pt x="18976" y="21342"/>
                    <a:pt x="17060" y="21599"/>
                    <a:pt x="15135" y="21600"/>
                  </a:cubicBezTo>
                  <a:cubicBezTo>
                    <a:pt x="9473" y="21600"/>
                    <a:pt x="4039" y="19377"/>
                    <a:pt x="0" y="15410"/>
                  </a:cubicBezTo>
                  <a:lnTo>
                    <a:pt x="15135" y="0"/>
                  </a:lnTo>
                  <a:close/>
                </a:path>
              </a:pathLst>
            </a:custGeom>
            <a:noFill/>
            <a:ln w="12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2" name="Freeform 76"/>
            <p:cNvSpPr>
              <a:spLocks/>
            </p:cNvSpPr>
            <p:nvPr/>
          </p:nvSpPr>
          <p:spPr bwMode="auto">
            <a:xfrm>
              <a:off x="3622" y="3122"/>
              <a:ext cx="84" cy="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" y="95"/>
                </a:cxn>
                <a:cxn ang="0">
                  <a:pos x="84" y="54"/>
                </a:cxn>
                <a:cxn ang="0">
                  <a:pos x="0" y="0"/>
                </a:cxn>
              </a:cxnLst>
              <a:rect l="0" t="0" r="r" b="b"/>
              <a:pathLst>
                <a:path w="84" h="95">
                  <a:moveTo>
                    <a:pt x="0" y="0"/>
                  </a:moveTo>
                  <a:lnTo>
                    <a:pt x="42" y="95"/>
                  </a:lnTo>
                  <a:lnTo>
                    <a:pt x="84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6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3" name="Rectangle 77"/>
            <p:cNvSpPr>
              <a:spLocks noChangeArrowheads="1"/>
            </p:cNvSpPr>
            <p:nvPr/>
          </p:nvSpPr>
          <p:spPr bwMode="auto">
            <a:xfrm>
              <a:off x="3857" y="3576"/>
              <a:ext cx="736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0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+mj-lt"/>
                  <a:cs typeface="Arial" pitchFamily="34" charset="0"/>
                </a:rPr>
                <a:t>Raleo 210.000 </a:t>
              </a:r>
              <a:r>
                <a:rPr kumimoji="0" lang="es-AR" sz="1200" b="0" i="0" u="none" strike="noStrike" cap="none" normalizeH="0" baseline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+mj-lt"/>
                  <a:cs typeface="Arial" pitchFamily="34" charset="0"/>
                </a:rPr>
                <a:t>Tn</a:t>
              </a:r>
              <a:endParaRPr kumimoji="0" lang="es-AR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44" name="Rectangle 78"/>
            <p:cNvSpPr>
              <a:spLocks noChangeArrowheads="1"/>
            </p:cNvSpPr>
            <p:nvPr/>
          </p:nvSpPr>
          <p:spPr bwMode="auto">
            <a:xfrm>
              <a:off x="3806" y="2650"/>
              <a:ext cx="593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0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+mj-lt"/>
                  <a:cs typeface="Arial" pitchFamily="34" charset="0"/>
                </a:rPr>
                <a:t>Chips proceso</a:t>
              </a:r>
              <a:endParaRPr kumimoji="0" lang="es-AR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45" name="Rectangle 79"/>
            <p:cNvSpPr>
              <a:spLocks noChangeArrowheads="1"/>
            </p:cNvSpPr>
            <p:nvPr/>
          </p:nvSpPr>
          <p:spPr bwMode="auto">
            <a:xfrm>
              <a:off x="3857" y="2753"/>
              <a:ext cx="474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0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+mj-lt"/>
                  <a:cs typeface="Arial" pitchFamily="34" charset="0"/>
                </a:rPr>
                <a:t>120.000 </a:t>
              </a:r>
              <a:r>
                <a:rPr kumimoji="0" lang="es-AR" sz="1200" b="0" i="0" u="none" strike="noStrike" cap="none" normalizeH="0" baseline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+mj-lt"/>
                  <a:cs typeface="Arial" pitchFamily="34" charset="0"/>
                </a:rPr>
                <a:t>Tn</a:t>
              </a:r>
              <a:endParaRPr kumimoji="0" lang="es-AR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46" name="Rectangle 80"/>
            <p:cNvSpPr>
              <a:spLocks noChangeArrowheads="1"/>
            </p:cNvSpPr>
            <p:nvPr/>
          </p:nvSpPr>
          <p:spPr bwMode="auto">
            <a:xfrm>
              <a:off x="3754" y="3134"/>
              <a:ext cx="683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0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+mj-lt"/>
                  <a:cs typeface="Arial" pitchFamily="34" charset="0"/>
                </a:rPr>
                <a:t>Raleo 60.000 </a:t>
              </a:r>
              <a:r>
                <a:rPr kumimoji="0" lang="es-AR" sz="1200" b="0" i="0" u="none" strike="noStrike" cap="none" normalizeH="0" baseline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+mj-lt"/>
                  <a:cs typeface="Arial" pitchFamily="34" charset="0"/>
                </a:rPr>
                <a:t>Tn</a:t>
              </a:r>
              <a:endParaRPr kumimoji="0" lang="es-AR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47" name="Arc 81"/>
            <p:cNvSpPr>
              <a:spLocks/>
            </p:cNvSpPr>
            <p:nvPr/>
          </p:nvSpPr>
          <p:spPr bwMode="auto">
            <a:xfrm>
              <a:off x="4239" y="2701"/>
              <a:ext cx="767" cy="475"/>
            </a:xfrm>
            <a:custGeom>
              <a:avLst/>
              <a:gdLst>
                <a:gd name="G0" fmla="+- 0 0 0"/>
                <a:gd name="G1" fmla="+- 198 0 0"/>
                <a:gd name="G2" fmla="+- 21600 0 0"/>
                <a:gd name="T0" fmla="*/ 21599 w 21600"/>
                <a:gd name="T1" fmla="*/ 0 h 13389"/>
                <a:gd name="T2" fmla="*/ 17104 w 21600"/>
                <a:gd name="T3" fmla="*/ 13389 h 13389"/>
                <a:gd name="T4" fmla="*/ 0 w 21600"/>
                <a:gd name="T5" fmla="*/ 198 h 13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3389" fill="none" extrusionOk="0">
                  <a:moveTo>
                    <a:pt x="21599" y="-1"/>
                  </a:moveTo>
                  <a:cubicBezTo>
                    <a:pt x="21599" y="65"/>
                    <a:pt x="21600" y="131"/>
                    <a:pt x="21600" y="198"/>
                  </a:cubicBezTo>
                  <a:cubicBezTo>
                    <a:pt x="21600" y="4971"/>
                    <a:pt x="20019" y="9609"/>
                    <a:pt x="17104" y="13389"/>
                  </a:cubicBezTo>
                </a:path>
                <a:path w="21600" h="13389" stroke="0" extrusionOk="0">
                  <a:moveTo>
                    <a:pt x="21599" y="-1"/>
                  </a:moveTo>
                  <a:cubicBezTo>
                    <a:pt x="21599" y="65"/>
                    <a:pt x="21600" y="131"/>
                    <a:pt x="21600" y="198"/>
                  </a:cubicBezTo>
                  <a:cubicBezTo>
                    <a:pt x="21600" y="4971"/>
                    <a:pt x="20019" y="9609"/>
                    <a:pt x="17104" y="13389"/>
                  </a:cubicBezTo>
                  <a:lnTo>
                    <a:pt x="0" y="198"/>
                  </a:lnTo>
                  <a:close/>
                </a:path>
              </a:pathLst>
            </a:custGeom>
            <a:noFill/>
            <a:ln w="6">
              <a:solidFill>
                <a:srgbClr val="008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 dirty="0"/>
            </a:p>
          </p:txBody>
        </p:sp>
        <p:sp>
          <p:nvSpPr>
            <p:cNvPr id="48" name="Freeform 82"/>
            <p:cNvSpPr>
              <a:spLocks/>
            </p:cNvSpPr>
            <p:nvPr/>
          </p:nvSpPr>
          <p:spPr bwMode="auto">
            <a:xfrm>
              <a:off x="4981" y="2650"/>
              <a:ext cx="42" cy="84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4"/>
                </a:cxn>
                <a:cxn ang="0">
                  <a:pos x="42" y="78"/>
                </a:cxn>
                <a:cxn ang="0">
                  <a:pos x="18" y="0"/>
                </a:cxn>
              </a:cxnLst>
              <a:rect l="0" t="0" r="r" b="b"/>
              <a:pathLst>
                <a:path w="42" h="84">
                  <a:moveTo>
                    <a:pt x="18" y="0"/>
                  </a:moveTo>
                  <a:lnTo>
                    <a:pt x="0" y="84"/>
                  </a:lnTo>
                  <a:lnTo>
                    <a:pt x="42" y="7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8000"/>
            </a:solidFill>
            <a:ln w="6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9" name="Rectangle 83"/>
            <p:cNvSpPr>
              <a:spLocks noChangeArrowheads="1"/>
            </p:cNvSpPr>
            <p:nvPr/>
          </p:nvSpPr>
          <p:spPr bwMode="auto">
            <a:xfrm>
              <a:off x="4537" y="2795"/>
              <a:ext cx="474" cy="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0" i="0" u="none" strike="noStrike" cap="none" normalizeH="0" baseline="0" dirty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+mj-lt"/>
                  <a:cs typeface="Arial" pitchFamily="34" charset="0"/>
                </a:rPr>
                <a:t>Rollizos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0" i="0" u="none" strike="noStrike" cap="none" normalizeH="0" baseline="0" dirty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+mj-lt"/>
                  <a:cs typeface="Arial" pitchFamily="34" charset="0"/>
                </a:rPr>
                <a:t>120.000 </a:t>
              </a:r>
              <a:r>
                <a:rPr kumimoji="0" lang="es-AR" sz="1200" b="0" i="0" u="none" strike="noStrike" cap="none" normalizeH="0" baseline="0" dirty="0" err="1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+mj-lt"/>
                  <a:cs typeface="Arial" pitchFamily="34" charset="0"/>
                </a:rPr>
                <a:t>Tn</a:t>
              </a:r>
              <a:endParaRPr kumimoji="0" lang="es-AR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51" name="Rectangle 85"/>
            <p:cNvSpPr>
              <a:spLocks noChangeArrowheads="1"/>
            </p:cNvSpPr>
            <p:nvPr/>
          </p:nvSpPr>
          <p:spPr bwMode="auto">
            <a:xfrm>
              <a:off x="3670" y="1884"/>
              <a:ext cx="561" cy="351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2" name="Rectangle 86"/>
            <p:cNvSpPr>
              <a:spLocks noChangeArrowheads="1"/>
            </p:cNvSpPr>
            <p:nvPr/>
          </p:nvSpPr>
          <p:spPr bwMode="auto">
            <a:xfrm>
              <a:off x="3834" y="1884"/>
              <a:ext cx="324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j-lt"/>
                  <a:cs typeface="Arial" pitchFamily="34" charset="0"/>
                </a:rPr>
                <a:t>Energía</a:t>
              </a:r>
              <a:endParaRPr kumimoji="0" lang="es-A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53" name="Rectangle 87"/>
            <p:cNvSpPr>
              <a:spLocks noChangeArrowheads="1"/>
            </p:cNvSpPr>
            <p:nvPr/>
          </p:nvSpPr>
          <p:spPr bwMode="auto">
            <a:xfrm>
              <a:off x="3752" y="2017"/>
              <a:ext cx="478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j-lt"/>
                  <a:cs typeface="Arial" pitchFamily="34" charset="0"/>
                </a:rPr>
                <a:t>410.000 </a:t>
              </a:r>
              <a:r>
                <a:rPr kumimoji="0" lang="es-AR" sz="1200" b="1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j-lt"/>
                  <a:cs typeface="Arial" pitchFamily="34" charset="0"/>
                </a:rPr>
                <a:t>Tn</a:t>
              </a:r>
              <a:endParaRPr kumimoji="0" lang="es-A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54" name="Arc 88"/>
            <p:cNvSpPr>
              <a:spLocks/>
            </p:cNvSpPr>
            <p:nvPr/>
          </p:nvSpPr>
          <p:spPr bwMode="auto">
            <a:xfrm>
              <a:off x="4217" y="2029"/>
              <a:ext cx="720" cy="872"/>
            </a:xfrm>
            <a:custGeom>
              <a:avLst/>
              <a:gdLst>
                <a:gd name="G0" fmla="+- 0 0 0"/>
                <a:gd name="G1" fmla="+- 21264 0 0"/>
                <a:gd name="G2" fmla="+- 21600 0 0"/>
                <a:gd name="T0" fmla="*/ 3793 w 17557"/>
                <a:gd name="T1" fmla="*/ 0 h 21264"/>
                <a:gd name="T2" fmla="*/ 17557 w 17557"/>
                <a:gd name="T3" fmla="*/ 8681 h 21264"/>
                <a:gd name="T4" fmla="*/ 0 w 17557"/>
                <a:gd name="T5" fmla="*/ 21264 h 2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57" h="21264" fill="none" extrusionOk="0">
                  <a:moveTo>
                    <a:pt x="3793" y="-1"/>
                  </a:moveTo>
                  <a:cubicBezTo>
                    <a:pt x="9337" y="988"/>
                    <a:pt x="14275" y="4103"/>
                    <a:pt x="17556" y="8681"/>
                  </a:cubicBezTo>
                </a:path>
                <a:path w="17557" h="21264" stroke="0" extrusionOk="0">
                  <a:moveTo>
                    <a:pt x="3793" y="-1"/>
                  </a:moveTo>
                  <a:cubicBezTo>
                    <a:pt x="9337" y="988"/>
                    <a:pt x="14275" y="4103"/>
                    <a:pt x="17556" y="8681"/>
                  </a:cubicBezTo>
                  <a:lnTo>
                    <a:pt x="0" y="21264"/>
                  </a:lnTo>
                  <a:close/>
                </a:path>
              </a:pathLst>
            </a:custGeom>
            <a:noFill/>
            <a:ln w="36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5" name="Freeform 89"/>
            <p:cNvSpPr>
              <a:spLocks/>
            </p:cNvSpPr>
            <p:nvPr/>
          </p:nvSpPr>
          <p:spPr bwMode="auto">
            <a:xfrm>
              <a:off x="4279" y="1986"/>
              <a:ext cx="144" cy="83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138" y="83"/>
                </a:cxn>
                <a:cxn ang="0">
                  <a:pos x="144" y="0"/>
                </a:cxn>
                <a:cxn ang="0">
                  <a:pos x="0" y="35"/>
                </a:cxn>
              </a:cxnLst>
              <a:rect l="0" t="0" r="r" b="b"/>
              <a:pathLst>
                <a:path w="144" h="83">
                  <a:moveTo>
                    <a:pt x="0" y="35"/>
                  </a:moveTo>
                  <a:lnTo>
                    <a:pt x="138" y="83"/>
                  </a:lnTo>
                  <a:lnTo>
                    <a:pt x="144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0000"/>
            </a:solidFill>
            <a:ln w="6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6" name="Rectangle 90"/>
            <p:cNvSpPr>
              <a:spLocks noChangeArrowheads="1"/>
            </p:cNvSpPr>
            <p:nvPr/>
          </p:nvSpPr>
          <p:spPr bwMode="auto">
            <a:xfrm>
              <a:off x="4730" y="2003"/>
              <a:ext cx="811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j-lt"/>
                  <a:cs typeface="Arial" pitchFamily="34" charset="0"/>
                </a:rPr>
                <a:t>Costaneros + Chips</a:t>
              </a:r>
              <a:endParaRPr kumimoji="0" lang="es-A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57" name="Rectangle 91"/>
            <p:cNvSpPr>
              <a:spLocks noChangeArrowheads="1"/>
            </p:cNvSpPr>
            <p:nvPr/>
          </p:nvSpPr>
          <p:spPr bwMode="auto">
            <a:xfrm>
              <a:off x="4796" y="2117"/>
              <a:ext cx="679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j-lt"/>
                  <a:cs typeface="Arial" pitchFamily="34" charset="0"/>
                </a:rPr>
                <a:t>leña 230.000 </a:t>
              </a:r>
              <a:r>
                <a:rPr kumimoji="0" lang="es-AR" sz="1200" b="0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j-lt"/>
                  <a:cs typeface="Arial" pitchFamily="34" charset="0"/>
                </a:rPr>
                <a:t>Tn</a:t>
              </a:r>
              <a:endParaRPr kumimoji="0" lang="es-A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58" name="Arc 92"/>
            <p:cNvSpPr>
              <a:spLocks/>
            </p:cNvSpPr>
            <p:nvPr/>
          </p:nvSpPr>
          <p:spPr bwMode="auto">
            <a:xfrm>
              <a:off x="4474" y="2744"/>
              <a:ext cx="755" cy="845"/>
            </a:xfrm>
            <a:custGeom>
              <a:avLst/>
              <a:gdLst>
                <a:gd name="G0" fmla="+- 0 0 0"/>
                <a:gd name="G1" fmla="+- 9114 0 0"/>
                <a:gd name="G2" fmla="+- 21600 0 0"/>
                <a:gd name="T0" fmla="*/ 19583 w 21600"/>
                <a:gd name="T1" fmla="*/ 0 h 24225"/>
                <a:gd name="T2" fmla="*/ 15435 w 21600"/>
                <a:gd name="T3" fmla="*/ 24225 h 24225"/>
                <a:gd name="T4" fmla="*/ 0 w 21600"/>
                <a:gd name="T5" fmla="*/ 9114 h 24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4225" fill="none" extrusionOk="0">
                  <a:moveTo>
                    <a:pt x="19583" y="-1"/>
                  </a:moveTo>
                  <a:cubicBezTo>
                    <a:pt x="20911" y="2854"/>
                    <a:pt x="21600" y="5965"/>
                    <a:pt x="21600" y="9114"/>
                  </a:cubicBezTo>
                  <a:cubicBezTo>
                    <a:pt x="21600" y="14763"/>
                    <a:pt x="19386" y="20187"/>
                    <a:pt x="15434" y="24224"/>
                  </a:cubicBezTo>
                </a:path>
                <a:path w="21600" h="24225" stroke="0" extrusionOk="0">
                  <a:moveTo>
                    <a:pt x="19583" y="-1"/>
                  </a:moveTo>
                  <a:cubicBezTo>
                    <a:pt x="20911" y="2854"/>
                    <a:pt x="21600" y="5965"/>
                    <a:pt x="21600" y="9114"/>
                  </a:cubicBezTo>
                  <a:cubicBezTo>
                    <a:pt x="21600" y="14763"/>
                    <a:pt x="19386" y="20187"/>
                    <a:pt x="15434" y="24224"/>
                  </a:cubicBezTo>
                  <a:lnTo>
                    <a:pt x="0" y="9114"/>
                  </a:lnTo>
                  <a:close/>
                </a:path>
              </a:pathLst>
            </a:custGeom>
            <a:noFill/>
            <a:ln w="36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9" name="Freeform 93"/>
            <p:cNvSpPr>
              <a:spLocks/>
            </p:cNvSpPr>
            <p:nvPr/>
          </p:nvSpPr>
          <p:spPr bwMode="auto">
            <a:xfrm>
              <a:off x="5091" y="2650"/>
              <a:ext cx="108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44"/>
                </a:cxn>
                <a:cxn ang="0">
                  <a:pos x="108" y="96"/>
                </a:cxn>
                <a:cxn ang="0">
                  <a:pos x="0" y="0"/>
                </a:cxn>
              </a:cxnLst>
              <a:rect l="0" t="0" r="r" b="b"/>
              <a:pathLst>
                <a:path w="108" h="144">
                  <a:moveTo>
                    <a:pt x="0" y="0"/>
                  </a:moveTo>
                  <a:lnTo>
                    <a:pt x="36" y="144"/>
                  </a:lnTo>
                  <a:lnTo>
                    <a:pt x="108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00"/>
            </a:solidFill>
            <a:ln w="6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0" name="Rectangle 94"/>
            <p:cNvSpPr>
              <a:spLocks noChangeArrowheads="1"/>
            </p:cNvSpPr>
            <p:nvPr/>
          </p:nvSpPr>
          <p:spPr bwMode="auto">
            <a:xfrm>
              <a:off x="5305" y="2685"/>
              <a:ext cx="323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0" i="0" u="none" strike="noStrike" cap="none" normalizeH="0" baseline="0" dirty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+mj-lt"/>
                  <a:cs typeface="Arial" pitchFamily="34" charset="0"/>
                </a:rPr>
                <a:t>Rollizos</a:t>
              </a:r>
              <a:endParaRPr kumimoji="0" lang="es-AR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61" name="Rectangle 95"/>
            <p:cNvSpPr>
              <a:spLocks noChangeArrowheads="1"/>
            </p:cNvSpPr>
            <p:nvPr/>
          </p:nvSpPr>
          <p:spPr bwMode="auto">
            <a:xfrm>
              <a:off x="5233" y="2799"/>
              <a:ext cx="474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0" i="0" u="none" strike="noStrike" cap="none" normalizeH="0" baseline="0" dirty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+mj-lt"/>
                  <a:cs typeface="Arial" pitchFamily="34" charset="0"/>
                </a:rPr>
                <a:t>890.000 </a:t>
              </a:r>
              <a:r>
                <a:rPr kumimoji="0" lang="es-AR" sz="1200" b="0" i="0" u="none" strike="noStrike" cap="none" normalizeH="0" baseline="0" dirty="0" err="1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+mj-lt"/>
                  <a:cs typeface="Arial" pitchFamily="34" charset="0"/>
                </a:rPr>
                <a:t>Tn</a:t>
              </a:r>
              <a:endParaRPr kumimoji="0" lang="es-AR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62" name="Arc 96"/>
            <p:cNvSpPr>
              <a:spLocks/>
            </p:cNvSpPr>
            <p:nvPr/>
          </p:nvSpPr>
          <p:spPr bwMode="auto">
            <a:xfrm>
              <a:off x="3461" y="2221"/>
              <a:ext cx="670" cy="482"/>
            </a:xfrm>
            <a:custGeom>
              <a:avLst/>
              <a:gdLst>
                <a:gd name="G0" fmla="+- 21568 0 0"/>
                <a:gd name="G1" fmla="+- 15555 0 0"/>
                <a:gd name="G2" fmla="+- 21600 0 0"/>
                <a:gd name="T0" fmla="*/ 0 w 21568"/>
                <a:gd name="T1" fmla="*/ 14386 h 15555"/>
                <a:gd name="T2" fmla="*/ 6582 w 21568"/>
                <a:gd name="T3" fmla="*/ 0 h 15555"/>
                <a:gd name="T4" fmla="*/ 21568 w 21568"/>
                <a:gd name="T5" fmla="*/ 15555 h 15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68" h="15555" fill="none" extrusionOk="0">
                  <a:moveTo>
                    <a:pt x="-1" y="14385"/>
                  </a:moveTo>
                  <a:cubicBezTo>
                    <a:pt x="295" y="8930"/>
                    <a:pt x="2647" y="3790"/>
                    <a:pt x="6581" y="-1"/>
                  </a:cubicBezTo>
                </a:path>
                <a:path w="21568" h="15555" stroke="0" extrusionOk="0">
                  <a:moveTo>
                    <a:pt x="-1" y="14385"/>
                  </a:moveTo>
                  <a:cubicBezTo>
                    <a:pt x="295" y="8930"/>
                    <a:pt x="2647" y="3790"/>
                    <a:pt x="6581" y="-1"/>
                  </a:cubicBezTo>
                  <a:lnTo>
                    <a:pt x="21568" y="15555"/>
                  </a:lnTo>
                  <a:close/>
                </a:path>
              </a:pathLst>
            </a:custGeom>
            <a:noFill/>
            <a:ln w="6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3" name="Freeform 97"/>
            <p:cNvSpPr>
              <a:spLocks/>
            </p:cNvSpPr>
            <p:nvPr/>
          </p:nvSpPr>
          <p:spPr bwMode="auto">
            <a:xfrm>
              <a:off x="3646" y="2171"/>
              <a:ext cx="84" cy="66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0" y="30"/>
                </a:cxn>
                <a:cxn ang="0">
                  <a:pos x="30" y="66"/>
                </a:cxn>
                <a:cxn ang="0">
                  <a:pos x="84" y="0"/>
                </a:cxn>
              </a:cxnLst>
              <a:rect l="0" t="0" r="r" b="b"/>
              <a:pathLst>
                <a:path w="84" h="66">
                  <a:moveTo>
                    <a:pt x="84" y="0"/>
                  </a:moveTo>
                  <a:lnTo>
                    <a:pt x="0" y="30"/>
                  </a:lnTo>
                  <a:lnTo>
                    <a:pt x="30" y="66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0000"/>
            </a:solidFill>
            <a:ln w="6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4" name="Rectangle 98"/>
            <p:cNvSpPr>
              <a:spLocks noChangeArrowheads="1"/>
            </p:cNvSpPr>
            <p:nvPr/>
          </p:nvSpPr>
          <p:spPr bwMode="auto">
            <a:xfrm>
              <a:off x="3165" y="2087"/>
              <a:ext cx="384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j-lt"/>
                  <a:cs typeface="Arial" pitchFamily="34" charset="0"/>
                </a:rPr>
                <a:t>Residuos</a:t>
              </a:r>
              <a:endParaRPr kumimoji="0" lang="es-A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65" name="Rectangle 99"/>
            <p:cNvSpPr>
              <a:spLocks noChangeArrowheads="1"/>
            </p:cNvSpPr>
            <p:nvPr/>
          </p:nvSpPr>
          <p:spPr bwMode="auto">
            <a:xfrm>
              <a:off x="3141" y="2201"/>
              <a:ext cx="421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j-lt"/>
                  <a:cs typeface="Arial" pitchFamily="34" charset="0"/>
                </a:rPr>
                <a:t>37.000 </a:t>
              </a:r>
              <a:r>
                <a:rPr kumimoji="0" lang="es-AR" sz="1200" b="0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j-lt"/>
                  <a:cs typeface="Arial" pitchFamily="34" charset="0"/>
                </a:rPr>
                <a:t>Tn</a:t>
              </a:r>
              <a:endParaRPr kumimoji="0" lang="es-A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66" name="Rectangle 100"/>
            <p:cNvSpPr>
              <a:spLocks noChangeArrowheads="1"/>
            </p:cNvSpPr>
            <p:nvPr/>
          </p:nvSpPr>
          <p:spPr bwMode="auto">
            <a:xfrm>
              <a:off x="3712" y="2363"/>
              <a:ext cx="732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j-lt"/>
                  <a:cs typeface="Arial" pitchFamily="34" charset="0"/>
                </a:rPr>
                <a:t>Aserrín y Corteza</a:t>
              </a:r>
              <a:endParaRPr kumimoji="0" lang="es-A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67" name="Rectangle 101"/>
            <p:cNvSpPr>
              <a:spLocks noChangeArrowheads="1"/>
            </p:cNvSpPr>
            <p:nvPr/>
          </p:nvSpPr>
          <p:spPr bwMode="auto">
            <a:xfrm>
              <a:off x="3820" y="2476"/>
              <a:ext cx="474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2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j-lt"/>
                  <a:cs typeface="Arial" pitchFamily="34" charset="0"/>
                </a:rPr>
                <a:t>143.000 </a:t>
              </a:r>
              <a:r>
                <a:rPr kumimoji="0" lang="es-AR" sz="1200" b="0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j-lt"/>
                  <a:cs typeface="Arial" pitchFamily="34" charset="0"/>
                </a:rPr>
                <a:t>Tn</a:t>
              </a:r>
              <a:endParaRPr kumimoji="0" lang="es-A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68" name="Arc 102"/>
            <p:cNvSpPr>
              <a:spLocks/>
            </p:cNvSpPr>
            <p:nvPr/>
          </p:nvSpPr>
          <p:spPr bwMode="auto">
            <a:xfrm>
              <a:off x="4185" y="1107"/>
              <a:ext cx="809" cy="1376"/>
            </a:xfrm>
            <a:custGeom>
              <a:avLst/>
              <a:gdLst>
                <a:gd name="G0" fmla="+- 12474 0 0"/>
                <a:gd name="G1" fmla="+- 0 0 0"/>
                <a:gd name="G2" fmla="+- 21600 0 0"/>
                <a:gd name="T0" fmla="*/ 8496 w 12474"/>
                <a:gd name="T1" fmla="*/ 21231 h 21231"/>
                <a:gd name="T2" fmla="*/ 0 w 12474"/>
                <a:gd name="T3" fmla="*/ 17634 h 21231"/>
                <a:gd name="T4" fmla="*/ 12474 w 12474"/>
                <a:gd name="T5" fmla="*/ 0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474" h="21231" fill="none" extrusionOk="0">
                  <a:moveTo>
                    <a:pt x="8496" y="21230"/>
                  </a:moveTo>
                  <a:cubicBezTo>
                    <a:pt x="5438" y="20657"/>
                    <a:pt x="2539" y="19430"/>
                    <a:pt x="-1" y="17634"/>
                  </a:cubicBezTo>
                </a:path>
                <a:path w="12474" h="21231" stroke="0" extrusionOk="0">
                  <a:moveTo>
                    <a:pt x="8496" y="21230"/>
                  </a:moveTo>
                  <a:cubicBezTo>
                    <a:pt x="5438" y="20657"/>
                    <a:pt x="2539" y="19430"/>
                    <a:pt x="-1" y="17634"/>
                  </a:cubicBezTo>
                  <a:lnTo>
                    <a:pt x="12474" y="0"/>
                  </a:lnTo>
                  <a:close/>
                </a:path>
              </a:pathLst>
            </a:custGeom>
            <a:noFill/>
            <a:ln w="24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9" name="Freeform 103"/>
            <p:cNvSpPr>
              <a:spLocks/>
            </p:cNvSpPr>
            <p:nvPr/>
          </p:nvSpPr>
          <p:spPr bwMode="auto">
            <a:xfrm>
              <a:off x="4089" y="2171"/>
              <a:ext cx="120" cy="1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" y="102"/>
                </a:cxn>
                <a:cxn ang="0">
                  <a:pos x="120" y="48"/>
                </a:cxn>
                <a:cxn ang="0">
                  <a:pos x="0" y="0"/>
                </a:cxn>
              </a:cxnLst>
              <a:rect l="0" t="0" r="r" b="b"/>
              <a:pathLst>
                <a:path w="120" h="102">
                  <a:moveTo>
                    <a:pt x="0" y="0"/>
                  </a:moveTo>
                  <a:lnTo>
                    <a:pt x="72" y="102"/>
                  </a:lnTo>
                  <a:lnTo>
                    <a:pt x="12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6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aphicFrame>
        <p:nvGraphicFramePr>
          <p:cNvPr id="78" name="77 Diagrama"/>
          <p:cNvGraphicFramePr/>
          <p:nvPr/>
        </p:nvGraphicFramePr>
        <p:xfrm>
          <a:off x="1571604" y="803660"/>
          <a:ext cx="6143668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79" name="HeadingBox3" descr="&lt;tags&gt;&lt;tag n=&quot;TagName&quot; v=&quot;HeadingBox3&quot; /&gt;&lt;tag n=&quot;Top&quot; v=&quot;258.125&quot; /&gt;&lt;tag n=&quot;Left&quot; v=&quot;35.75&quot; /&gt;&lt;tag n=&quot;Height&quot; v=&quot;21.375&quot; /&gt;&lt;tag n=&quot;Width&quot; v=&quot;648.5&quot; /&gt;&lt;/tags&gt;"/>
          <p:cNvSpPr>
            <a:spLocks noChangeArrowheads="1"/>
          </p:cNvSpPr>
          <p:nvPr/>
        </p:nvSpPr>
        <p:spPr bwMode="gray">
          <a:xfrm>
            <a:off x="446088" y="2250280"/>
            <a:ext cx="8235950" cy="203597"/>
          </a:xfrm>
          <a:prstGeom prst="rect">
            <a:avLst/>
          </a:prstGeom>
          <a:solidFill>
            <a:schemeClr val="tx2"/>
          </a:solidFill>
          <a:ln w="6350" algn="ctr">
            <a:solidFill>
              <a:srgbClr val="062A88"/>
            </a:solidFill>
            <a:miter lim="800000"/>
            <a:headEnd/>
            <a:tailEnd/>
          </a:ln>
        </p:spPr>
        <p:txBody>
          <a:bodyPr lIns="46800" tIns="46800" rIns="46800" bIns="46800" anchor="ctr"/>
          <a:lstStyle/>
          <a:p>
            <a:pPr defTabSz="728663">
              <a:lnSpc>
                <a:spcPct val="95000"/>
              </a:lnSpc>
            </a:pPr>
            <a:r>
              <a:rPr lang="en-US" altLang="ja-JP" sz="1400" b="1" dirty="0" smtClean="0">
                <a:solidFill>
                  <a:srgbClr val="FFFFFF"/>
                </a:solidFill>
                <a:ea typeface="MS PGothic" pitchFamily="34" charset="-128"/>
              </a:rPr>
              <a:t>MODELO DE ABASTECIMIENTO DE MATERIA PRIMA</a:t>
            </a:r>
            <a:endParaRPr lang="en-US" altLang="ja-JP" sz="1400" b="1" dirty="0">
              <a:solidFill>
                <a:srgbClr val="FFFFFF"/>
              </a:solidFill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Home Presentaciones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0" y="3327834"/>
            <a:ext cx="91440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2285985" y="3381840"/>
            <a:ext cx="442941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100" b="1" i="1" dirty="0" smtClean="0">
                <a:solidFill>
                  <a:schemeClr val="tx2"/>
                </a:solidFill>
                <a:latin typeface="Myriad Pro" pitchFamily="34" charset="0"/>
                <a:ea typeface="Tahoma" pitchFamily="34" charset="0"/>
                <a:cs typeface="Tahoma" pitchFamily="34" charset="0"/>
              </a:rPr>
              <a:t>ÁREA FORESTAL – PAPEL MISIONERO</a:t>
            </a:r>
            <a:endParaRPr lang="es-ES" sz="2100" b="1" i="1" dirty="0">
              <a:solidFill>
                <a:schemeClr val="tx2"/>
              </a:solidFill>
              <a:latin typeface="Myriad Pro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oja 3 - 2014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5" name="4 CuadroTexto"/>
          <p:cNvSpPr txBox="1"/>
          <p:nvPr>
            <p:custDataLst>
              <p:tags r:id="rId2"/>
            </p:custDataLst>
          </p:nvPr>
        </p:nvSpPr>
        <p:spPr>
          <a:xfrm>
            <a:off x="3129106" y="242541"/>
            <a:ext cx="27554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PATRIMONIO FORESTAL</a:t>
            </a:r>
          </a:p>
        </p:txBody>
      </p:sp>
      <p:pic>
        <p:nvPicPr>
          <p:cNvPr id="6" name="Picture 5" descr="ubicacion_propiedadesPM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11600" y="685006"/>
            <a:ext cx="7204002" cy="402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2290248839"/>
              </p:ext>
            </p:extLst>
          </p:nvPr>
        </p:nvGraphicFramePr>
        <p:xfrm>
          <a:off x="107504" y="1131590"/>
          <a:ext cx="4608512" cy="2417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Objeto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Rectangle 1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1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6 Imagen" descr="Hoja 3 - 2014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8" name="7 CuadroTexto"/>
          <p:cNvSpPr txBox="1"/>
          <p:nvPr>
            <p:custDataLst>
              <p:tags r:id="rId4"/>
            </p:custDataLst>
          </p:nvPr>
        </p:nvSpPr>
        <p:spPr>
          <a:xfrm>
            <a:off x="3714745" y="242541"/>
            <a:ext cx="936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VISIÓN</a:t>
            </a:r>
          </a:p>
        </p:txBody>
      </p:sp>
      <p:sp>
        <p:nvSpPr>
          <p:cNvPr id="13" name="Text Box 2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42844" y="2357436"/>
            <a:ext cx="8786874" cy="1918474"/>
          </a:xfrm>
          <a:prstGeom prst="rect">
            <a:avLst/>
          </a:prstGeom>
          <a:gradFill>
            <a:gsLst>
              <a:gs pos="0">
                <a:srgbClr val="A3C4FF"/>
              </a:gs>
              <a:gs pos="0">
                <a:srgbClr val="A3C4FF"/>
              </a:gs>
              <a:gs pos="35000">
                <a:schemeClr val="accent1">
                  <a:hueOff val="0"/>
                  <a:satOff val="0"/>
                  <a:lumOff val="0"/>
                  <a:alphaOff val="0"/>
                  <a:tint val="37000"/>
                  <a:satMod val="30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tint val="15000"/>
                  <a:satMod val="350000"/>
                </a:schemeClr>
              </a:gs>
            </a:gsLst>
            <a:lin ang="162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AR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Abastecer de materia prima forestal requerida por la industria para la producción de papel y generación de energía, combinando la compra a </a:t>
            </a:r>
            <a:r>
              <a:rPr lang="es-A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productores forestales y foresto industriales con </a:t>
            </a:r>
            <a:r>
              <a:rPr lang="es-AR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 aprovechamiento sostenible de nuestros bosques implantados con el menor impacto ambiental y social, a costos competitivos y siguiendo los estándares mundiales más exigentes en </a:t>
            </a:r>
            <a:r>
              <a:rPr lang="es-A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 gestión forestal </a:t>
            </a:r>
            <a:r>
              <a:rPr lang="es-AR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y cadena de custodia</a:t>
            </a:r>
            <a:r>
              <a:rPr lang="es-A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s-AR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" name="9 Imagen" descr="Grupo Zucamo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643439" y="1778624"/>
            <a:ext cx="1430615" cy="343573"/>
          </a:xfrm>
          <a:prstGeom prst="rect">
            <a:avLst/>
          </a:prstGeom>
        </p:spPr>
      </p:pic>
      <p:pic>
        <p:nvPicPr>
          <p:cNvPr id="14" name="13 Imagen" descr="Papel Misionero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714612" y="1393023"/>
            <a:ext cx="1149182" cy="804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13 Objeto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Rectangle 1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1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9 Imagen" descr="Hoja 3 - 2014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13" name="12 CuadroTexto"/>
          <p:cNvSpPr txBox="1"/>
          <p:nvPr>
            <p:custDataLst>
              <p:tags r:id="rId4"/>
            </p:custDataLst>
          </p:nvPr>
        </p:nvSpPr>
        <p:spPr>
          <a:xfrm>
            <a:off x="3714745" y="242541"/>
            <a:ext cx="1009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MISIÓN</a:t>
            </a:r>
          </a:p>
        </p:txBody>
      </p:sp>
      <p:sp>
        <p:nvSpPr>
          <p:cNvPr id="7" name="6 CuadroTexto"/>
          <p:cNvSpPr txBox="1"/>
          <p:nvPr>
            <p:custDataLst>
              <p:tags r:id="rId5"/>
            </p:custDataLst>
          </p:nvPr>
        </p:nvSpPr>
        <p:spPr>
          <a:xfrm>
            <a:off x="142844" y="803660"/>
            <a:ext cx="8786874" cy="1569660"/>
          </a:xfrm>
          <a:prstGeom prst="rect">
            <a:avLst/>
          </a:prstGeom>
          <a:gradFill>
            <a:gsLst>
              <a:gs pos="0">
                <a:srgbClr val="A3C4FF"/>
              </a:gs>
              <a:gs pos="0">
                <a:srgbClr val="A3C4FF"/>
              </a:gs>
              <a:gs pos="35000">
                <a:schemeClr val="accent1">
                  <a:hueOff val="0"/>
                  <a:satOff val="0"/>
                  <a:lumOff val="0"/>
                  <a:alphaOff val="0"/>
                  <a:tint val="37000"/>
                  <a:satMod val="30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tint val="15000"/>
                  <a:satMod val="350000"/>
                </a:schemeClr>
              </a:gs>
            </a:gsLst>
            <a:lin ang="162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Ajustar y cumplir con las especificaciones de compra de la materia prima según los requerimientos de la industria y los estándares solicitados por la cadena de custodia.</a:t>
            </a:r>
          </a:p>
          <a:p>
            <a:pPr algn="ctr"/>
            <a:endParaRPr lang="es-E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s-E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Gerenciar y administrar las operaciones tendientes a mantener el patrimonio forestal de la empresa, de acuerdo a los lineamientos del Plan de Gestión Forestal Sostenible, enmarcado dentro de la Certificación Forestal Argentina (CERFOAR).</a:t>
            </a:r>
          </a:p>
        </p:txBody>
      </p:sp>
      <p:sp>
        <p:nvSpPr>
          <p:cNvPr id="8" name="Rectangle 3"/>
          <p:cNvSpPr txBox="1">
            <a:spLocks noChangeArrowheads="1"/>
          </p:cNvSpPr>
          <p:nvPr>
            <p:custDataLst>
              <p:tags r:id="rId6"/>
            </p:custDataLst>
          </p:nvPr>
        </p:nvSpPr>
        <p:spPr>
          <a:xfrm>
            <a:off x="285720" y="2303858"/>
            <a:ext cx="3857652" cy="1821669"/>
          </a:xfrm>
          <a:prstGeom prst="rect">
            <a:avLst/>
          </a:prstGeom>
        </p:spPr>
        <p:txBody>
          <a:bodyPr/>
          <a:lstStyle/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ES" b="1" dirty="0" smtClean="0"/>
              <a:t> </a:t>
            </a:r>
            <a:r>
              <a:rPr lang="es-AR" b="1" dirty="0" smtClean="0"/>
              <a:t>BOSQUE PROPIO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endParaRPr lang="es-AR" b="1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b="1" dirty="0" smtClean="0"/>
              <a:t> BOSQUE DE TERCEROS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s-AR" b="1" dirty="0" smtClean="0"/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b="1" dirty="0" smtClean="0"/>
              <a:t> </a:t>
            </a:r>
            <a:r>
              <a:rPr lang="es-ES" b="1" dirty="0" smtClean="0"/>
              <a:t>ASERRADEROS</a:t>
            </a:r>
            <a:endParaRPr lang="es-AR" b="1" dirty="0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347864" y="2499742"/>
            <a:ext cx="4181304" cy="2076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46 Objeto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think-cell Slide" r:id="rId14" imgW="0" imgH="0" progId="">
                  <p:embed/>
                </p:oleObj>
              </mc:Choice>
              <mc:Fallback>
                <p:oleObj name="think-cell Slide" r:id="rId14" imgW="0" imgH="0" progId="">
                  <p:embed/>
                  <p:pic>
                    <p:nvPicPr>
                      <p:cNvPr id="0" name="Rectangle 1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1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44 Imagen" descr="Hoja 3 - 2014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46" name="45 CuadroTexto"/>
          <p:cNvSpPr txBox="1"/>
          <p:nvPr>
            <p:custDataLst>
              <p:tags r:id="rId4"/>
            </p:custDataLst>
          </p:nvPr>
        </p:nvSpPr>
        <p:spPr>
          <a:xfrm>
            <a:off x="2704982" y="242541"/>
            <a:ext cx="3425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MANEJO DEL BOSQUE PROPIO</a:t>
            </a:r>
          </a:p>
        </p:txBody>
      </p:sp>
      <p:sp>
        <p:nvSpPr>
          <p:cNvPr id="2087" name="Oval 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818960" y="1232288"/>
            <a:ext cx="3775687" cy="2607469"/>
          </a:xfrm>
          <a:prstGeom prst="ellipse">
            <a:avLst/>
          </a:prstGeom>
          <a:noFill/>
          <a:ln w="28575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grpSp>
        <p:nvGrpSpPr>
          <p:cNvPr id="2" name="Group 3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6023143" y="771749"/>
            <a:ext cx="1815685" cy="1216819"/>
            <a:chOff x="9070" y="2444"/>
            <a:chExt cx="2195" cy="2555"/>
          </a:xfrm>
        </p:grpSpPr>
        <p:sp>
          <p:nvSpPr>
            <p:cNvPr id="2086" name="AutoShape 38"/>
            <p:cNvSpPr>
              <a:spLocks noChangeShapeType="1"/>
            </p:cNvSpPr>
            <p:nvPr/>
          </p:nvSpPr>
          <p:spPr bwMode="auto">
            <a:xfrm flipH="1">
              <a:off x="9231" y="4056"/>
              <a:ext cx="504" cy="943"/>
            </a:xfrm>
            <a:prstGeom prst="straightConnector1">
              <a:avLst/>
            </a:prstGeom>
            <a:noFill/>
            <a:ln w="34925">
              <a:solidFill>
                <a:srgbClr val="003300"/>
              </a:solidFill>
              <a:round/>
              <a:headEnd/>
              <a:tailEnd type="triangle" w="lg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85" name="Oval 37"/>
            <p:cNvSpPr>
              <a:spLocks noChangeArrowheads="1"/>
            </p:cNvSpPr>
            <p:nvPr/>
          </p:nvSpPr>
          <p:spPr bwMode="auto">
            <a:xfrm>
              <a:off x="9492" y="2444"/>
              <a:ext cx="1773" cy="993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Selección de Especies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4" name="Oval 36"/>
            <p:cNvSpPr>
              <a:spLocks noChangeArrowheads="1"/>
            </p:cNvSpPr>
            <p:nvPr/>
          </p:nvSpPr>
          <p:spPr bwMode="auto">
            <a:xfrm>
              <a:off x="9070" y="3426"/>
              <a:ext cx="2060" cy="1134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Producción de</a:t>
              </a:r>
              <a:r>
                <a:rPr kumimoji="0" lang="es-AR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es-AR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Plantines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30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610053" y="696502"/>
            <a:ext cx="2597726" cy="919163"/>
            <a:chOff x="3759" y="2286"/>
            <a:chExt cx="3932" cy="1930"/>
          </a:xfrm>
        </p:grpSpPr>
        <p:sp>
          <p:nvSpPr>
            <p:cNvPr id="2082" name="Oval 34"/>
            <p:cNvSpPr>
              <a:spLocks noChangeArrowheads="1"/>
            </p:cNvSpPr>
            <p:nvPr/>
          </p:nvSpPr>
          <p:spPr bwMode="auto">
            <a:xfrm>
              <a:off x="3759" y="2286"/>
              <a:ext cx="2063" cy="930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Planificación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1" name="Oval 33"/>
            <p:cNvSpPr>
              <a:spLocks noChangeArrowheads="1"/>
            </p:cNvSpPr>
            <p:nvPr/>
          </p:nvSpPr>
          <p:spPr bwMode="auto">
            <a:xfrm>
              <a:off x="5631" y="2286"/>
              <a:ext cx="2060" cy="930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Cartografía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0" name="AutoShape 32"/>
            <p:cNvSpPr>
              <a:spLocks noChangeShapeType="1"/>
            </p:cNvSpPr>
            <p:nvPr/>
          </p:nvSpPr>
          <p:spPr bwMode="auto">
            <a:xfrm>
              <a:off x="5156" y="3216"/>
              <a:ext cx="475" cy="1000"/>
            </a:xfrm>
            <a:prstGeom prst="straightConnector1">
              <a:avLst/>
            </a:prstGeom>
            <a:noFill/>
            <a:ln w="34925">
              <a:solidFill>
                <a:srgbClr val="003300"/>
              </a:solidFill>
              <a:round/>
              <a:headEnd/>
              <a:tailEnd type="triangle" w="lg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79" name="AutoShape 31"/>
            <p:cNvSpPr>
              <a:spLocks noChangeShapeType="1"/>
            </p:cNvSpPr>
            <p:nvPr/>
          </p:nvSpPr>
          <p:spPr bwMode="auto">
            <a:xfrm>
              <a:off x="5510" y="2700"/>
              <a:ext cx="420" cy="15"/>
            </a:xfrm>
            <a:prstGeom prst="straightConnector1">
              <a:avLst/>
            </a:prstGeom>
            <a:noFill/>
            <a:ln w="28575">
              <a:solidFill>
                <a:srgbClr val="0033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4" name="Group 26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1187624" y="1923773"/>
            <a:ext cx="1584270" cy="1152049"/>
            <a:chOff x="1563" y="5131"/>
            <a:chExt cx="2398" cy="2419"/>
          </a:xfrm>
        </p:grpSpPr>
        <p:sp>
          <p:nvSpPr>
            <p:cNvPr id="2077" name="Oval 29"/>
            <p:cNvSpPr>
              <a:spLocks noChangeArrowheads="1"/>
            </p:cNvSpPr>
            <p:nvPr/>
          </p:nvSpPr>
          <p:spPr bwMode="auto">
            <a:xfrm>
              <a:off x="1890" y="5131"/>
              <a:ext cx="1955" cy="930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Transporte Forestal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6" name="Oval 28"/>
            <p:cNvSpPr>
              <a:spLocks noChangeArrowheads="1"/>
            </p:cNvSpPr>
            <p:nvPr/>
          </p:nvSpPr>
          <p:spPr bwMode="auto">
            <a:xfrm>
              <a:off x="1563" y="6340"/>
              <a:ext cx="2319" cy="930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Mantenimiento Caminos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5" name="AutoShape 27"/>
            <p:cNvSpPr>
              <a:spLocks/>
            </p:cNvSpPr>
            <p:nvPr/>
          </p:nvSpPr>
          <p:spPr bwMode="auto">
            <a:xfrm>
              <a:off x="3852" y="5131"/>
              <a:ext cx="109" cy="2419"/>
            </a:xfrm>
            <a:prstGeom prst="rightBrace">
              <a:avLst>
                <a:gd name="adj1" fmla="val 91887"/>
                <a:gd name="adj2" fmla="val 50000"/>
              </a:avLst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5" name="Group 17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1979558" y="3435895"/>
            <a:ext cx="5400916" cy="962502"/>
            <a:chOff x="2932" y="8038"/>
            <a:chExt cx="8175" cy="2021"/>
          </a:xfrm>
        </p:grpSpPr>
        <p:sp>
          <p:nvSpPr>
            <p:cNvPr id="2067" name="AutoShape 19"/>
            <p:cNvSpPr>
              <a:spLocks noChangeShapeType="1"/>
            </p:cNvSpPr>
            <p:nvPr/>
          </p:nvSpPr>
          <p:spPr bwMode="auto">
            <a:xfrm flipH="1" flipV="1">
              <a:off x="8991" y="8182"/>
              <a:ext cx="240" cy="240"/>
            </a:xfrm>
            <a:prstGeom prst="straightConnector1">
              <a:avLst/>
            </a:prstGeom>
            <a:noFill/>
            <a:ln w="34925">
              <a:solidFill>
                <a:srgbClr val="003300"/>
              </a:solidFill>
              <a:round/>
              <a:headEnd/>
              <a:tailEnd type="triangle" w="lg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68" name="AutoShape 20"/>
            <p:cNvSpPr>
              <a:spLocks noChangeShapeType="1"/>
            </p:cNvSpPr>
            <p:nvPr/>
          </p:nvSpPr>
          <p:spPr bwMode="auto">
            <a:xfrm flipV="1">
              <a:off x="4810" y="8295"/>
              <a:ext cx="350" cy="195"/>
            </a:xfrm>
            <a:prstGeom prst="straightConnector1">
              <a:avLst/>
            </a:prstGeom>
            <a:noFill/>
            <a:ln w="34925">
              <a:solidFill>
                <a:srgbClr val="003300"/>
              </a:solidFill>
              <a:round/>
              <a:headEnd/>
              <a:tailEnd type="triangle" w="lg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73" name="AutoShape 25"/>
            <p:cNvSpPr>
              <a:spLocks noChangeShapeType="1"/>
            </p:cNvSpPr>
            <p:nvPr/>
          </p:nvSpPr>
          <p:spPr bwMode="auto">
            <a:xfrm flipV="1">
              <a:off x="6054" y="8702"/>
              <a:ext cx="94" cy="430"/>
            </a:xfrm>
            <a:prstGeom prst="straightConnector1">
              <a:avLst/>
            </a:prstGeom>
            <a:noFill/>
            <a:ln w="34925">
              <a:solidFill>
                <a:srgbClr val="003300"/>
              </a:solidFill>
              <a:round/>
              <a:headEnd/>
              <a:tailEnd type="triangle" w="lg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72" name="Oval 24"/>
            <p:cNvSpPr>
              <a:spLocks noChangeArrowheads="1"/>
            </p:cNvSpPr>
            <p:nvPr/>
          </p:nvSpPr>
          <p:spPr bwMode="auto">
            <a:xfrm>
              <a:off x="2932" y="8038"/>
              <a:ext cx="1955" cy="968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Cuidados de la </a:t>
              </a:r>
              <a:r>
                <a:rPr kumimoji="0" lang="es-AR" sz="1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SySO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1" name="Oval 23"/>
            <p:cNvSpPr>
              <a:spLocks noChangeArrowheads="1"/>
            </p:cNvSpPr>
            <p:nvPr/>
          </p:nvSpPr>
          <p:spPr bwMode="auto">
            <a:xfrm>
              <a:off x="4676" y="8945"/>
              <a:ext cx="2089" cy="1114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Cuidados del Ambiente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0" name="Oval 22"/>
            <p:cNvSpPr>
              <a:spLocks noChangeArrowheads="1"/>
            </p:cNvSpPr>
            <p:nvPr/>
          </p:nvSpPr>
          <p:spPr bwMode="auto">
            <a:xfrm>
              <a:off x="9010" y="8213"/>
              <a:ext cx="2097" cy="1034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Control de Incendios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9" name="Oval 21"/>
            <p:cNvSpPr>
              <a:spLocks noChangeArrowheads="1"/>
            </p:cNvSpPr>
            <p:nvPr/>
          </p:nvSpPr>
          <p:spPr bwMode="auto">
            <a:xfrm>
              <a:off x="7276" y="8955"/>
              <a:ext cx="2087" cy="1048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Control y Vigilancia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6" name="AutoShape 18"/>
            <p:cNvSpPr>
              <a:spLocks noChangeShapeType="1"/>
            </p:cNvSpPr>
            <p:nvPr/>
          </p:nvSpPr>
          <p:spPr bwMode="auto">
            <a:xfrm flipH="1" flipV="1">
              <a:off x="8106" y="8707"/>
              <a:ext cx="26" cy="240"/>
            </a:xfrm>
            <a:prstGeom prst="straightConnector1">
              <a:avLst/>
            </a:prstGeom>
            <a:noFill/>
            <a:ln w="34925">
              <a:solidFill>
                <a:srgbClr val="003300"/>
              </a:solidFill>
              <a:round/>
              <a:headEnd/>
              <a:tailEnd type="triangle" w="lg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6" name="Group 2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2869763" y="1331344"/>
            <a:ext cx="3862232" cy="2366486"/>
            <a:chOff x="4243" y="3619"/>
            <a:chExt cx="5846" cy="4969"/>
          </a:xfrm>
        </p:grpSpPr>
        <p:sp>
          <p:nvSpPr>
            <p:cNvPr id="2064" name="Oval 16"/>
            <p:cNvSpPr>
              <a:spLocks noChangeArrowheads="1"/>
            </p:cNvSpPr>
            <p:nvPr/>
          </p:nvSpPr>
          <p:spPr bwMode="auto">
            <a:xfrm>
              <a:off x="4849" y="4084"/>
              <a:ext cx="4335" cy="4230"/>
            </a:xfrm>
            <a:prstGeom prst="ellipse">
              <a:avLst/>
            </a:prstGeom>
            <a:noFill/>
            <a:ln w="69850" cmpd="thickThin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63" name="AutoShape 15"/>
            <p:cNvSpPr>
              <a:spLocks noChangeArrowheads="1"/>
            </p:cNvSpPr>
            <p:nvPr/>
          </p:nvSpPr>
          <p:spPr bwMode="auto">
            <a:xfrm rot="2410962">
              <a:off x="8170" y="4298"/>
              <a:ext cx="581" cy="589"/>
            </a:xfrm>
            <a:prstGeom prst="rightArrow">
              <a:avLst>
                <a:gd name="adj1" fmla="val 50065"/>
                <a:gd name="adj2" fmla="val 66208"/>
              </a:avLst>
            </a:prstGeom>
            <a:solidFill>
              <a:srgbClr val="66FF33"/>
            </a:solidFill>
            <a:ln w="38100">
              <a:solidFill>
                <a:srgbClr val="CCFF66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62" name="AutoShape 14"/>
            <p:cNvSpPr>
              <a:spLocks noChangeArrowheads="1"/>
            </p:cNvSpPr>
            <p:nvPr/>
          </p:nvSpPr>
          <p:spPr bwMode="auto">
            <a:xfrm>
              <a:off x="6148" y="3619"/>
              <a:ext cx="1870" cy="941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19050">
              <a:solidFill>
                <a:srgbClr val="66FF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Habilitación de Terreno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1" name="AutoShape 13"/>
            <p:cNvSpPr>
              <a:spLocks noChangeArrowheads="1"/>
            </p:cNvSpPr>
            <p:nvPr/>
          </p:nvSpPr>
          <p:spPr bwMode="auto">
            <a:xfrm>
              <a:off x="8140" y="5014"/>
              <a:ext cx="1949" cy="756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19050">
              <a:solidFill>
                <a:srgbClr val="66FF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Plantación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0" name="AutoShape 12"/>
            <p:cNvSpPr>
              <a:spLocks noChangeArrowheads="1"/>
            </p:cNvSpPr>
            <p:nvPr/>
          </p:nvSpPr>
          <p:spPr bwMode="auto">
            <a:xfrm>
              <a:off x="8153" y="6561"/>
              <a:ext cx="1936" cy="1326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19050">
              <a:solidFill>
                <a:srgbClr val="66FF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Mantenimiento de la Plantación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9" name="AutoShape 11"/>
            <p:cNvSpPr>
              <a:spLocks noChangeArrowheads="1"/>
            </p:cNvSpPr>
            <p:nvPr/>
          </p:nvSpPr>
          <p:spPr bwMode="auto">
            <a:xfrm rot="5240324">
              <a:off x="8890" y="5873"/>
              <a:ext cx="581" cy="589"/>
            </a:xfrm>
            <a:prstGeom prst="rightArrow">
              <a:avLst>
                <a:gd name="adj1" fmla="val 50065"/>
                <a:gd name="adj2" fmla="val 66208"/>
              </a:avLst>
            </a:prstGeom>
            <a:solidFill>
              <a:srgbClr val="66FF33"/>
            </a:solidFill>
            <a:ln w="38100">
              <a:solidFill>
                <a:srgbClr val="CCFF66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58" name="AutoShape 10"/>
            <p:cNvSpPr>
              <a:spLocks noChangeArrowheads="1"/>
            </p:cNvSpPr>
            <p:nvPr/>
          </p:nvSpPr>
          <p:spPr bwMode="auto">
            <a:xfrm>
              <a:off x="4281" y="6675"/>
              <a:ext cx="1875" cy="73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19050">
              <a:solidFill>
                <a:srgbClr val="66FF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Raleos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7" name="AutoShape 9"/>
            <p:cNvSpPr>
              <a:spLocks noChangeArrowheads="1"/>
            </p:cNvSpPr>
            <p:nvPr/>
          </p:nvSpPr>
          <p:spPr bwMode="auto">
            <a:xfrm>
              <a:off x="4243" y="4954"/>
              <a:ext cx="1875" cy="73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19050">
              <a:solidFill>
                <a:srgbClr val="66FF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Tala Rasa </a:t>
              </a:r>
              <a:endPara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" name="AutoShape 8"/>
            <p:cNvSpPr>
              <a:spLocks noChangeArrowheads="1"/>
            </p:cNvSpPr>
            <p:nvPr/>
          </p:nvSpPr>
          <p:spPr bwMode="auto">
            <a:xfrm>
              <a:off x="6013" y="7853"/>
              <a:ext cx="1875" cy="73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19050">
              <a:solidFill>
                <a:srgbClr val="66FF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Podas</a:t>
              </a:r>
              <a:endParaRPr kumimoji="0" lang="es-A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" name="AutoShape 7"/>
            <p:cNvSpPr>
              <a:spLocks noChangeArrowheads="1"/>
            </p:cNvSpPr>
            <p:nvPr/>
          </p:nvSpPr>
          <p:spPr bwMode="auto">
            <a:xfrm rot="8224494">
              <a:off x="8046" y="7593"/>
              <a:ext cx="581" cy="589"/>
            </a:xfrm>
            <a:prstGeom prst="rightArrow">
              <a:avLst>
                <a:gd name="adj1" fmla="val 50065"/>
                <a:gd name="adj2" fmla="val 66208"/>
              </a:avLst>
            </a:prstGeom>
            <a:solidFill>
              <a:srgbClr val="66FF33"/>
            </a:solidFill>
            <a:ln w="38100">
              <a:solidFill>
                <a:srgbClr val="CCFF66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54" name="AutoShape 6"/>
            <p:cNvSpPr>
              <a:spLocks noChangeArrowheads="1"/>
            </p:cNvSpPr>
            <p:nvPr/>
          </p:nvSpPr>
          <p:spPr bwMode="auto">
            <a:xfrm rot="-2404334">
              <a:off x="5473" y="4216"/>
              <a:ext cx="581" cy="589"/>
            </a:xfrm>
            <a:prstGeom prst="rightArrow">
              <a:avLst>
                <a:gd name="adj1" fmla="val 50065"/>
                <a:gd name="adj2" fmla="val 66208"/>
              </a:avLst>
            </a:prstGeom>
            <a:solidFill>
              <a:srgbClr val="66FF33"/>
            </a:solidFill>
            <a:ln w="38100">
              <a:solidFill>
                <a:srgbClr val="CCFF66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53" name="AutoShape 5"/>
            <p:cNvSpPr>
              <a:spLocks noChangeArrowheads="1"/>
            </p:cNvSpPr>
            <p:nvPr/>
          </p:nvSpPr>
          <p:spPr bwMode="auto">
            <a:xfrm rot="16029752">
              <a:off x="4571" y="5858"/>
              <a:ext cx="581" cy="589"/>
            </a:xfrm>
            <a:prstGeom prst="rightArrow">
              <a:avLst>
                <a:gd name="adj1" fmla="val 50065"/>
                <a:gd name="adj2" fmla="val 66208"/>
              </a:avLst>
            </a:prstGeom>
            <a:solidFill>
              <a:srgbClr val="66FF33"/>
            </a:solidFill>
            <a:ln w="38100">
              <a:solidFill>
                <a:srgbClr val="CCFF66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52" name="AutoShape 4"/>
            <p:cNvSpPr>
              <a:spLocks noChangeArrowheads="1"/>
            </p:cNvSpPr>
            <p:nvPr/>
          </p:nvSpPr>
          <p:spPr bwMode="auto">
            <a:xfrm rot="77855698">
              <a:off x="5280" y="7488"/>
              <a:ext cx="581" cy="589"/>
            </a:xfrm>
            <a:prstGeom prst="rightArrow">
              <a:avLst>
                <a:gd name="adj1" fmla="val 50065"/>
                <a:gd name="adj2" fmla="val 66208"/>
              </a:avLst>
            </a:prstGeom>
            <a:solidFill>
              <a:srgbClr val="66FF33"/>
            </a:solidFill>
            <a:ln w="38100">
              <a:solidFill>
                <a:srgbClr val="CCFF66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sp>
        <p:nvSpPr>
          <p:cNvPr id="2105" name="Rectangle 5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0" y="158234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6" name="Rectangle 58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643042" y="4351100"/>
            <a:ext cx="6000792" cy="338554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A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Producción de materia prima de calidad para la industria del aserrío.</a:t>
            </a:r>
          </a:p>
        </p:txBody>
      </p:sp>
      <p:sp>
        <p:nvSpPr>
          <p:cNvPr id="48" name="47 CuadroTexto"/>
          <p:cNvSpPr txBox="1"/>
          <p:nvPr/>
        </p:nvSpPr>
        <p:spPr>
          <a:xfrm>
            <a:off x="4165754" y="2145478"/>
            <a:ext cx="1214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Gestión Forestal Sostenible</a:t>
            </a:r>
            <a:endParaRPr lang="es-AR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18 Objeto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Rectangle 1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1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14 Imagen" descr="Hoja 3 - 2014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18" name="17 CuadroTexto"/>
          <p:cNvSpPr txBox="1"/>
          <p:nvPr>
            <p:custDataLst>
              <p:tags r:id="rId4"/>
            </p:custDataLst>
          </p:nvPr>
        </p:nvSpPr>
        <p:spPr>
          <a:xfrm>
            <a:off x="2724765" y="242541"/>
            <a:ext cx="27120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BOSQUES DE TERCEROS</a:t>
            </a:r>
          </a:p>
        </p:txBody>
      </p:sp>
      <p:sp>
        <p:nvSpPr>
          <p:cNvPr id="13" name="Rectangle 3"/>
          <p:cNvSpPr txBox="1">
            <a:spLocks noChangeArrowheads="1"/>
          </p:cNvSpPr>
          <p:nvPr>
            <p:custDataLst>
              <p:tags r:id="rId5"/>
            </p:custDataLst>
          </p:nvPr>
        </p:nvSpPr>
        <p:spPr>
          <a:xfrm>
            <a:off x="285721" y="1446601"/>
            <a:ext cx="6286544" cy="2089562"/>
          </a:xfrm>
          <a:prstGeom prst="rect">
            <a:avLst/>
          </a:prstGeom>
        </p:spPr>
        <p:txBody>
          <a:bodyPr/>
          <a:lstStyle/>
          <a:p>
            <a:pPr marL="180000" indent="-180000" algn="just"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b="1" dirty="0" smtClean="0"/>
              <a:t>COMPRA ANTICIPADA DE RALEOS</a:t>
            </a:r>
          </a:p>
          <a:p>
            <a:pPr marL="180000" indent="-180000" algn="just"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§"/>
            </a:pPr>
            <a:endParaRPr lang="es-AR" sz="1600" b="1" dirty="0" smtClean="0"/>
          </a:p>
          <a:p>
            <a:pPr marL="180000" indent="-180000" algn="just"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§"/>
            </a:pPr>
            <a:endParaRPr lang="es-AR" sz="1600" b="1" dirty="0" smtClean="0"/>
          </a:p>
          <a:p>
            <a:pPr marL="180000" lvl="0" indent="-180000" algn="just"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b="1" dirty="0" smtClean="0"/>
              <a:t>PROGRAMA DE FOMENTO FORESTAL</a:t>
            </a:r>
          </a:p>
          <a:p>
            <a:pPr marL="180000" indent="-180000" algn="just"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§"/>
            </a:pPr>
            <a:endParaRPr lang="es-AR" sz="1600" b="1" dirty="0" smtClean="0"/>
          </a:p>
          <a:p>
            <a:pPr marL="180000" indent="-180000" algn="just"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§"/>
            </a:pPr>
            <a:endParaRPr lang="es-AR" sz="1600" b="1" dirty="0" smtClean="0"/>
          </a:p>
          <a:p>
            <a:pPr marL="180000" lvl="0" indent="-180000" algn="just"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b="1" dirty="0" smtClean="0"/>
              <a:t> </a:t>
            </a:r>
            <a:r>
              <a:rPr lang="es-ES" sz="1600" b="1" dirty="0" smtClean="0"/>
              <a:t>FOMENTO DE LA CERTIFICACIÓN DE GESTIÓN FORESTAL SOSTENIBLE</a:t>
            </a:r>
            <a:endParaRPr lang="es-AR" sz="1600" b="1" dirty="0" smtClean="0"/>
          </a:p>
        </p:txBody>
      </p:sp>
      <p:pic>
        <p:nvPicPr>
          <p:cNvPr id="6" name="Picture 10" descr="DSC0408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606738" y="742842"/>
            <a:ext cx="2288506" cy="1256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2770" name="Picture 2" descr="C:\Users\ayapoudjian\Documents\Publicaciones y exposiciones\Cerfoar Uruguay y AFCP\P312048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89790" y="2098021"/>
            <a:ext cx="2322405" cy="1256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2771" name="Picture 3" descr="C:\Users\ayapoudjian\Documents\Publicaciones y exposiciones\Cerfoar Uruguay y AFCP\DSC_0541 (NXPowerLite)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572264" y="3453200"/>
            <a:ext cx="2357454" cy="1171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15 Objeto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think-cell Slide" r:id="rId9" imgW="0" imgH="0" progId="">
                  <p:embed/>
                </p:oleObj>
              </mc:Choice>
              <mc:Fallback>
                <p:oleObj name="think-cell Slide" r:id="rId9" imgW="0" imgH="0" progId="">
                  <p:embed/>
                  <p:pic>
                    <p:nvPicPr>
                      <p:cNvPr id="0" name="Rectangle 1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1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13 Imagen" descr="Hoja 3 - 2014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15" name="14 CuadroTexto"/>
          <p:cNvSpPr txBox="1"/>
          <p:nvPr>
            <p:custDataLst>
              <p:tags r:id="rId4"/>
            </p:custDataLst>
          </p:nvPr>
        </p:nvSpPr>
        <p:spPr>
          <a:xfrm>
            <a:off x="1928795" y="242541"/>
            <a:ext cx="46776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ASERRADEROS - Programa de intercambio</a:t>
            </a:r>
          </a:p>
        </p:txBody>
      </p:sp>
      <p:pic>
        <p:nvPicPr>
          <p:cNvPr id="12" name="11 Imagen" descr="P1070390.jp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57158" y="1490383"/>
            <a:ext cx="4071966" cy="2290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12 Imagen" descr="P6303364 (NXPowerLite).JP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691064" y="1490383"/>
            <a:ext cx="4095778" cy="23038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10 CuadroTexto"/>
          <p:cNvSpPr txBox="1"/>
          <p:nvPr>
            <p:custDataLst>
              <p:tags r:id="rId7"/>
            </p:custDataLst>
          </p:nvPr>
        </p:nvSpPr>
        <p:spPr>
          <a:xfrm>
            <a:off x="1428728" y="4139503"/>
            <a:ext cx="6286544" cy="33855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1600" b="1" dirty="0" smtClean="0"/>
              <a:t>43 Industrias son </a:t>
            </a:r>
            <a:r>
              <a:rPr lang="es-AR" sz="1600" b="1" dirty="0" err="1" smtClean="0"/>
              <a:t>fidelizadas</a:t>
            </a:r>
            <a:r>
              <a:rPr lang="es-AR" sz="1600" b="1" dirty="0" smtClean="0"/>
              <a:t> a través de este programa </a:t>
            </a:r>
            <a:endParaRPr lang="es-AR" sz="16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Home Presentaciones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0" y="3327834"/>
            <a:ext cx="91440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2071671" y="3381840"/>
            <a:ext cx="450636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100" b="1" i="1" dirty="0" smtClean="0">
                <a:solidFill>
                  <a:schemeClr val="tx2"/>
                </a:solidFill>
                <a:latin typeface="Myriad Pro" pitchFamily="34" charset="0"/>
                <a:ea typeface="Tahoma" pitchFamily="34" charset="0"/>
                <a:cs typeface="Tahoma" pitchFamily="34" charset="0"/>
              </a:rPr>
              <a:t>CERTIFICACIÓN FORESTAL - CERFOAR</a:t>
            </a:r>
            <a:endParaRPr lang="es-ES" sz="2100" b="1" i="1" dirty="0">
              <a:solidFill>
                <a:schemeClr val="tx2"/>
              </a:solidFill>
              <a:latin typeface="Myriad Pro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18 Objeto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Rectangle 1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1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14 Imagen" descr="Hoja 3 - 2014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18" name="17 CuadroTexto"/>
          <p:cNvSpPr txBox="1"/>
          <p:nvPr>
            <p:custDataLst>
              <p:tags r:id="rId4"/>
            </p:custDataLst>
          </p:nvPr>
        </p:nvSpPr>
        <p:spPr>
          <a:xfrm>
            <a:off x="2724764" y="242541"/>
            <a:ext cx="2989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>
                <a:solidFill>
                  <a:schemeClr val="bg1"/>
                </a:solidFill>
              </a:rPr>
              <a:t>CERFOAR– PEFC Argentina</a:t>
            </a:r>
            <a:endParaRPr lang="es-AR" sz="20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Content Placeholder 3"/>
          <p:cNvSpPr>
            <a:spLocks/>
          </p:cNvSpPr>
          <p:nvPr/>
        </p:nvSpPr>
        <p:spPr bwMode="gray">
          <a:xfrm>
            <a:off x="428596" y="1006078"/>
            <a:ext cx="8715404" cy="3601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>
              <a:lnSpc>
                <a:spcPct val="110000"/>
              </a:lnSpc>
              <a:buFont typeface="Arial" charset="0"/>
              <a:buChar char="•"/>
            </a:pPr>
            <a:endParaRPr lang="fr-CH" sz="2200" dirty="0" smtClean="0"/>
          </a:p>
          <a:p>
            <a:pPr marL="342900" indent="-342900">
              <a:lnSpc>
                <a:spcPct val="110000"/>
              </a:lnSpc>
            </a:pPr>
            <a:r>
              <a:rPr lang="es-AR" b="1" dirty="0" smtClean="0"/>
              <a:t>Sistema Argentino de Certificación Forestal</a:t>
            </a:r>
            <a:endParaRPr lang="es-AR" dirty="0" smtClean="0"/>
          </a:p>
          <a:p>
            <a:pPr marL="342900" indent="-342900">
              <a:lnSpc>
                <a:spcPct val="110000"/>
              </a:lnSpc>
              <a:buClr>
                <a:srgbClr val="65A02E"/>
              </a:buClr>
              <a:buFont typeface="Wingdings" pitchFamily="2" charset="2"/>
              <a:buNone/>
            </a:pPr>
            <a:endParaRPr lang="es-AR" dirty="0"/>
          </a:p>
          <a:p>
            <a:pPr marL="180000" indent="-180000">
              <a:lnSpc>
                <a:spcPct val="110000"/>
              </a:lnSpc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dirty="0" smtClean="0"/>
              <a:t>Iniciativa </a:t>
            </a:r>
            <a:r>
              <a:rPr lang="es-AR" sz="1600" dirty="0"/>
              <a:t>voluntaria del sector forestal </a:t>
            </a:r>
            <a:r>
              <a:rPr lang="es-AR" sz="1600" dirty="0" smtClean="0"/>
              <a:t>argentino. </a:t>
            </a:r>
          </a:p>
          <a:p>
            <a:pPr>
              <a:lnSpc>
                <a:spcPct val="110000"/>
              </a:lnSpc>
              <a:buClr>
                <a:srgbClr val="0000FF"/>
              </a:buClr>
            </a:pPr>
            <a:endParaRPr lang="es-AR" dirty="0"/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dirty="0" smtClean="0"/>
              <a:t>Establece </a:t>
            </a:r>
            <a:r>
              <a:rPr lang="es-AR" sz="1600" dirty="0"/>
              <a:t>los requisitos para la certificación forestal de los bosques nativos e implantados y para la trazabilidad de las industrias relacionadas ubicadas en el territorio </a:t>
            </a:r>
            <a:r>
              <a:rPr lang="es-AR" sz="1600" dirty="0" smtClean="0"/>
              <a:t>argentino. </a:t>
            </a:r>
            <a:r>
              <a:rPr lang="pt-BR" sz="1600" dirty="0" smtClean="0"/>
              <a:t>Normas IRAM 39800 de GFS </a:t>
            </a:r>
            <a:r>
              <a:rPr lang="pt-BR" sz="1600" dirty="0" err="1" smtClean="0"/>
              <a:t>Sostenible</a:t>
            </a:r>
            <a:r>
              <a:rPr lang="pt-BR" sz="1600" dirty="0" smtClean="0"/>
              <a:t> y CdC.</a:t>
            </a:r>
          </a:p>
          <a:p>
            <a:pPr>
              <a:buClr>
                <a:srgbClr val="0000FF"/>
              </a:buClr>
            </a:pPr>
            <a:endParaRPr lang="es-AR" dirty="0"/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dirty="0" smtClean="0"/>
              <a:t>Convalidado </a:t>
            </a:r>
            <a:r>
              <a:rPr lang="es-AR" sz="1600" dirty="0"/>
              <a:t>internacionalmente por el </a:t>
            </a:r>
            <a:r>
              <a:rPr lang="en-US" sz="1600" b="1" dirty="0" err="1">
                <a:solidFill>
                  <a:srgbClr val="0000FF"/>
                </a:solidFill>
              </a:rPr>
              <a:t>Programme</a:t>
            </a:r>
            <a:r>
              <a:rPr lang="en-US" sz="1600" b="1" dirty="0">
                <a:solidFill>
                  <a:srgbClr val="0000FF"/>
                </a:solidFill>
              </a:rPr>
              <a:t> for the Endorsement of </a:t>
            </a:r>
            <a:r>
              <a:rPr lang="en-US" sz="1600" b="1" dirty="0" smtClean="0">
                <a:solidFill>
                  <a:srgbClr val="0000FF"/>
                </a:solidFill>
              </a:rPr>
              <a:t>Forest Certification Scheme</a:t>
            </a:r>
            <a:r>
              <a:rPr lang="en-US" sz="1600" dirty="0" smtClean="0">
                <a:solidFill>
                  <a:srgbClr val="0000FF"/>
                </a:solidFill>
              </a:rPr>
              <a:t> – </a:t>
            </a:r>
            <a:r>
              <a:rPr lang="en-US" sz="1600" b="1" dirty="0" smtClean="0">
                <a:solidFill>
                  <a:srgbClr val="0000FF"/>
                </a:solidFill>
              </a:rPr>
              <a:t>PEFC.</a:t>
            </a:r>
            <a:endParaRPr lang="es-AR" sz="1600" dirty="0"/>
          </a:p>
          <a:p>
            <a:pPr marL="342900" indent="-342900">
              <a:lnSpc>
                <a:spcPct val="110000"/>
              </a:lnSpc>
              <a:buClr>
                <a:srgbClr val="65A02E"/>
              </a:buClr>
              <a:buFont typeface="Wingdings" pitchFamily="2" charset="2"/>
              <a:buChar char="§"/>
            </a:pPr>
            <a:endParaRPr lang="es-AR" dirty="0"/>
          </a:p>
          <a:p>
            <a:pPr marL="342900" indent="-342900">
              <a:lnSpc>
                <a:spcPct val="110000"/>
              </a:lnSpc>
              <a:buClr>
                <a:srgbClr val="65A02E"/>
              </a:buClr>
              <a:buFont typeface="Wingdings" pitchFamily="2" charset="2"/>
              <a:buChar char="§"/>
            </a:pPr>
            <a:endParaRPr lang="fr-CH" sz="1900" dirty="0"/>
          </a:p>
          <a:p>
            <a:pPr marL="342900" indent="-342900">
              <a:lnSpc>
                <a:spcPct val="110000"/>
              </a:lnSpc>
              <a:buClr>
                <a:srgbClr val="65A02E"/>
              </a:buClr>
              <a:buFont typeface="Wingdings" pitchFamily="2" charset="2"/>
              <a:buChar char="ü"/>
            </a:pPr>
            <a:endParaRPr lang="fr-CH" sz="2200" dirty="0"/>
          </a:p>
        </p:txBody>
      </p:sp>
      <p:pic>
        <p:nvPicPr>
          <p:cNvPr id="11" name="Picture 5" descr="ppt VIIa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628" y="857239"/>
            <a:ext cx="3454400" cy="707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43636" y="1821651"/>
            <a:ext cx="1743075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714876" y="1714494"/>
            <a:ext cx="13716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777194" y="1821652"/>
            <a:ext cx="1295400" cy="621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18 Objeto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7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Rectangle 1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1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14 Imagen" descr="Hoja 3 - 2014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18" name="17 CuadroTexto"/>
          <p:cNvSpPr txBox="1"/>
          <p:nvPr>
            <p:custDataLst>
              <p:tags r:id="rId4"/>
            </p:custDataLst>
          </p:nvPr>
        </p:nvSpPr>
        <p:spPr>
          <a:xfrm>
            <a:off x="780873" y="53561"/>
            <a:ext cx="65295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altLang="fr-FR" b="1" dirty="0" smtClean="0">
                <a:solidFill>
                  <a:schemeClr val="bg1"/>
                </a:solidFill>
              </a:rPr>
              <a:t>QUÉ ES PEFC? </a:t>
            </a:r>
            <a:br>
              <a:rPr lang="en-GB" altLang="fr-FR" b="1" dirty="0" smtClean="0">
                <a:solidFill>
                  <a:schemeClr val="bg1"/>
                </a:solidFill>
              </a:rPr>
            </a:br>
            <a:r>
              <a:rPr lang="es-ES" altLang="fr-FR" b="1" dirty="0" smtClean="0">
                <a:solidFill>
                  <a:schemeClr val="bg1"/>
                </a:solidFill>
              </a:rPr>
              <a:t>Programa de reconocimiento de Sistemas de Certificación Forestal</a:t>
            </a:r>
            <a:endParaRPr lang="es-AR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 bwMode="gray">
          <a:xfrm>
            <a:off x="428596" y="750081"/>
            <a:ext cx="8715404" cy="2737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r>
              <a:rPr lang="en-GB" sz="1600" dirty="0"/>
              <a:t> </a:t>
            </a:r>
            <a:r>
              <a:rPr lang="en-GB" sz="1600" b="1" dirty="0"/>
              <a:t>PEFC</a:t>
            </a:r>
            <a:r>
              <a:rPr lang="en-GB" sz="1600" dirty="0"/>
              <a:t> </a:t>
            </a:r>
            <a:r>
              <a:rPr lang="en-GB" sz="1600" dirty="0" err="1"/>
              <a:t>es</a:t>
            </a:r>
            <a:r>
              <a:rPr lang="en-GB" sz="1600" dirty="0"/>
              <a:t> </a:t>
            </a:r>
            <a:r>
              <a:rPr lang="en-GB" sz="1600" dirty="0" err="1"/>
              <a:t>una</a:t>
            </a:r>
            <a:r>
              <a:rPr lang="en-GB" sz="1600" dirty="0"/>
              <a:t> </a:t>
            </a:r>
            <a:r>
              <a:rPr lang="en-GB" sz="1600" b="1" dirty="0" err="1">
                <a:solidFill>
                  <a:srgbClr val="0000FF"/>
                </a:solidFill>
              </a:rPr>
              <a:t>alianza</a:t>
            </a:r>
            <a:r>
              <a:rPr lang="en-GB" sz="1600" b="1" dirty="0">
                <a:solidFill>
                  <a:srgbClr val="0000FF"/>
                </a:solidFill>
              </a:rPr>
              <a:t> global sin </a:t>
            </a:r>
            <a:r>
              <a:rPr lang="en-GB" sz="1600" b="1" dirty="0" smtClean="0">
                <a:solidFill>
                  <a:srgbClr val="0000FF"/>
                </a:solidFill>
              </a:rPr>
              <a:t>fines </a:t>
            </a:r>
            <a:r>
              <a:rPr lang="en-GB" sz="1600" b="1" dirty="0">
                <a:solidFill>
                  <a:srgbClr val="0000FF"/>
                </a:solidFill>
              </a:rPr>
              <a:t>de </a:t>
            </a:r>
            <a:r>
              <a:rPr lang="en-GB" sz="1600" b="1" dirty="0" err="1">
                <a:solidFill>
                  <a:srgbClr val="0000FF"/>
                </a:solidFill>
              </a:rPr>
              <a:t>lucro</a:t>
            </a:r>
            <a:r>
              <a:rPr lang="en-GB" sz="1600" b="1" dirty="0">
                <a:solidFill>
                  <a:srgbClr val="0000FF"/>
                </a:solidFill>
              </a:rPr>
              <a:t> </a:t>
            </a:r>
            <a:r>
              <a:rPr lang="en-GB" sz="1600" dirty="0"/>
              <a:t>de Sistemas Nacionales de </a:t>
            </a:r>
            <a:r>
              <a:rPr lang="en-GB" sz="1600" dirty="0" err="1"/>
              <a:t>certificación</a:t>
            </a:r>
            <a:r>
              <a:rPr lang="en-GB" sz="1600" dirty="0"/>
              <a:t> </a:t>
            </a:r>
            <a:r>
              <a:rPr lang="en-GB" sz="1600" dirty="0" err="1" smtClean="0"/>
              <a:t>forestal</a:t>
            </a:r>
            <a:r>
              <a:rPr lang="en-GB" sz="1600" dirty="0" smtClean="0"/>
              <a:t>.</a:t>
            </a:r>
            <a:endParaRPr lang="en-GB" sz="1600" dirty="0"/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endParaRPr lang="en-GB" sz="1600" dirty="0"/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r>
              <a:rPr lang="en-GB" sz="1600" dirty="0"/>
              <a:t> </a:t>
            </a:r>
            <a:r>
              <a:rPr lang="en-GB" sz="1600" b="1" dirty="0"/>
              <a:t>PEFC</a:t>
            </a:r>
            <a:r>
              <a:rPr lang="en-GB" sz="1600" dirty="0"/>
              <a:t> </a:t>
            </a:r>
            <a:r>
              <a:rPr lang="en-GB" sz="1600" dirty="0" err="1"/>
              <a:t>promueve</a:t>
            </a:r>
            <a:r>
              <a:rPr lang="en-GB" sz="1600" dirty="0"/>
              <a:t> la </a:t>
            </a:r>
            <a:r>
              <a:rPr lang="en-GB" sz="1600" b="1" dirty="0" err="1">
                <a:solidFill>
                  <a:srgbClr val="0000FF"/>
                </a:solidFill>
              </a:rPr>
              <a:t>Gestión</a:t>
            </a:r>
            <a:r>
              <a:rPr lang="en-GB" sz="1600" b="1" dirty="0">
                <a:solidFill>
                  <a:srgbClr val="0000FF"/>
                </a:solidFill>
              </a:rPr>
              <a:t> </a:t>
            </a:r>
            <a:r>
              <a:rPr lang="en-GB" sz="1600" b="1" dirty="0" err="1">
                <a:solidFill>
                  <a:srgbClr val="0000FF"/>
                </a:solidFill>
              </a:rPr>
              <a:t>Sostenible</a:t>
            </a:r>
            <a:r>
              <a:rPr lang="en-GB" sz="1600" b="1" dirty="0">
                <a:solidFill>
                  <a:srgbClr val="0000FF"/>
                </a:solidFill>
              </a:rPr>
              <a:t> de los </a:t>
            </a:r>
            <a:r>
              <a:rPr lang="en-GB" sz="1600" b="1" dirty="0" err="1">
                <a:solidFill>
                  <a:srgbClr val="0000FF"/>
                </a:solidFill>
              </a:rPr>
              <a:t>Bosques</a:t>
            </a:r>
            <a:r>
              <a:rPr lang="en-GB" sz="1600" b="1" dirty="0">
                <a:solidFill>
                  <a:srgbClr val="0000FF"/>
                </a:solidFill>
              </a:rPr>
              <a:t> </a:t>
            </a:r>
            <a:r>
              <a:rPr lang="en-GB" sz="1600" dirty="0"/>
              <a:t>para </a:t>
            </a:r>
            <a:r>
              <a:rPr lang="en-GB" sz="1600" dirty="0" err="1"/>
              <a:t>garantizar</a:t>
            </a:r>
            <a:r>
              <a:rPr lang="en-GB" sz="1600" dirty="0"/>
              <a:t> </a:t>
            </a:r>
            <a:r>
              <a:rPr lang="en-GB" sz="1600" dirty="0" err="1"/>
              <a:t>su</a:t>
            </a:r>
            <a:r>
              <a:rPr lang="en-GB" sz="1600" dirty="0"/>
              <a:t> </a:t>
            </a:r>
            <a:r>
              <a:rPr lang="en-GB" sz="1600" dirty="0" err="1"/>
              <a:t>conservación</a:t>
            </a:r>
            <a:r>
              <a:rPr lang="en-GB" sz="1600" dirty="0"/>
              <a:t> para </a:t>
            </a:r>
            <a:r>
              <a:rPr lang="en-GB" sz="1600" dirty="0" err="1"/>
              <a:t>futuras</a:t>
            </a:r>
            <a:r>
              <a:rPr lang="en-GB" sz="1600" dirty="0"/>
              <a:t> </a:t>
            </a:r>
            <a:r>
              <a:rPr lang="en-GB" sz="1600" dirty="0" err="1" smtClean="0"/>
              <a:t>generaciones</a:t>
            </a:r>
            <a:r>
              <a:rPr lang="en-GB" sz="1600" dirty="0" smtClean="0"/>
              <a:t>.</a:t>
            </a:r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endParaRPr lang="en-GB" sz="1600" dirty="0" smtClean="0"/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r>
              <a:rPr lang="en-GB" sz="1600" b="1" dirty="0" smtClean="0"/>
              <a:t>PEFC</a:t>
            </a:r>
            <a:r>
              <a:rPr lang="en-GB" sz="1600" dirty="0" smtClean="0"/>
              <a:t> </a:t>
            </a:r>
            <a:r>
              <a:rPr lang="en-GB" sz="1600" dirty="0" err="1" smtClean="0"/>
              <a:t>fomenta</a:t>
            </a:r>
            <a:r>
              <a:rPr lang="en-GB" sz="1600" dirty="0" smtClean="0"/>
              <a:t> el </a:t>
            </a:r>
            <a:r>
              <a:rPr lang="en-GB" sz="1600" dirty="0" err="1" smtClean="0"/>
              <a:t>uso</a:t>
            </a:r>
            <a:r>
              <a:rPr lang="en-GB" sz="1600" dirty="0" smtClean="0"/>
              <a:t> de </a:t>
            </a:r>
            <a:r>
              <a:rPr lang="en-GB" sz="1600" b="1" dirty="0" err="1" smtClean="0">
                <a:solidFill>
                  <a:srgbClr val="0000FF"/>
                </a:solidFill>
              </a:rPr>
              <a:t>madera</a:t>
            </a:r>
            <a:r>
              <a:rPr lang="en-GB" sz="1600" b="1" dirty="0" smtClean="0">
                <a:solidFill>
                  <a:srgbClr val="0000FF"/>
                </a:solidFill>
              </a:rPr>
              <a:t> </a:t>
            </a:r>
            <a:r>
              <a:rPr lang="en-GB" sz="1600" b="1" dirty="0" err="1" smtClean="0">
                <a:solidFill>
                  <a:srgbClr val="0000FF"/>
                </a:solidFill>
              </a:rPr>
              <a:t>certificada</a:t>
            </a:r>
            <a:r>
              <a:rPr lang="en-GB" sz="1600" b="1" dirty="0" smtClean="0">
                <a:solidFill>
                  <a:srgbClr val="0000FF"/>
                </a:solidFill>
              </a:rPr>
              <a:t> </a:t>
            </a:r>
            <a:r>
              <a:rPr lang="en-GB" sz="1600" dirty="0" smtClean="0"/>
              <a:t>y </a:t>
            </a:r>
            <a:r>
              <a:rPr lang="en-GB" sz="1600" dirty="0" err="1" smtClean="0"/>
              <a:t>sus</a:t>
            </a:r>
            <a:r>
              <a:rPr lang="en-GB" sz="1600" dirty="0" smtClean="0"/>
              <a:t> </a:t>
            </a:r>
            <a:r>
              <a:rPr lang="en-GB" sz="1600" dirty="0" err="1" smtClean="0"/>
              <a:t>derivados</a:t>
            </a:r>
            <a:r>
              <a:rPr lang="en-GB" sz="1600" dirty="0" smtClean="0"/>
              <a:t> a </a:t>
            </a:r>
            <a:r>
              <a:rPr lang="en-GB" sz="1600" dirty="0" err="1" smtClean="0"/>
              <a:t>través</a:t>
            </a:r>
            <a:r>
              <a:rPr lang="en-GB" sz="1600" dirty="0" smtClean="0"/>
              <a:t> de la </a:t>
            </a:r>
            <a:r>
              <a:rPr lang="en-GB" sz="1600" dirty="0" err="1" smtClean="0"/>
              <a:t>comunicación</a:t>
            </a:r>
            <a:r>
              <a:rPr lang="en-GB" sz="1600" dirty="0" smtClean="0"/>
              <a:t> y el </a:t>
            </a:r>
            <a:r>
              <a:rPr lang="en-GB" sz="1600" dirty="0" err="1" smtClean="0"/>
              <a:t>uso</a:t>
            </a:r>
            <a:r>
              <a:rPr lang="en-GB" sz="1600" dirty="0" smtClean="0"/>
              <a:t> de </a:t>
            </a:r>
            <a:r>
              <a:rPr lang="en-GB" sz="1600" dirty="0" err="1" smtClean="0"/>
              <a:t>su</a:t>
            </a:r>
            <a:r>
              <a:rPr lang="en-GB" sz="1600" dirty="0" smtClean="0"/>
              <a:t> logo (</a:t>
            </a:r>
            <a:r>
              <a:rPr lang="en-GB" sz="1600" dirty="0" err="1" smtClean="0"/>
              <a:t>marca</a:t>
            </a:r>
            <a:r>
              <a:rPr lang="en-GB" sz="1600" dirty="0" smtClean="0"/>
              <a:t>).</a:t>
            </a:r>
            <a:endParaRPr lang="en-GB" sz="1600" dirty="0"/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endParaRPr lang="en-GB" sz="1600" dirty="0"/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r>
              <a:rPr lang="es-ES" sz="1600" b="1" dirty="0" smtClean="0"/>
              <a:t>PEFC</a:t>
            </a:r>
            <a:r>
              <a:rPr lang="es-ES" sz="1600" dirty="0" smtClean="0"/>
              <a:t> </a:t>
            </a:r>
            <a:r>
              <a:rPr lang="es-ES" sz="1600" dirty="0"/>
              <a:t>e</a:t>
            </a:r>
            <a:r>
              <a:rPr lang="es-ES" sz="1600" dirty="0" smtClean="0"/>
              <a:t>s </a:t>
            </a:r>
            <a:r>
              <a:rPr lang="es-ES" sz="1600" dirty="0"/>
              <a:t>el </a:t>
            </a:r>
            <a:r>
              <a:rPr lang="es-ES" sz="1600" b="1" dirty="0">
                <a:solidFill>
                  <a:srgbClr val="0000FF"/>
                </a:solidFill>
              </a:rPr>
              <a:t>Sistema de Certificación líder a nivel </a:t>
            </a:r>
            <a:r>
              <a:rPr lang="es-ES" sz="1600" b="1" dirty="0" smtClean="0">
                <a:solidFill>
                  <a:srgbClr val="0000FF"/>
                </a:solidFill>
              </a:rPr>
              <a:t>mundial </a:t>
            </a:r>
            <a:r>
              <a:rPr lang="es-ES" sz="1600" dirty="0" smtClean="0"/>
              <a:t>con 264 millones de has certificadas (el </a:t>
            </a:r>
            <a:r>
              <a:rPr lang="es-ES" sz="1600" dirty="0"/>
              <a:t>60% de la superficie forestal mundial </a:t>
            </a:r>
            <a:r>
              <a:rPr lang="es-ES" sz="1600" dirty="0" smtClean="0"/>
              <a:t>certificada).</a:t>
            </a:r>
            <a:endParaRPr lang="es-ES" sz="1600" dirty="0"/>
          </a:p>
          <a:p>
            <a:pPr marL="180000" indent="-180000">
              <a:buClr>
                <a:srgbClr val="0000FF"/>
              </a:buClr>
            </a:pPr>
            <a:endParaRPr lang="es-ES" sz="1600" dirty="0"/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r>
              <a:rPr lang="es-ES" sz="1600" dirty="0"/>
              <a:t> </a:t>
            </a:r>
            <a:r>
              <a:rPr lang="es-ES" sz="1600" b="1" dirty="0" smtClean="0"/>
              <a:t>PEFC</a:t>
            </a:r>
            <a:r>
              <a:rPr lang="es-ES" sz="1600" dirty="0" smtClean="0"/>
              <a:t> tiene su </a:t>
            </a:r>
            <a:r>
              <a:rPr lang="es-ES" sz="1600" dirty="0"/>
              <a:t>sede en Ginebra (Suiza) y </a:t>
            </a:r>
            <a:r>
              <a:rPr lang="es-ES" sz="1600" dirty="0" smtClean="0"/>
              <a:t>el consejo está formado por </a:t>
            </a:r>
            <a:r>
              <a:rPr lang="es-ES" sz="1600" dirty="0"/>
              <a:t>39 </a:t>
            </a:r>
            <a:r>
              <a:rPr lang="es-ES" sz="1600" dirty="0" smtClean="0"/>
              <a:t>Secretarias Nacionales </a:t>
            </a:r>
            <a:r>
              <a:rPr lang="en-GB" sz="1600" dirty="0" smtClean="0"/>
              <a:t>PEFC de </a:t>
            </a:r>
            <a:r>
              <a:rPr lang="en-GB" sz="1600" dirty="0" err="1" smtClean="0"/>
              <a:t>sus</a:t>
            </a:r>
            <a:r>
              <a:rPr lang="en-GB" sz="1600" dirty="0" smtClean="0"/>
              <a:t> </a:t>
            </a:r>
            <a:r>
              <a:rPr lang="en-GB" sz="1600" dirty="0" err="1" smtClean="0"/>
              <a:t>respectivos</a:t>
            </a:r>
            <a:r>
              <a:rPr lang="en-GB" sz="1600" dirty="0" smtClean="0"/>
              <a:t> </a:t>
            </a:r>
            <a:r>
              <a:rPr lang="en-GB" sz="1600" dirty="0" err="1" smtClean="0"/>
              <a:t>países</a:t>
            </a:r>
            <a:r>
              <a:rPr lang="en-GB" sz="1600" dirty="0" smtClean="0"/>
              <a:t>. </a:t>
            </a:r>
            <a:endParaRPr lang="en-GB" sz="1600" dirty="0"/>
          </a:p>
          <a:p>
            <a:pPr>
              <a:lnSpc>
                <a:spcPct val="110000"/>
              </a:lnSpc>
              <a:buFont typeface="Arial" charset="0"/>
              <a:buNone/>
            </a:pPr>
            <a:endParaRPr lang="es-ES" sz="1600" dirty="0"/>
          </a:p>
        </p:txBody>
      </p:sp>
      <p:pic>
        <p:nvPicPr>
          <p:cNvPr id="8" name="Picture 73" descr="PEFC_LOGO_RGB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723878"/>
            <a:ext cx="1238702" cy="103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18 Objeto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Rectangle 1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1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14 Imagen" descr="Hoja 3 - 2014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18" name="17 CuadroTexto"/>
          <p:cNvSpPr txBox="1"/>
          <p:nvPr>
            <p:custDataLst>
              <p:tags r:id="rId4"/>
            </p:custDataLst>
          </p:nvPr>
        </p:nvSpPr>
        <p:spPr>
          <a:xfrm>
            <a:off x="2500299" y="242541"/>
            <a:ext cx="4289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PRESENCIA DE PEFC A NIVEL MUNDIAL</a:t>
            </a:r>
            <a:endParaRPr lang="en-CA" sz="2000" b="1" dirty="0">
              <a:solidFill>
                <a:schemeClr val="bg1"/>
              </a:solidFill>
            </a:endParaRPr>
          </a:p>
        </p:txBody>
      </p:sp>
      <p:pic>
        <p:nvPicPr>
          <p:cNvPr id="7" name="Image 8" descr="02_Developing_a_System_2015_03_10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781060"/>
            <a:ext cx="9144000" cy="329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3 CuadroTexto"/>
          <p:cNvSpPr txBox="1">
            <a:spLocks noChangeArrowheads="1"/>
          </p:cNvSpPr>
          <p:nvPr/>
        </p:nvSpPr>
        <p:spPr bwMode="auto">
          <a:xfrm>
            <a:off x="4429124" y="4018369"/>
            <a:ext cx="4286280" cy="338554"/>
          </a:xfrm>
          <a:prstGeom prst="rect">
            <a:avLst/>
          </a:prstGeom>
          <a:gradFill>
            <a:gsLst>
              <a:gs pos="0">
                <a:srgbClr val="A3C4FF"/>
              </a:gs>
              <a:gs pos="0">
                <a:srgbClr val="A3C4FF"/>
              </a:gs>
              <a:gs pos="35000">
                <a:schemeClr val="accent1">
                  <a:hueOff val="0"/>
                  <a:satOff val="0"/>
                  <a:lumOff val="0"/>
                  <a:alphaOff val="0"/>
                  <a:tint val="37000"/>
                  <a:satMod val="30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tint val="15000"/>
                  <a:satMod val="350000"/>
                </a:schemeClr>
              </a:gs>
            </a:gsLst>
            <a:lin ang="162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600" b="1" dirty="0"/>
              <a:t>36 países con Sistema PEFC </a:t>
            </a:r>
            <a:r>
              <a:rPr lang="es-ES" sz="1600" b="1" dirty="0" smtClean="0"/>
              <a:t>de GFS y 70 con </a:t>
            </a:r>
            <a:r>
              <a:rPr lang="es-ES" sz="1600" b="1" dirty="0" err="1" smtClean="0"/>
              <a:t>CdC.</a:t>
            </a:r>
            <a:r>
              <a:rPr lang="es-ES" sz="1600" b="1" dirty="0" smtClean="0"/>
              <a:t> </a:t>
            </a:r>
            <a:endParaRPr lang="es-ES" sz="1600" b="1" dirty="0"/>
          </a:p>
        </p:txBody>
      </p:sp>
      <p:sp>
        <p:nvSpPr>
          <p:cNvPr id="10" name="13 CuadroTexto"/>
          <p:cNvSpPr txBox="1">
            <a:spLocks noChangeArrowheads="1"/>
          </p:cNvSpPr>
          <p:nvPr/>
        </p:nvSpPr>
        <p:spPr bwMode="auto">
          <a:xfrm>
            <a:off x="4429124" y="4353817"/>
            <a:ext cx="4286280" cy="338554"/>
          </a:xfrm>
          <a:prstGeom prst="rect">
            <a:avLst/>
          </a:prstGeom>
          <a:gradFill>
            <a:gsLst>
              <a:gs pos="0">
                <a:srgbClr val="A3C4FF"/>
              </a:gs>
              <a:gs pos="0">
                <a:srgbClr val="A3C4FF"/>
              </a:gs>
              <a:gs pos="35000">
                <a:schemeClr val="accent1">
                  <a:hueOff val="0"/>
                  <a:satOff val="0"/>
                  <a:lumOff val="0"/>
                  <a:alphaOff val="0"/>
                  <a:tint val="37000"/>
                  <a:satMod val="30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tint val="15000"/>
                  <a:satMod val="350000"/>
                </a:schemeClr>
              </a:gs>
            </a:gsLst>
            <a:lin ang="162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600" b="1" dirty="0" smtClean="0"/>
              <a:t>17 países con Sistema en desarrollo.</a:t>
            </a:r>
            <a:endParaRPr lang="es-AR" sz="1600" dirty="0"/>
          </a:p>
        </p:txBody>
      </p:sp>
      <p:pic>
        <p:nvPicPr>
          <p:cNvPr id="9" name="Image 9" descr="full_key_transp_400dpi.png"/>
          <p:cNvPicPr>
            <a:picLocks noChangeAspect="1"/>
          </p:cNvPicPr>
          <p:nvPr/>
        </p:nvPicPr>
        <p:blipFill>
          <a:blip r:embed="rId9"/>
          <a:srcRect r="89902" b="77445"/>
          <a:stretch>
            <a:fillRect/>
          </a:stretch>
        </p:blipFill>
        <p:spPr>
          <a:xfrm>
            <a:off x="142844" y="4077097"/>
            <a:ext cx="251420" cy="158022"/>
          </a:xfrm>
          <a:prstGeom prst="rect">
            <a:avLst/>
          </a:prstGeom>
        </p:spPr>
      </p:pic>
      <p:pic>
        <p:nvPicPr>
          <p:cNvPr id="11" name="Image 10" descr="full_key_transp_400dpi.png"/>
          <p:cNvPicPr>
            <a:picLocks noChangeAspect="1"/>
          </p:cNvPicPr>
          <p:nvPr/>
        </p:nvPicPr>
        <p:blipFill>
          <a:blip r:embed="rId9"/>
          <a:srcRect t="27899" r="92771" b="46856"/>
          <a:stretch>
            <a:fillRect/>
          </a:stretch>
        </p:blipFill>
        <p:spPr>
          <a:xfrm>
            <a:off x="142844" y="4272561"/>
            <a:ext cx="179982" cy="176872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335672" y="4235119"/>
            <a:ext cx="319612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dirty="0" smtClean="0"/>
              <a:t>Sistemas Nacionales en desarrollo</a:t>
            </a:r>
            <a:endParaRPr lang="es-ES" sz="17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22826" y="4020805"/>
            <a:ext cx="372409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dirty="0" smtClean="0"/>
              <a:t>Sistemas Nacionales homologados PEFC</a:t>
            </a:r>
            <a:endParaRPr lang="es-ES" sz="17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18 Objeto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Rectangle 1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1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14 Imagen" descr="Hoja 3 - 2014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18" name="17 CuadroTexto"/>
          <p:cNvSpPr txBox="1"/>
          <p:nvPr>
            <p:custDataLst>
              <p:tags r:id="rId4"/>
            </p:custDataLst>
          </p:nvPr>
        </p:nvSpPr>
        <p:spPr>
          <a:xfrm>
            <a:off x="2500298" y="242541"/>
            <a:ext cx="4155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POR QUÉ CERFOAR - PEFC Argentina?</a:t>
            </a:r>
            <a:endParaRPr lang="es-AR" sz="20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Content Placeholder 3"/>
          <p:cNvSpPr>
            <a:spLocks/>
          </p:cNvSpPr>
          <p:nvPr/>
        </p:nvSpPr>
        <p:spPr bwMode="gray">
          <a:xfrm>
            <a:off x="389022" y="696503"/>
            <a:ext cx="8612134" cy="3107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419100" indent="-419100">
              <a:lnSpc>
                <a:spcPct val="110000"/>
              </a:lnSpc>
              <a:buClr>
                <a:srgbClr val="65A02E"/>
              </a:buClr>
              <a:buFont typeface="Wingdings" pitchFamily="2" charset="2"/>
              <a:buNone/>
            </a:pPr>
            <a:r>
              <a:rPr lang="es-AR" sz="2000" b="1" dirty="0" smtClean="0"/>
              <a:t>Ventajas </a:t>
            </a:r>
            <a:r>
              <a:rPr lang="es-AR" sz="2000" b="1" dirty="0"/>
              <a:t>del </a:t>
            </a:r>
            <a:r>
              <a:rPr lang="es-AR" sz="2000" b="1" dirty="0">
                <a:solidFill>
                  <a:srgbClr val="0000FF"/>
                </a:solidFill>
              </a:rPr>
              <a:t>Enfoque </a:t>
            </a:r>
            <a:r>
              <a:rPr lang="es-AR" sz="2000" b="1" dirty="0" smtClean="0">
                <a:solidFill>
                  <a:srgbClr val="0000FF"/>
                </a:solidFill>
              </a:rPr>
              <a:t>PEFC</a:t>
            </a:r>
          </a:p>
          <a:p>
            <a:pPr marL="419100" indent="-419100">
              <a:lnSpc>
                <a:spcPct val="110000"/>
              </a:lnSpc>
              <a:buClr>
                <a:srgbClr val="65A02E"/>
              </a:buClr>
              <a:buFont typeface="Wingdings" pitchFamily="2" charset="2"/>
              <a:buNone/>
            </a:pPr>
            <a:endParaRPr lang="es-AR" sz="1000" dirty="0" smtClean="0"/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dirty="0" smtClean="0"/>
              <a:t>Se enmarca dentro de la </a:t>
            </a:r>
            <a:r>
              <a:rPr lang="es-AR" sz="1600" b="1" dirty="0" smtClean="0"/>
              <a:t>política del Grupo </a:t>
            </a:r>
            <a:r>
              <a:rPr lang="es-AR" sz="1600" b="1" dirty="0" err="1" smtClean="0"/>
              <a:t>Zucamor</a:t>
            </a:r>
            <a:r>
              <a:rPr lang="es-AR" sz="1600" dirty="0" smtClean="0"/>
              <a:t>, compromiso público de la mejora continua en sus procesos productivos.</a:t>
            </a:r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endParaRPr lang="es-AR" sz="1600" dirty="0" smtClean="0"/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dirty="0" smtClean="0"/>
              <a:t>Certificar a través de un tercero el manejo forestal responsable,</a:t>
            </a:r>
            <a:r>
              <a:rPr lang="es-AR" sz="1600" b="1" dirty="0" smtClean="0"/>
              <a:t> genera confianza</a:t>
            </a:r>
            <a:r>
              <a:rPr lang="es-AR" sz="1600" dirty="0" smtClean="0"/>
              <a:t>.</a:t>
            </a:r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endParaRPr lang="es-AR" sz="1600" dirty="0" smtClean="0"/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b="1" dirty="0" smtClean="0"/>
              <a:t> </a:t>
            </a:r>
            <a:r>
              <a:rPr lang="es-AR" sz="1600" dirty="0" smtClean="0"/>
              <a:t>PEFC es un sistema de certificación </a:t>
            </a:r>
            <a:r>
              <a:rPr lang="es-AR" sz="1600" b="1" dirty="0" smtClean="0"/>
              <a:t>ampliamente reconocido y difundido </a:t>
            </a:r>
            <a:r>
              <a:rPr lang="es-AR" sz="1600" dirty="0" smtClean="0"/>
              <a:t>en el mundo (263 millones de has).</a:t>
            </a:r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endParaRPr lang="es-AR" sz="1600" dirty="0" smtClean="0"/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dirty="0" smtClean="0"/>
              <a:t>Nos permite </a:t>
            </a:r>
            <a:r>
              <a:rPr lang="es-AR" sz="1600" b="1" dirty="0" smtClean="0"/>
              <a:t>diferenciar nuestros productos y nuestra gestión </a:t>
            </a:r>
            <a:r>
              <a:rPr lang="es-AR" sz="1600" dirty="0" smtClean="0"/>
              <a:t>con un sello reconocido internacionalmente.</a:t>
            </a:r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endParaRPr lang="es-AR" sz="1600" dirty="0" smtClean="0"/>
          </a:p>
          <a:p>
            <a:pPr marL="180000" indent="-180000"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b="1" dirty="0" smtClean="0"/>
              <a:t>Mejora la imagen social del sector forestal </a:t>
            </a:r>
            <a:r>
              <a:rPr lang="es-AR" sz="1600" dirty="0" smtClean="0"/>
              <a:t>ya que validamos la utilización responsable de los recursos naturales conservando la biodiversidad de los ecosistemas.</a:t>
            </a:r>
            <a:endParaRPr lang="es-AR" sz="1600" dirty="0"/>
          </a:p>
          <a:p>
            <a:pPr marL="419100" indent="-419100">
              <a:lnSpc>
                <a:spcPct val="120000"/>
              </a:lnSpc>
              <a:buClr>
                <a:srgbClr val="65A02E"/>
              </a:buClr>
            </a:pPr>
            <a:endParaRPr lang="es-AR" sz="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18 Objeto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9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Rectangle 1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1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14 Imagen" descr="Hoja 3 - 2014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18" name="17 CuadroTexto"/>
          <p:cNvSpPr txBox="1"/>
          <p:nvPr>
            <p:custDataLst>
              <p:tags r:id="rId4"/>
            </p:custDataLst>
          </p:nvPr>
        </p:nvSpPr>
        <p:spPr>
          <a:xfrm>
            <a:off x="2500298" y="242541"/>
            <a:ext cx="4155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POR QUÉ CERFOAR - PEFC Argentina?</a:t>
            </a:r>
            <a:endParaRPr lang="es-AR" sz="20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Content Placeholder 3"/>
          <p:cNvSpPr>
            <a:spLocks/>
          </p:cNvSpPr>
          <p:nvPr/>
        </p:nvSpPr>
        <p:spPr bwMode="gray">
          <a:xfrm>
            <a:off x="179512" y="696502"/>
            <a:ext cx="8821645" cy="4125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419100" indent="-419100">
              <a:lnSpc>
                <a:spcPct val="110000"/>
              </a:lnSpc>
              <a:buClr>
                <a:srgbClr val="65A02E"/>
              </a:buClr>
              <a:buFont typeface="Wingdings" pitchFamily="2" charset="2"/>
              <a:buNone/>
            </a:pPr>
            <a:r>
              <a:rPr lang="es-AR" sz="2000" b="1" dirty="0" smtClean="0"/>
              <a:t>Ventajas </a:t>
            </a:r>
            <a:r>
              <a:rPr lang="es-AR" sz="2000" b="1" dirty="0"/>
              <a:t>del </a:t>
            </a:r>
            <a:r>
              <a:rPr lang="es-AR" sz="2000" b="1" dirty="0">
                <a:solidFill>
                  <a:srgbClr val="0000FF"/>
                </a:solidFill>
              </a:rPr>
              <a:t>Enfoque </a:t>
            </a:r>
            <a:r>
              <a:rPr lang="es-AR" sz="2000" b="1" dirty="0" smtClean="0">
                <a:solidFill>
                  <a:srgbClr val="0000FF"/>
                </a:solidFill>
              </a:rPr>
              <a:t>PEFC</a:t>
            </a:r>
          </a:p>
          <a:p>
            <a:pPr marL="419100" indent="-419100">
              <a:lnSpc>
                <a:spcPct val="110000"/>
              </a:lnSpc>
              <a:buClr>
                <a:srgbClr val="65A02E"/>
              </a:buClr>
              <a:buFont typeface="Wingdings" pitchFamily="2" charset="2"/>
              <a:buNone/>
            </a:pPr>
            <a:endParaRPr lang="es-AR" sz="1000" b="1" dirty="0" smtClean="0">
              <a:solidFill>
                <a:srgbClr val="0000FF"/>
              </a:solidFill>
            </a:endParaRPr>
          </a:p>
          <a:p>
            <a:pPr marL="180000" indent="-180000">
              <a:lnSpc>
                <a:spcPct val="140000"/>
              </a:lnSpc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dirty="0" smtClean="0"/>
              <a:t>Las Normas de certificación forestal son </a:t>
            </a:r>
            <a:r>
              <a:rPr lang="es-AR" sz="1600" b="1" dirty="0" smtClean="0"/>
              <a:t>específicas de cada país</a:t>
            </a:r>
            <a:r>
              <a:rPr lang="es-AR" sz="1600" dirty="0" smtClean="0"/>
              <a:t>.</a:t>
            </a:r>
          </a:p>
          <a:p>
            <a:pPr marL="360000" lvl="3" indent="-180000">
              <a:lnSpc>
                <a:spcPct val="130000"/>
              </a:lnSpc>
              <a:buClr>
                <a:srgbClr val="0000FF"/>
              </a:buClr>
              <a:buSzPct val="100000"/>
              <a:buFont typeface="Wingdings" pitchFamily="2" charset="2"/>
              <a:buChar char="ü"/>
            </a:pPr>
            <a:r>
              <a:rPr lang="es-AR" sz="1400" dirty="0" smtClean="0"/>
              <a:t>adaptación </a:t>
            </a:r>
            <a:r>
              <a:rPr lang="es-AR" sz="1400" dirty="0"/>
              <a:t>a las condiciones locales del bosque – ecología, </a:t>
            </a:r>
            <a:r>
              <a:rPr lang="es-AR" sz="1400" dirty="0" smtClean="0"/>
              <a:t>propiedad.</a:t>
            </a:r>
            <a:endParaRPr lang="es-AR" sz="1400" dirty="0"/>
          </a:p>
          <a:p>
            <a:pPr marL="360000" lvl="3" indent="-180000">
              <a:lnSpc>
                <a:spcPct val="130000"/>
              </a:lnSpc>
              <a:buClr>
                <a:srgbClr val="0000FF"/>
              </a:buClr>
              <a:buSzPct val="100000"/>
              <a:buFont typeface="Wingdings" pitchFamily="2" charset="2"/>
              <a:buChar char="ü"/>
            </a:pPr>
            <a:r>
              <a:rPr lang="es-AR" sz="1400" dirty="0"/>
              <a:t>adaptación a la legislación </a:t>
            </a:r>
            <a:r>
              <a:rPr lang="es-AR" sz="1400" dirty="0" smtClean="0"/>
              <a:t>local.</a:t>
            </a:r>
            <a:endParaRPr lang="es-AR" sz="1400" dirty="0"/>
          </a:p>
          <a:p>
            <a:pPr marL="360000" lvl="3" indent="-180000">
              <a:lnSpc>
                <a:spcPct val="130000"/>
              </a:lnSpc>
              <a:buClr>
                <a:srgbClr val="0000FF"/>
              </a:buClr>
              <a:buSzPct val="100000"/>
              <a:buFont typeface="Wingdings" pitchFamily="2" charset="2"/>
              <a:buChar char="ü"/>
            </a:pPr>
            <a:r>
              <a:rPr lang="es-AR" sz="1400" dirty="0"/>
              <a:t>integración de las necesidades y expectativas de los stakeholders </a:t>
            </a:r>
            <a:r>
              <a:rPr lang="es-AR" sz="1400" dirty="0" smtClean="0"/>
              <a:t>locales</a:t>
            </a:r>
            <a:r>
              <a:rPr lang="es-AR" sz="1400" dirty="0" smtClean="0"/>
              <a:t>.</a:t>
            </a:r>
            <a:endParaRPr lang="es-AR" sz="1000" dirty="0"/>
          </a:p>
          <a:p>
            <a:pPr marL="180000" indent="-180000">
              <a:lnSpc>
                <a:spcPct val="140000"/>
              </a:lnSpc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b="1" dirty="0"/>
              <a:t>Propiedad nacional</a:t>
            </a:r>
            <a:r>
              <a:rPr lang="es-AR" sz="1600" dirty="0"/>
              <a:t> del Sistema de </a:t>
            </a:r>
            <a:r>
              <a:rPr lang="es-AR" sz="1600" dirty="0" smtClean="0"/>
              <a:t>certificación</a:t>
            </a:r>
            <a:r>
              <a:rPr lang="es-AR" sz="1600" dirty="0" smtClean="0"/>
              <a:t>.</a:t>
            </a:r>
            <a:endParaRPr lang="es-AR" sz="1000" dirty="0"/>
          </a:p>
          <a:p>
            <a:pPr marL="180000" indent="-180000">
              <a:lnSpc>
                <a:spcPct val="140000"/>
              </a:lnSpc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b="1" dirty="0"/>
              <a:t>Flexibilidad</a:t>
            </a:r>
            <a:r>
              <a:rPr lang="es-AR" sz="1600" dirty="0"/>
              <a:t> para cumplir los </a:t>
            </a:r>
            <a:r>
              <a:rPr lang="es-AR" sz="1600" b="1" dirty="0">
                <a:solidFill>
                  <a:srgbClr val="0000FF"/>
                </a:solidFill>
              </a:rPr>
              <a:t>requisitos internacionales </a:t>
            </a:r>
            <a:r>
              <a:rPr lang="es-AR" sz="1600" b="1" dirty="0" smtClean="0">
                <a:solidFill>
                  <a:srgbClr val="0000FF"/>
                </a:solidFill>
              </a:rPr>
              <a:t>PEFC</a:t>
            </a:r>
            <a:r>
              <a:rPr lang="es-AR" sz="1600" b="1" dirty="0" smtClean="0">
                <a:solidFill>
                  <a:srgbClr val="0000FF"/>
                </a:solidFill>
              </a:rPr>
              <a:t>.</a:t>
            </a:r>
            <a:endParaRPr lang="es-AR" sz="1000" b="1" dirty="0">
              <a:solidFill>
                <a:srgbClr val="0000FF"/>
              </a:solidFill>
            </a:endParaRPr>
          </a:p>
          <a:p>
            <a:pPr marL="180000" indent="-180000">
              <a:lnSpc>
                <a:spcPct val="140000"/>
              </a:lnSpc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b="1" dirty="0"/>
              <a:t>Reconocimiento mutuo</a:t>
            </a:r>
            <a:r>
              <a:rPr lang="es-AR" sz="1600" dirty="0"/>
              <a:t> del </a:t>
            </a:r>
            <a:r>
              <a:rPr lang="es-AR" sz="1600" b="1" dirty="0">
                <a:solidFill>
                  <a:srgbClr val="0000FF"/>
                </a:solidFill>
              </a:rPr>
              <a:t>Sistema Argentino a nivel </a:t>
            </a:r>
            <a:r>
              <a:rPr lang="es-AR" sz="1600" b="1" dirty="0" smtClean="0">
                <a:solidFill>
                  <a:srgbClr val="0000FF"/>
                </a:solidFill>
              </a:rPr>
              <a:t>internacional. </a:t>
            </a:r>
            <a:r>
              <a:rPr lang="es-AR" sz="1600" dirty="0" smtClean="0"/>
              <a:t>Norma IRAM 39801:2010</a:t>
            </a:r>
            <a:r>
              <a:rPr lang="es-AR" sz="1600" dirty="0" smtClean="0"/>
              <a:t>.</a:t>
            </a:r>
            <a:endParaRPr lang="es-AR" sz="1000" dirty="0"/>
          </a:p>
          <a:p>
            <a:pPr marL="180000" indent="-180000">
              <a:lnSpc>
                <a:spcPct val="140000"/>
              </a:lnSpc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dirty="0"/>
              <a:t>Sistema preparado para la </a:t>
            </a:r>
            <a:r>
              <a:rPr lang="es-AR" sz="1600" b="1" dirty="0"/>
              <a:t>certificación de pequeños propietarios</a:t>
            </a:r>
            <a:r>
              <a:rPr lang="es-AR" sz="1600" dirty="0"/>
              <a:t> e </a:t>
            </a:r>
            <a:r>
              <a:rPr lang="es-AR" sz="1600" b="1" dirty="0"/>
              <a:t>industriales </a:t>
            </a:r>
            <a:r>
              <a:rPr lang="es-AR" sz="1600" b="1" dirty="0" smtClean="0"/>
              <a:t>forestales</a:t>
            </a:r>
            <a:r>
              <a:rPr lang="es-AR" sz="1600" b="1" dirty="0" smtClean="0"/>
              <a:t>,</a:t>
            </a:r>
            <a:endParaRPr lang="es-AR" sz="1000" dirty="0"/>
          </a:p>
          <a:p>
            <a:pPr marL="180000" indent="-180000">
              <a:lnSpc>
                <a:spcPct val="140000"/>
              </a:lnSpc>
              <a:buClr>
                <a:srgbClr val="0000FF"/>
              </a:buClr>
              <a:buFont typeface="Wingdings" pitchFamily="2" charset="2"/>
              <a:buChar char="§"/>
            </a:pPr>
            <a:r>
              <a:rPr lang="es-AR" sz="1600" b="1" dirty="0"/>
              <a:t>Revisión cada 5 años de la norma</a:t>
            </a:r>
            <a:r>
              <a:rPr lang="es-AR" sz="1600" dirty="0"/>
              <a:t> y de los criterios e indicadores a nivel </a:t>
            </a:r>
            <a:r>
              <a:rPr lang="es-AR" sz="1600" dirty="0" smtClean="0"/>
              <a:t>nacional.</a:t>
            </a:r>
            <a:endParaRPr lang="es-AR" sz="1600" dirty="0"/>
          </a:p>
          <a:p>
            <a:pPr marL="360000" lvl="3" indent="-180000">
              <a:lnSpc>
                <a:spcPct val="130000"/>
              </a:lnSpc>
              <a:buClr>
                <a:srgbClr val="0000FF"/>
              </a:buClr>
              <a:buSzPct val="100000"/>
              <a:buFont typeface="Wingdings" pitchFamily="2" charset="2"/>
              <a:buChar char="ü"/>
            </a:pPr>
            <a:r>
              <a:rPr lang="es-AR" sz="1400" dirty="0"/>
              <a:t>refleja la evolución de las prácticas forestales y la </a:t>
            </a:r>
            <a:r>
              <a:rPr lang="es-AR" sz="1400" dirty="0" smtClean="0"/>
              <a:t>investigación.</a:t>
            </a:r>
            <a:endParaRPr lang="es-AR" sz="1400" dirty="0"/>
          </a:p>
          <a:p>
            <a:pPr marL="360000" lvl="3" indent="-180000">
              <a:lnSpc>
                <a:spcPct val="130000"/>
              </a:lnSpc>
              <a:buClr>
                <a:srgbClr val="0000FF"/>
              </a:buClr>
              <a:buSzPct val="100000"/>
              <a:buFont typeface="Wingdings" pitchFamily="2" charset="2"/>
              <a:buChar char="ü"/>
            </a:pPr>
            <a:r>
              <a:rPr lang="es-AR" sz="1400" dirty="0"/>
              <a:t>refleja los valores de la </a:t>
            </a:r>
            <a:r>
              <a:rPr lang="es-AR" sz="1400" dirty="0" smtClean="0"/>
              <a:t>sociedad.</a:t>
            </a:r>
            <a:endParaRPr lang="es-AR" sz="1600" dirty="0"/>
          </a:p>
          <a:p>
            <a:pPr marL="419100" indent="-419100">
              <a:lnSpc>
                <a:spcPct val="120000"/>
              </a:lnSpc>
              <a:buClr>
                <a:srgbClr val="65A02E"/>
              </a:buClr>
              <a:buFont typeface="Wingdings" pitchFamily="2" charset="2"/>
              <a:buAutoNum type="arabicPeriod"/>
            </a:pPr>
            <a:endParaRPr lang="es-AR" sz="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18 Objeto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6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Rectangle 1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1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14 Imagen" descr="Hoja 3 - 2014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0" y="1"/>
            <a:ext cx="9144000" cy="4999841"/>
          </a:xfrm>
          <a:prstGeom prst="rect">
            <a:avLst/>
          </a:prstGeom>
        </p:spPr>
      </p:pic>
      <p:sp>
        <p:nvSpPr>
          <p:cNvPr id="18" name="17 CuadroTexto"/>
          <p:cNvSpPr txBox="1"/>
          <p:nvPr>
            <p:custDataLst>
              <p:tags r:id="rId4"/>
            </p:custDataLst>
          </p:nvPr>
        </p:nvSpPr>
        <p:spPr>
          <a:xfrm>
            <a:off x="1714480" y="242541"/>
            <a:ext cx="5171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CERTIFICACIÓN FORESTAL – PAPEL MISIONERO</a:t>
            </a:r>
            <a:endParaRPr lang="es-AR" sz="20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0963" name="Picture 3" descr="C:\Users\ayapoudjian\AppData\Local\Microsoft\Windows\Temporary Internet Files\Content.Outlook\31ZPTBN8\Certificado PEFC-CERFOAR PM (2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761" y="696501"/>
            <a:ext cx="4160504" cy="4038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Home Presentaciones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0" y="3327834"/>
            <a:ext cx="91440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3248780" y="3381840"/>
            <a:ext cx="232627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100" b="1" i="1" dirty="0" smtClean="0">
                <a:solidFill>
                  <a:schemeClr val="tx2"/>
                </a:solidFill>
                <a:latin typeface="Myriad Pro" pitchFamily="34" charset="0"/>
                <a:ea typeface="Tahoma" pitchFamily="34" charset="0"/>
                <a:cs typeface="Tahoma" pitchFamily="34" charset="0"/>
              </a:rPr>
              <a:t>MUCHAS GRACIAS</a:t>
            </a:r>
            <a:endParaRPr lang="es-ES" sz="2100" b="1" i="1" dirty="0">
              <a:solidFill>
                <a:schemeClr val="tx2"/>
              </a:solidFill>
              <a:latin typeface="Myriad Pro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S" val="&lt;tags&gt;&lt;tag n=&quot;id&quot; v=&quot;6&quot; /&gt;&lt;tag n=&quot;name&quot; v=&quot;BasicText&quot; /&gt;&lt;/tags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c5PgOybN0uvpLD1xsp6t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aZJ_fDaP06NjaDjXHXlW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krUz.imHUSAUod9SUat4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2LQ4IW94U21KqDpVZB9f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EKpCinp1EGDtan0Gw3Sn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CBn1k8chU6YEdQ7O3J31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GyUarcHHkik_8CiRKQjn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moQPZF0CUy_PcCJB0VRF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GLp_81R7ESg5OcwiEO6X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Jyrplf9Uq7INqVHBYTb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JiWkd4UJE679_pwXVtNa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yl1CUZveUmR1telVoBM_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3Qe76rc70Sa0yX7b0l_7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UTJ6LrM2EylYRKHf2zvJ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.bGN0fUl0aeh13KKm9QX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32ebcl4AECCdDIZoXQOw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Vrol4SXhU.mkH2bgJJrl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PKx.XY0ykqs29xHIXgXM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3XvUpSl4k6hqT.KV_LPA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L7LASYDOUKJDOZrSgmwU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1eqfvmkPUaboImWRNCzq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x1K7ruFSEm9BSvMxmWqw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g5TI.LeM0Oi1a.duJSQa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bm2iqoKsk.YOoe_YX3.I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m2Mj2rezUWo.D5oqxoTW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oLPFJ0lU2JNwpyxjrfh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Ai22QBuEC8LmCQy.9ki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BHvftOKUmIlmE5FCkDh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YgJ0GC1LEyXsN8aBEn2I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JSV.O2JukiQctfM7leIl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ZycgJg8fkeOwszcw4FXW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TcZM7wirkWi547eF.J4x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60MgkpZxEuAbtHVCW4Sc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8sLPNJGEieWnw8NN6u5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e1pU9XeUiQJaENgc5w0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dt2zNgZ7kiXnZP0s34_H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x1jYvTFQE2V4fnCSmP4w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OUFTBQ3KEqnp4zJuNtXN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7Kjvl2ALk2ZKmm.k.Gdn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MKHOBoel06OAkNWsbOK1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6y97NvGFUSewXALDbynj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JmTQeOG1k2dpHSoQ.HIX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Y0x61qeZk2Cguco9VbCA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c5PgOybN0uvpLD1xsp6t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aZJ_fDaP06NjaDjXHXlW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nTnNGmR.UaFjDXQ955tl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nTOlvyAPkiOIvdKD.FJKg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dlignEn1Um83.XeaeS3M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c5PgOybN0uvpLD1xsp6t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aZJ_fDaP06NjaDjXHXlW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GpFVTyIRUuhZqLOXunQk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K996QWApU25ILIMPYqLH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juR0mYu9E6m.RRT.oDgR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IHAwAlaREOJIlt4tZS1z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El_60nk3U6N.nlnV3duA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Hc1hjPUXUanSJVbc1dI7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SiLCTWJeUCzZ3bDnSEb4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SrH81ztCkCDG4fQF3hiI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LCAFRdL1k2jnHvpM8TLP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6ngu69jC0OsfcAb2p9Xf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h2AqLT9Okut9p6sbSck.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ZgiCfLjUir.chYSucVb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cMgQ62q0Wpm2._UzutB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jzl2ppKzE.34nmz0eSwY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EnhkbR9E.UzDcealH_e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n6R5lFXUC4xVSzfWcpIQ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9wrSdWR30aQF6pPVH3uf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.r7UnKZPkWVUw.cXZedu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sk4qtx7F0GvtkjXyJtA3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SiLCTWJeUCzZ3bDnSEb4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FUHMOseakKyc7Lwqw2r_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MPKBxl7UWxBqTYzLwM2w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397cKYqMkWFf1027O5Xwg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Hs7gt47zEaAfhCIP5PkrQ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7dBcJFfhkug6vTO4F8JE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.r7UnKZPkWVUw.cXZedu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sk4qtx7F0GvtkjXyJtA3g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.r7UnKZPkWVUw.cXZeduw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sk4qtx7F0GvtkjXyJtA3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.r7UnKZPkWVUw.cXZedu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sk4qtx7F0GvtkjXyJtA3g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.r7UnKZPkWVUw.cXZedu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sk4qtx7F0GvtkjXyJtA3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.r7UnKZPkWVUw.cXZedu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sk4qtx7F0GvtkjXyJtA3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.r7UnKZPkWVUw.cXZedu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sk4qtx7F0GvtkjXyJtA3g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1703</TotalTime>
  <Words>1129</Words>
  <Application>Microsoft Macintosh PowerPoint</Application>
  <PresentationFormat>Presentación en pantalla (16:9)</PresentationFormat>
  <Paragraphs>193</Paragraphs>
  <Slides>22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4" baseType="lpstr">
      <vt:lpstr>Tema de Office</vt:lpstr>
      <vt:lpstr>think-cell Slide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fvilar</dc:creator>
  <cp:lastModifiedBy>ximena giussani</cp:lastModifiedBy>
  <cp:revision>148</cp:revision>
  <dcterms:created xsi:type="dcterms:W3CDTF">2015-04-13T12:49:35Z</dcterms:created>
  <dcterms:modified xsi:type="dcterms:W3CDTF">2015-05-12T20:48:51Z</dcterms:modified>
</cp:coreProperties>
</file>