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76" r:id="rId4"/>
    <p:sldMasterId id="2147484291" r:id="rId5"/>
  </p:sldMasterIdLst>
  <p:notesMasterIdLst>
    <p:notesMasterId r:id="rId33"/>
  </p:notesMasterIdLst>
  <p:handoutMasterIdLst>
    <p:handoutMasterId r:id="rId34"/>
  </p:handoutMasterIdLst>
  <p:sldIdLst>
    <p:sldId id="431" r:id="rId6"/>
    <p:sldId id="453" r:id="rId7"/>
    <p:sldId id="459" r:id="rId8"/>
    <p:sldId id="452" r:id="rId9"/>
    <p:sldId id="458" r:id="rId10"/>
    <p:sldId id="474" r:id="rId11"/>
    <p:sldId id="475" r:id="rId12"/>
    <p:sldId id="484" r:id="rId13"/>
    <p:sldId id="485" r:id="rId14"/>
    <p:sldId id="486" r:id="rId15"/>
    <p:sldId id="487" r:id="rId16"/>
    <p:sldId id="488" r:id="rId17"/>
    <p:sldId id="473" r:id="rId18"/>
    <p:sldId id="465" r:id="rId19"/>
    <p:sldId id="464" r:id="rId20"/>
    <p:sldId id="476" r:id="rId21"/>
    <p:sldId id="477" r:id="rId22"/>
    <p:sldId id="478" r:id="rId23"/>
    <p:sldId id="479" r:id="rId24"/>
    <p:sldId id="480" r:id="rId25"/>
    <p:sldId id="481" r:id="rId26"/>
    <p:sldId id="489" r:id="rId27"/>
    <p:sldId id="490" r:id="rId28"/>
    <p:sldId id="483" r:id="rId29"/>
    <p:sldId id="482" r:id="rId30"/>
    <p:sldId id="471" r:id="rId31"/>
    <p:sldId id="491" r:id="rId32"/>
  </p:sldIdLst>
  <p:sldSz cx="9144000" cy="5143500" type="screen16x9"/>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nieuwenhuis" initials="h" lastIdx="1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72C0"/>
    <a:srgbClr val="3333CC"/>
    <a:srgbClr val="000099"/>
    <a:srgbClr val="9BBB59"/>
    <a:srgbClr val="0099FF"/>
    <a:srgbClr val="00CCFF"/>
    <a:srgbClr val="FFFFFF"/>
    <a:srgbClr val="90F828"/>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4" autoAdjust="0"/>
    <p:restoredTop sz="84615" autoAdjust="0"/>
  </p:normalViewPr>
  <p:slideViewPr>
    <p:cSldViewPr snapToGrid="0">
      <p:cViewPr varScale="1">
        <p:scale>
          <a:sx n="127" d="100"/>
          <a:sy n="127" d="100"/>
        </p:scale>
        <p:origin x="-448" y="-104"/>
      </p:cViewPr>
      <p:guideLst>
        <p:guide orient="horz" pos="1620"/>
        <p:guide pos="2880"/>
      </p:guideLst>
    </p:cSldViewPr>
  </p:slideViewPr>
  <p:notesTextViewPr>
    <p:cViewPr>
      <p:scale>
        <a:sx n="100" d="100"/>
        <a:sy n="100" d="100"/>
      </p:scale>
      <p:origin x="0" y="0"/>
    </p:cViewPr>
  </p:notesTextViewPr>
  <p:sorterViewPr>
    <p:cViewPr>
      <p:scale>
        <a:sx n="62" d="100"/>
        <a:sy n="62" d="100"/>
      </p:scale>
      <p:origin x="0" y="0"/>
    </p:cViewPr>
  </p:sorterViewPr>
  <p:notesViewPr>
    <p:cSldViewPr snapToGrid="0">
      <p:cViewPr varScale="1">
        <p:scale>
          <a:sx n="59" d="100"/>
          <a:sy n="59" d="100"/>
        </p:scale>
        <p:origin x="-1884" y="-96"/>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9" Type="http://schemas.openxmlformats.org/officeDocument/2006/relationships/slide" Target="slides/slide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commentAuthors" Target="commentAuthors.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29.png"/></Relationships>
</file>

<file path=ppt/diagrams/_rels/data5.xml.rels><?xml version="1.0" encoding="UTF-8" standalone="yes"?>
<Relationships xmlns="http://schemas.openxmlformats.org/package/2006/relationships"><Relationship Id="rId3" Type="http://schemas.microsoft.com/office/2007/relationships/hdphoto" Target="../media/hdphoto6.wdp"/><Relationship Id="rId4" Type="http://schemas.openxmlformats.org/officeDocument/2006/relationships/image" Target="../media/image47.png"/><Relationship Id="rId1" Type="http://schemas.openxmlformats.org/officeDocument/2006/relationships/image" Target="../media/image45.png"/><Relationship Id="rId2" Type="http://schemas.openxmlformats.org/officeDocument/2006/relationships/image" Target="../media/image46.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29.png"/></Relationships>
</file>

<file path=ppt/diagrams/_rels/drawing5.xml.rels><?xml version="1.0" encoding="UTF-8" standalone="yes"?>
<Relationships xmlns="http://schemas.openxmlformats.org/package/2006/relationships"><Relationship Id="rId3" Type="http://schemas.microsoft.com/office/2007/relationships/hdphoto" Target="../media/hdphoto6.wdp"/><Relationship Id="rId4" Type="http://schemas.openxmlformats.org/officeDocument/2006/relationships/image" Target="../media/image47.png"/><Relationship Id="rId1" Type="http://schemas.openxmlformats.org/officeDocument/2006/relationships/image" Target="../media/image45.png"/><Relationship Id="rId2" Type="http://schemas.openxmlformats.org/officeDocument/2006/relationships/image" Target="../media/image4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E70556-D876-485B-B7B6-621B1D2243C1}" type="doc">
      <dgm:prSet loTypeId="urn:microsoft.com/office/officeart/2005/8/layout/hProcess9" loCatId="process" qsTypeId="urn:microsoft.com/office/officeart/2005/8/quickstyle/simple5" qsCatId="simple" csTypeId="urn:microsoft.com/office/officeart/2005/8/colors/accent1_2" csCatId="accent1" phldr="1"/>
      <dgm:spPr/>
    </dgm:pt>
    <dgm:pt modelId="{6A6C214F-3B36-4E22-8F40-20C7D6E0E16E}">
      <dgm:prSet phldrT="[Text]"/>
      <dgm:spPr/>
      <dgm:t>
        <a:bodyPr/>
        <a:lstStyle/>
        <a:p>
          <a:pPr>
            <a:lnSpc>
              <a:spcPct val="100000"/>
            </a:lnSpc>
          </a:pPr>
          <a:r>
            <a:rPr lang="en-GB" dirty="0" smtClean="0"/>
            <a:t>Understanding Customer’s Challenges</a:t>
          </a:r>
          <a:endParaRPr lang="en-US" dirty="0"/>
        </a:p>
      </dgm:t>
    </dgm:pt>
    <dgm:pt modelId="{C341597E-F6C9-43CB-91F0-9EE4997427DC}" type="parTrans" cxnId="{47B0DF26-3FAF-47F7-89B9-AE2946338C6E}">
      <dgm:prSet/>
      <dgm:spPr/>
      <dgm:t>
        <a:bodyPr/>
        <a:lstStyle/>
        <a:p>
          <a:endParaRPr lang="en-US"/>
        </a:p>
      </dgm:t>
    </dgm:pt>
    <dgm:pt modelId="{02A5DA32-4B9E-449B-9F1F-1FB08641D98F}" type="sibTrans" cxnId="{47B0DF26-3FAF-47F7-89B9-AE2946338C6E}">
      <dgm:prSet/>
      <dgm:spPr/>
      <dgm:t>
        <a:bodyPr/>
        <a:lstStyle/>
        <a:p>
          <a:endParaRPr lang="en-US"/>
        </a:p>
      </dgm:t>
    </dgm:pt>
    <dgm:pt modelId="{F72353FF-E4EB-4784-B676-4DBCFA67F0CC}">
      <dgm:prSet phldrT="[Text]"/>
      <dgm:spPr/>
      <dgm:t>
        <a:bodyPr/>
        <a:lstStyle/>
        <a:p>
          <a:pPr>
            <a:lnSpc>
              <a:spcPct val="100000"/>
            </a:lnSpc>
          </a:pPr>
          <a:r>
            <a:rPr lang="en-GB" dirty="0" smtClean="0"/>
            <a:t>Understanding Our     Solutions</a:t>
          </a:r>
          <a:endParaRPr lang="en-US" dirty="0"/>
        </a:p>
      </dgm:t>
    </dgm:pt>
    <dgm:pt modelId="{F8FFFA79-8DDC-4953-B0DC-95AEB6CF4CA1}" type="parTrans" cxnId="{68E3494C-8A2C-4F0A-97A9-DB960537B045}">
      <dgm:prSet/>
      <dgm:spPr/>
      <dgm:t>
        <a:bodyPr/>
        <a:lstStyle/>
        <a:p>
          <a:endParaRPr lang="en-US"/>
        </a:p>
      </dgm:t>
    </dgm:pt>
    <dgm:pt modelId="{E67991ED-B3E5-4416-A1D1-F0FBCF8F6F7D}" type="sibTrans" cxnId="{68E3494C-8A2C-4F0A-97A9-DB960537B045}">
      <dgm:prSet/>
      <dgm:spPr/>
      <dgm:t>
        <a:bodyPr/>
        <a:lstStyle/>
        <a:p>
          <a:endParaRPr lang="en-US"/>
        </a:p>
      </dgm:t>
    </dgm:pt>
    <dgm:pt modelId="{A2846F28-7E4C-4A8A-A6DA-AF52F2B087F6}">
      <dgm:prSet phldrT="[Text]"/>
      <dgm:spPr/>
      <dgm:t>
        <a:bodyPr/>
        <a:lstStyle/>
        <a:p>
          <a:pPr>
            <a:lnSpc>
              <a:spcPct val="100000"/>
            </a:lnSpc>
          </a:pPr>
          <a:r>
            <a:rPr lang="en-GB" dirty="0" smtClean="0"/>
            <a:t>Partnering to discover   Value</a:t>
          </a:r>
          <a:endParaRPr lang="en-US" dirty="0"/>
        </a:p>
      </dgm:t>
    </dgm:pt>
    <dgm:pt modelId="{7E98A740-0C64-4698-B405-A9F1209A7EBB}" type="parTrans" cxnId="{D650EC4C-D3FF-47FF-B785-D80C67E12820}">
      <dgm:prSet/>
      <dgm:spPr/>
      <dgm:t>
        <a:bodyPr/>
        <a:lstStyle/>
        <a:p>
          <a:endParaRPr lang="en-US"/>
        </a:p>
      </dgm:t>
    </dgm:pt>
    <dgm:pt modelId="{3A7BF02F-4D9E-46C3-AEEA-324CBC4BC964}" type="sibTrans" cxnId="{D650EC4C-D3FF-47FF-B785-D80C67E12820}">
      <dgm:prSet/>
      <dgm:spPr/>
      <dgm:t>
        <a:bodyPr/>
        <a:lstStyle/>
        <a:p>
          <a:endParaRPr lang="en-US"/>
        </a:p>
      </dgm:t>
    </dgm:pt>
    <dgm:pt modelId="{E03E751F-D035-4054-B575-4A86B112714A}" type="pres">
      <dgm:prSet presAssocID="{E8E70556-D876-485B-B7B6-621B1D2243C1}" presName="CompostProcess" presStyleCnt="0">
        <dgm:presLayoutVars>
          <dgm:dir/>
          <dgm:resizeHandles val="exact"/>
        </dgm:presLayoutVars>
      </dgm:prSet>
      <dgm:spPr/>
    </dgm:pt>
    <dgm:pt modelId="{D2F8CF5B-EF1B-4F97-95C4-8F1E11D6D46D}" type="pres">
      <dgm:prSet presAssocID="{E8E70556-D876-485B-B7B6-621B1D2243C1}" presName="arrow" presStyleLbl="bgShp" presStyleIdx="0" presStyleCnt="1" custLinFactNeighborX="561" custLinFactNeighborY="-2545"/>
      <dgm:spPr/>
    </dgm:pt>
    <dgm:pt modelId="{5EBDA883-FB1F-46DF-B593-8070E888D5DA}" type="pres">
      <dgm:prSet presAssocID="{E8E70556-D876-485B-B7B6-621B1D2243C1}" presName="linearProcess" presStyleCnt="0"/>
      <dgm:spPr/>
    </dgm:pt>
    <dgm:pt modelId="{43C39FA8-B8FF-4C6D-84E9-234BD239E3A5}" type="pres">
      <dgm:prSet presAssocID="{6A6C214F-3B36-4E22-8F40-20C7D6E0E16E}" presName="textNode" presStyleLbl="node1" presStyleIdx="0" presStyleCnt="3">
        <dgm:presLayoutVars>
          <dgm:bulletEnabled val="1"/>
        </dgm:presLayoutVars>
      </dgm:prSet>
      <dgm:spPr/>
      <dgm:t>
        <a:bodyPr/>
        <a:lstStyle/>
        <a:p>
          <a:endParaRPr lang="en-US"/>
        </a:p>
      </dgm:t>
    </dgm:pt>
    <dgm:pt modelId="{F10EFA6B-2430-4610-8A9A-B5168C36E934}" type="pres">
      <dgm:prSet presAssocID="{02A5DA32-4B9E-449B-9F1F-1FB08641D98F}" presName="sibTrans" presStyleCnt="0"/>
      <dgm:spPr/>
    </dgm:pt>
    <dgm:pt modelId="{6B79D9A5-6147-4E87-B2D4-1D45B09725BE}" type="pres">
      <dgm:prSet presAssocID="{F72353FF-E4EB-4784-B676-4DBCFA67F0CC}" presName="textNode" presStyleLbl="node1" presStyleIdx="1" presStyleCnt="3">
        <dgm:presLayoutVars>
          <dgm:bulletEnabled val="1"/>
        </dgm:presLayoutVars>
      </dgm:prSet>
      <dgm:spPr/>
      <dgm:t>
        <a:bodyPr/>
        <a:lstStyle/>
        <a:p>
          <a:endParaRPr lang="en-US"/>
        </a:p>
      </dgm:t>
    </dgm:pt>
    <dgm:pt modelId="{BBBE8BF1-561B-4908-918B-8DBB86CECBE5}" type="pres">
      <dgm:prSet presAssocID="{E67991ED-B3E5-4416-A1D1-F0FBCF8F6F7D}" presName="sibTrans" presStyleCnt="0"/>
      <dgm:spPr/>
    </dgm:pt>
    <dgm:pt modelId="{8EAEF683-B15C-4CD8-8B9D-D11FCB0423CC}" type="pres">
      <dgm:prSet presAssocID="{A2846F28-7E4C-4A8A-A6DA-AF52F2B087F6}" presName="textNode" presStyleLbl="node1" presStyleIdx="2" presStyleCnt="3">
        <dgm:presLayoutVars>
          <dgm:bulletEnabled val="1"/>
        </dgm:presLayoutVars>
      </dgm:prSet>
      <dgm:spPr/>
      <dgm:t>
        <a:bodyPr/>
        <a:lstStyle/>
        <a:p>
          <a:endParaRPr lang="en-US"/>
        </a:p>
      </dgm:t>
    </dgm:pt>
  </dgm:ptLst>
  <dgm:cxnLst>
    <dgm:cxn modelId="{D3105B84-55C5-4F3F-8F3C-5AC922251A8A}" type="presOf" srcId="{E8E70556-D876-485B-B7B6-621B1D2243C1}" destId="{E03E751F-D035-4054-B575-4A86B112714A}" srcOrd="0" destOrd="0" presId="urn:microsoft.com/office/officeart/2005/8/layout/hProcess9"/>
    <dgm:cxn modelId="{47B0DF26-3FAF-47F7-89B9-AE2946338C6E}" srcId="{E8E70556-D876-485B-B7B6-621B1D2243C1}" destId="{6A6C214F-3B36-4E22-8F40-20C7D6E0E16E}" srcOrd="0" destOrd="0" parTransId="{C341597E-F6C9-43CB-91F0-9EE4997427DC}" sibTransId="{02A5DA32-4B9E-449B-9F1F-1FB08641D98F}"/>
    <dgm:cxn modelId="{44E94A93-9E58-47B0-B5D6-F1D35D87D284}" type="presOf" srcId="{F72353FF-E4EB-4784-B676-4DBCFA67F0CC}" destId="{6B79D9A5-6147-4E87-B2D4-1D45B09725BE}" srcOrd="0" destOrd="0" presId="urn:microsoft.com/office/officeart/2005/8/layout/hProcess9"/>
    <dgm:cxn modelId="{DB352E70-9815-4770-99AC-1D278E2A868C}" type="presOf" srcId="{6A6C214F-3B36-4E22-8F40-20C7D6E0E16E}" destId="{43C39FA8-B8FF-4C6D-84E9-234BD239E3A5}" srcOrd="0" destOrd="0" presId="urn:microsoft.com/office/officeart/2005/8/layout/hProcess9"/>
    <dgm:cxn modelId="{68E3494C-8A2C-4F0A-97A9-DB960537B045}" srcId="{E8E70556-D876-485B-B7B6-621B1D2243C1}" destId="{F72353FF-E4EB-4784-B676-4DBCFA67F0CC}" srcOrd="1" destOrd="0" parTransId="{F8FFFA79-8DDC-4953-B0DC-95AEB6CF4CA1}" sibTransId="{E67991ED-B3E5-4416-A1D1-F0FBCF8F6F7D}"/>
    <dgm:cxn modelId="{D650EC4C-D3FF-47FF-B785-D80C67E12820}" srcId="{E8E70556-D876-485B-B7B6-621B1D2243C1}" destId="{A2846F28-7E4C-4A8A-A6DA-AF52F2B087F6}" srcOrd="2" destOrd="0" parTransId="{7E98A740-0C64-4698-B405-A9F1209A7EBB}" sibTransId="{3A7BF02F-4D9E-46C3-AEEA-324CBC4BC964}"/>
    <dgm:cxn modelId="{42187817-8353-4365-A2CF-0B2CF08F83C7}" type="presOf" srcId="{A2846F28-7E4C-4A8A-A6DA-AF52F2B087F6}" destId="{8EAEF683-B15C-4CD8-8B9D-D11FCB0423CC}" srcOrd="0" destOrd="0" presId="urn:microsoft.com/office/officeart/2005/8/layout/hProcess9"/>
    <dgm:cxn modelId="{CBFACCE2-06DF-4994-8D5B-FCF68DF3E098}" type="presParOf" srcId="{E03E751F-D035-4054-B575-4A86B112714A}" destId="{D2F8CF5B-EF1B-4F97-95C4-8F1E11D6D46D}" srcOrd="0" destOrd="0" presId="urn:microsoft.com/office/officeart/2005/8/layout/hProcess9"/>
    <dgm:cxn modelId="{905CABEE-8CC7-483A-90AB-D569A415D05B}" type="presParOf" srcId="{E03E751F-D035-4054-B575-4A86B112714A}" destId="{5EBDA883-FB1F-46DF-B593-8070E888D5DA}" srcOrd="1" destOrd="0" presId="urn:microsoft.com/office/officeart/2005/8/layout/hProcess9"/>
    <dgm:cxn modelId="{A7575447-46D4-4480-8FC8-E9DCE0348A25}" type="presParOf" srcId="{5EBDA883-FB1F-46DF-B593-8070E888D5DA}" destId="{43C39FA8-B8FF-4C6D-84E9-234BD239E3A5}" srcOrd="0" destOrd="0" presId="urn:microsoft.com/office/officeart/2005/8/layout/hProcess9"/>
    <dgm:cxn modelId="{361473BC-1F0D-4F43-B435-47FE57105050}" type="presParOf" srcId="{5EBDA883-FB1F-46DF-B593-8070E888D5DA}" destId="{F10EFA6B-2430-4610-8A9A-B5168C36E934}" srcOrd="1" destOrd="0" presId="urn:microsoft.com/office/officeart/2005/8/layout/hProcess9"/>
    <dgm:cxn modelId="{7711A821-644D-4BDD-8A40-2FB9409F6D92}" type="presParOf" srcId="{5EBDA883-FB1F-46DF-B593-8070E888D5DA}" destId="{6B79D9A5-6147-4E87-B2D4-1D45B09725BE}" srcOrd="2" destOrd="0" presId="urn:microsoft.com/office/officeart/2005/8/layout/hProcess9"/>
    <dgm:cxn modelId="{7F26F0C6-03DE-4BBE-A114-C1E70FD7BFA6}" type="presParOf" srcId="{5EBDA883-FB1F-46DF-B593-8070E888D5DA}" destId="{BBBE8BF1-561B-4908-918B-8DBB86CECBE5}" srcOrd="3" destOrd="0" presId="urn:microsoft.com/office/officeart/2005/8/layout/hProcess9"/>
    <dgm:cxn modelId="{A85F23F5-7788-4609-A561-22FA545E1EAB}" type="presParOf" srcId="{5EBDA883-FB1F-46DF-B593-8070E888D5DA}" destId="{8EAEF683-B15C-4CD8-8B9D-D11FCB0423CC}"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B2E62F-CA10-4F9B-94F5-A935A7D21561}"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en-US"/>
        </a:p>
      </dgm:t>
    </dgm:pt>
    <dgm:pt modelId="{58A288E5-804A-4428-8B60-FF0623057FB9}">
      <dgm:prSet phldrT="[Text]" custT="1"/>
      <dgm:spPr/>
      <dgm:t>
        <a:bodyPr/>
        <a:lstStyle/>
        <a:p>
          <a:r>
            <a:rPr lang="en-GB" sz="2000" dirty="0" smtClean="0"/>
            <a:t>Sustainable Operation</a:t>
          </a:r>
          <a:endParaRPr lang="en-US" sz="2000" dirty="0"/>
        </a:p>
      </dgm:t>
    </dgm:pt>
    <dgm:pt modelId="{2BE0B67C-EE7B-4C30-9760-DC5D1F190B4E}" type="parTrans" cxnId="{0FC21972-76CD-4829-88D8-11DD1604F634}">
      <dgm:prSet/>
      <dgm:spPr/>
      <dgm:t>
        <a:bodyPr/>
        <a:lstStyle/>
        <a:p>
          <a:endParaRPr lang="en-US"/>
        </a:p>
      </dgm:t>
    </dgm:pt>
    <dgm:pt modelId="{4BB02B9C-29D2-45B4-9525-598B6CA686DB}" type="sibTrans" cxnId="{0FC21972-76CD-4829-88D8-11DD1604F634}">
      <dgm:prSet/>
      <dgm:spPr/>
      <dgm:t>
        <a:bodyPr/>
        <a:lstStyle/>
        <a:p>
          <a:endParaRPr lang="en-US"/>
        </a:p>
      </dgm:t>
    </dgm:pt>
    <dgm:pt modelId="{7E11FD00-77B2-47F0-A384-F3D0CC85A8FD}">
      <dgm:prSet phldrT="[Text]" custT="1"/>
      <dgm:spPr/>
      <dgm:t>
        <a:bodyPr/>
        <a:lstStyle/>
        <a:p>
          <a:pPr algn="ctr"/>
          <a:r>
            <a:rPr lang="en-GB" sz="2000" dirty="0" smtClean="0"/>
            <a:t>Total Cost of Operation</a:t>
          </a:r>
          <a:endParaRPr lang="en-US" sz="2000" dirty="0"/>
        </a:p>
      </dgm:t>
    </dgm:pt>
    <dgm:pt modelId="{18F8DCF0-04D3-4C22-9E62-489A2A7C06F5}" type="parTrans" cxnId="{CA63A111-FC2A-44F3-A2FE-40E143A272EE}">
      <dgm:prSet/>
      <dgm:spPr/>
      <dgm:t>
        <a:bodyPr/>
        <a:lstStyle/>
        <a:p>
          <a:endParaRPr lang="en-US"/>
        </a:p>
      </dgm:t>
    </dgm:pt>
    <dgm:pt modelId="{4E42B61C-481A-4A28-9510-8D33A0A7D716}" type="sibTrans" cxnId="{CA63A111-FC2A-44F3-A2FE-40E143A272EE}">
      <dgm:prSet/>
      <dgm:spPr/>
      <dgm:t>
        <a:bodyPr/>
        <a:lstStyle/>
        <a:p>
          <a:endParaRPr lang="en-US"/>
        </a:p>
      </dgm:t>
    </dgm:pt>
    <dgm:pt modelId="{BC323306-E350-48B1-B61B-FA82C50221BC}" type="pres">
      <dgm:prSet presAssocID="{E2B2E62F-CA10-4F9B-94F5-A935A7D21561}" presName="Name0" presStyleCnt="0">
        <dgm:presLayoutVars>
          <dgm:dir/>
          <dgm:animLvl val="lvl"/>
          <dgm:resizeHandles val="exact"/>
        </dgm:presLayoutVars>
      </dgm:prSet>
      <dgm:spPr/>
      <dgm:t>
        <a:bodyPr/>
        <a:lstStyle/>
        <a:p>
          <a:endParaRPr lang="en-US"/>
        </a:p>
      </dgm:t>
    </dgm:pt>
    <dgm:pt modelId="{69F9D345-C2DD-4E6F-9DCD-5C61AD2830C0}" type="pres">
      <dgm:prSet presAssocID="{58A288E5-804A-4428-8B60-FF0623057FB9}" presName="linNode" presStyleCnt="0"/>
      <dgm:spPr/>
      <dgm:t>
        <a:bodyPr/>
        <a:lstStyle/>
        <a:p>
          <a:endParaRPr lang="en-US"/>
        </a:p>
      </dgm:t>
    </dgm:pt>
    <dgm:pt modelId="{3931C2AF-13A2-4BD7-96FC-25592B57D628}" type="pres">
      <dgm:prSet presAssocID="{58A288E5-804A-4428-8B60-FF0623057FB9}" presName="parentText" presStyleLbl="node1" presStyleIdx="0" presStyleCnt="2" custLinFactNeighborX="-88062" custLinFactNeighborY="-15516">
        <dgm:presLayoutVars>
          <dgm:chMax val="1"/>
          <dgm:bulletEnabled val="1"/>
        </dgm:presLayoutVars>
      </dgm:prSet>
      <dgm:spPr/>
      <dgm:t>
        <a:bodyPr/>
        <a:lstStyle/>
        <a:p>
          <a:endParaRPr lang="en-US"/>
        </a:p>
      </dgm:t>
    </dgm:pt>
    <dgm:pt modelId="{D057D1CE-B809-4651-8D6A-B2D37768002D}" type="pres">
      <dgm:prSet presAssocID="{4BB02B9C-29D2-45B4-9525-598B6CA686DB}" presName="sp" presStyleCnt="0"/>
      <dgm:spPr/>
      <dgm:t>
        <a:bodyPr/>
        <a:lstStyle/>
        <a:p>
          <a:endParaRPr lang="en-US"/>
        </a:p>
      </dgm:t>
    </dgm:pt>
    <dgm:pt modelId="{037A3B42-8BAC-494E-BC9F-5AD9F083E301}" type="pres">
      <dgm:prSet presAssocID="{7E11FD00-77B2-47F0-A384-F3D0CC85A8FD}" presName="linNode" presStyleCnt="0"/>
      <dgm:spPr/>
      <dgm:t>
        <a:bodyPr/>
        <a:lstStyle/>
        <a:p>
          <a:endParaRPr lang="en-US"/>
        </a:p>
      </dgm:t>
    </dgm:pt>
    <dgm:pt modelId="{C975FCDC-0839-4F6E-BB07-24F7E9FC7D53}" type="pres">
      <dgm:prSet presAssocID="{7E11FD00-77B2-47F0-A384-F3D0CC85A8FD}" presName="parentText" presStyleLbl="node1" presStyleIdx="1" presStyleCnt="2" custLinFactNeighborX="-88003" custLinFactNeighborY="3">
        <dgm:presLayoutVars>
          <dgm:chMax val="1"/>
          <dgm:bulletEnabled val="1"/>
        </dgm:presLayoutVars>
      </dgm:prSet>
      <dgm:spPr/>
      <dgm:t>
        <a:bodyPr/>
        <a:lstStyle/>
        <a:p>
          <a:endParaRPr lang="en-US"/>
        </a:p>
      </dgm:t>
    </dgm:pt>
  </dgm:ptLst>
  <dgm:cxnLst>
    <dgm:cxn modelId="{0FC21972-76CD-4829-88D8-11DD1604F634}" srcId="{E2B2E62F-CA10-4F9B-94F5-A935A7D21561}" destId="{58A288E5-804A-4428-8B60-FF0623057FB9}" srcOrd="0" destOrd="0" parTransId="{2BE0B67C-EE7B-4C30-9760-DC5D1F190B4E}" sibTransId="{4BB02B9C-29D2-45B4-9525-598B6CA686DB}"/>
    <dgm:cxn modelId="{CA63A111-FC2A-44F3-A2FE-40E143A272EE}" srcId="{E2B2E62F-CA10-4F9B-94F5-A935A7D21561}" destId="{7E11FD00-77B2-47F0-A384-F3D0CC85A8FD}" srcOrd="1" destOrd="0" parTransId="{18F8DCF0-04D3-4C22-9E62-489A2A7C06F5}" sibTransId="{4E42B61C-481A-4A28-9510-8D33A0A7D716}"/>
    <dgm:cxn modelId="{4E6A1A09-713F-A940-B7FF-25EE86EC45E8}" type="presOf" srcId="{7E11FD00-77B2-47F0-A384-F3D0CC85A8FD}" destId="{C975FCDC-0839-4F6E-BB07-24F7E9FC7D53}" srcOrd="0" destOrd="0" presId="urn:microsoft.com/office/officeart/2005/8/layout/vList5"/>
    <dgm:cxn modelId="{8EB13B48-1C21-4419-8F18-AA122C6B8948}" type="presOf" srcId="{E2B2E62F-CA10-4F9B-94F5-A935A7D21561}" destId="{BC323306-E350-48B1-B61B-FA82C50221BC}" srcOrd="0" destOrd="0" presId="urn:microsoft.com/office/officeart/2005/8/layout/vList5"/>
    <dgm:cxn modelId="{FA8F32A5-FA90-A146-AB5C-D2B88B82A78A}" type="presOf" srcId="{58A288E5-804A-4428-8B60-FF0623057FB9}" destId="{3931C2AF-13A2-4BD7-96FC-25592B57D628}" srcOrd="0" destOrd="0" presId="urn:microsoft.com/office/officeart/2005/8/layout/vList5"/>
    <dgm:cxn modelId="{7B1FE7E3-E7F0-6944-A208-67C709DC94FA}" type="presParOf" srcId="{BC323306-E350-48B1-B61B-FA82C50221BC}" destId="{69F9D345-C2DD-4E6F-9DCD-5C61AD2830C0}" srcOrd="0" destOrd="0" presId="urn:microsoft.com/office/officeart/2005/8/layout/vList5"/>
    <dgm:cxn modelId="{276C8669-0BB9-C04A-9CAA-A69F11EC08C3}" type="presParOf" srcId="{69F9D345-C2DD-4E6F-9DCD-5C61AD2830C0}" destId="{3931C2AF-13A2-4BD7-96FC-25592B57D628}" srcOrd="0" destOrd="0" presId="urn:microsoft.com/office/officeart/2005/8/layout/vList5"/>
    <dgm:cxn modelId="{83085EDE-147B-014C-8430-CD28754315AF}" type="presParOf" srcId="{BC323306-E350-48B1-B61B-FA82C50221BC}" destId="{D057D1CE-B809-4651-8D6A-B2D37768002D}" srcOrd="1" destOrd="0" presId="urn:microsoft.com/office/officeart/2005/8/layout/vList5"/>
    <dgm:cxn modelId="{071DD5E7-DA98-564B-B962-04564832A773}" type="presParOf" srcId="{BC323306-E350-48B1-B61B-FA82C50221BC}" destId="{037A3B42-8BAC-494E-BC9F-5AD9F083E301}" srcOrd="2" destOrd="0" presId="urn:microsoft.com/office/officeart/2005/8/layout/vList5"/>
    <dgm:cxn modelId="{E8025277-894F-C341-A9CC-101F7ADC7BC4}" type="presParOf" srcId="{037A3B42-8BAC-494E-BC9F-5AD9F083E301}" destId="{C975FCDC-0839-4F6E-BB07-24F7E9FC7D5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DA29C5-844A-4625-87D3-B24899A30C0E}" type="doc">
      <dgm:prSet loTypeId="urn:microsoft.com/office/officeart/2005/8/layout/pyramid2" loCatId="pyramid" qsTypeId="urn:microsoft.com/office/officeart/2005/8/quickstyle/3d2" qsCatId="3D" csTypeId="urn:microsoft.com/office/officeart/2005/8/colors/accent3_2" csCatId="accent3" phldr="1"/>
      <dgm:spPr/>
    </dgm:pt>
    <dgm:pt modelId="{5897DBFF-73E7-45E5-9AE1-DEEFFEBC7FAC}">
      <dgm:prSet phldrT="[Text]"/>
      <dgm:spPr>
        <a:ln>
          <a:solidFill>
            <a:schemeClr val="tx2">
              <a:lumMod val="40000"/>
              <a:lumOff val="60000"/>
            </a:schemeClr>
          </a:solidFill>
        </a:ln>
      </dgm:spPr>
      <dgm:t>
        <a:bodyPr/>
        <a:lstStyle/>
        <a:p>
          <a:r>
            <a:rPr lang="en-GB" dirty="0" smtClean="0"/>
            <a:t>Coagulants</a:t>
          </a:r>
        </a:p>
        <a:p>
          <a:r>
            <a:rPr lang="en-GB" dirty="0" smtClean="0"/>
            <a:t>Flocculants</a:t>
          </a:r>
          <a:endParaRPr lang="en-GB" dirty="0"/>
        </a:p>
      </dgm:t>
    </dgm:pt>
    <dgm:pt modelId="{E4B03879-1E7E-461F-A915-09E4CA7A18D3}" type="parTrans" cxnId="{EDEA2EC5-A7FD-4196-B59B-6F7F804E9F71}">
      <dgm:prSet/>
      <dgm:spPr/>
      <dgm:t>
        <a:bodyPr/>
        <a:lstStyle/>
        <a:p>
          <a:endParaRPr lang="en-GB"/>
        </a:p>
      </dgm:t>
    </dgm:pt>
    <dgm:pt modelId="{9377157E-4A58-43D7-93C6-7768F55C6BD7}" type="sibTrans" cxnId="{EDEA2EC5-A7FD-4196-B59B-6F7F804E9F71}">
      <dgm:prSet/>
      <dgm:spPr/>
      <dgm:t>
        <a:bodyPr/>
        <a:lstStyle/>
        <a:p>
          <a:endParaRPr lang="en-GB"/>
        </a:p>
      </dgm:t>
    </dgm:pt>
    <dgm:pt modelId="{E97A5892-EAAF-444B-A098-62C10749499C}">
      <dgm:prSet phldrT="[Text]"/>
      <dgm:spPr>
        <a:solidFill>
          <a:schemeClr val="bg1">
            <a:lumMod val="85000"/>
            <a:alpha val="90000"/>
          </a:schemeClr>
        </a:solidFill>
        <a:ln>
          <a:solidFill>
            <a:schemeClr val="tx2">
              <a:lumMod val="40000"/>
              <a:lumOff val="60000"/>
            </a:schemeClr>
          </a:solidFill>
        </a:ln>
      </dgm:spPr>
      <dgm:t>
        <a:bodyPr/>
        <a:lstStyle/>
        <a:p>
          <a:r>
            <a:rPr lang="nl-NL" smtClean="0"/>
            <a:t>FLOCMASTER Technology</a:t>
          </a:r>
          <a:endParaRPr lang="en-GB" dirty="0"/>
        </a:p>
      </dgm:t>
    </dgm:pt>
    <dgm:pt modelId="{B9CACC84-0BF5-46A0-BCA5-911181248CAD}" type="parTrans" cxnId="{E39667CB-B478-450C-BDAA-84AD70E38DCE}">
      <dgm:prSet/>
      <dgm:spPr/>
      <dgm:t>
        <a:bodyPr/>
        <a:lstStyle/>
        <a:p>
          <a:endParaRPr lang="en-GB"/>
        </a:p>
      </dgm:t>
    </dgm:pt>
    <dgm:pt modelId="{C8E09E35-9F14-4797-905A-8F99FDC62593}" type="sibTrans" cxnId="{E39667CB-B478-450C-BDAA-84AD70E38DCE}">
      <dgm:prSet/>
      <dgm:spPr/>
      <dgm:t>
        <a:bodyPr/>
        <a:lstStyle/>
        <a:p>
          <a:endParaRPr lang="en-GB"/>
        </a:p>
      </dgm:t>
    </dgm:pt>
    <dgm:pt modelId="{1B5A8548-BBC4-4AFE-A511-FBD57854F2A4}">
      <dgm:prSet phldrT="[Text]"/>
      <dgm:spPr>
        <a:ln>
          <a:solidFill>
            <a:schemeClr val="tx2">
              <a:lumMod val="40000"/>
              <a:lumOff val="60000"/>
            </a:schemeClr>
          </a:solidFill>
        </a:ln>
      </dgm:spPr>
      <dgm:t>
        <a:bodyPr/>
        <a:lstStyle/>
        <a:p>
          <a:r>
            <a:rPr lang="nl-NL" dirty="0" smtClean="0"/>
            <a:t>Services</a:t>
          </a:r>
          <a:endParaRPr lang="en-GB" dirty="0"/>
        </a:p>
      </dgm:t>
    </dgm:pt>
    <dgm:pt modelId="{57124254-9BFA-4AE3-8020-2E8EC51C58B4}" type="parTrans" cxnId="{14EAE8B7-3605-45E4-BCF1-240711BDCC00}">
      <dgm:prSet/>
      <dgm:spPr/>
      <dgm:t>
        <a:bodyPr/>
        <a:lstStyle/>
        <a:p>
          <a:endParaRPr lang="en-GB"/>
        </a:p>
      </dgm:t>
    </dgm:pt>
    <dgm:pt modelId="{9CE5DC42-B023-4634-99B6-05E3BBA99B6A}" type="sibTrans" cxnId="{14EAE8B7-3605-45E4-BCF1-240711BDCC00}">
      <dgm:prSet/>
      <dgm:spPr/>
      <dgm:t>
        <a:bodyPr/>
        <a:lstStyle/>
        <a:p>
          <a:endParaRPr lang="en-GB"/>
        </a:p>
      </dgm:t>
    </dgm:pt>
    <dgm:pt modelId="{E8E74A53-CA14-4C76-9BE6-78C4318D1045}" type="pres">
      <dgm:prSet presAssocID="{ABDA29C5-844A-4625-87D3-B24899A30C0E}" presName="compositeShape" presStyleCnt="0">
        <dgm:presLayoutVars>
          <dgm:dir/>
          <dgm:resizeHandles/>
        </dgm:presLayoutVars>
      </dgm:prSet>
      <dgm:spPr/>
    </dgm:pt>
    <dgm:pt modelId="{32A27664-8D95-4E15-BAB6-D3AAD59F6E22}" type="pres">
      <dgm:prSet presAssocID="{ABDA29C5-844A-4625-87D3-B24899A30C0E}" presName="pyramid" presStyleLbl="node1" presStyleIdx="0" presStyleCnt="1" custScaleX="38456" custScaleY="69666" custLinFactNeighborX="-2153" custLinFactNeighborY="-13941"/>
      <dgm:spPr>
        <a:prstGeom prst="rect">
          <a:avLst/>
        </a:prstGeom>
        <a:solidFill>
          <a:schemeClr val="accent1"/>
        </a:solidFill>
      </dgm:spPr>
    </dgm:pt>
    <dgm:pt modelId="{6855BC80-7B24-4DF8-BD38-599543B3CD2B}" type="pres">
      <dgm:prSet presAssocID="{ABDA29C5-844A-4625-87D3-B24899A30C0E}" presName="theList" presStyleCnt="0"/>
      <dgm:spPr/>
    </dgm:pt>
    <dgm:pt modelId="{7C876329-3289-40A6-94E7-AD6570ED9599}" type="pres">
      <dgm:prSet presAssocID="{5897DBFF-73E7-45E5-9AE1-DEEFFEBC7FAC}" presName="aNode" presStyleLbl="fgAcc1" presStyleIdx="0" presStyleCnt="3" custLinFactY="-42883" custLinFactNeighborX="2782" custLinFactNeighborY="-100000">
        <dgm:presLayoutVars>
          <dgm:bulletEnabled val="1"/>
        </dgm:presLayoutVars>
      </dgm:prSet>
      <dgm:spPr/>
      <dgm:t>
        <a:bodyPr/>
        <a:lstStyle/>
        <a:p>
          <a:endParaRPr lang="en-GB"/>
        </a:p>
      </dgm:t>
    </dgm:pt>
    <dgm:pt modelId="{CE0462D5-D657-46BC-9EF9-A23D44AD205A}" type="pres">
      <dgm:prSet presAssocID="{5897DBFF-73E7-45E5-9AE1-DEEFFEBC7FAC}" presName="aSpace" presStyleCnt="0"/>
      <dgm:spPr/>
    </dgm:pt>
    <dgm:pt modelId="{61A69A0B-1358-4A8D-B456-5AD0FB1E4D37}" type="pres">
      <dgm:prSet presAssocID="{E97A5892-EAAF-444B-A098-62C10749499C}" presName="aNode" presStyleLbl="fgAcc1" presStyleIdx="1" presStyleCnt="3" custLinFactY="-35041" custLinFactNeighborX="2782" custLinFactNeighborY="-100000">
        <dgm:presLayoutVars>
          <dgm:bulletEnabled val="1"/>
        </dgm:presLayoutVars>
      </dgm:prSet>
      <dgm:spPr/>
      <dgm:t>
        <a:bodyPr/>
        <a:lstStyle/>
        <a:p>
          <a:endParaRPr lang="en-GB"/>
        </a:p>
      </dgm:t>
    </dgm:pt>
    <dgm:pt modelId="{926C9275-8256-4951-AF1B-3132341546A4}" type="pres">
      <dgm:prSet presAssocID="{E97A5892-EAAF-444B-A098-62C10749499C}" presName="aSpace" presStyleCnt="0"/>
      <dgm:spPr/>
    </dgm:pt>
    <dgm:pt modelId="{61312A26-F209-43B8-8444-881B4D780E12}" type="pres">
      <dgm:prSet presAssocID="{1B5A8548-BBC4-4AFE-A511-FBD57854F2A4}" presName="aNode" presStyleLbl="fgAcc1" presStyleIdx="2" presStyleCnt="3" custLinFactY="-42883" custLinFactNeighborX="2782" custLinFactNeighborY="-100000">
        <dgm:presLayoutVars>
          <dgm:bulletEnabled val="1"/>
        </dgm:presLayoutVars>
      </dgm:prSet>
      <dgm:spPr/>
      <dgm:t>
        <a:bodyPr/>
        <a:lstStyle/>
        <a:p>
          <a:endParaRPr lang="en-GB"/>
        </a:p>
      </dgm:t>
    </dgm:pt>
    <dgm:pt modelId="{4D484170-5345-4102-AC3B-15928D5C94F9}" type="pres">
      <dgm:prSet presAssocID="{1B5A8548-BBC4-4AFE-A511-FBD57854F2A4}" presName="aSpace" presStyleCnt="0"/>
      <dgm:spPr/>
    </dgm:pt>
  </dgm:ptLst>
  <dgm:cxnLst>
    <dgm:cxn modelId="{EDEA2EC5-A7FD-4196-B59B-6F7F804E9F71}" srcId="{ABDA29C5-844A-4625-87D3-B24899A30C0E}" destId="{5897DBFF-73E7-45E5-9AE1-DEEFFEBC7FAC}" srcOrd="0" destOrd="0" parTransId="{E4B03879-1E7E-461F-A915-09E4CA7A18D3}" sibTransId="{9377157E-4A58-43D7-93C6-7768F55C6BD7}"/>
    <dgm:cxn modelId="{E39667CB-B478-450C-BDAA-84AD70E38DCE}" srcId="{ABDA29C5-844A-4625-87D3-B24899A30C0E}" destId="{E97A5892-EAAF-444B-A098-62C10749499C}" srcOrd="1" destOrd="0" parTransId="{B9CACC84-0BF5-46A0-BCA5-911181248CAD}" sibTransId="{C8E09E35-9F14-4797-905A-8F99FDC62593}"/>
    <dgm:cxn modelId="{6D8E3F9D-EB40-42BB-AC19-6AC4DF0FD8A8}" type="presOf" srcId="{ABDA29C5-844A-4625-87D3-B24899A30C0E}" destId="{E8E74A53-CA14-4C76-9BE6-78C4318D1045}" srcOrd="0" destOrd="0" presId="urn:microsoft.com/office/officeart/2005/8/layout/pyramid2"/>
    <dgm:cxn modelId="{82E5DF12-48E4-43BA-AA26-C04B32863457}" type="presOf" srcId="{E97A5892-EAAF-444B-A098-62C10749499C}" destId="{61A69A0B-1358-4A8D-B456-5AD0FB1E4D37}" srcOrd="0" destOrd="0" presId="urn:microsoft.com/office/officeart/2005/8/layout/pyramid2"/>
    <dgm:cxn modelId="{14EAE8B7-3605-45E4-BCF1-240711BDCC00}" srcId="{ABDA29C5-844A-4625-87D3-B24899A30C0E}" destId="{1B5A8548-BBC4-4AFE-A511-FBD57854F2A4}" srcOrd="2" destOrd="0" parTransId="{57124254-9BFA-4AE3-8020-2E8EC51C58B4}" sibTransId="{9CE5DC42-B023-4634-99B6-05E3BBA99B6A}"/>
    <dgm:cxn modelId="{5BD6DD34-E7F9-408F-9E93-7500B1EB9500}" type="presOf" srcId="{1B5A8548-BBC4-4AFE-A511-FBD57854F2A4}" destId="{61312A26-F209-43B8-8444-881B4D780E12}" srcOrd="0" destOrd="0" presId="urn:microsoft.com/office/officeart/2005/8/layout/pyramid2"/>
    <dgm:cxn modelId="{B09EB4F3-24C7-4426-B9CF-1B0614B99B1C}" type="presOf" srcId="{5897DBFF-73E7-45E5-9AE1-DEEFFEBC7FAC}" destId="{7C876329-3289-40A6-94E7-AD6570ED9599}" srcOrd="0" destOrd="0" presId="urn:microsoft.com/office/officeart/2005/8/layout/pyramid2"/>
    <dgm:cxn modelId="{B935CDB7-3DC1-4F7E-B0A2-072AB2A3ECC0}" type="presParOf" srcId="{E8E74A53-CA14-4C76-9BE6-78C4318D1045}" destId="{32A27664-8D95-4E15-BAB6-D3AAD59F6E22}" srcOrd="0" destOrd="0" presId="urn:microsoft.com/office/officeart/2005/8/layout/pyramid2"/>
    <dgm:cxn modelId="{CAE7559A-C41F-4CBC-8BBC-E83894ED78FA}" type="presParOf" srcId="{E8E74A53-CA14-4C76-9BE6-78C4318D1045}" destId="{6855BC80-7B24-4DF8-BD38-599543B3CD2B}" srcOrd="1" destOrd="0" presId="urn:microsoft.com/office/officeart/2005/8/layout/pyramid2"/>
    <dgm:cxn modelId="{711D6EFB-6631-4633-9ACD-C5A889F2892B}" type="presParOf" srcId="{6855BC80-7B24-4DF8-BD38-599543B3CD2B}" destId="{7C876329-3289-40A6-94E7-AD6570ED9599}" srcOrd="0" destOrd="0" presId="urn:microsoft.com/office/officeart/2005/8/layout/pyramid2"/>
    <dgm:cxn modelId="{C70D0391-9071-4004-987B-586978D2E1C6}" type="presParOf" srcId="{6855BC80-7B24-4DF8-BD38-599543B3CD2B}" destId="{CE0462D5-D657-46BC-9EF9-A23D44AD205A}" srcOrd="1" destOrd="0" presId="urn:microsoft.com/office/officeart/2005/8/layout/pyramid2"/>
    <dgm:cxn modelId="{14F903DA-61CD-4302-B5D3-2B3113F4A98D}" type="presParOf" srcId="{6855BC80-7B24-4DF8-BD38-599543B3CD2B}" destId="{61A69A0B-1358-4A8D-B456-5AD0FB1E4D37}" srcOrd="2" destOrd="0" presId="urn:microsoft.com/office/officeart/2005/8/layout/pyramid2"/>
    <dgm:cxn modelId="{0C0CC176-87D2-46FE-B470-C8857641CC5E}" type="presParOf" srcId="{6855BC80-7B24-4DF8-BD38-599543B3CD2B}" destId="{926C9275-8256-4951-AF1B-3132341546A4}" srcOrd="3" destOrd="0" presId="urn:microsoft.com/office/officeart/2005/8/layout/pyramid2"/>
    <dgm:cxn modelId="{CE236772-B5BE-4768-9AB9-FDE6929FF730}" type="presParOf" srcId="{6855BC80-7B24-4DF8-BD38-599543B3CD2B}" destId="{61312A26-F209-43B8-8444-881B4D780E12}" srcOrd="4" destOrd="0" presId="urn:microsoft.com/office/officeart/2005/8/layout/pyramid2"/>
    <dgm:cxn modelId="{5787C69B-0215-4F8C-B791-F74816947D20}" type="presParOf" srcId="{6855BC80-7B24-4DF8-BD38-599543B3CD2B}" destId="{4D484170-5345-4102-AC3B-15928D5C94F9}"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C97C13-67E7-48FF-9B2D-70F93D74D3BD}"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US"/>
        </a:p>
      </dgm:t>
    </dgm:pt>
    <dgm:pt modelId="{0A0CB575-21F5-4336-A7FC-FEB174CD5384}">
      <dgm:prSet phldrT="[Text]" custT="1"/>
      <dgm:spPr/>
      <dgm:t>
        <a:bodyPr/>
        <a:lstStyle/>
        <a:p>
          <a:r>
            <a:rPr lang="en-US" sz="1600" dirty="0" smtClean="0">
              <a:solidFill>
                <a:schemeClr val="bg1"/>
              </a:solidFill>
            </a:rPr>
            <a:t>Integrated Dewatering Program</a:t>
          </a:r>
          <a:endParaRPr lang="en-US" sz="1600" dirty="0">
            <a:solidFill>
              <a:schemeClr val="bg1"/>
            </a:solidFill>
          </a:endParaRPr>
        </a:p>
      </dgm:t>
    </dgm:pt>
    <dgm:pt modelId="{01B246C5-67C9-409C-8DCC-A62D29C684AF}" type="parTrans" cxnId="{928D0A68-9FCC-4DA2-BDF4-3922E94C8F10}">
      <dgm:prSet/>
      <dgm:spPr/>
      <dgm:t>
        <a:bodyPr/>
        <a:lstStyle/>
        <a:p>
          <a:endParaRPr lang="en-US" sz="4400">
            <a:solidFill>
              <a:schemeClr val="tx1">
                <a:lumMod val="50000"/>
              </a:schemeClr>
            </a:solidFill>
          </a:endParaRPr>
        </a:p>
      </dgm:t>
    </dgm:pt>
    <dgm:pt modelId="{3498139C-421A-4EB5-A738-D965A25DD75B}" type="sibTrans" cxnId="{928D0A68-9FCC-4DA2-BDF4-3922E94C8F10}">
      <dgm:prSet/>
      <dgm:spPr/>
      <dgm:t>
        <a:bodyPr/>
        <a:lstStyle/>
        <a:p>
          <a:endParaRPr lang="en-US" sz="4400">
            <a:solidFill>
              <a:schemeClr val="tx1">
                <a:lumMod val="50000"/>
              </a:schemeClr>
            </a:solidFill>
          </a:endParaRPr>
        </a:p>
      </dgm:t>
    </dgm:pt>
    <dgm:pt modelId="{786DE748-7216-4956-A858-0DB94934CF82}">
      <dgm:prSet phldrT="[Text]" custT="1"/>
      <dgm:spPr/>
      <dgm:t>
        <a:bodyPr/>
        <a:lstStyle/>
        <a:p>
          <a:pPr algn="l"/>
          <a:r>
            <a:rPr lang="en-GB" sz="1800" b="0" dirty="0" smtClean="0">
              <a:solidFill>
                <a:schemeClr val="tx1">
                  <a:lumMod val="75000"/>
                </a:schemeClr>
              </a:solidFill>
            </a:rPr>
            <a:t>Best-in-class </a:t>
          </a:r>
          <a:r>
            <a:rPr lang="en-GB" sz="1800" b="0" dirty="0" smtClean="0">
              <a:solidFill>
                <a:srgbClr val="0072C0"/>
              </a:solidFill>
            </a:rPr>
            <a:t>chemical programmes </a:t>
          </a:r>
          <a:r>
            <a:rPr lang="en-GB" sz="1800" b="0" dirty="0" smtClean="0">
              <a:solidFill>
                <a:schemeClr val="tx1">
                  <a:lumMod val="75000"/>
                </a:schemeClr>
              </a:solidFill>
            </a:rPr>
            <a:t>to help our industrial partners reduce energy, water usage and minimize </a:t>
          </a:r>
          <a:r>
            <a:rPr lang="en-US" sz="1800" b="0" dirty="0" smtClean="0">
              <a:solidFill>
                <a:schemeClr val="tx1">
                  <a:lumMod val="75000"/>
                </a:schemeClr>
              </a:solidFill>
            </a:rPr>
            <a:t>environmental impact while boosting the bottom line </a:t>
          </a:r>
          <a:endParaRPr lang="en-US" sz="1800" b="0" dirty="0">
            <a:solidFill>
              <a:schemeClr val="tx1">
                <a:lumMod val="75000"/>
              </a:schemeClr>
            </a:solidFill>
          </a:endParaRPr>
        </a:p>
      </dgm:t>
    </dgm:pt>
    <dgm:pt modelId="{EA639447-61A0-4FAC-B27E-AF7F7C411E3D}" type="parTrans" cxnId="{21A31BD0-7906-45F3-9C95-A2233278FF9B}">
      <dgm:prSet/>
      <dgm:spPr/>
      <dgm:t>
        <a:bodyPr/>
        <a:lstStyle/>
        <a:p>
          <a:endParaRPr lang="en-US" sz="4400">
            <a:solidFill>
              <a:schemeClr val="tx1">
                <a:lumMod val="50000"/>
              </a:schemeClr>
            </a:solidFill>
          </a:endParaRPr>
        </a:p>
      </dgm:t>
    </dgm:pt>
    <dgm:pt modelId="{2CBF959D-AD88-4DED-AF26-D9C94C481BBC}" type="sibTrans" cxnId="{21A31BD0-7906-45F3-9C95-A2233278FF9B}">
      <dgm:prSet/>
      <dgm:spPr/>
      <dgm:t>
        <a:bodyPr/>
        <a:lstStyle/>
        <a:p>
          <a:endParaRPr lang="en-US" sz="4400">
            <a:solidFill>
              <a:schemeClr val="tx1">
                <a:lumMod val="50000"/>
              </a:schemeClr>
            </a:solidFill>
          </a:endParaRPr>
        </a:p>
      </dgm:t>
    </dgm:pt>
    <dgm:pt modelId="{34C3B2E8-61F1-4F77-9E22-155E933B1F3D}">
      <dgm:prSet phldrT="[Text]" custT="1"/>
      <dgm:spPr/>
      <dgm:t>
        <a:bodyPr/>
        <a:lstStyle/>
        <a:p>
          <a:pPr algn="l"/>
          <a:r>
            <a:rPr lang="en-US" sz="1800" b="0" dirty="0" smtClean="0">
              <a:solidFill>
                <a:srgbClr val="0072C0"/>
              </a:solidFill>
            </a:rPr>
            <a:t>FLOCMASTER Technology</a:t>
          </a:r>
          <a:r>
            <a:rPr lang="en-US" sz="1800" b="0" dirty="0" smtClean="0">
              <a:solidFill>
                <a:srgbClr val="3333CC"/>
              </a:solidFill>
            </a:rPr>
            <a:t> </a:t>
          </a:r>
          <a:r>
            <a:rPr lang="en-US" sz="1800" b="0" dirty="0" smtClean="0">
              <a:solidFill>
                <a:schemeClr val="tx1">
                  <a:lumMod val="75000"/>
                </a:schemeClr>
              </a:solidFill>
            </a:rPr>
            <a:t>to ensure good distribution and intimate mixing of chemicals with sludge flows for </a:t>
          </a:r>
          <a:r>
            <a:rPr lang="en-US" sz="1800" b="0" dirty="0" smtClean="0">
              <a:solidFill>
                <a:srgbClr val="0072C0"/>
              </a:solidFill>
            </a:rPr>
            <a:t>optimal performance</a:t>
          </a:r>
          <a:endParaRPr lang="en-US" sz="1800" b="0" dirty="0">
            <a:solidFill>
              <a:srgbClr val="0072C0"/>
            </a:solidFill>
          </a:endParaRPr>
        </a:p>
      </dgm:t>
    </dgm:pt>
    <dgm:pt modelId="{62B9BABC-6FA7-460F-9989-EE821D56F9FC}" type="parTrans" cxnId="{1009C457-02F4-466D-830A-06A40EDB857C}">
      <dgm:prSet/>
      <dgm:spPr/>
      <dgm:t>
        <a:bodyPr/>
        <a:lstStyle/>
        <a:p>
          <a:endParaRPr lang="en-US" sz="4400">
            <a:solidFill>
              <a:schemeClr val="tx1">
                <a:lumMod val="50000"/>
              </a:schemeClr>
            </a:solidFill>
          </a:endParaRPr>
        </a:p>
      </dgm:t>
    </dgm:pt>
    <dgm:pt modelId="{2007724E-4C3D-46F4-811D-CE7EB8EA9F36}" type="sibTrans" cxnId="{1009C457-02F4-466D-830A-06A40EDB857C}">
      <dgm:prSet/>
      <dgm:spPr/>
      <dgm:t>
        <a:bodyPr/>
        <a:lstStyle/>
        <a:p>
          <a:endParaRPr lang="en-US" sz="4400">
            <a:solidFill>
              <a:schemeClr val="tx1">
                <a:lumMod val="50000"/>
              </a:schemeClr>
            </a:solidFill>
          </a:endParaRPr>
        </a:p>
      </dgm:t>
    </dgm:pt>
    <dgm:pt modelId="{52153CA7-7B32-4788-A6D8-D34E81B7F4B7}">
      <dgm:prSet phldrT="[Text]" custT="1"/>
      <dgm:spPr/>
      <dgm:t>
        <a:bodyPr/>
        <a:lstStyle/>
        <a:p>
          <a:pPr algn="just"/>
          <a:r>
            <a:rPr lang="en-US" sz="1800" dirty="0" smtClean="0"/>
            <a:t>&gt; 22,000 employees </a:t>
          </a:r>
          <a:r>
            <a:rPr lang="en-US" sz="1800" dirty="0" smtClean="0">
              <a:solidFill>
                <a:srgbClr val="007AC9"/>
              </a:solidFill>
            </a:rPr>
            <a:t>on-site</a:t>
          </a:r>
          <a:r>
            <a:rPr lang="en-US" sz="1800" dirty="0" smtClean="0"/>
            <a:t> with our customers every day in 170 countries, all supported by a team of </a:t>
          </a:r>
          <a:r>
            <a:rPr lang="en-US" sz="1800" dirty="0" smtClean="0">
              <a:solidFill>
                <a:srgbClr val="007AC9"/>
              </a:solidFill>
            </a:rPr>
            <a:t>experts</a:t>
          </a:r>
          <a:r>
            <a:rPr lang="en-US" sz="1800" dirty="0" smtClean="0"/>
            <a:t> </a:t>
          </a:r>
          <a:endParaRPr lang="en-US" sz="1800" b="0" dirty="0">
            <a:solidFill>
              <a:schemeClr val="tx1">
                <a:lumMod val="75000"/>
              </a:schemeClr>
            </a:solidFill>
          </a:endParaRPr>
        </a:p>
      </dgm:t>
    </dgm:pt>
    <dgm:pt modelId="{FDC4889C-77C0-42E8-8019-72B7C430ADC6}" type="parTrans" cxnId="{2E7DD101-8F82-4D3F-A4EE-9262796615EA}">
      <dgm:prSet/>
      <dgm:spPr/>
      <dgm:t>
        <a:bodyPr/>
        <a:lstStyle/>
        <a:p>
          <a:endParaRPr lang="en-US" sz="4400">
            <a:solidFill>
              <a:schemeClr val="tx1">
                <a:lumMod val="50000"/>
              </a:schemeClr>
            </a:solidFill>
          </a:endParaRPr>
        </a:p>
      </dgm:t>
    </dgm:pt>
    <dgm:pt modelId="{D27EB552-8497-4E6D-8784-661C4ED0959F}" type="sibTrans" cxnId="{2E7DD101-8F82-4D3F-A4EE-9262796615EA}">
      <dgm:prSet/>
      <dgm:spPr/>
      <dgm:t>
        <a:bodyPr/>
        <a:lstStyle/>
        <a:p>
          <a:endParaRPr lang="en-US" sz="4400">
            <a:solidFill>
              <a:schemeClr val="tx1">
                <a:lumMod val="50000"/>
              </a:schemeClr>
            </a:solidFill>
          </a:endParaRPr>
        </a:p>
      </dgm:t>
    </dgm:pt>
    <dgm:pt modelId="{FF6200BF-8E40-4794-946C-583ADF6A2EB0}" type="pres">
      <dgm:prSet presAssocID="{6FC97C13-67E7-48FF-9B2D-70F93D74D3BD}" presName="Name0" presStyleCnt="0">
        <dgm:presLayoutVars>
          <dgm:chMax val="1"/>
          <dgm:chPref val="1"/>
          <dgm:dir/>
          <dgm:resizeHandles/>
        </dgm:presLayoutVars>
      </dgm:prSet>
      <dgm:spPr/>
      <dgm:t>
        <a:bodyPr/>
        <a:lstStyle/>
        <a:p>
          <a:endParaRPr lang="en-US"/>
        </a:p>
      </dgm:t>
    </dgm:pt>
    <dgm:pt modelId="{DF42E8F5-30D2-4F02-A8BB-BEC2B446C1A5}" type="pres">
      <dgm:prSet presAssocID="{0A0CB575-21F5-4336-A7FC-FEB174CD5384}" presName="Parent" presStyleLbl="node1" presStyleIdx="0" presStyleCnt="2" custScaleX="99539" custScaleY="99534" custLinFactX="-1053" custLinFactNeighborX="-100000">
        <dgm:presLayoutVars>
          <dgm:chMax val="4"/>
          <dgm:chPref val="3"/>
        </dgm:presLayoutVars>
      </dgm:prSet>
      <dgm:spPr/>
      <dgm:t>
        <a:bodyPr/>
        <a:lstStyle/>
        <a:p>
          <a:endParaRPr lang="en-US"/>
        </a:p>
      </dgm:t>
    </dgm:pt>
    <dgm:pt modelId="{5878E33D-EF3C-463E-BEFF-D8107115A61B}" type="pres">
      <dgm:prSet presAssocID="{786DE748-7216-4956-A858-0DB94934CF82}" presName="Accent" presStyleLbl="node1" presStyleIdx="1" presStyleCnt="2" custLinFactNeighborX="-40041"/>
      <dgm:spPr>
        <a:ln w="12700">
          <a:noFill/>
        </a:ln>
      </dgm:spPr>
    </dgm:pt>
    <dgm:pt modelId="{D9FDB45E-9001-4675-B6BB-056F0E0F4CD6}" type="pres">
      <dgm:prSet presAssocID="{786DE748-7216-4956-A858-0DB94934CF82}" presName="Image1" presStyleLbl="fgImgPlace1" presStyleIdx="0" presStyleCnt="3" custLinFactX="-46563" custLinFactNeighborX="-100000" custLinFactNeighborY="-24292"/>
      <dgm:spPr>
        <a:blipFill rotWithShape="1">
          <a:blip xmlns:r="http://schemas.openxmlformats.org/officeDocument/2006/relationships" r:embed="rId1"/>
          <a:stretch>
            <a:fillRect/>
          </a:stretch>
        </a:blipFill>
      </dgm:spPr>
      <dgm:t>
        <a:bodyPr/>
        <a:lstStyle/>
        <a:p>
          <a:endParaRPr lang="en-US"/>
        </a:p>
      </dgm:t>
    </dgm:pt>
    <dgm:pt modelId="{3F4D189B-6D1B-4A2A-A589-E9C6DF836D8C}" type="pres">
      <dgm:prSet presAssocID="{786DE748-7216-4956-A858-0DB94934CF82}" presName="Child1" presStyleLbl="revTx" presStyleIdx="0" presStyleCnt="3" custScaleX="478385" custLinFactNeighborX="81177" custLinFactNeighborY="-2253">
        <dgm:presLayoutVars>
          <dgm:chMax val="0"/>
          <dgm:chPref val="0"/>
          <dgm:bulletEnabled val="1"/>
        </dgm:presLayoutVars>
      </dgm:prSet>
      <dgm:spPr/>
      <dgm:t>
        <a:bodyPr/>
        <a:lstStyle/>
        <a:p>
          <a:endParaRPr lang="en-US"/>
        </a:p>
      </dgm:t>
    </dgm:pt>
    <dgm:pt modelId="{7A4A400C-0A94-475E-9516-791EABC1A51F}" type="pres">
      <dgm:prSet presAssocID="{34C3B2E8-61F1-4F77-9E22-155E933B1F3D}" presName="Image2" presStyleCnt="0"/>
      <dgm:spPr/>
    </dgm:pt>
    <dgm:pt modelId="{4EBF418A-96B6-4486-AAC9-76243BF61409}" type="pres">
      <dgm:prSet presAssocID="{34C3B2E8-61F1-4F77-9E22-155E933B1F3D}" presName="Image" presStyleLbl="fgImgPlace1" presStyleIdx="1" presStyleCnt="3" custLinFactX="-50284" custLinFactNeighborX="-100000" custLinFactNeighborY="1518"/>
      <dgm:spPr>
        <a:blipFill rotWithShape="1">
          <a:blip xmlns:r="http://schemas.openxmlformats.org/officeDocument/2006/relationships" r:embed="rId2"/>
          <a:stretch>
            <a:fillRect/>
          </a:stretch>
        </a:blipFill>
        <a:ln>
          <a:solidFill>
            <a:srgbClr val="0072C0"/>
          </a:solidFill>
        </a:ln>
      </dgm:spPr>
      <dgm:t>
        <a:bodyPr/>
        <a:lstStyle/>
        <a:p>
          <a:endParaRPr lang="en-US"/>
        </a:p>
      </dgm:t>
    </dgm:pt>
    <dgm:pt modelId="{3ACB652E-5259-4138-8F9A-1C008E90D5F3}" type="pres">
      <dgm:prSet presAssocID="{34C3B2E8-61F1-4F77-9E22-155E933B1F3D}" presName="Child2" presStyleLbl="revTx" presStyleIdx="1" presStyleCnt="3" custScaleX="458193" custScaleY="136637" custLinFactNeighborX="65865" custLinFactNeighborY="15161">
        <dgm:presLayoutVars>
          <dgm:chMax val="0"/>
          <dgm:chPref val="0"/>
          <dgm:bulletEnabled val="1"/>
        </dgm:presLayoutVars>
      </dgm:prSet>
      <dgm:spPr/>
      <dgm:t>
        <a:bodyPr/>
        <a:lstStyle/>
        <a:p>
          <a:endParaRPr lang="en-US"/>
        </a:p>
      </dgm:t>
    </dgm:pt>
    <dgm:pt modelId="{1CAF70F1-7E5B-44F3-99D2-D6ECDF8596DB}" type="pres">
      <dgm:prSet presAssocID="{52153CA7-7B32-4788-A6D8-D34E81B7F4B7}" presName="Image3" presStyleCnt="0"/>
      <dgm:spPr/>
    </dgm:pt>
    <dgm:pt modelId="{33BC06DA-B3F4-4EE6-A74D-DB3DE3330594}" type="pres">
      <dgm:prSet presAssocID="{52153CA7-7B32-4788-A6D8-D34E81B7F4B7}" presName="Image" presStyleLbl="fgImgPlace1" presStyleIdx="2" presStyleCnt="3" custLinFactX="-55675" custLinFactNeighborX="-100000" custLinFactNeighborY="16701"/>
      <dgm:spPr>
        <a:blipFill rotWithShape="1">
          <a:blip xmlns:r="http://schemas.openxmlformats.org/officeDocument/2006/relationships" r:embed="rId3"/>
          <a:stretch>
            <a:fillRect/>
          </a:stretch>
        </a:blipFill>
      </dgm:spPr>
      <dgm:t>
        <a:bodyPr/>
        <a:lstStyle/>
        <a:p>
          <a:endParaRPr lang="en-US"/>
        </a:p>
      </dgm:t>
    </dgm:pt>
    <dgm:pt modelId="{CBAE982C-5DB1-422E-BF8B-BFCFD297556F}" type="pres">
      <dgm:prSet presAssocID="{52153CA7-7B32-4788-A6D8-D34E81B7F4B7}" presName="Child3" presStyleLbl="revTx" presStyleIdx="2" presStyleCnt="3" custScaleX="409910" custLinFactNeighborX="67262" custLinFactNeighborY="23454">
        <dgm:presLayoutVars>
          <dgm:chMax val="0"/>
          <dgm:chPref val="0"/>
          <dgm:bulletEnabled val="1"/>
        </dgm:presLayoutVars>
      </dgm:prSet>
      <dgm:spPr/>
      <dgm:t>
        <a:bodyPr/>
        <a:lstStyle/>
        <a:p>
          <a:endParaRPr lang="en-US"/>
        </a:p>
      </dgm:t>
    </dgm:pt>
  </dgm:ptLst>
  <dgm:cxnLst>
    <dgm:cxn modelId="{0FD9DA83-5A80-4DDB-929A-347CB73A9BB5}" type="presOf" srcId="{6FC97C13-67E7-48FF-9B2D-70F93D74D3BD}" destId="{FF6200BF-8E40-4794-946C-583ADF6A2EB0}" srcOrd="0" destOrd="0" presId="urn:microsoft.com/office/officeart/2011/layout/RadialPictureList"/>
    <dgm:cxn modelId="{BB8F0455-2CDD-4B1E-A00A-DCB3B7F48C38}" type="presOf" srcId="{52153CA7-7B32-4788-A6D8-D34E81B7F4B7}" destId="{CBAE982C-5DB1-422E-BF8B-BFCFD297556F}" srcOrd="0" destOrd="0" presId="urn:microsoft.com/office/officeart/2011/layout/RadialPictureList"/>
    <dgm:cxn modelId="{2E7DD101-8F82-4D3F-A4EE-9262796615EA}" srcId="{0A0CB575-21F5-4336-A7FC-FEB174CD5384}" destId="{52153CA7-7B32-4788-A6D8-D34E81B7F4B7}" srcOrd="2" destOrd="0" parTransId="{FDC4889C-77C0-42E8-8019-72B7C430ADC6}" sibTransId="{D27EB552-8497-4E6D-8784-661C4ED0959F}"/>
    <dgm:cxn modelId="{4FE3A143-B303-4205-B9DF-FB542EC77D04}" type="presOf" srcId="{786DE748-7216-4956-A858-0DB94934CF82}" destId="{3F4D189B-6D1B-4A2A-A589-E9C6DF836D8C}" srcOrd="0" destOrd="0" presId="urn:microsoft.com/office/officeart/2011/layout/RadialPictureList"/>
    <dgm:cxn modelId="{21A31BD0-7906-45F3-9C95-A2233278FF9B}" srcId="{0A0CB575-21F5-4336-A7FC-FEB174CD5384}" destId="{786DE748-7216-4956-A858-0DB94934CF82}" srcOrd="0" destOrd="0" parTransId="{EA639447-61A0-4FAC-B27E-AF7F7C411E3D}" sibTransId="{2CBF959D-AD88-4DED-AF26-D9C94C481BBC}"/>
    <dgm:cxn modelId="{C490BA66-29E1-4443-A76D-062BE3A009FF}" type="presOf" srcId="{34C3B2E8-61F1-4F77-9E22-155E933B1F3D}" destId="{3ACB652E-5259-4138-8F9A-1C008E90D5F3}" srcOrd="0" destOrd="0" presId="urn:microsoft.com/office/officeart/2011/layout/RadialPictureList"/>
    <dgm:cxn modelId="{C592D87A-7987-4C39-9447-A4C5240E69F8}" type="presOf" srcId="{0A0CB575-21F5-4336-A7FC-FEB174CD5384}" destId="{DF42E8F5-30D2-4F02-A8BB-BEC2B446C1A5}" srcOrd="0" destOrd="0" presId="urn:microsoft.com/office/officeart/2011/layout/RadialPictureList"/>
    <dgm:cxn modelId="{1009C457-02F4-466D-830A-06A40EDB857C}" srcId="{0A0CB575-21F5-4336-A7FC-FEB174CD5384}" destId="{34C3B2E8-61F1-4F77-9E22-155E933B1F3D}" srcOrd="1" destOrd="0" parTransId="{62B9BABC-6FA7-460F-9989-EE821D56F9FC}" sibTransId="{2007724E-4C3D-46F4-811D-CE7EB8EA9F36}"/>
    <dgm:cxn modelId="{928D0A68-9FCC-4DA2-BDF4-3922E94C8F10}" srcId="{6FC97C13-67E7-48FF-9B2D-70F93D74D3BD}" destId="{0A0CB575-21F5-4336-A7FC-FEB174CD5384}" srcOrd="0" destOrd="0" parTransId="{01B246C5-67C9-409C-8DCC-A62D29C684AF}" sibTransId="{3498139C-421A-4EB5-A738-D965A25DD75B}"/>
    <dgm:cxn modelId="{2AD213B4-8CA0-4C91-9C1F-C1F487A2DE98}" type="presParOf" srcId="{FF6200BF-8E40-4794-946C-583ADF6A2EB0}" destId="{DF42E8F5-30D2-4F02-A8BB-BEC2B446C1A5}" srcOrd="0" destOrd="0" presId="urn:microsoft.com/office/officeart/2011/layout/RadialPictureList"/>
    <dgm:cxn modelId="{2A4B8F63-F656-4769-BEFA-982EDF4918AD}" type="presParOf" srcId="{FF6200BF-8E40-4794-946C-583ADF6A2EB0}" destId="{5878E33D-EF3C-463E-BEFF-D8107115A61B}" srcOrd="1" destOrd="0" presId="urn:microsoft.com/office/officeart/2011/layout/RadialPictureList"/>
    <dgm:cxn modelId="{7EBDB553-DE2B-4179-B6C7-F17207A8B081}" type="presParOf" srcId="{FF6200BF-8E40-4794-946C-583ADF6A2EB0}" destId="{D9FDB45E-9001-4675-B6BB-056F0E0F4CD6}" srcOrd="2" destOrd="0" presId="urn:microsoft.com/office/officeart/2011/layout/RadialPictureList"/>
    <dgm:cxn modelId="{254759C3-4D64-4309-8B83-6C70DEBE3753}" type="presParOf" srcId="{FF6200BF-8E40-4794-946C-583ADF6A2EB0}" destId="{3F4D189B-6D1B-4A2A-A589-E9C6DF836D8C}" srcOrd="3" destOrd="0" presId="urn:microsoft.com/office/officeart/2011/layout/RadialPictureList"/>
    <dgm:cxn modelId="{51ECF3FA-D1DC-4FF5-B07A-923BC0D5BEE1}" type="presParOf" srcId="{FF6200BF-8E40-4794-946C-583ADF6A2EB0}" destId="{7A4A400C-0A94-475E-9516-791EABC1A51F}" srcOrd="4" destOrd="0" presId="urn:microsoft.com/office/officeart/2011/layout/RadialPictureList"/>
    <dgm:cxn modelId="{DBD39D57-8A3E-43AC-B2C2-2CF3F36B9182}" type="presParOf" srcId="{7A4A400C-0A94-475E-9516-791EABC1A51F}" destId="{4EBF418A-96B6-4486-AAC9-76243BF61409}" srcOrd="0" destOrd="0" presId="urn:microsoft.com/office/officeart/2011/layout/RadialPictureList"/>
    <dgm:cxn modelId="{4B6E4D0F-07D6-4CAA-9BD0-1F15D2DEF7EB}" type="presParOf" srcId="{FF6200BF-8E40-4794-946C-583ADF6A2EB0}" destId="{3ACB652E-5259-4138-8F9A-1C008E90D5F3}" srcOrd="5" destOrd="0" presId="urn:microsoft.com/office/officeart/2011/layout/RadialPictureList"/>
    <dgm:cxn modelId="{15633776-6595-4155-BFE5-D96218293261}" type="presParOf" srcId="{FF6200BF-8E40-4794-946C-583ADF6A2EB0}" destId="{1CAF70F1-7E5B-44F3-99D2-D6ECDF8596DB}" srcOrd="6" destOrd="0" presId="urn:microsoft.com/office/officeart/2011/layout/RadialPictureList"/>
    <dgm:cxn modelId="{282925BC-AD0E-4891-9A2D-EF62CADB0761}" type="presParOf" srcId="{1CAF70F1-7E5B-44F3-99D2-D6ECDF8596DB}" destId="{33BC06DA-B3F4-4EE6-A74D-DB3DE3330594}" srcOrd="0" destOrd="0" presId="urn:microsoft.com/office/officeart/2011/layout/RadialPictureList"/>
    <dgm:cxn modelId="{F6D7601D-9AC8-4F1F-9578-740220B3E9A2}" type="presParOf" srcId="{FF6200BF-8E40-4794-946C-583ADF6A2EB0}" destId="{CBAE982C-5DB1-422E-BF8B-BFCFD297556F}" srcOrd="7" destOrd="0" presId="urn:microsoft.com/office/officeart/2011/layout/Radial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24704F6-6399-44B7-A13F-99F20EA11067}" type="doc">
      <dgm:prSet loTypeId="urn:microsoft.com/office/officeart/2005/8/layout/hProcess10" loCatId="process" qsTypeId="urn:microsoft.com/office/officeart/2005/8/quickstyle/simple1" qsCatId="simple" csTypeId="urn:microsoft.com/office/officeart/2005/8/colors/accent1_2" csCatId="accent1" phldr="1"/>
      <dgm:spPr/>
      <dgm:t>
        <a:bodyPr/>
        <a:lstStyle/>
        <a:p>
          <a:endParaRPr lang="en-US"/>
        </a:p>
      </dgm:t>
    </dgm:pt>
    <dgm:pt modelId="{5DA7DB40-84E5-49BA-B967-4B38C119E228}">
      <dgm:prSet phldrT="[Text]" custT="1"/>
      <dgm:spPr/>
      <dgm:t>
        <a:bodyPr/>
        <a:lstStyle/>
        <a:p>
          <a:r>
            <a:rPr lang="en-US" sz="2000" dirty="0" smtClean="0">
              <a:latin typeface="Calibri" pitchFamily="34" charset="0"/>
              <a:cs typeface="Calibri" pitchFamily="34" charset="0"/>
            </a:rPr>
            <a:t>Industries</a:t>
          </a:r>
          <a:endParaRPr lang="en-US" sz="2000" dirty="0">
            <a:latin typeface="Calibri" pitchFamily="34" charset="0"/>
            <a:cs typeface="Calibri" pitchFamily="34" charset="0"/>
          </a:endParaRPr>
        </a:p>
      </dgm:t>
    </dgm:pt>
    <dgm:pt modelId="{1F56E6FB-18C7-4110-98CA-EC30FE78CCD2}" type="parTrans" cxnId="{3A93E3FB-65BB-4B33-820F-F648DE9DB335}">
      <dgm:prSet/>
      <dgm:spPr/>
      <dgm:t>
        <a:bodyPr/>
        <a:lstStyle/>
        <a:p>
          <a:endParaRPr lang="en-US">
            <a:latin typeface="Calibri" pitchFamily="34" charset="0"/>
            <a:cs typeface="Calibri" pitchFamily="34" charset="0"/>
          </a:endParaRPr>
        </a:p>
      </dgm:t>
    </dgm:pt>
    <dgm:pt modelId="{8C7AEFFB-F530-471A-A3CA-CB3BB4C91F42}" type="sibTrans" cxnId="{3A93E3FB-65BB-4B33-820F-F648DE9DB335}">
      <dgm:prSet/>
      <dgm:spPr/>
      <dgm:t>
        <a:bodyPr/>
        <a:lstStyle/>
        <a:p>
          <a:endParaRPr lang="en-US">
            <a:latin typeface="Calibri" pitchFamily="34" charset="0"/>
            <a:cs typeface="Calibri" pitchFamily="34" charset="0"/>
          </a:endParaRPr>
        </a:p>
      </dgm:t>
    </dgm:pt>
    <dgm:pt modelId="{CFB48DDF-0405-4594-8409-57AB740D168A}">
      <dgm:prSet phldrT="[Text]" custT="1"/>
      <dgm:spPr/>
      <dgm:t>
        <a:bodyPr/>
        <a:lstStyle/>
        <a:p>
          <a:r>
            <a:rPr lang="en-US" sz="1600" smtClean="0">
              <a:latin typeface="Calibri" pitchFamily="34" charset="0"/>
              <a:cs typeface="Calibri" pitchFamily="34" charset="0"/>
            </a:rPr>
            <a:t>Food &amp; Beverage</a:t>
          </a:r>
          <a:endParaRPr lang="en-US" sz="1600" dirty="0">
            <a:latin typeface="Calibri" pitchFamily="34" charset="0"/>
            <a:cs typeface="Calibri" pitchFamily="34" charset="0"/>
          </a:endParaRPr>
        </a:p>
      </dgm:t>
    </dgm:pt>
    <dgm:pt modelId="{FCCDACEC-E471-41FC-88BC-4F4828554562}" type="parTrans" cxnId="{03B58E07-947A-426F-AF2A-466D824CCD78}">
      <dgm:prSet/>
      <dgm:spPr/>
      <dgm:t>
        <a:bodyPr/>
        <a:lstStyle/>
        <a:p>
          <a:endParaRPr lang="en-US">
            <a:latin typeface="Calibri" pitchFamily="34" charset="0"/>
            <a:cs typeface="Calibri" pitchFamily="34" charset="0"/>
          </a:endParaRPr>
        </a:p>
      </dgm:t>
    </dgm:pt>
    <dgm:pt modelId="{9BEAA49B-4D2F-494D-AFF2-90227A55A508}" type="sibTrans" cxnId="{03B58E07-947A-426F-AF2A-466D824CCD78}">
      <dgm:prSet/>
      <dgm:spPr/>
      <dgm:t>
        <a:bodyPr/>
        <a:lstStyle/>
        <a:p>
          <a:endParaRPr lang="en-US">
            <a:latin typeface="Calibri" pitchFamily="34" charset="0"/>
            <a:cs typeface="Calibri" pitchFamily="34" charset="0"/>
          </a:endParaRPr>
        </a:p>
      </dgm:t>
    </dgm:pt>
    <dgm:pt modelId="{F7AD58E0-78A3-4480-B9E2-8ED3C7B1C76B}">
      <dgm:prSet phldrT="[Text]" custT="1"/>
      <dgm:spPr/>
      <dgm:t>
        <a:bodyPr/>
        <a:lstStyle/>
        <a:p>
          <a:r>
            <a:rPr lang="en-US" sz="2000" smtClean="0">
              <a:latin typeface="Calibri" pitchFamily="34" charset="0"/>
              <a:cs typeface="Calibri" pitchFamily="34" charset="0"/>
            </a:rPr>
            <a:t>Applications</a:t>
          </a:r>
          <a:endParaRPr lang="en-US" sz="2000" dirty="0">
            <a:latin typeface="Calibri" pitchFamily="34" charset="0"/>
            <a:cs typeface="Calibri" pitchFamily="34" charset="0"/>
          </a:endParaRPr>
        </a:p>
      </dgm:t>
    </dgm:pt>
    <dgm:pt modelId="{A29B4377-035F-4556-99E3-A48211722F88}" type="parTrans" cxnId="{9AB64E45-D9CA-4E76-937B-565246CA1737}">
      <dgm:prSet/>
      <dgm:spPr/>
      <dgm:t>
        <a:bodyPr/>
        <a:lstStyle/>
        <a:p>
          <a:endParaRPr lang="en-US">
            <a:latin typeface="Calibri" pitchFamily="34" charset="0"/>
            <a:cs typeface="Calibri" pitchFamily="34" charset="0"/>
          </a:endParaRPr>
        </a:p>
      </dgm:t>
    </dgm:pt>
    <dgm:pt modelId="{0FF0EC29-C269-4BFA-8D5E-A401A772B806}" type="sibTrans" cxnId="{9AB64E45-D9CA-4E76-937B-565246CA1737}">
      <dgm:prSet/>
      <dgm:spPr/>
      <dgm:t>
        <a:bodyPr/>
        <a:lstStyle/>
        <a:p>
          <a:endParaRPr lang="en-US">
            <a:latin typeface="Calibri" pitchFamily="34" charset="0"/>
            <a:cs typeface="Calibri" pitchFamily="34" charset="0"/>
          </a:endParaRPr>
        </a:p>
      </dgm:t>
    </dgm:pt>
    <dgm:pt modelId="{86234FD0-1516-4E70-A776-1B5A7CA7766B}">
      <dgm:prSet phldrT="[Text]" custT="1"/>
      <dgm:spPr/>
      <dgm:t>
        <a:bodyPr/>
        <a:lstStyle/>
        <a:p>
          <a:r>
            <a:rPr lang="en-US" sz="1600" dirty="0" smtClean="0">
              <a:latin typeface="Calibri" pitchFamily="34" charset="0"/>
              <a:cs typeface="Calibri" pitchFamily="34" charset="0"/>
            </a:rPr>
            <a:t>Belt press</a:t>
          </a:r>
          <a:endParaRPr lang="en-US" sz="1600" dirty="0">
            <a:latin typeface="Calibri" pitchFamily="34" charset="0"/>
            <a:cs typeface="Calibri" pitchFamily="34" charset="0"/>
          </a:endParaRPr>
        </a:p>
      </dgm:t>
    </dgm:pt>
    <dgm:pt modelId="{E5602550-4208-41EF-ADF8-D061E0CB57BC}" type="parTrans" cxnId="{11077E77-3B51-469F-A55C-F1C7874FC290}">
      <dgm:prSet/>
      <dgm:spPr/>
      <dgm:t>
        <a:bodyPr/>
        <a:lstStyle/>
        <a:p>
          <a:endParaRPr lang="en-US">
            <a:latin typeface="Calibri" pitchFamily="34" charset="0"/>
            <a:cs typeface="Calibri" pitchFamily="34" charset="0"/>
          </a:endParaRPr>
        </a:p>
      </dgm:t>
    </dgm:pt>
    <dgm:pt modelId="{BFECB716-962E-4725-B5F0-98C6A697B81B}" type="sibTrans" cxnId="{11077E77-3B51-469F-A55C-F1C7874FC290}">
      <dgm:prSet/>
      <dgm:spPr/>
      <dgm:t>
        <a:bodyPr/>
        <a:lstStyle/>
        <a:p>
          <a:endParaRPr lang="en-US">
            <a:latin typeface="Calibri" pitchFamily="34" charset="0"/>
            <a:cs typeface="Calibri" pitchFamily="34" charset="0"/>
          </a:endParaRPr>
        </a:p>
      </dgm:t>
    </dgm:pt>
    <dgm:pt modelId="{D92949F5-C6B9-411D-9C97-2BE84E9A86AC}">
      <dgm:prSet phldrT="[Text]" custT="1"/>
      <dgm:spPr/>
      <dgm:t>
        <a:bodyPr/>
        <a:lstStyle/>
        <a:p>
          <a:r>
            <a:rPr lang="en-US" sz="1600" dirty="0" smtClean="0">
              <a:latin typeface="Calibri" pitchFamily="34" charset="0"/>
              <a:cs typeface="Calibri" pitchFamily="34" charset="0"/>
            </a:rPr>
            <a:t>Screw presses</a:t>
          </a:r>
          <a:endParaRPr lang="en-US" sz="1600" dirty="0">
            <a:latin typeface="Calibri" pitchFamily="34" charset="0"/>
            <a:cs typeface="Calibri" pitchFamily="34" charset="0"/>
          </a:endParaRPr>
        </a:p>
      </dgm:t>
    </dgm:pt>
    <dgm:pt modelId="{B9B1CBB8-69A6-4F26-AB43-54D5D103E7FA}" type="parTrans" cxnId="{2E9D7FE2-C945-48BA-9DD9-0345E1D12FC0}">
      <dgm:prSet/>
      <dgm:spPr/>
      <dgm:t>
        <a:bodyPr/>
        <a:lstStyle/>
        <a:p>
          <a:endParaRPr lang="en-US">
            <a:latin typeface="Calibri" pitchFamily="34" charset="0"/>
            <a:cs typeface="Calibri" pitchFamily="34" charset="0"/>
          </a:endParaRPr>
        </a:p>
      </dgm:t>
    </dgm:pt>
    <dgm:pt modelId="{42298E14-6541-4C6B-B4B2-7DBE38CA2EB4}" type="sibTrans" cxnId="{2E9D7FE2-C945-48BA-9DD9-0345E1D12FC0}">
      <dgm:prSet/>
      <dgm:spPr/>
      <dgm:t>
        <a:bodyPr/>
        <a:lstStyle/>
        <a:p>
          <a:endParaRPr lang="en-US">
            <a:latin typeface="Calibri" pitchFamily="34" charset="0"/>
            <a:cs typeface="Calibri" pitchFamily="34" charset="0"/>
          </a:endParaRPr>
        </a:p>
      </dgm:t>
    </dgm:pt>
    <dgm:pt modelId="{66E792B7-C88C-41DC-BB75-2ECA6D094B4E}">
      <dgm:prSet phldrT="[Text]" custT="1"/>
      <dgm:spPr/>
      <dgm:t>
        <a:bodyPr/>
        <a:lstStyle/>
        <a:p>
          <a:r>
            <a:rPr lang="en-US" sz="2000" smtClean="0">
              <a:latin typeface="Calibri" pitchFamily="34" charset="0"/>
              <a:cs typeface="Calibri" pitchFamily="34" charset="0"/>
            </a:rPr>
            <a:t>Different Sludges</a:t>
          </a:r>
          <a:endParaRPr lang="en-US" sz="2000" dirty="0">
            <a:latin typeface="Calibri" pitchFamily="34" charset="0"/>
            <a:cs typeface="Calibri" pitchFamily="34" charset="0"/>
          </a:endParaRPr>
        </a:p>
      </dgm:t>
    </dgm:pt>
    <dgm:pt modelId="{8F12E754-6316-4464-9AA2-852C028C3503}" type="parTrans" cxnId="{CDE29380-B564-450B-BFF1-75DF909C21E9}">
      <dgm:prSet/>
      <dgm:spPr/>
      <dgm:t>
        <a:bodyPr/>
        <a:lstStyle/>
        <a:p>
          <a:endParaRPr lang="en-US">
            <a:latin typeface="Calibri" pitchFamily="34" charset="0"/>
            <a:cs typeface="Calibri" pitchFamily="34" charset="0"/>
          </a:endParaRPr>
        </a:p>
      </dgm:t>
    </dgm:pt>
    <dgm:pt modelId="{1A1FB5B8-DCA6-4015-9B2E-F6C09932AE50}" type="sibTrans" cxnId="{CDE29380-B564-450B-BFF1-75DF909C21E9}">
      <dgm:prSet/>
      <dgm:spPr/>
      <dgm:t>
        <a:bodyPr/>
        <a:lstStyle/>
        <a:p>
          <a:endParaRPr lang="en-US">
            <a:latin typeface="Calibri" pitchFamily="34" charset="0"/>
            <a:cs typeface="Calibri" pitchFamily="34" charset="0"/>
          </a:endParaRPr>
        </a:p>
      </dgm:t>
    </dgm:pt>
    <dgm:pt modelId="{2106510E-CA3D-4282-B34A-3C51F9EC3B3C}">
      <dgm:prSet phldrT="[Text]" custT="1"/>
      <dgm:spPr/>
      <dgm:t>
        <a:bodyPr/>
        <a:lstStyle/>
        <a:p>
          <a:r>
            <a:rPr lang="en-US" sz="1600" smtClean="0">
              <a:latin typeface="Calibri" pitchFamily="34" charset="0"/>
              <a:cs typeface="Calibri" pitchFamily="34" charset="0"/>
            </a:rPr>
            <a:t>Aerobic</a:t>
          </a:r>
          <a:endParaRPr lang="en-US" sz="1600" dirty="0">
            <a:latin typeface="Calibri" pitchFamily="34" charset="0"/>
            <a:cs typeface="Calibri" pitchFamily="34" charset="0"/>
          </a:endParaRPr>
        </a:p>
      </dgm:t>
    </dgm:pt>
    <dgm:pt modelId="{6AB3EBFA-928F-417C-8C2A-67F13D9DF6A0}" type="parTrans" cxnId="{CF29C055-A297-405D-AA63-514CC420CAC6}">
      <dgm:prSet/>
      <dgm:spPr/>
      <dgm:t>
        <a:bodyPr/>
        <a:lstStyle/>
        <a:p>
          <a:endParaRPr lang="en-US">
            <a:latin typeface="Calibri" pitchFamily="34" charset="0"/>
            <a:cs typeface="Calibri" pitchFamily="34" charset="0"/>
          </a:endParaRPr>
        </a:p>
      </dgm:t>
    </dgm:pt>
    <dgm:pt modelId="{E96B0FBC-AD89-4B51-8A84-FF52CB3595C9}" type="sibTrans" cxnId="{CF29C055-A297-405D-AA63-514CC420CAC6}">
      <dgm:prSet/>
      <dgm:spPr/>
      <dgm:t>
        <a:bodyPr/>
        <a:lstStyle/>
        <a:p>
          <a:endParaRPr lang="en-US">
            <a:latin typeface="Calibri" pitchFamily="34" charset="0"/>
            <a:cs typeface="Calibri" pitchFamily="34" charset="0"/>
          </a:endParaRPr>
        </a:p>
      </dgm:t>
    </dgm:pt>
    <dgm:pt modelId="{148B8BA1-0233-4E65-88D6-4F9F5A973DF4}">
      <dgm:prSet phldrT="[Text]" custT="1"/>
      <dgm:spPr/>
      <dgm:t>
        <a:bodyPr/>
        <a:lstStyle/>
        <a:p>
          <a:r>
            <a:rPr lang="en-US" sz="1600" dirty="0" smtClean="0">
              <a:latin typeface="Calibri" pitchFamily="34" charset="0"/>
              <a:cs typeface="Calibri" pitchFamily="34" charset="0"/>
            </a:rPr>
            <a:t>Anaerobic</a:t>
          </a:r>
          <a:endParaRPr lang="en-US" sz="1600" dirty="0">
            <a:latin typeface="Calibri" pitchFamily="34" charset="0"/>
            <a:cs typeface="Calibri" pitchFamily="34" charset="0"/>
          </a:endParaRPr>
        </a:p>
      </dgm:t>
    </dgm:pt>
    <dgm:pt modelId="{574C3505-E99D-41AE-B95A-8244EF955269}" type="parTrans" cxnId="{442E2941-6B1D-429B-995D-A6B50270EF89}">
      <dgm:prSet/>
      <dgm:spPr/>
      <dgm:t>
        <a:bodyPr/>
        <a:lstStyle/>
        <a:p>
          <a:endParaRPr lang="en-US">
            <a:latin typeface="Calibri" pitchFamily="34" charset="0"/>
            <a:cs typeface="Calibri" pitchFamily="34" charset="0"/>
          </a:endParaRPr>
        </a:p>
      </dgm:t>
    </dgm:pt>
    <dgm:pt modelId="{8EE52C21-1E3D-4A60-A0A0-AB30CEBF2C4C}" type="sibTrans" cxnId="{442E2941-6B1D-429B-995D-A6B50270EF89}">
      <dgm:prSet/>
      <dgm:spPr/>
      <dgm:t>
        <a:bodyPr/>
        <a:lstStyle/>
        <a:p>
          <a:endParaRPr lang="en-US">
            <a:latin typeface="Calibri" pitchFamily="34" charset="0"/>
            <a:cs typeface="Calibri" pitchFamily="34" charset="0"/>
          </a:endParaRPr>
        </a:p>
      </dgm:t>
    </dgm:pt>
    <dgm:pt modelId="{1199597D-CF05-4DDF-940E-DEADBE1430BE}">
      <dgm:prSet phldrT="[Text]" custT="1"/>
      <dgm:spPr/>
      <dgm:t>
        <a:bodyPr/>
        <a:lstStyle/>
        <a:p>
          <a:r>
            <a:rPr lang="en-US" sz="1600" smtClean="0">
              <a:latin typeface="Calibri" pitchFamily="34" charset="0"/>
              <a:cs typeface="Calibri" pitchFamily="34" charset="0"/>
            </a:rPr>
            <a:t>Pulp &amp; Paper</a:t>
          </a:r>
          <a:endParaRPr lang="en-US" sz="1600" dirty="0">
            <a:latin typeface="Calibri" pitchFamily="34" charset="0"/>
            <a:cs typeface="Calibri" pitchFamily="34" charset="0"/>
          </a:endParaRPr>
        </a:p>
      </dgm:t>
    </dgm:pt>
    <dgm:pt modelId="{13D15970-78F2-4A28-ADF8-98309F9693AE}" type="parTrans" cxnId="{6700B2A3-E8E0-4258-A577-9D938E3386B8}">
      <dgm:prSet/>
      <dgm:spPr/>
      <dgm:t>
        <a:bodyPr/>
        <a:lstStyle/>
        <a:p>
          <a:endParaRPr lang="en-US">
            <a:latin typeface="Calibri" pitchFamily="34" charset="0"/>
            <a:cs typeface="Calibri" pitchFamily="34" charset="0"/>
          </a:endParaRPr>
        </a:p>
      </dgm:t>
    </dgm:pt>
    <dgm:pt modelId="{ADC4B58D-B33C-436F-AD5A-7A1A81B0AA46}" type="sibTrans" cxnId="{6700B2A3-E8E0-4258-A577-9D938E3386B8}">
      <dgm:prSet/>
      <dgm:spPr/>
      <dgm:t>
        <a:bodyPr/>
        <a:lstStyle/>
        <a:p>
          <a:endParaRPr lang="en-US">
            <a:latin typeface="Calibri" pitchFamily="34" charset="0"/>
            <a:cs typeface="Calibri" pitchFamily="34" charset="0"/>
          </a:endParaRPr>
        </a:p>
      </dgm:t>
    </dgm:pt>
    <dgm:pt modelId="{A94B6E44-6728-46C0-9C90-E2FA873390E5}">
      <dgm:prSet phldrT="[Text]" custT="1"/>
      <dgm:spPr/>
      <dgm:t>
        <a:bodyPr/>
        <a:lstStyle/>
        <a:p>
          <a:r>
            <a:rPr lang="en-US" sz="1600" dirty="0" smtClean="0">
              <a:latin typeface="Calibri" pitchFamily="34" charset="0"/>
              <a:cs typeface="Calibri" pitchFamily="34" charset="0"/>
            </a:rPr>
            <a:t>Power</a:t>
          </a:r>
          <a:endParaRPr lang="en-US" sz="1600" dirty="0">
            <a:latin typeface="Calibri" pitchFamily="34" charset="0"/>
            <a:cs typeface="Calibri" pitchFamily="34" charset="0"/>
          </a:endParaRPr>
        </a:p>
      </dgm:t>
    </dgm:pt>
    <dgm:pt modelId="{0407BA83-7C09-42B1-8EFF-632EB8F2CCB1}" type="parTrans" cxnId="{09414AB4-C9F7-4E27-98EC-FA97AC674D69}">
      <dgm:prSet/>
      <dgm:spPr/>
      <dgm:t>
        <a:bodyPr/>
        <a:lstStyle/>
        <a:p>
          <a:endParaRPr lang="en-US">
            <a:latin typeface="Calibri" pitchFamily="34" charset="0"/>
            <a:cs typeface="Calibri" pitchFamily="34" charset="0"/>
          </a:endParaRPr>
        </a:p>
      </dgm:t>
    </dgm:pt>
    <dgm:pt modelId="{FAFD85CA-9D6F-4FDE-80D9-1BD3AC5A5907}" type="sibTrans" cxnId="{09414AB4-C9F7-4E27-98EC-FA97AC674D69}">
      <dgm:prSet/>
      <dgm:spPr/>
      <dgm:t>
        <a:bodyPr/>
        <a:lstStyle/>
        <a:p>
          <a:endParaRPr lang="en-US">
            <a:latin typeface="Calibri" pitchFamily="34" charset="0"/>
            <a:cs typeface="Calibri" pitchFamily="34" charset="0"/>
          </a:endParaRPr>
        </a:p>
      </dgm:t>
    </dgm:pt>
    <dgm:pt modelId="{B3D7B48D-43D0-4B42-BB54-8CF1318E7E84}">
      <dgm:prSet phldrT="[Text]" custT="1"/>
      <dgm:spPr/>
      <dgm:t>
        <a:bodyPr/>
        <a:lstStyle/>
        <a:p>
          <a:r>
            <a:rPr lang="en-US" sz="1600" dirty="0" smtClean="0">
              <a:latin typeface="Calibri" pitchFamily="34" charset="0"/>
              <a:cs typeface="Calibri" pitchFamily="34" charset="0"/>
            </a:rPr>
            <a:t>Mining</a:t>
          </a:r>
          <a:endParaRPr lang="en-US" sz="1600" dirty="0">
            <a:latin typeface="Calibri" pitchFamily="34" charset="0"/>
            <a:cs typeface="Calibri" pitchFamily="34" charset="0"/>
          </a:endParaRPr>
        </a:p>
      </dgm:t>
    </dgm:pt>
    <dgm:pt modelId="{ADA442F0-B215-4BF0-9071-4643A419E9B7}" type="parTrans" cxnId="{BF7821D1-B776-4870-AC89-B4BBF3E08537}">
      <dgm:prSet/>
      <dgm:spPr/>
      <dgm:t>
        <a:bodyPr/>
        <a:lstStyle/>
        <a:p>
          <a:endParaRPr lang="en-US">
            <a:latin typeface="Calibri" pitchFamily="34" charset="0"/>
            <a:cs typeface="Calibri" pitchFamily="34" charset="0"/>
          </a:endParaRPr>
        </a:p>
      </dgm:t>
    </dgm:pt>
    <dgm:pt modelId="{1CD7C4D4-FCCB-46E0-961A-7A05AEE33C42}" type="sibTrans" cxnId="{BF7821D1-B776-4870-AC89-B4BBF3E08537}">
      <dgm:prSet/>
      <dgm:spPr/>
      <dgm:t>
        <a:bodyPr/>
        <a:lstStyle/>
        <a:p>
          <a:endParaRPr lang="en-US">
            <a:latin typeface="Calibri" pitchFamily="34" charset="0"/>
            <a:cs typeface="Calibri" pitchFamily="34" charset="0"/>
          </a:endParaRPr>
        </a:p>
      </dgm:t>
    </dgm:pt>
    <dgm:pt modelId="{D52DDE77-C618-4845-8FF7-C6939256EC55}">
      <dgm:prSet phldrT="[Text]" custT="1"/>
      <dgm:spPr/>
      <dgm:t>
        <a:bodyPr/>
        <a:lstStyle/>
        <a:p>
          <a:r>
            <a:rPr lang="en-US" sz="1600" dirty="0" smtClean="0">
              <a:latin typeface="Calibri" pitchFamily="34" charset="0"/>
              <a:cs typeface="Calibri" pitchFamily="34" charset="0"/>
            </a:rPr>
            <a:t>Centrifuges</a:t>
          </a:r>
          <a:endParaRPr lang="en-US" sz="1600" dirty="0">
            <a:latin typeface="Calibri" pitchFamily="34" charset="0"/>
            <a:cs typeface="Calibri" pitchFamily="34" charset="0"/>
          </a:endParaRPr>
        </a:p>
      </dgm:t>
    </dgm:pt>
    <dgm:pt modelId="{034C22BC-263C-4BC4-9AE8-D4C282C3E4B3}" type="parTrans" cxnId="{7560825B-152C-4F5B-B94B-D966E59ED8A0}">
      <dgm:prSet/>
      <dgm:spPr/>
      <dgm:t>
        <a:bodyPr/>
        <a:lstStyle/>
        <a:p>
          <a:endParaRPr lang="en-US">
            <a:latin typeface="Calibri" pitchFamily="34" charset="0"/>
            <a:cs typeface="Calibri" pitchFamily="34" charset="0"/>
          </a:endParaRPr>
        </a:p>
      </dgm:t>
    </dgm:pt>
    <dgm:pt modelId="{C941E724-CAD6-4F4B-8EBC-F3A34300BC0C}" type="sibTrans" cxnId="{7560825B-152C-4F5B-B94B-D966E59ED8A0}">
      <dgm:prSet/>
      <dgm:spPr/>
      <dgm:t>
        <a:bodyPr/>
        <a:lstStyle/>
        <a:p>
          <a:endParaRPr lang="en-US">
            <a:latin typeface="Calibri" pitchFamily="34" charset="0"/>
            <a:cs typeface="Calibri" pitchFamily="34" charset="0"/>
          </a:endParaRPr>
        </a:p>
      </dgm:t>
    </dgm:pt>
    <dgm:pt modelId="{08AC7365-FB8D-4C2E-BB29-E0158EED118B}">
      <dgm:prSet phldrT="[Text]" custT="1"/>
      <dgm:spPr/>
      <dgm:t>
        <a:bodyPr/>
        <a:lstStyle/>
        <a:p>
          <a:r>
            <a:rPr lang="en-US" sz="1600" dirty="0" smtClean="0">
              <a:latin typeface="Calibri" pitchFamily="34" charset="0"/>
              <a:cs typeface="Calibri" pitchFamily="34" charset="0"/>
            </a:rPr>
            <a:t>Gravity tables</a:t>
          </a:r>
          <a:endParaRPr lang="en-US" sz="1600" dirty="0">
            <a:latin typeface="Calibri" pitchFamily="34" charset="0"/>
            <a:cs typeface="Calibri" pitchFamily="34" charset="0"/>
          </a:endParaRPr>
        </a:p>
      </dgm:t>
    </dgm:pt>
    <dgm:pt modelId="{8803A22F-46F5-437B-8F0F-5C59D7C244C5}" type="parTrans" cxnId="{F0533D99-F4E0-4712-99A1-173B55D1D47A}">
      <dgm:prSet/>
      <dgm:spPr/>
      <dgm:t>
        <a:bodyPr/>
        <a:lstStyle/>
        <a:p>
          <a:endParaRPr lang="en-US">
            <a:latin typeface="Calibri" pitchFamily="34" charset="0"/>
            <a:cs typeface="Calibri" pitchFamily="34" charset="0"/>
          </a:endParaRPr>
        </a:p>
      </dgm:t>
    </dgm:pt>
    <dgm:pt modelId="{A3BE9D33-3AEF-4096-8858-DBA7EDBDA74F}" type="sibTrans" cxnId="{F0533D99-F4E0-4712-99A1-173B55D1D47A}">
      <dgm:prSet/>
      <dgm:spPr/>
      <dgm:t>
        <a:bodyPr/>
        <a:lstStyle/>
        <a:p>
          <a:endParaRPr lang="en-US">
            <a:latin typeface="Calibri" pitchFamily="34" charset="0"/>
            <a:cs typeface="Calibri" pitchFamily="34" charset="0"/>
          </a:endParaRPr>
        </a:p>
      </dgm:t>
    </dgm:pt>
    <dgm:pt modelId="{79341BD2-8AC0-42CF-BED1-54D2FB71C507}">
      <dgm:prSet phldrT="[Text]" custT="1"/>
      <dgm:spPr/>
      <dgm:t>
        <a:bodyPr/>
        <a:lstStyle/>
        <a:p>
          <a:r>
            <a:rPr lang="en-US" sz="1600" smtClean="0">
              <a:latin typeface="Calibri" pitchFamily="34" charset="0"/>
              <a:cs typeface="Calibri" pitchFamily="34" charset="0"/>
            </a:rPr>
            <a:t>Manufacturing</a:t>
          </a:r>
          <a:endParaRPr lang="en-US" sz="1600" dirty="0">
            <a:latin typeface="Calibri" pitchFamily="34" charset="0"/>
            <a:cs typeface="Calibri" pitchFamily="34" charset="0"/>
          </a:endParaRPr>
        </a:p>
      </dgm:t>
    </dgm:pt>
    <dgm:pt modelId="{104C117F-416C-401C-9B4E-78C3BD9EA451}" type="parTrans" cxnId="{73980003-01E0-407F-8423-BB7378A5A55A}">
      <dgm:prSet/>
      <dgm:spPr/>
      <dgm:t>
        <a:bodyPr/>
        <a:lstStyle/>
        <a:p>
          <a:endParaRPr lang="en-US"/>
        </a:p>
      </dgm:t>
    </dgm:pt>
    <dgm:pt modelId="{A8052255-20C0-4FAB-9E6D-83A81EFEFDBA}" type="sibTrans" cxnId="{73980003-01E0-407F-8423-BB7378A5A55A}">
      <dgm:prSet/>
      <dgm:spPr/>
      <dgm:t>
        <a:bodyPr/>
        <a:lstStyle/>
        <a:p>
          <a:endParaRPr lang="en-US"/>
        </a:p>
      </dgm:t>
    </dgm:pt>
    <dgm:pt modelId="{3BF14FE9-E310-4B46-A5CC-E7A307E9E23F}">
      <dgm:prSet phldrT="[Text]" custT="1"/>
      <dgm:spPr/>
      <dgm:t>
        <a:bodyPr/>
        <a:lstStyle/>
        <a:p>
          <a:r>
            <a:rPr lang="en-US" sz="1600" smtClean="0">
              <a:latin typeface="Calibri" pitchFamily="34" charset="0"/>
              <a:cs typeface="Calibri" pitchFamily="34" charset="0"/>
            </a:rPr>
            <a:t>Petrochemicals</a:t>
          </a:r>
          <a:endParaRPr lang="en-US" sz="1600" dirty="0">
            <a:latin typeface="Calibri" pitchFamily="34" charset="0"/>
            <a:cs typeface="Calibri" pitchFamily="34" charset="0"/>
          </a:endParaRPr>
        </a:p>
      </dgm:t>
    </dgm:pt>
    <dgm:pt modelId="{1B0CED15-745F-4799-B8E6-4136DF6F144C}" type="parTrans" cxnId="{F4440420-A2B3-4EA9-9710-E705172DB5B8}">
      <dgm:prSet/>
      <dgm:spPr/>
      <dgm:t>
        <a:bodyPr/>
        <a:lstStyle/>
        <a:p>
          <a:endParaRPr lang="en-US"/>
        </a:p>
      </dgm:t>
    </dgm:pt>
    <dgm:pt modelId="{ADDF88CA-B051-4611-8085-D7ADCFE9286C}" type="sibTrans" cxnId="{F4440420-A2B3-4EA9-9710-E705172DB5B8}">
      <dgm:prSet/>
      <dgm:spPr/>
      <dgm:t>
        <a:bodyPr/>
        <a:lstStyle/>
        <a:p>
          <a:endParaRPr lang="en-US"/>
        </a:p>
      </dgm:t>
    </dgm:pt>
    <dgm:pt modelId="{137BEAF5-1FD7-48FD-BC42-C8C54D0B5695}">
      <dgm:prSet phldrT="[Text]" custT="1"/>
      <dgm:spPr/>
      <dgm:t>
        <a:bodyPr/>
        <a:lstStyle/>
        <a:p>
          <a:r>
            <a:rPr lang="en-US" sz="1600" smtClean="0">
              <a:latin typeface="Calibri" pitchFamily="34" charset="0"/>
              <a:cs typeface="Calibri" pitchFamily="34" charset="0"/>
            </a:rPr>
            <a:t>Plate &amp; Frame presses</a:t>
          </a:r>
          <a:endParaRPr lang="en-US" sz="1600" dirty="0">
            <a:latin typeface="Calibri" pitchFamily="34" charset="0"/>
            <a:cs typeface="Calibri" pitchFamily="34" charset="0"/>
          </a:endParaRPr>
        </a:p>
      </dgm:t>
    </dgm:pt>
    <dgm:pt modelId="{F1C5A647-8584-4695-BAD1-32A429270B4D}" type="parTrans" cxnId="{E7B520AC-372A-4240-B0C9-6F2210E6842C}">
      <dgm:prSet/>
      <dgm:spPr/>
      <dgm:t>
        <a:bodyPr/>
        <a:lstStyle/>
        <a:p>
          <a:endParaRPr lang="en-US"/>
        </a:p>
      </dgm:t>
    </dgm:pt>
    <dgm:pt modelId="{B4D801E2-A9E5-465D-A6A7-16818B5DF3CC}" type="sibTrans" cxnId="{E7B520AC-372A-4240-B0C9-6F2210E6842C}">
      <dgm:prSet/>
      <dgm:spPr/>
      <dgm:t>
        <a:bodyPr/>
        <a:lstStyle/>
        <a:p>
          <a:endParaRPr lang="en-US"/>
        </a:p>
      </dgm:t>
    </dgm:pt>
    <dgm:pt modelId="{C91DC8E0-AF94-4F9B-94F6-415316580140}">
      <dgm:prSet phldrT="[Text]" custT="1"/>
      <dgm:spPr/>
      <dgm:t>
        <a:bodyPr/>
        <a:lstStyle/>
        <a:p>
          <a:r>
            <a:rPr lang="en-US" sz="1600" smtClean="0">
              <a:latin typeface="Calibri" pitchFamily="34" charset="0"/>
              <a:cs typeface="Calibri" pitchFamily="34" charset="0"/>
            </a:rPr>
            <a:t>Mineral</a:t>
          </a:r>
          <a:endParaRPr lang="en-US" sz="1600" dirty="0">
            <a:latin typeface="Calibri" pitchFamily="34" charset="0"/>
            <a:cs typeface="Calibri" pitchFamily="34" charset="0"/>
          </a:endParaRPr>
        </a:p>
      </dgm:t>
    </dgm:pt>
    <dgm:pt modelId="{719C234F-702C-4EA8-8A3B-35B55CF34EE4}" type="parTrans" cxnId="{5EA7ABA9-F5D2-45E1-BA34-5CB5323A7E9B}">
      <dgm:prSet/>
      <dgm:spPr/>
      <dgm:t>
        <a:bodyPr/>
        <a:lstStyle/>
        <a:p>
          <a:endParaRPr lang="en-US"/>
        </a:p>
      </dgm:t>
    </dgm:pt>
    <dgm:pt modelId="{E5ED7642-5B00-4B63-B673-51FA83EF7D5A}" type="sibTrans" cxnId="{5EA7ABA9-F5D2-45E1-BA34-5CB5323A7E9B}">
      <dgm:prSet/>
      <dgm:spPr/>
      <dgm:t>
        <a:bodyPr/>
        <a:lstStyle/>
        <a:p>
          <a:endParaRPr lang="en-US"/>
        </a:p>
      </dgm:t>
    </dgm:pt>
    <dgm:pt modelId="{5A778673-AB34-4078-B533-F3B9224DD4AE}">
      <dgm:prSet phldrT="[Text]" custT="1"/>
      <dgm:spPr/>
      <dgm:t>
        <a:bodyPr/>
        <a:lstStyle/>
        <a:p>
          <a:r>
            <a:rPr lang="en-US" sz="1600" smtClean="0">
              <a:latin typeface="Calibri" pitchFamily="34" charset="0"/>
              <a:cs typeface="Calibri" pitchFamily="34" charset="0"/>
            </a:rPr>
            <a:t>Mixed anaerobic-aerobic</a:t>
          </a:r>
          <a:endParaRPr lang="en-US" sz="1600" dirty="0">
            <a:latin typeface="Calibri" pitchFamily="34" charset="0"/>
            <a:cs typeface="Calibri" pitchFamily="34" charset="0"/>
          </a:endParaRPr>
        </a:p>
      </dgm:t>
    </dgm:pt>
    <dgm:pt modelId="{2DDA0AD2-B078-4B67-985D-F9C9A3F60D3C}" type="parTrans" cxnId="{FDC2B531-6B99-4B16-B060-AEB61AC4D82E}">
      <dgm:prSet/>
      <dgm:spPr/>
      <dgm:t>
        <a:bodyPr/>
        <a:lstStyle/>
        <a:p>
          <a:endParaRPr lang="en-US"/>
        </a:p>
      </dgm:t>
    </dgm:pt>
    <dgm:pt modelId="{83396C23-EC8B-45E5-8C11-9CAB913C14AC}" type="sibTrans" cxnId="{FDC2B531-6B99-4B16-B060-AEB61AC4D82E}">
      <dgm:prSet/>
      <dgm:spPr/>
      <dgm:t>
        <a:bodyPr/>
        <a:lstStyle/>
        <a:p>
          <a:endParaRPr lang="en-US"/>
        </a:p>
      </dgm:t>
    </dgm:pt>
    <dgm:pt modelId="{25B73EB0-4BAA-4E99-94EF-13EC43F0FD82}">
      <dgm:prSet phldrT="[Text]" custT="1"/>
      <dgm:spPr/>
      <dgm:t>
        <a:bodyPr/>
        <a:lstStyle/>
        <a:p>
          <a:r>
            <a:rPr lang="en-US" sz="1600" smtClean="0">
              <a:latin typeface="Calibri" pitchFamily="34" charset="0"/>
              <a:cs typeface="Calibri" pitchFamily="34" charset="0"/>
            </a:rPr>
            <a:t>Primary&amp; Secondary Mixtures</a:t>
          </a:r>
          <a:endParaRPr lang="en-US" sz="1600" dirty="0">
            <a:latin typeface="Calibri" pitchFamily="34" charset="0"/>
            <a:cs typeface="Calibri" pitchFamily="34" charset="0"/>
          </a:endParaRPr>
        </a:p>
      </dgm:t>
    </dgm:pt>
    <dgm:pt modelId="{D00C9C25-2380-49C5-AE2A-6AC22F27F9C4}" type="parTrans" cxnId="{D155A413-8644-40BB-BBB4-1DCF8601DFB5}">
      <dgm:prSet/>
      <dgm:spPr/>
      <dgm:t>
        <a:bodyPr/>
        <a:lstStyle/>
        <a:p>
          <a:endParaRPr lang="en-US"/>
        </a:p>
      </dgm:t>
    </dgm:pt>
    <dgm:pt modelId="{1FA87B48-D4B4-45B5-901A-8FA8E4B19B93}" type="sibTrans" cxnId="{D155A413-8644-40BB-BBB4-1DCF8601DFB5}">
      <dgm:prSet/>
      <dgm:spPr/>
      <dgm:t>
        <a:bodyPr/>
        <a:lstStyle/>
        <a:p>
          <a:endParaRPr lang="en-US"/>
        </a:p>
      </dgm:t>
    </dgm:pt>
    <dgm:pt modelId="{A27C948A-11AE-4EC7-864B-1606B3550154}">
      <dgm:prSet phldrT="[Text]" custT="1"/>
      <dgm:spPr/>
      <dgm:t>
        <a:bodyPr/>
        <a:lstStyle/>
        <a:p>
          <a:r>
            <a:rPr lang="en-US" sz="1600" smtClean="0">
              <a:latin typeface="Calibri" pitchFamily="34" charset="0"/>
              <a:cs typeface="Calibri" pitchFamily="34" charset="0"/>
            </a:rPr>
            <a:t>Sludge Thickening</a:t>
          </a:r>
          <a:endParaRPr lang="en-US" sz="1600" dirty="0">
            <a:latin typeface="Calibri" pitchFamily="34" charset="0"/>
            <a:cs typeface="Calibri" pitchFamily="34" charset="0"/>
          </a:endParaRPr>
        </a:p>
      </dgm:t>
    </dgm:pt>
    <dgm:pt modelId="{4C878B4C-F65E-4C24-BEF0-6BC7CE47C4E8}" type="parTrans" cxnId="{1953F774-64CF-4755-AC3E-5D969917114B}">
      <dgm:prSet/>
      <dgm:spPr/>
      <dgm:t>
        <a:bodyPr/>
        <a:lstStyle/>
        <a:p>
          <a:endParaRPr lang="en-US"/>
        </a:p>
      </dgm:t>
    </dgm:pt>
    <dgm:pt modelId="{683A3DA2-65F4-4982-B7A4-7E0040E22486}" type="sibTrans" cxnId="{1953F774-64CF-4755-AC3E-5D969917114B}">
      <dgm:prSet/>
      <dgm:spPr/>
      <dgm:t>
        <a:bodyPr/>
        <a:lstStyle/>
        <a:p>
          <a:endParaRPr lang="en-US"/>
        </a:p>
      </dgm:t>
    </dgm:pt>
    <dgm:pt modelId="{22AF7E4E-A0FE-4A7C-9213-2F195A093A61}" type="pres">
      <dgm:prSet presAssocID="{724704F6-6399-44B7-A13F-99F20EA11067}" presName="Name0" presStyleCnt="0">
        <dgm:presLayoutVars>
          <dgm:dir/>
          <dgm:resizeHandles val="exact"/>
        </dgm:presLayoutVars>
      </dgm:prSet>
      <dgm:spPr/>
      <dgm:t>
        <a:bodyPr/>
        <a:lstStyle/>
        <a:p>
          <a:endParaRPr lang="en-US"/>
        </a:p>
      </dgm:t>
    </dgm:pt>
    <dgm:pt modelId="{0E2A4DC7-F605-4642-824C-33E227A5EEB4}" type="pres">
      <dgm:prSet presAssocID="{5DA7DB40-84E5-49BA-B967-4B38C119E228}" presName="composite" presStyleCnt="0"/>
      <dgm:spPr/>
    </dgm:pt>
    <dgm:pt modelId="{ED25286B-74BC-41BA-B2B3-20FB4884E53F}" type="pres">
      <dgm:prSet presAssocID="{5DA7DB40-84E5-49BA-B967-4B38C119E228}" presName="imagSh" presStyleLbl="bgImgPlace1" presStyleIdx="0" presStyleCnt="3" custLinFactNeighborY="-52605"/>
      <dgm:spPr>
        <a:blipFill rotWithShape="1">
          <a:blip xmlns:r="http://schemas.openxmlformats.org/officeDocument/2006/relationships" r:embed="rId1"/>
          <a:stretch>
            <a:fillRect/>
          </a:stretch>
        </a:blipFill>
      </dgm:spPr>
      <dgm:t>
        <a:bodyPr/>
        <a:lstStyle/>
        <a:p>
          <a:endParaRPr lang="en-US"/>
        </a:p>
      </dgm:t>
    </dgm:pt>
    <dgm:pt modelId="{27BAEB53-ACDD-4AA3-AA65-618C80121D26}" type="pres">
      <dgm:prSet presAssocID="{5DA7DB40-84E5-49BA-B967-4B38C119E228}" presName="txNode" presStyleLbl="node1" presStyleIdx="0" presStyleCnt="3" custScaleX="108074" custScaleY="140967" custLinFactNeighborY="17523">
        <dgm:presLayoutVars>
          <dgm:bulletEnabled val="1"/>
        </dgm:presLayoutVars>
      </dgm:prSet>
      <dgm:spPr/>
      <dgm:t>
        <a:bodyPr/>
        <a:lstStyle/>
        <a:p>
          <a:endParaRPr lang="en-US"/>
        </a:p>
      </dgm:t>
    </dgm:pt>
    <dgm:pt modelId="{8DCA4E17-CDB8-43BD-8379-9F701D1F746D}" type="pres">
      <dgm:prSet presAssocID="{8C7AEFFB-F530-471A-A3CA-CB3BB4C91F42}" presName="sibTrans" presStyleLbl="sibTrans2D1" presStyleIdx="0" presStyleCnt="2"/>
      <dgm:spPr/>
      <dgm:t>
        <a:bodyPr/>
        <a:lstStyle/>
        <a:p>
          <a:endParaRPr lang="en-US"/>
        </a:p>
      </dgm:t>
    </dgm:pt>
    <dgm:pt modelId="{A573DE06-3B90-4AF8-B2DE-817A3F5172BF}" type="pres">
      <dgm:prSet presAssocID="{8C7AEFFB-F530-471A-A3CA-CB3BB4C91F42}" presName="connTx" presStyleLbl="sibTrans2D1" presStyleIdx="0" presStyleCnt="2"/>
      <dgm:spPr/>
      <dgm:t>
        <a:bodyPr/>
        <a:lstStyle/>
        <a:p>
          <a:endParaRPr lang="en-US"/>
        </a:p>
      </dgm:t>
    </dgm:pt>
    <dgm:pt modelId="{8EAD0FB3-4261-4CC7-83C7-920ABB05E9C0}" type="pres">
      <dgm:prSet presAssocID="{F7AD58E0-78A3-4480-B9E2-8ED3C7B1C76B}" presName="composite" presStyleCnt="0"/>
      <dgm:spPr/>
    </dgm:pt>
    <dgm:pt modelId="{7EE2A580-6E35-47F3-A87C-05B14A8DE73B}" type="pres">
      <dgm:prSet presAssocID="{F7AD58E0-78A3-4480-B9E2-8ED3C7B1C76B}" presName="imagSh" presStyleLbl="bgImgPlace1" presStyleIdx="1" presStyleCnt="3" custLinFactNeighborY="-52611"/>
      <dgm:spPr>
        <a:blipFill>
          <a:blip xmlns:r="http://schemas.openxmlformats.org/officeDocument/2006/relationships"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l="-17000" r="-17000"/>
          </a:stretch>
        </a:blipFill>
      </dgm:spPr>
      <dgm:t>
        <a:bodyPr/>
        <a:lstStyle/>
        <a:p>
          <a:endParaRPr lang="en-US"/>
        </a:p>
      </dgm:t>
    </dgm:pt>
    <dgm:pt modelId="{9F9FB4DD-FE06-4B47-AF42-60D7FDF6A270}" type="pres">
      <dgm:prSet presAssocID="{F7AD58E0-78A3-4480-B9E2-8ED3C7B1C76B}" presName="txNode" presStyleLbl="node1" presStyleIdx="1" presStyleCnt="3" custScaleX="108074" custScaleY="140967" custLinFactNeighborY="17523">
        <dgm:presLayoutVars>
          <dgm:bulletEnabled val="1"/>
        </dgm:presLayoutVars>
      </dgm:prSet>
      <dgm:spPr/>
      <dgm:t>
        <a:bodyPr/>
        <a:lstStyle/>
        <a:p>
          <a:endParaRPr lang="en-US"/>
        </a:p>
      </dgm:t>
    </dgm:pt>
    <dgm:pt modelId="{3BCFAD5B-A3ED-452D-A709-79E423DE02EF}" type="pres">
      <dgm:prSet presAssocID="{0FF0EC29-C269-4BFA-8D5E-A401A772B806}" presName="sibTrans" presStyleLbl="sibTrans2D1" presStyleIdx="1" presStyleCnt="2"/>
      <dgm:spPr/>
      <dgm:t>
        <a:bodyPr/>
        <a:lstStyle/>
        <a:p>
          <a:endParaRPr lang="en-US"/>
        </a:p>
      </dgm:t>
    </dgm:pt>
    <dgm:pt modelId="{724AB10E-7BB2-4344-97FE-D6BD08A6C706}" type="pres">
      <dgm:prSet presAssocID="{0FF0EC29-C269-4BFA-8D5E-A401A772B806}" presName="connTx" presStyleLbl="sibTrans2D1" presStyleIdx="1" presStyleCnt="2"/>
      <dgm:spPr/>
      <dgm:t>
        <a:bodyPr/>
        <a:lstStyle/>
        <a:p>
          <a:endParaRPr lang="en-US"/>
        </a:p>
      </dgm:t>
    </dgm:pt>
    <dgm:pt modelId="{B5D45F9C-1E33-4D89-93FC-CC3609EBDDE5}" type="pres">
      <dgm:prSet presAssocID="{66E792B7-C88C-41DC-BB75-2ECA6D094B4E}" presName="composite" presStyleCnt="0"/>
      <dgm:spPr/>
    </dgm:pt>
    <dgm:pt modelId="{601E063A-B7B6-4672-BF13-4E346D6A7C17}" type="pres">
      <dgm:prSet presAssocID="{66E792B7-C88C-41DC-BB75-2ECA6D094B4E}" presName="imagSh" presStyleLbl="bgImgPlace1" presStyleIdx="2" presStyleCnt="3" custLinFactNeighborY="-52611"/>
      <dgm:spPr>
        <a:blipFill rotWithShape="1">
          <a:blip xmlns:r="http://schemas.openxmlformats.org/officeDocument/2006/relationships" r:embed="rId4"/>
          <a:stretch>
            <a:fillRect/>
          </a:stretch>
        </a:blipFill>
      </dgm:spPr>
      <dgm:t>
        <a:bodyPr/>
        <a:lstStyle/>
        <a:p>
          <a:endParaRPr lang="en-US"/>
        </a:p>
      </dgm:t>
    </dgm:pt>
    <dgm:pt modelId="{0471FB8F-0CCC-4DC7-9451-F16BF65BE3BD}" type="pres">
      <dgm:prSet presAssocID="{66E792B7-C88C-41DC-BB75-2ECA6D094B4E}" presName="txNode" presStyleLbl="node1" presStyleIdx="2" presStyleCnt="3" custScaleX="108074" custScaleY="140967" custLinFactNeighborY="17523">
        <dgm:presLayoutVars>
          <dgm:bulletEnabled val="1"/>
        </dgm:presLayoutVars>
      </dgm:prSet>
      <dgm:spPr/>
      <dgm:t>
        <a:bodyPr/>
        <a:lstStyle/>
        <a:p>
          <a:endParaRPr lang="en-US"/>
        </a:p>
      </dgm:t>
    </dgm:pt>
  </dgm:ptLst>
  <dgm:cxnLst>
    <dgm:cxn modelId="{BF7821D1-B776-4870-AC89-B4BBF3E08537}" srcId="{5DA7DB40-84E5-49BA-B967-4B38C119E228}" destId="{B3D7B48D-43D0-4B42-BB54-8CF1318E7E84}" srcOrd="5" destOrd="0" parTransId="{ADA442F0-B215-4BF0-9071-4643A419E9B7}" sibTransId="{1CD7C4D4-FCCB-46E0-961A-7A05AEE33C42}"/>
    <dgm:cxn modelId="{F4440420-A2B3-4EA9-9710-E705172DB5B8}" srcId="{5DA7DB40-84E5-49BA-B967-4B38C119E228}" destId="{3BF14FE9-E310-4B46-A5CC-E7A307E9E23F}" srcOrd="3" destOrd="0" parTransId="{1B0CED15-745F-4799-B8E6-4136DF6F144C}" sibTransId="{ADDF88CA-B051-4611-8085-D7ADCFE9286C}"/>
    <dgm:cxn modelId="{3BAA26BF-7DD8-4DDF-A73D-11C708574122}" type="presOf" srcId="{148B8BA1-0233-4E65-88D6-4F9F5A973DF4}" destId="{0471FB8F-0CCC-4DC7-9451-F16BF65BE3BD}" srcOrd="0" destOrd="4" presId="urn:microsoft.com/office/officeart/2005/8/layout/hProcess10"/>
    <dgm:cxn modelId="{1953F774-64CF-4755-AC3E-5D969917114B}" srcId="{F7AD58E0-78A3-4480-B9E2-8ED3C7B1C76B}" destId="{A27C948A-11AE-4EC7-864B-1606B3550154}" srcOrd="5" destOrd="0" parTransId="{4C878B4C-F65E-4C24-BEF0-6BC7CE47C4E8}" sibTransId="{683A3DA2-65F4-4982-B7A4-7E0040E22486}"/>
    <dgm:cxn modelId="{E7B520AC-372A-4240-B0C9-6F2210E6842C}" srcId="{F7AD58E0-78A3-4480-B9E2-8ED3C7B1C76B}" destId="{137BEAF5-1FD7-48FD-BC42-C8C54D0B5695}" srcOrd="2" destOrd="0" parTransId="{F1C5A647-8584-4695-BAD1-32A429270B4D}" sibTransId="{B4D801E2-A9E5-465D-A6A7-16818B5DF3CC}"/>
    <dgm:cxn modelId="{11077E77-3B51-469F-A55C-F1C7874FC290}" srcId="{F7AD58E0-78A3-4480-B9E2-8ED3C7B1C76B}" destId="{86234FD0-1516-4E70-A776-1B5A7CA7766B}" srcOrd="0" destOrd="0" parTransId="{E5602550-4208-41EF-ADF8-D061E0CB57BC}" sibTransId="{BFECB716-962E-4725-B5F0-98C6A697B81B}"/>
    <dgm:cxn modelId="{FDC2B531-6B99-4B16-B060-AEB61AC4D82E}" srcId="{66E792B7-C88C-41DC-BB75-2ECA6D094B4E}" destId="{5A778673-AB34-4078-B533-F3B9224DD4AE}" srcOrd="1" destOrd="0" parTransId="{2DDA0AD2-B078-4B67-985D-F9C9A3F60D3C}" sibTransId="{83396C23-EC8B-45E5-8C11-9CAB913C14AC}"/>
    <dgm:cxn modelId="{F2554D5B-E71B-447A-9CD7-D4F80E53AC0B}" type="presOf" srcId="{CFB48DDF-0405-4594-8409-57AB740D168A}" destId="{27BAEB53-ACDD-4AA3-AA65-618C80121D26}" srcOrd="0" destOrd="1" presId="urn:microsoft.com/office/officeart/2005/8/layout/hProcess10"/>
    <dgm:cxn modelId="{03B58E07-947A-426F-AF2A-466D824CCD78}" srcId="{5DA7DB40-84E5-49BA-B967-4B38C119E228}" destId="{CFB48DDF-0405-4594-8409-57AB740D168A}" srcOrd="0" destOrd="0" parTransId="{FCCDACEC-E471-41FC-88BC-4F4828554562}" sibTransId="{9BEAA49B-4D2F-494D-AFF2-90227A55A508}"/>
    <dgm:cxn modelId="{442E2941-6B1D-429B-995D-A6B50270EF89}" srcId="{66E792B7-C88C-41DC-BB75-2ECA6D094B4E}" destId="{148B8BA1-0233-4E65-88D6-4F9F5A973DF4}" srcOrd="3" destOrd="0" parTransId="{574C3505-E99D-41AE-B95A-8244EF955269}" sibTransId="{8EE52C21-1E3D-4A60-A0A0-AB30CEBF2C4C}"/>
    <dgm:cxn modelId="{DAB5DD76-CA3C-4E1D-A755-44655EEE899F}" type="presOf" srcId="{C91DC8E0-AF94-4F9B-94F6-415316580140}" destId="{0471FB8F-0CCC-4DC7-9451-F16BF65BE3BD}" srcOrd="0" destOrd="3" presId="urn:microsoft.com/office/officeart/2005/8/layout/hProcess10"/>
    <dgm:cxn modelId="{6700B2A3-E8E0-4258-A577-9D938E3386B8}" srcId="{5DA7DB40-84E5-49BA-B967-4B38C119E228}" destId="{1199597D-CF05-4DDF-940E-DEADBE1430BE}" srcOrd="1" destOrd="0" parTransId="{13D15970-78F2-4A28-ADF8-98309F9693AE}" sibTransId="{ADC4B58D-B33C-436F-AD5A-7A1A81B0AA46}"/>
    <dgm:cxn modelId="{E4F311F7-403D-4CD0-A1BC-5219905DC13C}" type="presOf" srcId="{724704F6-6399-44B7-A13F-99F20EA11067}" destId="{22AF7E4E-A0FE-4A7C-9213-2F195A093A61}" srcOrd="0" destOrd="0" presId="urn:microsoft.com/office/officeart/2005/8/layout/hProcess10"/>
    <dgm:cxn modelId="{CF29C055-A297-405D-AA63-514CC420CAC6}" srcId="{66E792B7-C88C-41DC-BB75-2ECA6D094B4E}" destId="{2106510E-CA3D-4282-B34A-3C51F9EC3B3C}" srcOrd="0" destOrd="0" parTransId="{6AB3EBFA-928F-417C-8C2A-67F13D9DF6A0}" sibTransId="{E96B0FBC-AD89-4B51-8A84-FF52CB3595C9}"/>
    <dgm:cxn modelId="{2E9D7FE2-C945-48BA-9DD9-0345E1D12FC0}" srcId="{F7AD58E0-78A3-4480-B9E2-8ED3C7B1C76B}" destId="{D92949F5-C6B9-411D-9C97-2BE84E9A86AC}" srcOrd="3" destOrd="0" parTransId="{B9B1CBB8-69A6-4F26-AB43-54D5D103E7FA}" sibTransId="{42298E14-6541-4C6B-B4B2-7DBE38CA2EB4}"/>
    <dgm:cxn modelId="{EE449BE1-1341-4C64-882A-E0CA25238C4F}" type="presOf" srcId="{25B73EB0-4BAA-4E99-94EF-13EC43F0FD82}" destId="{0471FB8F-0CCC-4DC7-9451-F16BF65BE3BD}" srcOrd="0" destOrd="5" presId="urn:microsoft.com/office/officeart/2005/8/layout/hProcess10"/>
    <dgm:cxn modelId="{17BD6711-BD97-4AE3-9384-A96A9F02B271}" type="presOf" srcId="{0FF0EC29-C269-4BFA-8D5E-A401A772B806}" destId="{3BCFAD5B-A3ED-452D-A709-79E423DE02EF}" srcOrd="0" destOrd="0" presId="urn:microsoft.com/office/officeart/2005/8/layout/hProcess10"/>
    <dgm:cxn modelId="{73980003-01E0-407F-8423-BB7378A5A55A}" srcId="{5DA7DB40-84E5-49BA-B967-4B38C119E228}" destId="{79341BD2-8AC0-42CF-BED1-54D2FB71C507}" srcOrd="2" destOrd="0" parTransId="{104C117F-416C-401C-9B4E-78C3BD9EA451}" sibTransId="{A8052255-20C0-4FAB-9E6D-83A81EFEFDBA}"/>
    <dgm:cxn modelId="{09414AB4-C9F7-4E27-98EC-FA97AC674D69}" srcId="{5DA7DB40-84E5-49BA-B967-4B38C119E228}" destId="{A94B6E44-6728-46C0-9C90-E2FA873390E5}" srcOrd="4" destOrd="0" parTransId="{0407BA83-7C09-42B1-8EFF-632EB8F2CCB1}" sibTransId="{FAFD85CA-9D6F-4FDE-80D9-1BD3AC5A5907}"/>
    <dgm:cxn modelId="{F3CB25D2-6B75-4235-9087-395E148AF2AE}" type="presOf" srcId="{3BF14FE9-E310-4B46-A5CC-E7A307E9E23F}" destId="{27BAEB53-ACDD-4AA3-AA65-618C80121D26}" srcOrd="0" destOrd="4" presId="urn:microsoft.com/office/officeart/2005/8/layout/hProcess10"/>
    <dgm:cxn modelId="{9AE95B32-EB86-4FED-B6E6-67F841D9C035}" type="presOf" srcId="{D92949F5-C6B9-411D-9C97-2BE84E9A86AC}" destId="{9F9FB4DD-FE06-4B47-AF42-60D7FDF6A270}" srcOrd="0" destOrd="4" presId="urn:microsoft.com/office/officeart/2005/8/layout/hProcess10"/>
    <dgm:cxn modelId="{FE4EB931-3C6C-4C0A-B8C3-6A4D0100D8C6}" type="presOf" srcId="{137BEAF5-1FD7-48FD-BC42-C8C54D0B5695}" destId="{9F9FB4DD-FE06-4B47-AF42-60D7FDF6A270}" srcOrd="0" destOrd="3" presId="urn:microsoft.com/office/officeart/2005/8/layout/hProcess10"/>
    <dgm:cxn modelId="{E700D69F-7D2B-4181-BB2F-8FE4BDBFA76B}" type="presOf" srcId="{1199597D-CF05-4DDF-940E-DEADBE1430BE}" destId="{27BAEB53-ACDD-4AA3-AA65-618C80121D26}" srcOrd="0" destOrd="2" presId="urn:microsoft.com/office/officeart/2005/8/layout/hProcess10"/>
    <dgm:cxn modelId="{3A93E3FB-65BB-4B33-820F-F648DE9DB335}" srcId="{724704F6-6399-44B7-A13F-99F20EA11067}" destId="{5DA7DB40-84E5-49BA-B967-4B38C119E228}" srcOrd="0" destOrd="0" parTransId="{1F56E6FB-18C7-4110-98CA-EC30FE78CCD2}" sibTransId="{8C7AEFFB-F530-471A-A3CA-CB3BB4C91F42}"/>
    <dgm:cxn modelId="{FC051A3A-FEB0-4EBC-A474-62699980A3E1}" type="presOf" srcId="{5A778673-AB34-4078-B533-F3B9224DD4AE}" destId="{0471FB8F-0CCC-4DC7-9451-F16BF65BE3BD}" srcOrd="0" destOrd="2" presId="urn:microsoft.com/office/officeart/2005/8/layout/hProcess10"/>
    <dgm:cxn modelId="{7560825B-152C-4F5B-B94B-D966E59ED8A0}" srcId="{F7AD58E0-78A3-4480-B9E2-8ED3C7B1C76B}" destId="{D52DDE77-C618-4845-8FF7-C6939256EC55}" srcOrd="1" destOrd="0" parTransId="{034C22BC-263C-4BC4-9AE8-D4C282C3E4B3}" sibTransId="{C941E724-CAD6-4F4B-8EBC-F3A34300BC0C}"/>
    <dgm:cxn modelId="{F0533D99-F4E0-4712-99A1-173B55D1D47A}" srcId="{F7AD58E0-78A3-4480-B9E2-8ED3C7B1C76B}" destId="{08AC7365-FB8D-4C2E-BB29-E0158EED118B}" srcOrd="4" destOrd="0" parTransId="{8803A22F-46F5-437B-8F0F-5C59D7C244C5}" sibTransId="{A3BE9D33-3AEF-4096-8858-DBA7EDBDA74F}"/>
    <dgm:cxn modelId="{70ECB4E4-360F-4E28-A8A1-5CE54041CFCF}" type="presOf" srcId="{79341BD2-8AC0-42CF-BED1-54D2FB71C507}" destId="{27BAEB53-ACDD-4AA3-AA65-618C80121D26}" srcOrd="0" destOrd="3" presId="urn:microsoft.com/office/officeart/2005/8/layout/hProcess10"/>
    <dgm:cxn modelId="{9AB64E45-D9CA-4E76-937B-565246CA1737}" srcId="{724704F6-6399-44B7-A13F-99F20EA11067}" destId="{F7AD58E0-78A3-4480-B9E2-8ED3C7B1C76B}" srcOrd="1" destOrd="0" parTransId="{A29B4377-035F-4556-99E3-A48211722F88}" sibTransId="{0FF0EC29-C269-4BFA-8D5E-A401A772B806}"/>
    <dgm:cxn modelId="{161A5B29-6740-4602-B83E-8630980AD0CC}" type="presOf" srcId="{F7AD58E0-78A3-4480-B9E2-8ED3C7B1C76B}" destId="{9F9FB4DD-FE06-4B47-AF42-60D7FDF6A270}" srcOrd="0" destOrd="0" presId="urn:microsoft.com/office/officeart/2005/8/layout/hProcess10"/>
    <dgm:cxn modelId="{5D03B04D-EA18-40C6-9217-3B6F691B6279}" type="presOf" srcId="{8C7AEFFB-F530-471A-A3CA-CB3BB4C91F42}" destId="{A573DE06-3B90-4AF8-B2DE-817A3F5172BF}" srcOrd="1" destOrd="0" presId="urn:microsoft.com/office/officeart/2005/8/layout/hProcess10"/>
    <dgm:cxn modelId="{5EA7ABA9-F5D2-45E1-BA34-5CB5323A7E9B}" srcId="{66E792B7-C88C-41DC-BB75-2ECA6D094B4E}" destId="{C91DC8E0-AF94-4F9B-94F6-415316580140}" srcOrd="2" destOrd="0" parTransId="{719C234F-702C-4EA8-8A3B-35B55CF34EE4}" sibTransId="{E5ED7642-5B00-4B63-B673-51FA83EF7D5A}"/>
    <dgm:cxn modelId="{B25841A3-550A-4178-82BF-539373A67DC1}" type="presOf" srcId="{5DA7DB40-84E5-49BA-B967-4B38C119E228}" destId="{27BAEB53-ACDD-4AA3-AA65-618C80121D26}" srcOrd="0" destOrd="0" presId="urn:microsoft.com/office/officeart/2005/8/layout/hProcess10"/>
    <dgm:cxn modelId="{435CEFF3-5812-4BFD-85DD-06CC584E667F}" type="presOf" srcId="{D52DDE77-C618-4845-8FF7-C6939256EC55}" destId="{9F9FB4DD-FE06-4B47-AF42-60D7FDF6A270}" srcOrd="0" destOrd="2" presId="urn:microsoft.com/office/officeart/2005/8/layout/hProcess10"/>
    <dgm:cxn modelId="{853CE65D-D78A-4F98-8E1F-41BCD6B55A6C}" type="presOf" srcId="{0FF0EC29-C269-4BFA-8D5E-A401A772B806}" destId="{724AB10E-7BB2-4344-97FE-D6BD08A6C706}" srcOrd="1" destOrd="0" presId="urn:microsoft.com/office/officeart/2005/8/layout/hProcess10"/>
    <dgm:cxn modelId="{1AA72977-23E0-4372-89B0-5549D57A593C}" type="presOf" srcId="{66E792B7-C88C-41DC-BB75-2ECA6D094B4E}" destId="{0471FB8F-0CCC-4DC7-9451-F16BF65BE3BD}" srcOrd="0" destOrd="0" presId="urn:microsoft.com/office/officeart/2005/8/layout/hProcess10"/>
    <dgm:cxn modelId="{D9F32394-5239-4C5D-B47B-939E4C12355A}" type="presOf" srcId="{8C7AEFFB-F530-471A-A3CA-CB3BB4C91F42}" destId="{8DCA4E17-CDB8-43BD-8379-9F701D1F746D}" srcOrd="0" destOrd="0" presId="urn:microsoft.com/office/officeart/2005/8/layout/hProcess10"/>
    <dgm:cxn modelId="{3E1B2AFF-5554-457C-BD69-EC8926CEA1B0}" type="presOf" srcId="{A94B6E44-6728-46C0-9C90-E2FA873390E5}" destId="{27BAEB53-ACDD-4AA3-AA65-618C80121D26}" srcOrd="0" destOrd="5" presId="urn:microsoft.com/office/officeart/2005/8/layout/hProcess10"/>
    <dgm:cxn modelId="{CDE29380-B564-450B-BFF1-75DF909C21E9}" srcId="{724704F6-6399-44B7-A13F-99F20EA11067}" destId="{66E792B7-C88C-41DC-BB75-2ECA6D094B4E}" srcOrd="2" destOrd="0" parTransId="{8F12E754-6316-4464-9AA2-852C028C3503}" sibTransId="{1A1FB5B8-DCA6-4015-9B2E-F6C09932AE50}"/>
    <dgm:cxn modelId="{0B0E9093-C020-43E7-A0D0-4DC6ECC38F13}" type="presOf" srcId="{2106510E-CA3D-4282-B34A-3C51F9EC3B3C}" destId="{0471FB8F-0CCC-4DC7-9451-F16BF65BE3BD}" srcOrd="0" destOrd="1" presId="urn:microsoft.com/office/officeart/2005/8/layout/hProcess10"/>
    <dgm:cxn modelId="{87B986BB-CC1D-4F93-AC6A-70D141C79B94}" type="presOf" srcId="{B3D7B48D-43D0-4B42-BB54-8CF1318E7E84}" destId="{27BAEB53-ACDD-4AA3-AA65-618C80121D26}" srcOrd="0" destOrd="6" presId="urn:microsoft.com/office/officeart/2005/8/layout/hProcess10"/>
    <dgm:cxn modelId="{DFD4A0CB-A19D-4A04-BDF3-0DC6E506CD3D}" type="presOf" srcId="{08AC7365-FB8D-4C2E-BB29-E0158EED118B}" destId="{9F9FB4DD-FE06-4B47-AF42-60D7FDF6A270}" srcOrd="0" destOrd="5" presId="urn:microsoft.com/office/officeart/2005/8/layout/hProcess10"/>
    <dgm:cxn modelId="{D155A413-8644-40BB-BBB4-1DCF8601DFB5}" srcId="{66E792B7-C88C-41DC-BB75-2ECA6D094B4E}" destId="{25B73EB0-4BAA-4E99-94EF-13EC43F0FD82}" srcOrd="4" destOrd="0" parTransId="{D00C9C25-2380-49C5-AE2A-6AC22F27F9C4}" sibTransId="{1FA87B48-D4B4-45B5-901A-8FA8E4B19B93}"/>
    <dgm:cxn modelId="{9E74A39F-6672-4A5F-BFF4-944FC8E3A620}" type="presOf" srcId="{86234FD0-1516-4E70-A776-1B5A7CA7766B}" destId="{9F9FB4DD-FE06-4B47-AF42-60D7FDF6A270}" srcOrd="0" destOrd="1" presId="urn:microsoft.com/office/officeart/2005/8/layout/hProcess10"/>
    <dgm:cxn modelId="{E1307177-94BF-4F00-B9B8-B9EB5E405BEF}" type="presOf" srcId="{A27C948A-11AE-4EC7-864B-1606B3550154}" destId="{9F9FB4DD-FE06-4B47-AF42-60D7FDF6A270}" srcOrd="0" destOrd="6" presId="urn:microsoft.com/office/officeart/2005/8/layout/hProcess10"/>
    <dgm:cxn modelId="{614D6C72-8B9E-441C-B097-F5CE58E9FD1F}" type="presParOf" srcId="{22AF7E4E-A0FE-4A7C-9213-2F195A093A61}" destId="{0E2A4DC7-F605-4642-824C-33E227A5EEB4}" srcOrd="0" destOrd="0" presId="urn:microsoft.com/office/officeart/2005/8/layout/hProcess10"/>
    <dgm:cxn modelId="{B8050D34-CD50-429C-BD19-64E4F5D73B55}" type="presParOf" srcId="{0E2A4DC7-F605-4642-824C-33E227A5EEB4}" destId="{ED25286B-74BC-41BA-B2B3-20FB4884E53F}" srcOrd="0" destOrd="0" presId="urn:microsoft.com/office/officeart/2005/8/layout/hProcess10"/>
    <dgm:cxn modelId="{9BBA2D42-931C-4BD7-B70D-B662D1B8435C}" type="presParOf" srcId="{0E2A4DC7-F605-4642-824C-33E227A5EEB4}" destId="{27BAEB53-ACDD-4AA3-AA65-618C80121D26}" srcOrd="1" destOrd="0" presId="urn:microsoft.com/office/officeart/2005/8/layout/hProcess10"/>
    <dgm:cxn modelId="{DAA3A0E6-3788-406F-B132-66956434C45B}" type="presParOf" srcId="{22AF7E4E-A0FE-4A7C-9213-2F195A093A61}" destId="{8DCA4E17-CDB8-43BD-8379-9F701D1F746D}" srcOrd="1" destOrd="0" presId="urn:microsoft.com/office/officeart/2005/8/layout/hProcess10"/>
    <dgm:cxn modelId="{4F90B0A4-5558-4DA6-8020-4C069E2A9A31}" type="presParOf" srcId="{8DCA4E17-CDB8-43BD-8379-9F701D1F746D}" destId="{A573DE06-3B90-4AF8-B2DE-817A3F5172BF}" srcOrd="0" destOrd="0" presId="urn:microsoft.com/office/officeart/2005/8/layout/hProcess10"/>
    <dgm:cxn modelId="{086E6E53-7B97-4DE0-BA6C-CDACCD320920}" type="presParOf" srcId="{22AF7E4E-A0FE-4A7C-9213-2F195A093A61}" destId="{8EAD0FB3-4261-4CC7-83C7-920ABB05E9C0}" srcOrd="2" destOrd="0" presId="urn:microsoft.com/office/officeart/2005/8/layout/hProcess10"/>
    <dgm:cxn modelId="{6C4DE290-ABA1-4405-9B23-1660B10E6D82}" type="presParOf" srcId="{8EAD0FB3-4261-4CC7-83C7-920ABB05E9C0}" destId="{7EE2A580-6E35-47F3-A87C-05B14A8DE73B}" srcOrd="0" destOrd="0" presId="urn:microsoft.com/office/officeart/2005/8/layout/hProcess10"/>
    <dgm:cxn modelId="{A643292F-27E5-4FB2-8870-02430D0E5014}" type="presParOf" srcId="{8EAD0FB3-4261-4CC7-83C7-920ABB05E9C0}" destId="{9F9FB4DD-FE06-4B47-AF42-60D7FDF6A270}" srcOrd="1" destOrd="0" presId="urn:microsoft.com/office/officeart/2005/8/layout/hProcess10"/>
    <dgm:cxn modelId="{643DCE15-4674-46E1-9A76-F2CA817C723E}" type="presParOf" srcId="{22AF7E4E-A0FE-4A7C-9213-2F195A093A61}" destId="{3BCFAD5B-A3ED-452D-A709-79E423DE02EF}" srcOrd="3" destOrd="0" presId="urn:microsoft.com/office/officeart/2005/8/layout/hProcess10"/>
    <dgm:cxn modelId="{180891D3-5349-4E2E-857C-E737F4FCDCE7}" type="presParOf" srcId="{3BCFAD5B-A3ED-452D-A709-79E423DE02EF}" destId="{724AB10E-7BB2-4344-97FE-D6BD08A6C706}" srcOrd="0" destOrd="0" presId="urn:microsoft.com/office/officeart/2005/8/layout/hProcess10"/>
    <dgm:cxn modelId="{0DBF9643-6A5C-4630-A20C-07CD99EB2E3F}" type="presParOf" srcId="{22AF7E4E-A0FE-4A7C-9213-2F195A093A61}" destId="{B5D45F9C-1E33-4D89-93FC-CC3609EBDDE5}" srcOrd="4" destOrd="0" presId="urn:microsoft.com/office/officeart/2005/8/layout/hProcess10"/>
    <dgm:cxn modelId="{96CC51F6-0051-4C3B-BEE2-4D36736A3D85}" type="presParOf" srcId="{B5D45F9C-1E33-4D89-93FC-CC3609EBDDE5}" destId="{601E063A-B7B6-4672-BF13-4E346D6A7C17}" srcOrd="0" destOrd="0" presId="urn:microsoft.com/office/officeart/2005/8/layout/hProcess10"/>
    <dgm:cxn modelId="{AC2E3C13-6BB4-4903-AA28-BD37AA272B56}" type="presParOf" srcId="{B5D45F9C-1E33-4D89-93FC-CC3609EBDDE5}" destId="{0471FB8F-0CCC-4DC7-9451-F16BF65BE3BD}"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8CF5B-EF1B-4F97-95C4-8F1E11D6D46D}">
      <dsp:nvSpPr>
        <dsp:cNvPr id="0" name=""/>
        <dsp:cNvSpPr/>
      </dsp:nvSpPr>
      <dsp:spPr>
        <a:xfrm>
          <a:off x="486268" y="0"/>
          <a:ext cx="5181600" cy="3048000"/>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3C39FA8-B8FF-4C6D-84E9-234BD239E3A5}">
      <dsp:nvSpPr>
        <dsp:cNvPr id="0" name=""/>
        <dsp:cNvSpPr/>
      </dsp:nvSpPr>
      <dsp:spPr>
        <a:xfrm>
          <a:off x="6548" y="914400"/>
          <a:ext cx="1962150" cy="12192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100000"/>
            </a:lnSpc>
            <a:spcBef>
              <a:spcPct val="0"/>
            </a:spcBef>
            <a:spcAft>
              <a:spcPct val="35000"/>
            </a:spcAft>
          </a:pPr>
          <a:r>
            <a:rPr lang="en-GB" sz="2000" kern="1200" dirty="0" smtClean="0"/>
            <a:t>Understanding Customer’s Challenges</a:t>
          </a:r>
          <a:endParaRPr lang="en-US" sz="2000" kern="1200" dirty="0"/>
        </a:p>
      </dsp:txBody>
      <dsp:txXfrm>
        <a:off x="66064" y="973916"/>
        <a:ext cx="1843118" cy="1100168"/>
      </dsp:txXfrm>
    </dsp:sp>
    <dsp:sp modelId="{6B79D9A5-6147-4E87-B2D4-1D45B09725BE}">
      <dsp:nvSpPr>
        <dsp:cNvPr id="0" name=""/>
        <dsp:cNvSpPr/>
      </dsp:nvSpPr>
      <dsp:spPr>
        <a:xfrm>
          <a:off x="2066925" y="914400"/>
          <a:ext cx="1962150" cy="12192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100000"/>
            </a:lnSpc>
            <a:spcBef>
              <a:spcPct val="0"/>
            </a:spcBef>
            <a:spcAft>
              <a:spcPct val="35000"/>
            </a:spcAft>
          </a:pPr>
          <a:r>
            <a:rPr lang="en-GB" sz="2000" kern="1200" dirty="0" smtClean="0"/>
            <a:t>Understanding Our     Solutions</a:t>
          </a:r>
          <a:endParaRPr lang="en-US" sz="2000" kern="1200" dirty="0"/>
        </a:p>
      </dsp:txBody>
      <dsp:txXfrm>
        <a:off x="2126441" y="973916"/>
        <a:ext cx="1843118" cy="1100168"/>
      </dsp:txXfrm>
    </dsp:sp>
    <dsp:sp modelId="{8EAEF683-B15C-4CD8-8B9D-D11FCB0423CC}">
      <dsp:nvSpPr>
        <dsp:cNvPr id="0" name=""/>
        <dsp:cNvSpPr/>
      </dsp:nvSpPr>
      <dsp:spPr>
        <a:xfrm>
          <a:off x="4127301" y="914400"/>
          <a:ext cx="1962150" cy="12192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100000"/>
            </a:lnSpc>
            <a:spcBef>
              <a:spcPct val="0"/>
            </a:spcBef>
            <a:spcAft>
              <a:spcPct val="35000"/>
            </a:spcAft>
          </a:pPr>
          <a:r>
            <a:rPr lang="en-GB" sz="2000" kern="1200" dirty="0" smtClean="0"/>
            <a:t>Partnering to discover   Value</a:t>
          </a:r>
          <a:endParaRPr lang="en-US" sz="2000" kern="1200" dirty="0"/>
        </a:p>
      </dsp:txBody>
      <dsp:txXfrm>
        <a:off x="4186817" y="973916"/>
        <a:ext cx="1843118" cy="11001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1C2AF-13A2-4BD7-96FC-25592B57D628}">
      <dsp:nvSpPr>
        <dsp:cNvPr id="0" name=""/>
        <dsp:cNvSpPr/>
      </dsp:nvSpPr>
      <dsp:spPr>
        <a:xfrm>
          <a:off x="19860" y="0"/>
          <a:ext cx="2401801" cy="1825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GB" sz="2000" kern="1200" dirty="0" smtClean="0"/>
            <a:t>Sustainable Operation</a:t>
          </a:r>
          <a:endParaRPr lang="en-US" sz="2000" kern="1200" dirty="0"/>
        </a:p>
      </dsp:txBody>
      <dsp:txXfrm>
        <a:off x="108976" y="89116"/>
        <a:ext cx="2223569" cy="1647328"/>
      </dsp:txXfrm>
    </dsp:sp>
    <dsp:sp modelId="{C975FCDC-0839-4F6E-BB07-24F7E9FC7D53}">
      <dsp:nvSpPr>
        <dsp:cNvPr id="0" name=""/>
        <dsp:cNvSpPr/>
      </dsp:nvSpPr>
      <dsp:spPr>
        <a:xfrm>
          <a:off x="21277" y="1916930"/>
          <a:ext cx="2401801" cy="1825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GB" sz="2000" kern="1200" dirty="0" smtClean="0"/>
            <a:t>Total Cost of Operation</a:t>
          </a:r>
          <a:endParaRPr lang="en-US" sz="2000" kern="1200" dirty="0"/>
        </a:p>
      </dsp:txBody>
      <dsp:txXfrm>
        <a:off x="110393" y="2006046"/>
        <a:ext cx="2223569" cy="16473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27664-8D95-4E15-BAB6-D3AAD59F6E22}">
      <dsp:nvSpPr>
        <dsp:cNvPr id="0" name=""/>
        <dsp:cNvSpPr/>
      </dsp:nvSpPr>
      <dsp:spPr>
        <a:xfrm>
          <a:off x="1329111" y="46225"/>
          <a:ext cx="1449971" cy="2626735"/>
        </a:xfrm>
        <a:prstGeom prst="rect">
          <a:avLst/>
        </a:prstGeom>
        <a:solidFill>
          <a:schemeClr val="accent1"/>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C876329-3289-40A6-94E7-AD6570ED9599}">
      <dsp:nvSpPr>
        <dsp:cNvPr id="0" name=""/>
        <dsp:cNvSpPr/>
      </dsp:nvSpPr>
      <dsp:spPr>
        <a:xfrm>
          <a:off x="2203456" y="0"/>
          <a:ext cx="2450805" cy="892540"/>
        </a:xfrm>
        <a:prstGeom prst="roundRect">
          <a:avLst/>
        </a:prstGeom>
        <a:solidFill>
          <a:schemeClr val="lt1">
            <a:alpha val="90000"/>
            <a:hueOff val="0"/>
            <a:satOff val="0"/>
            <a:lumOff val="0"/>
            <a:alphaOff val="0"/>
          </a:schemeClr>
        </a:solidFill>
        <a:ln w="9525" cap="flat" cmpd="sng" algn="ctr">
          <a:solidFill>
            <a:schemeClr val="tx2">
              <a:lumMod val="40000"/>
              <a:lumOff val="6000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kern="1200" dirty="0" smtClean="0"/>
            <a:t>Coagulants</a:t>
          </a:r>
        </a:p>
        <a:p>
          <a:pPr lvl="0" algn="ctr" defTabSz="844550">
            <a:lnSpc>
              <a:spcPct val="90000"/>
            </a:lnSpc>
            <a:spcBef>
              <a:spcPct val="0"/>
            </a:spcBef>
            <a:spcAft>
              <a:spcPct val="35000"/>
            </a:spcAft>
          </a:pPr>
          <a:r>
            <a:rPr lang="en-GB" sz="1900" kern="1200" dirty="0" smtClean="0"/>
            <a:t>Flocculants</a:t>
          </a:r>
          <a:endParaRPr lang="en-GB" sz="1900" kern="1200" dirty="0"/>
        </a:p>
      </dsp:txBody>
      <dsp:txXfrm>
        <a:off x="2247026" y="43570"/>
        <a:ext cx="2363665" cy="805400"/>
      </dsp:txXfrm>
    </dsp:sp>
    <dsp:sp modelId="{61A69A0B-1358-4A8D-B456-5AD0FB1E4D37}">
      <dsp:nvSpPr>
        <dsp:cNvPr id="0" name=""/>
        <dsp:cNvSpPr/>
      </dsp:nvSpPr>
      <dsp:spPr>
        <a:xfrm>
          <a:off x="2203456" y="958857"/>
          <a:ext cx="2450805" cy="892540"/>
        </a:xfrm>
        <a:prstGeom prst="roundRect">
          <a:avLst/>
        </a:prstGeom>
        <a:solidFill>
          <a:schemeClr val="bg1">
            <a:lumMod val="85000"/>
            <a:alpha val="90000"/>
          </a:schemeClr>
        </a:solidFill>
        <a:ln w="9525" cap="flat" cmpd="sng" algn="ctr">
          <a:solidFill>
            <a:schemeClr val="tx2">
              <a:lumMod val="40000"/>
              <a:lumOff val="6000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nl-NL" sz="1900" kern="1200" smtClean="0"/>
            <a:t>FLOCMASTER Technology</a:t>
          </a:r>
          <a:endParaRPr lang="en-GB" sz="1900" kern="1200" dirty="0"/>
        </a:p>
      </dsp:txBody>
      <dsp:txXfrm>
        <a:off x="2247026" y="1002427"/>
        <a:ext cx="2363665" cy="805400"/>
      </dsp:txXfrm>
    </dsp:sp>
    <dsp:sp modelId="{61312A26-F209-43B8-8444-881B4D780E12}">
      <dsp:nvSpPr>
        <dsp:cNvPr id="0" name=""/>
        <dsp:cNvSpPr/>
      </dsp:nvSpPr>
      <dsp:spPr>
        <a:xfrm>
          <a:off x="2203456" y="1892973"/>
          <a:ext cx="2450805" cy="892540"/>
        </a:xfrm>
        <a:prstGeom prst="roundRect">
          <a:avLst/>
        </a:prstGeom>
        <a:solidFill>
          <a:schemeClr val="lt1">
            <a:alpha val="90000"/>
            <a:hueOff val="0"/>
            <a:satOff val="0"/>
            <a:lumOff val="0"/>
            <a:alphaOff val="0"/>
          </a:schemeClr>
        </a:solidFill>
        <a:ln w="9525" cap="flat" cmpd="sng" algn="ctr">
          <a:solidFill>
            <a:schemeClr val="tx2">
              <a:lumMod val="40000"/>
              <a:lumOff val="6000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nl-NL" sz="1900" kern="1200" dirty="0" smtClean="0"/>
            <a:t>Services</a:t>
          </a:r>
          <a:endParaRPr lang="en-GB" sz="1900" kern="1200" dirty="0"/>
        </a:p>
      </dsp:txBody>
      <dsp:txXfrm>
        <a:off x="2247026" y="1936543"/>
        <a:ext cx="2363665" cy="8054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2E8F5-30D2-4F02-A8BB-BEC2B446C1A5}">
      <dsp:nvSpPr>
        <dsp:cNvPr id="0" name=""/>
        <dsp:cNvSpPr/>
      </dsp:nvSpPr>
      <dsp:spPr>
        <a:xfrm>
          <a:off x="0" y="898052"/>
          <a:ext cx="1600969" cy="16009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Integrated Dewatering Program</a:t>
          </a:r>
          <a:endParaRPr lang="en-US" sz="1600" kern="1200" dirty="0">
            <a:solidFill>
              <a:schemeClr val="bg1"/>
            </a:solidFill>
          </a:endParaRPr>
        </a:p>
      </dsp:txBody>
      <dsp:txXfrm>
        <a:off x="234456" y="1132508"/>
        <a:ext cx="1132057" cy="1132056"/>
      </dsp:txXfrm>
    </dsp:sp>
    <dsp:sp modelId="{5878E33D-EF3C-463E-BEFF-D8107115A61B}">
      <dsp:nvSpPr>
        <dsp:cNvPr id="0" name=""/>
        <dsp:cNvSpPr/>
      </dsp:nvSpPr>
      <dsp:spPr>
        <a:xfrm>
          <a:off x="-538603" y="0"/>
          <a:ext cx="3242237" cy="3379836"/>
        </a:xfrm>
        <a:prstGeom prst="blockArc">
          <a:avLst>
            <a:gd name="adj1" fmla="val 17527788"/>
            <a:gd name="adj2" fmla="val 4119114"/>
            <a:gd name="adj3" fmla="val 5750"/>
          </a:avLst>
        </a:prstGeom>
        <a:solidFill>
          <a:schemeClr val="accent1">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9FDB45E-9001-4675-B6BB-056F0E0F4CD6}">
      <dsp:nvSpPr>
        <dsp:cNvPr id="0" name=""/>
        <dsp:cNvSpPr/>
      </dsp:nvSpPr>
      <dsp:spPr>
        <a:xfrm>
          <a:off x="1884157" y="75557"/>
          <a:ext cx="861617" cy="861858"/>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4D189B-6D1B-4A2A-A589-E9C6DF836D8C}">
      <dsp:nvSpPr>
        <dsp:cNvPr id="0" name=""/>
        <dsp:cNvSpPr/>
      </dsp:nvSpPr>
      <dsp:spPr>
        <a:xfrm>
          <a:off x="2828189" y="279984"/>
          <a:ext cx="5517253" cy="834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l" defTabSz="800100">
            <a:lnSpc>
              <a:spcPct val="90000"/>
            </a:lnSpc>
            <a:spcBef>
              <a:spcPct val="0"/>
            </a:spcBef>
            <a:spcAft>
              <a:spcPct val="10000"/>
            </a:spcAft>
          </a:pPr>
          <a:r>
            <a:rPr lang="en-GB" sz="1800" b="0" kern="1200" dirty="0" smtClean="0">
              <a:solidFill>
                <a:schemeClr val="tx1">
                  <a:lumMod val="75000"/>
                </a:schemeClr>
              </a:solidFill>
            </a:rPr>
            <a:t>Best-in-class </a:t>
          </a:r>
          <a:r>
            <a:rPr lang="en-GB" sz="1800" b="0" kern="1200" dirty="0" smtClean="0">
              <a:solidFill>
                <a:srgbClr val="0072C0"/>
              </a:solidFill>
            </a:rPr>
            <a:t>chemical programmes </a:t>
          </a:r>
          <a:r>
            <a:rPr lang="en-GB" sz="1800" b="0" kern="1200" dirty="0" smtClean="0">
              <a:solidFill>
                <a:schemeClr val="tx1">
                  <a:lumMod val="75000"/>
                </a:schemeClr>
              </a:solidFill>
            </a:rPr>
            <a:t>to help our industrial partners reduce energy, water usage and minimize </a:t>
          </a:r>
          <a:r>
            <a:rPr lang="en-US" sz="1800" b="0" kern="1200" dirty="0" smtClean="0">
              <a:solidFill>
                <a:schemeClr val="tx1">
                  <a:lumMod val="75000"/>
                </a:schemeClr>
              </a:solidFill>
            </a:rPr>
            <a:t>environmental impact while boosting the bottom line </a:t>
          </a:r>
          <a:endParaRPr lang="en-US" sz="1800" b="0" kern="1200" dirty="0">
            <a:solidFill>
              <a:schemeClr val="tx1">
                <a:lumMod val="75000"/>
              </a:schemeClr>
            </a:solidFill>
          </a:endParaRPr>
        </a:p>
      </dsp:txBody>
      <dsp:txXfrm>
        <a:off x="2828189" y="279984"/>
        <a:ext cx="5517253" cy="834143"/>
      </dsp:txXfrm>
    </dsp:sp>
    <dsp:sp modelId="{4EBF418A-96B6-4486-AAC9-76243BF61409}">
      <dsp:nvSpPr>
        <dsp:cNvPr id="0" name=""/>
        <dsp:cNvSpPr/>
      </dsp:nvSpPr>
      <dsp:spPr>
        <a:xfrm>
          <a:off x="2185113" y="1278493"/>
          <a:ext cx="861617" cy="861858"/>
        </a:xfrm>
        <a:prstGeom prst="ellipse">
          <a:avLst/>
        </a:prstGeom>
        <a:blipFill rotWithShape="1">
          <a:blip xmlns:r="http://schemas.openxmlformats.org/officeDocument/2006/relationships" r:embed="rId2"/>
          <a:stretch>
            <a:fillRect/>
          </a:stretch>
        </a:blipFill>
        <a:ln w="25400" cap="flat" cmpd="sng" algn="ctr">
          <a:solidFill>
            <a:srgbClr val="0072C0"/>
          </a:solidFill>
          <a:prstDash val="solid"/>
        </a:ln>
        <a:effectLst/>
      </dsp:spPr>
      <dsp:style>
        <a:lnRef idx="2">
          <a:scrgbClr r="0" g="0" b="0"/>
        </a:lnRef>
        <a:fillRef idx="1">
          <a:scrgbClr r="0" g="0" b="0"/>
        </a:fillRef>
        <a:effectRef idx="0">
          <a:scrgbClr r="0" g="0" b="0"/>
        </a:effectRef>
        <a:fontRef idx="minor"/>
      </dsp:style>
    </dsp:sp>
    <dsp:sp modelId="{3ACB652E-5259-4138-8F9A-1C008E90D5F3}">
      <dsp:nvSpPr>
        <dsp:cNvPr id="0" name=""/>
        <dsp:cNvSpPr/>
      </dsp:nvSpPr>
      <dsp:spPr>
        <a:xfrm>
          <a:off x="3105850" y="1251239"/>
          <a:ext cx="5284377" cy="1139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l" defTabSz="800100">
            <a:lnSpc>
              <a:spcPct val="90000"/>
            </a:lnSpc>
            <a:spcBef>
              <a:spcPct val="0"/>
            </a:spcBef>
            <a:spcAft>
              <a:spcPct val="10000"/>
            </a:spcAft>
          </a:pPr>
          <a:r>
            <a:rPr lang="en-US" sz="1800" b="0" kern="1200" dirty="0" smtClean="0">
              <a:solidFill>
                <a:srgbClr val="0072C0"/>
              </a:solidFill>
            </a:rPr>
            <a:t>FLOCMASTER Technology</a:t>
          </a:r>
          <a:r>
            <a:rPr lang="en-US" sz="1800" b="0" kern="1200" dirty="0" smtClean="0">
              <a:solidFill>
                <a:srgbClr val="3333CC"/>
              </a:solidFill>
            </a:rPr>
            <a:t> </a:t>
          </a:r>
          <a:r>
            <a:rPr lang="en-US" sz="1800" b="0" kern="1200" dirty="0" smtClean="0">
              <a:solidFill>
                <a:schemeClr val="tx1">
                  <a:lumMod val="75000"/>
                </a:schemeClr>
              </a:solidFill>
            </a:rPr>
            <a:t>to ensure good distribution and intimate mixing of chemicals with sludge flows for </a:t>
          </a:r>
          <a:r>
            <a:rPr lang="en-US" sz="1800" b="0" kern="1200" dirty="0" smtClean="0">
              <a:solidFill>
                <a:srgbClr val="0072C0"/>
              </a:solidFill>
            </a:rPr>
            <a:t>optimal performance</a:t>
          </a:r>
          <a:endParaRPr lang="en-US" sz="1800" b="0" kern="1200" dirty="0">
            <a:solidFill>
              <a:srgbClr val="0072C0"/>
            </a:solidFill>
          </a:endParaRPr>
        </a:p>
      </dsp:txBody>
      <dsp:txXfrm>
        <a:off x="3105850" y="1251239"/>
        <a:ext cx="5284377" cy="1139748"/>
      </dsp:txXfrm>
    </dsp:sp>
    <dsp:sp modelId="{33BC06DA-B3F4-4EE6-A74D-DB3DE3330594}">
      <dsp:nvSpPr>
        <dsp:cNvPr id="0" name=""/>
        <dsp:cNvSpPr/>
      </dsp:nvSpPr>
      <dsp:spPr>
        <a:xfrm>
          <a:off x="1805646" y="2403697"/>
          <a:ext cx="861617" cy="861858"/>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AE982C-5DB1-422E-BF8B-BFCFD297556F}">
      <dsp:nvSpPr>
        <dsp:cNvPr id="0" name=""/>
        <dsp:cNvSpPr/>
      </dsp:nvSpPr>
      <dsp:spPr>
        <a:xfrm>
          <a:off x="3062570" y="2472973"/>
          <a:ext cx="4727525" cy="834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just" defTabSz="800100">
            <a:lnSpc>
              <a:spcPct val="90000"/>
            </a:lnSpc>
            <a:spcBef>
              <a:spcPct val="0"/>
            </a:spcBef>
            <a:spcAft>
              <a:spcPct val="10000"/>
            </a:spcAft>
          </a:pPr>
          <a:r>
            <a:rPr lang="en-US" sz="1800" kern="1200" dirty="0" smtClean="0"/>
            <a:t>&gt; 22,000 employees </a:t>
          </a:r>
          <a:r>
            <a:rPr lang="en-US" sz="1800" kern="1200" dirty="0" smtClean="0">
              <a:solidFill>
                <a:srgbClr val="007AC9"/>
              </a:solidFill>
            </a:rPr>
            <a:t>on-site</a:t>
          </a:r>
          <a:r>
            <a:rPr lang="en-US" sz="1800" kern="1200" dirty="0" smtClean="0"/>
            <a:t> with our customers every day in 170 countries, all supported by a team of </a:t>
          </a:r>
          <a:r>
            <a:rPr lang="en-US" sz="1800" kern="1200" dirty="0" smtClean="0">
              <a:solidFill>
                <a:srgbClr val="007AC9"/>
              </a:solidFill>
            </a:rPr>
            <a:t>experts</a:t>
          </a:r>
          <a:r>
            <a:rPr lang="en-US" sz="1800" kern="1200" dirty="0" smtClean="0"/>
            <a:t> </a:t>
          </a:r>
          <a:endParaRPr lang="en-US" sz="1800" b="0" kern="1200" dirty="0">
            <a:solidFill>
              <a:schemeClr val="tx1">
                <a:lumMod val="75000"/>
              </a:schemeClr>
            </a:solidFill>
          </a:endParaRPr>
        </a:p>
      </dsp:txBody>
      <dsp:txXfrm>
        <a:off x="3062570" y="2472973"/>
        <a:ext cx="4727525" cy="8341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25286B-74BC-41BA-B2B3-20FB4884E53F}">
      <dsp:nvSpPr>
        <dsp:cNvPr id="0" name=""/>
        <dsp:cNvSpPr/>
      </dsp:nvSpPr>
      <dsp:spPr>
        <a:xfrm>
          <a:off x="1033" y="0"/>
          <a:ext cx="2008977" cy="2008977"/>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BAEB53-ACDD-4AA3-AA65-618C80121D26}">
      <dsp:nvSpPr>
        <dsp:cNvPr id="0" name=""/>
        <dsp:cNvSpPr/>
      </dsp:nvSpPr>
      <dsp:spPr>
        <a:xfrm>
          <a:off x="246973" y="859075"/>
          <a:ext cx="2171182" cy="28319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kern="1200" dirty="0" smtClean="0">
              <a:latin typeface="Calibri" pitchFamily="34" charset="0"/>
              <a:cs typeface="Calibri" pitchFamily="34" charset="0"/>
            </a:rPr>
            <a:t>Industries</a:t>
          </a:r>
          <a:endParaRPr lang="en-US" sz="20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smtClean="0">
              <a:latin typeface="Calibri" pitchFamily="34" charset="0"/>
              <a:cs typeface="Calibri" pitchFamily="34" charset="0"/>
            </a:rPr>
            <a:t>Food &amp; Beverage</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smtClean="0">
              <a:latin typeface="Calibri" pitchFamily="34" charset="0"/>
              <a:cs typeface="Calibri" pitchFamily="34" charset="0"/>
            </a:rPr>
            <a:t>Pulp &amp; Paper</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smtClean="0">
              <a:latin typeface="Calibri" pitchFamily="34" charset="0"/>
              <a:cs typeface="Calibri" pitchFamily="34" charset="0"/>
            </a:rPr>
            <a:t>Manufacturing</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smtClean="0">
              <a:latin typeface="Calibri" pitchFamily="34" charset="0"/>
              <a:cs typeface="Calibri" pitchFamily="34" charset="0"/>
            </a:rPr>
            <a:t>Petrochemicals</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dirty="0" smtClean="0">
              <a:latin typeface="Calibri" pitchFamily="34" charset="0"/>
              <a:cs typeface="Calibri" pitchFamily="34" charset="0"/>
            </a:rPr>
            <a:t>Power</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dirty="0" smtClean="0">
              <a:latin typeface="Calibri" pitchFamily="34" charset="0"/>
              <a:cs typeface="Calibri" pitchFamily="34" charset="0"/>
            </a:rPr>
            <a:t>Mining</a:t>
          </a:r>
          <a:endParaRPr lang="en-US" sz="1600" kern="1200" dirty="0">
            <a:latin typeface="Calibri" pitchFamily="34" charset="0"/>
            <a:cs typeface="Calibri" pitchFamily="34" charset="0"/>
          </a:endParaRPr>
        </a:p>
      </dsp:txBody>
      <dsp:txXfrm>
        <a:off x="310565" y="922667"/>
        <a:ext cx="2043998" cy="2704811"/>
      </dsp:txXfrm>
    </dsp:sp>
    <dsp:sp modelId="{8DCA4E17-CDB8-43BD-8379-9F701D1F746D}">
      <dsp:nvSpPr>
        <dsp:cNvPr id="0" name=""/>
        <dsp:cNvSpPr/>
      </dsp:nvSpPr>
      <dsp:spPr>
        <a:xfrm>
          <a:off x="2425369" y="763124"/>
          <a:ext cx="415359" cy="48272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latin typeface="Calibri" pitchFamily="34" charset="0"/>
            <a:cs typeface="Calibri" pitchFamily="34" charset="0"/>
          </a:endParaRPr>
        </a:p>
      </dsp:txBody>
      <dsp:txXfrm>
        <a:off x="2425369" y="859670"/>
        <a:ext cx="290751" cy="289637"/>
      </dsp:txXfrm>
    </dsp:sp>
    <dsp:sp modelId="{7EE2A580-6E35-47F3-A87C-05B14A8DE73B}">
      <dsp:nvSpPr>
        <dsp:cNvPr id="0" name=""/>
        <dsp:cNvSpPr/>
      </dsp:nvSpPr>
      <dsp:spPr>
        <a:xfrm>
          <a:off x="3196751" y="0"/>
          <a:ext cx="2008977" cy="2008977"/>
        </a:xfrm>
        <a:prstGeom prst="roundRect">
          <a:avLst>
            <a:gd name="adj" fmla="val 10000"/>
          </a:avLst>
        </a:prstGeom>
        <a:blipFill>
          <a:blip xmlns:r="http://schemas.openxmlformats.org/officeDocument/2006/relationships"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9FB4DD-FE06-4B47-AF42-60D7FDF6A270}">
      <dsp:nvSpPr>
        <dsp:cNvPr id="0" name=""/>
        <dsp:cNvSpPr/>
      </dsp:nvSpPr>
      <dsp:spPr>
        <a:xfrm>
          <a:off x="3442691" y="859075"/>
          <a:ext cx="2171182" cy="28319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kern="1200" smtClean="0">
              <a:latin typeface="Calibri" pitchFamily="34" charset="0"/>
              <a:cs typeface="Calibri" pitchFamily="34" charset="0"/>
            </a:rPr>
            <a:t>Applications</a:t>
          </a:r>
          <a:endParaRPr lang="en-US" sz="20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dirty="0" smtClean="0">
              <a:latin typeface="Calibri" pitchFamily="34" charset="0"/>
              <a:cs typeface="Calibri" pitchFamily="34" charset="0"/>
            </a:rPr>
            <a:t>Belt press</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dirty="0" smtClean="0">
              <a:latin typeface="Calibri" pitchFamily="34" charset="0"/>
              <a:cs typeface="Calibri" pitchFamily="34" charset="0"/>
            </a:rPr>
            <a:t>Centrifuges</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smtClean="0">
              <a:latin typeface="Calibri" pitchFamily="34" charset="0"/>
              <a:cs typeface="Calibri" pitchFamily="34" charset="0"/>
            </a:rPr>
            <a:t>Plate &amp; Frame presses</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dirty="0" smtClean="0">
              <a:latin typeface="Calibri" pitchFamily="34" charset="0"/>
              <a:cs typeface="Calibri" pitchFamily="34" charset="0"/>
            </a:rPr>
            <a:t>Screw presses</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dirty="0" smtClean="0">
              <a:latin typeface="Calibri" pitchFamily="34" charset="0"/>
              <a:cs typeface="Calibri" pitchFamily="34" charset="0"/>
            </a:rPr>
            <a:t>Gravity tables</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smtClean="0">
              <a:latin typeface="Calibri" pitchFamily="34" charset="0"/>
              <a:cs typeface="Calibri" pitchFamily="34" charset="0"/>
            </a:rPr>
            <a:t>Sludge Thickening</a:t>
          </a:r>
          <a:endParaRPr lang="en-US" sz="1600" kern="1200" dirty="0">
            <a:latin typeface="Calibri" pitchFamily="34" charset="0"/>
            <a:cs typeface="Calibri" pitchFamily="34" charset="0"/>
          </a:endParaRPr>
        </a:p>
      </dsp:txBody>
      <dsp:txXfrm>
        <a:off x="3506283" y="922667"/>
        <a:ext cx="2043998" cy="2704811"/>
      </dsp:txXfrm>
    </dsp:sp>
    <dsp:sp modelId="{3BCFAD5B-A3ED-452D-A709-79E423DE02EF}">
      <dsp:nvSpPr>
        <dsp:cNvPr id="0" name=""/>
        <dsp:cNvSpPr/>
      </dsp:nvSpPr>
      <dsp:spPr>
        <a:xfrm>
          <a:off x="5621087" y="763124"/>
          <a:ext cx="415359" cy="48272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latin typeface="Calibri" pitchFamily="34" charset="0"/>
            <a:cs typeface="Calibri" pitchFamily="34" charset="0"/>
          </a:endParaRPr>
        </a:p>
      </dsp:txBody>
      <dsp:txXfrm>
        <a:off x="5621087" y="859670"/>
        <a:ext cx="290751" cy="289637"/>
      </dsp:txXfrm>
    </dsp:sp>
    <dsp:sp modelId="{601E063A-B7B6-4672-BF13-4E346D6A7C17}">
      <dsp:nvSpPr>
        <dsp:cNvPr id="0" name=""/>
        <dsp:cNvSpPr/>
      </dsp:nvSpPr>
      <dsp:spPr>
        <a:xfrm>
          <a:off x="6392469" y="0"/>
          <a:ext cx="2008977" cy="2008977"/>
        </a:xfrm>
        <a:prstGeom prst="roundRect">
          <a:avLst>
            <a:gd name="adj" fmla="val 10000"/>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71FB8F-0CCC-4DC7-9451-F16BF65BE3BD}">
      <dsp:nvSpPr>
        <dsp:cNvPr id="0" name=""/>
        <dsp:cNvSpPr/>
      </dsp:nvSpPr>
      <dsp:spPr>
        <a:xfrm>
          <a:off x="6638409" y="859075"/>
          <a:ext cx="2171182" cy="28319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kern="1200" smtClean="0">
              <a:latin typeface="Calibri" pitchFamily="34" charset="0"/>
              <a:cs typeface="Calibri" pitchFamily="34" charset="0"/>
            </a:rPr>
            <a:t>Different Sludges</a:t>
          </a:r>
          <a:endParaRPr lang="en-US" sz="20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smtClean="0">
              <a:latin typeface="Calibri" pitchFamily="34" charset="0"/>
              <a:cs typeface="Calibri" pitchFamily="34" charset="0"/>
            </a:rPr>
            <a:t>Aerobic</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smtClean="0">
              <a:latin typeface="Calibri" pitchFamily="34" charset="0"/>
              <a:cs typeface="Calibri" pitchFamily="34" charset="0"/>
            </a:rPr>
            <a:t>Mixed anaerobic-aerobic</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smtClean="0">
              <a:latin typeface="Calibri" pitchFamily="34" charset="0"/>
              <a:cs typeface="Calibri" pitchFamily="34" charset="0"/>
            </a:rPr>
            <a:t>Mineral</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dirty="0" smtClean="0">
              <a:latin typeface="Calibri" pitchFamily="34" charset="0"/>
              <a:cs typeface="Calibri" pitchFamily="34" charset="0"/>
            </a:rPr>
            <a:t>Anaerobic</a:t>
          </a:r>
          <a:endParaRPr lang="en-US" sz="1600" kern="1200" dirty="0">
            <a:latin typeface="Calibri" pitchFamily="34" charset="0"/>
            <a:cs typeface="Calibri" pitchFamily="34" charset="0"/>
          </a:endParaRPr>
        </a:p>
        <a:p>
          <a:pPr marL="171450" lvl="1" indent="-171450" algn="l" defTabSz="711200">
            <a:lnSpc>
              <a:spcPct val="90000"/>
            </a:lnSpc>
            <a:spcBef>
              <a:spcPct val="0"/>
            </a:spcBef>
            <a:spcAft>
              <a:spcPct val="15000"/>
            </a:spcAft>
            <a:buChar char="••"/>
          </a:pPr>
          <a:r>
            <a:rPr lang="en-US" sz="1600" kern="1200" smtClean="0">
              <a:latin typeface="Calibri" pitchFamily="34" charset="0"/>
              <a:cs typeface="Calibri" pitchFamily="34" charset="0"/>
            </a:rPr>
            <a:t>Primary&amp; Secondary Mixtures</a:t>
          </a:r>
          <a:endParaRPr lang="en-US" sz="1600" kern="1200" dirty="0">
            <a:latin typeface="Calibri" pitchFamily="34" charset="0"/>
            <a:cs typeface="Calibri" pitchFamily="34" charset="0"/>
          </a:endParaRPr>
        </a:p>
      </dsp:txBody>
      <dsp:txXfrm>
        <a:off x="6702001" y="922667"/>
        <a:ext cx="2043998" cy="270481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29" tIns="45714" rIns="91429" bIns="45714"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70938" y="0"/>
            <a:ext cx="3037840" cy="465138"/>
          </a:xfrm>
          <a:prstGeom prst="rect">
            <a:avLst/>
          </a:prstGeom>
        </p:spPr>
        <p:txBody>
          <a:bodyPr vert="horz" lIns="91429" tIns="45714" rIns="91429" bIns="45714" rtlCol="0"/>
          <a:lstStyle>
            <a:lvl1pPr algn="r" fontAlgn="auto">
              <a:spcBef>
                <a:spcPts val="0"/>
              </a:spcBef>
              <a:spcAft>
                <a:spcPts val="0"/>
              </a:spcAft>
              <a:defRPr sz="1200">
                <a:latin typeface="+mn-lt"/>
                <a:cs typeface="+mn-cs"/>
              </a:defRPr>
            </a:lvl1pPr>
          </a:lstStyle>
          <a:p>
            <a:pPr>
              <a:defRPr/>
            </a:pPr>
            <a:fld id="{5103778B-350A-4D88-9C7A-CE2B28999911}" type="datetimeFigureOut">
              <a:rPr lang="en-US"/>
              <a:pPr>
                <a:defRPr/>
              </a:pPr>
              <a:t>5/12/15</a:t>
            </a:fld>
            <a:endParaRPr lang="en-US" dirty="0"/>
          </a:p>
        </p:txBody>
      </p:sp>
      <p:sp>
        <p:nvSpPr>
          <p:cNvPr id="4" name="Footer Placeholder 3"/>
          <p:cNvSpPr>
            <a:spLocks noGrp="1"/>
          </p:cNvSpPr>
          <p:nvPr>
            <p:ph type="ftr" sz="quarter" idx="2"/>
          </p:nvPr>
        </p:nvSpPr>
        <p:spPr>
          <a:xfrm>
            <a:off x="0" y="8829675"/>
            <a:ext cx="3037840" cy="465138"/>
          </a:xfrm>
          <a:prstGeom prst="rect">
            <a:avLst/>
          </a:prstGeom>
        </p:spPr>
        <p:txBody>
          <a:bodyPr vert="horz" lIns="91429" tIns="45714" rIns="91429" bIns="45714"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29" tIns="45714" rIns="91429" bIns="45714" rtlCol="0" anchor="b"/>
          <a:lstStyle>
            <a:lvl1pPr algn="r" fontAlgn="auto">
              <a:spcBef>
                <a:spcPts val="0"/>
              </a:spcBef>
              <a:spcAft>
                <a:spcPts val="0"/>
              </a:spcAft>
              <a:defRPr sz="1200">
                <a:latin typeface="+mn-lt"/>
                <a:cs typeface="+mn-cs"/>
              </a:defRPr>
            </a:lvl1pPr>
          </a:lstStyle>
          <a:p>
            <a:pPr>
              <a:defRPr/>
            </a:pPr>
            <a:fld id="{FEDE3AB6-40D1-4AD0-8A01-0FC9FAEE4BE8}" type="slidenum">
              <a:rPr lang="en-US"/>
              <a:pPr>
                <a:defRPr/>
              </a:pPr>
              <a:t>‹Nr.›</a:t>
            </a:fld>
            <a:endParaRPr lang="en-US" dirty="0"/>
          </a:p>
        </p:txBody>
      </p:sp>
    </p:spTree>
    <p:extLst>
      <p:ext uri="{BB962C8B-B14F-4D97-AF65-F5344CB8AC3E}">
        <p14:creationId xmlns:p14="http://schemas.microsoft.com/office/powerpoint/2010/main" val="132706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3166" tIns="46583" rIns="93166" bIns="46583"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938" y="0"/>
            <a:ext cx="3037840" cy="465138"/>
          </a:xfrm>
          <a:prstGeom prst="rect">
            <a:avLst/>
          </a:prstGeom>
        </p:spPr>
        <p:txBody>
          <a:bodyPr vert="horz" lIns="93166" tIns="46583" rIns="93166" bIns="46583" rtlCol="0"/>
          <a:lstStyle>
            <a:lvl1pPr algn="r" fontAlgn="auto">
              <a:spcBef>
                <a:spcPts val="0"/>
              </a:spcBef>
              <a:spcAft>
                <a:spcPts val="0"/>
              </a:spcAft>
              <a:defRPr sz="1200">
                <a:latin typeface="+mn-lt"/>
                <a:cs typeface="+mn-cs"/>
              </a:defRPr>
            </a:lvl1pPr>
          </a:lstStyle>
          <a:p>
            <a:pPr>
              <a:defRPr/>
            </a:pPr>
            <a:fld id="{BC9FC565-42D2-4CB6-AE2D-48F8FD823D1E}" type="datetimeFigureOut">
              <a:rPr lang="en-US"/>
              <a:pPr>
                <a:defRPr/>
              </a:pPr>
              <a:t>5/12/15</a:t>
            </a:fld>
            <a:endParaRPr lang="en-US" dirty="0"/>
          </a:p>
        </p:txBody>
      </p:sp>
      <p:sp>
        <p:nvSpPr>
          <p:cNvPr id="4" name="Slide Image Placeholder 3"/>
          <p:cNvSpPr>
            <a:spLocks noGrp="1" noRot="1" noChangeAspect="1"/>
          </p:cNvSpPr>
          <p:nvPr>
            <p:ph type="sldImg" idx="2"/>
          </p:nvPr>
        </p:nvSpPr>
        <p:spPr>
          <a:xfrm>
            <a:off x="407988" y="698500"/>
            <a:ext cx="6194425" cy="3484563"/>
          </a:xfrm>
          <a:prstGeom prst="rect">
            <a:avLst/>
          </a:prstGeom>
          <a:noFill/>
          <a:ln w="12700">
            <a:solidFill>
              <a:prstClr val="black"/>
            </a:solidFill>
          </a:ln>
        </p:spPr>
        <p:txBody>
          <a:bodyPr vert="horz" lIns="93166" tIns="46583" rIns="93166" bIns="46583" rtlCol="0" anchor="ctr"/>
          <a:lstStyle/>
          <a:p>
            <a:pPr lvl="0"/>
            <a:endParaRPr lang="en-US" noProof="0" dirty="0"/>
          </a:p>
        </p:txBody>
      </p:sp>
      <p:sp>
        <p:nvSpPr>
          <p:cNvPr id="5" name="Notes Placeholder 4"/>
          <p:cNvSpPr>
            <a:spLocks noGrp="1"/>
          </p:cNvSpPr>
          <p:nvPr>
            <p:ph type="body" sz="quarter" idx="3"/>
          </p:nvPr>
        </p:nvSpPr>
        <p:spPr>
          <a:xfrm>
            <a:off x="699418" y="4416426"/>
            <a:ext cx="5611566" cy="4181475"/>
          </a:xfrm>
          <a:prstGeom prst="rect">
            <a:avLst/>
          </a:prstGeom>
        </p:spPr>
        <p:txBody>
          <a:bodyPr vert="horz" lIns="93166" tIns="46583" rIns="93166" bIns="46583" rtlCol="0">
            <a:normAutofit/>
          </a:bodyPr>
          <a:lstStyle/>
          <a:p>
            <a:pPr lvl="1"/>
            <a:r>
              <a:rPr lang="en-US" noProof="0" dirty="0" smtClean="0"/>
              <a:t>Second level</a:t>
            </a:r>
          </a:p>
          <a:p>
            <a:pPr lvl="2"/>
            <a:r>
              <a:rPr lang="en-US" noProof="0" dirty="0" smtClean="0"/>
              <a:t>1. Have tested a series of medium (~20% charge) anionic polymers ex </a:t>
            </a:r>
            <a:r>
              <a:rPr lang="en-US" noProof="0" dirty="0" err="1" smtClean="0"/>
              <a:t>Shengli</a:t>
            </a:r>
            <a:r>
              <a:rPr lang="en-US" noProof="0" dirty="0" smtClean="0"/>
              <a:t> in the laboratory versus current SNF China polymer </a:t>
            </a:r>
            <a:r>
              <a:rPr lang="en-US" noProof="0" dirty="0" err="1" smtClean="0"/>
              <a:t>Optimer</a:t>
            </a:r>
            <a:r>
              <a:rPr lang="en-US" noProof="0" dirty="0" smtClean="0"/>
              <a:t> 83376 (AP mining largest seller)</a:t>
            </a:r>
            <a:br>
              <a:rPr lang="en-US" noProof="0" dirty="0" smtClean="0"/>
            </a:br>
            <a:r>
              <a:rPr lang="en-US" noProof="0" dirty="0" smtClean="0"/>
              <a:t>2. We have selected two (2) powders for further plant assessment and now in final stages of release. Trials anticipated Q4" 2010</a:t>
            </a:r>
            <a:br>
              <a:rPr lang="en-US" noProof="0" dirty="0" smtClean="0"/>
            </a:br>
            <a:r>
              <a:rPr lang="en-US" noProof="0" dirty="0" smtClean="0"/>
              <a:t>3. Have also requested a full range of samples from </a:t>
            </a:r>
            <a:r>
              <a:rPr lang="en-US" noProof="0" dirty="0" err="1" smtClean="0"/>
              <a:t>Shengli</a:t>
            </a:r>
            <a:r>
              <a:rPr lang="en-US" noProof="0" dirty="0" smtClean="0"/>
              <a:t> to match up against SNF for additional testing including request for high anionic charge Alumina Industry variants</a:t>
            </a:r>
            <a:br>
              <a:rPr lang="en-US" noProof="0" dirty="0" smtClean="0"/>
            </a:br>
            <a:r>
              <a:rPr lang="en-US" noProof="0" dirty="0" smtClean="0"/>
              <a:t/>
            </a:r>
            <a:br>
              <a:rPr lang="en-US" noProof="0" dirty="0" smtClean="0"/>
            </a:br>
            <a:r>
              <a:rPr lang="en-US" noProof="0" dirty="0" smtClean="0"/>
              <a:t>If 2. above goes well there is potential for putting in place a regular order for products ex </a:t>
            </a:r>
            <a:r>
              <a:rPr lang="en-US" noProof="0" dirty="0" err="1" smtClean="0"/>
              <a:t>Shengli</a:t>
            </a:r>
            <a:r>
              <a:rPr lang="en-US" noProof="0" dirty="0" smtClean="0"/>
              <a:t>. Dependent on final technical performance tests, QC inspection such as package quality, documentation, etc. Procurement are awaiting our guidance before any negotiation progresses, etc.</a:t>
            </a:r>
          </a:p>
        </p:txBody>
      </p:sp>
      <p:sp>
        <p:nvSpPr>
          <p:cNvPr id="6" name="Footer Placeholder 5"/>
          <p:cNvSpPr>
            <a:spLocks noGrp="1"/>
          </p:cNvSpPr>
          <p:nvPr>
            <p:ph type="ftr" sz="quarter" idx="4"/>
          </p:nvPr>
        </p:nvSpPr>
        <p:spPr>
          <a:xfrm>
            <a:off x="0" y="8829675"/>
            <a:ext cx="3037840" cy="465138"/>
          </a:xfrm>
          <a:prstGeom prst="rect">
            <a:avLst/>
          </a:prstGeom>
        </p:spPr>
        <p:txBody>
          <a:bodyPr vert="horz" lIns="93166" tIns="46583" rIns="93166" bIns="46583"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938" y="8829675"/>
            <a:ext cx="3037840" cy="465138"/>
          </a:xfrm>
          <a:prstGeom prst="rect">
            <a:avLst/>
          </a:prstGeom>
        </p:spPr>
        <p:txBody>
          <a:bodyPr vert="horz" lIns="93166" tIns="46583" rIns="93166" bIns="46583" rtlCol="0" anchor="b"/>
          <a:lstStyle>
            <a:lvl1pPr algn="r" fontAlgn="auto">
              <a:spcBef>
                <a:spcPts val="0"/>
              </a:spcBef>
              <a:spcAft>
                <a:spcPts val="0"/>
              </a:spcAft>
              <a:defRPr sz="1200">
                <a:latin typeface="+mn-lt"/>
                <a:cs typeface="+mn-cs"/>
              </a:defRPr>
            </a:lvl1pPr>
          </a:lstStyle>
          <a:p>
            <a:pPr>
              <a:defRPr/>
            </a:pPr>
            <a:fld id="{08BB0C83-7E50-4A80-945D-40607F0135B9}" type="slidenum">
              <a:rPr lang="en-US"/>
              <a:pPr>
                <a:defRPr/>
              </a:pPr>
              <a:t>‹Nr.›</a:t>
            </a:fld>
            <a:endParaRPr lang="en-US" dirty="0"/>
          </a:p>
        </p:txBody>
      </p:sp>
    </p:spTree>
    <p:extLst>
      <p:ext uri="{BB962C8B-B14F-4D97-AF65-F5344CB8AC3E}">
        <p14:creationId xmlns:p14="http://schemas.microsoft.com/office/powerpoint/2010/main" val="3361391402"/>
      </p:ext>
    </p:extLst>
  </p:cSld>
  <p:clrMap bg1="lt1" tx1="dk1" bg2="lt2" tx2="dk2" accent1="accent1" accent2="accent2" accent3="accent3" accent4="accent4" accent5="accent5" accent6="accent6" hlink="hlink" folHlink="folHlink"/>
  <p:notesStyle>
    <a:lvl1pPr marL="342900" indent="-342900"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3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407988" y="698500"/>
            <a:ext cx="6194425" cy="3484563"/>
          </a:xfrm>
          <a:noFill/>
          <a:ln>
            <a:solidFill>
              <a:srgbClr val="000000"/>
            </a:solidFill>
            <a:miter lim="800000"/>
            <a:headEnd/>
            <a:tailEnd/>
          </a:ln>
        </p:spPr>
      </p:sp>
      <p:sp>
        <p:nvSpPr>
          <p:cNvPr id="4" name="Slide Number Placeholder 3"/>
          <p:cNvSpPr>
            <a:spLocks noGrp="1"/>
          </p:cNvSpPr>
          <p:nvPr>
            <p:ph type="sldNum" sz="quarter" idx="5"/>
          </p:nvPr>
        </p:nvSpPr>
        <p:spPr/>
        <p:txBody>
          <a:bodyPr/>
          <a:lstStyle/>
          <a:p>
            <a:pPr>
              <a:defRPr/>
            </a:pPr>
            <a:fld id="{EAE72EB0-A4CA-4386-915C-4E73E556B22C}" type="slidenum">
              <a:rPr lang="en-US" smtClean="0"/>
              <a:pPr>
                <a:defRPr/>
              </a:pPr>
              <a:t>1</a:t>
            </a:fld>
            <a:endParaRPr lang="en-US" dirty="0"/>
          </a:p>
        </p:txBody>
      </p:sp>
      <p:sp>
        <p:nvSpPr>
          <p:cNvPr id="44036"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marL="342900" marR="0" indent="-342900" algn="l" defTabSz="914400" rtl="0" eaLnBrk="0" fontAlgn="base" latinLnBrk="0" hangingPunct="0">
              <a:lnSpc>
                <a:spcPct val="100000"/>
              </a:lnSpc>
              <a:spcBef>
                <a:spcPct val="30000"/>
              </a:spcBef>
              <a:spcAft>
                <a:spcPct val="0"/>
              </a:spcAft>
              <a:buClrTx/>
              <a:buSzTx/>
              <a:buFontTx/>
              <a:buNone/>
              <a:tabLst/>
              <a:defRPr/>
            </a:pPr>
            <a:r>
              <a:rPr lang="en-GB" dirty="0" smtClean="0"/>
              <a:t>The objective of the presentation</a:t>
            </a:r>
            <a:r>
              <a:rPr lang="en-GB" baseline="0" dirty="0" smtClean="0"/>
              <a:t> is to show you that we, Nalco, continuously seek to deeply understand the challenges that you face in your wastewater plant; With your challenges in mind, we design market offerings that can specifically meet your needs. We aim to establish and develop a link much deeper than a just simple customer-supplier relationship, we are looking for long-term partnerships.</a:t>
            </a:r>
            <a:endParaRPr lang="en-GB" dirty="0" smtClean="0"/>
          </a:p>
        </p:txBody>
      </p:sp>
      <p:sp>
        <p:nvSpPr>
          <p:cNvPr id="4" name="Slide Number Placeholder 3"/>
          <p:cNvSpPr>
            <a:spLocks noGrp="1"/>
          </p:cNvSpPr>
          <p:nvPr>
            <p:ph type="sldNum" sz="quarter" idx="10"/>
          </p:nvPr>
        </p:nvSpPr>
        <p:spPr/>
        <p:txBody>
          <a:bodyPr/>
          <a:lstStyle/>
          <a:p>
            <a:pPr>
              <a:defRPr/>
            </a:pPr>
            <a:fld id="{08BB0C83-7E50-4A80-945D-40607F0135B9}" type="slidenum">
              <a:rPr lang="en-US" smtClean="0"/>
              <a:pPr>
                <a:defRPr/>
              </a:pPr>
              <a:t>2</a:t>
            </a:fld>
            <a:endParaRPr lang="en-US" dirty="0"/>
          </a:p>
        </p:txBody>
      </p:sp>
    </p:spTree>
    <p:extLst>
      <p:ext uri="{BB962C8B-B14F-4D97-AF65-F5344CB8AC3E}">
        <p14:creationId xmlns:p14="http://schemas.microsoft.com/office/powerpoint/2010/main" val="2053096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r>
              <a:rPr lang="en-GB" dirty="0" smtClean="0"/>
              <a:t>In today’s challenging business environment, companies are continuously striving to enhance safety, reliability, profitability and efficiency, while trying to improve overall sustainability performance, including environmental compliance. </a:t>
            </a:r>
          </a:p>
          <a:p>
            <a:endParaRPr lang="nl-NL" dirty="0" smtClean="0"/>
          </a:p>
          <a:p>
            <a:r>
              <a:rPr lang="nl-NL" dirty="0" smtClean="0"/>
              <a:t>At Nalco we are continuously striving to develop innovations that meet current and future sustainability needs of the industry.</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08BB0C83-7E50-4A80-945D-40607F0135B9}" type="slidenum">
              <a:rPr lang="en-US" smtClean="0"/>
              <a:pPr>
                <a:defRPr/>
              </a:pPr>
              <a:t>3</a:t>
            </a:fld>
            <a:endParaRPr lang="en-US" dirty="0"/>
          </a:p>
        </p:txBody>
      </p:sp>
    </p:spTree>
    <p:extLst>
      <p:ext uri="{BB962C8B-B14F-4D97-AF65-F5344CB8AC3E}">
        <p14:creationId xmlns:p14="http://schemas.microsoft.com/office/powerpoint/2010/main" val="1706693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8BB0C83-7E50-4A80-945D-40607F0135B9}" type="slidenum">
              <a:rPr lang="en-US" smtClean="0"/>
              <a:pPr>
                <a:defRPr/>
              </a:pPr>
              <a:t>4</a:t>
            </a:fld>
            <a:endParaRPr lang="en-US" dirty="0"/>
          </a:p>
        </p:txBody>
      </p:sp>
    </p:spTree>
    <p:extLst>
      <p:ext uri="{BB962C8B-B14F-4D97-AF65-F5344CB8AC3E}">
        <p14:creationId xmlns:p14="http://schemas.microsoft.com/office/powerpoint/2010/main" val="1745941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eaLnBrk="1" hangingPunct="1">
              <a:spcBef>
                <a:spcPct val="0"/>
              </a:spcBef>
            </a:pPr>
            <a:r>
              <a:rPr lang="en-US" dirty="0" smtClean="0"/>
              <a:t>Our approach to the market is that we will provide you with integrated innovative solutions, that can consist of chemicals, equipment, automation and services.</a:t>
            </a:r>
            <a:r>
              <a:rPr lang="en-US" baseline="0" dirty="0" smtClean="0"/>
              <a:t> The innovative solutions are only important to you when they generate a return on your investment, what could be in improving your TCO, addressing your sustainability goals, securing your asset reliability and/or improving your production efficiency and competitive advantage.</a:t>
            </a:r>
          </a:p>
          <a:p>
            <a:pPr eaLnBrk="1" hangingPunct="1">
              <a:spcBef>
                <a:spcPct val="0"/>
              </a:spcBef>
            </a:pPr>
            <a:r>
              <a:rPr lang="en-US" baseline="0" dirty="0" smtClean="0"/>
              <a:t>We would like to bring to your attention an integrated solution in the area of antiscalant dosage, control and optimisation.</a:t>
            </a:r>
            <a:endParaRPr lang="en-US" dirty="0" smtClean="0"/>
          </a:p>
          <a:p>
            <a:endParaRPr lang="en-GB" dirty="0"/>
          </a:p>
        </p:txBody>
      </p:sp>
      <p:sp>
        <p:nvSpPr>
          <p:cNvPr id="4" name="Slide Number Placeholder 3"/>
          <p:cNvSpPr>
            <a:spLocks noGrp="1"/>
          </p:cNvSpPr>
          <p:nvPr>
            <p:ph type="sldNum" sz="quarter" idx="10"/>
          </p:nvPr>
        </p:nvSpPr>
        <p:spPr/>
        <p:txBody>
          <a:bodyPr/>
          <a:lstStyle/>
          <a:p>
            <a:pPr>
              <a:defRPr/>
            </a:pPr>
            <a:fld id="{08BB0C83-7E50-4A80-945D-40607F0135B9}" type="slidenum">
              <a:rPr lang="en-US" smtClean="0"/>
              <a:pPr>
                <a:defRPr/>
              </a:pPr>
              <a:t>5</a:t>
            </a:fld>
            <a:endParaRPr lang="en-US" dirty="0"/>
          </a:p>
        </p:txBody>
      </p:sp>
    </p:spTree>
    <p:extLst>
      <p:ext uri="{BB962C8B-B14F-4D97-AF65-F5344CB8AC3E}">
        <p14:creationId xmlns:p14="http://schemas.microsoft.com/office/powerpoint/2010/main" val="775069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xfrm>
            <a:off x="611188" y="711200"/>
            <a:ext cx="2398712" cy="1349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dirty="0" smtClean="0"/>
          </a:p>
          <a:p>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8654994-5AD8-442C-9126-C014544ACD71}" type="slidenum">
              <a:rPr lang="en-US" smtClean="0"/>
              <a:t>8</a:t>
            </a:fld>
            <a:endParaRPr lang="en-US"/>
          </a:p>
        </p:txBody>
      </p:sp>
    </p:spTree>
    <p:extLst>
      <p:ext uri="{BB962C8B-B14F-4D97-AF65-F5344CB8AC3E}">
        <p14:creationId xmlns:p14="http://schemas.microsoft.com/office/powerpoint/2010/main" val="3475720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8654994-5AD8-442C-9126-C014544ACD71}" type="slidenum">
              <a:rPr lang="en-US" smtClean="0"/>
              <a:t>9</a:t>
            </a:fld>
            <a:endParaRPr lang="en-US"/>
          </a:p>
        </p:txBody>
      </p:sp>
    </p:spTree>
    <p:extLst>
      <p:ext uri="{BB962C8B-B14F-4D97-AF65-F5344CB8AC3E}">
        <p14:creationId xmlns:p14="http://schemas.microsoft.com/office/powerpoint/2010/main" val="1179201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8654994-5AD8-442C-9126-C014544ACD71}" type="slidenum">
              <a:rPr lang="en-US" smtClean="0"/>
              <a:t>10</a:t>
            </a:fld>
            <a:endParaRPr lang="en-US"/>
          </a:p>
        </p:txBody>
      </p:sp>
    </p:spTree>
    <p:extLst>
      <p:ext uri="{BB962C8B-B14F-4D97-AF65-F5344CB8AC3E}">
        <p14:creationId xmlns:p14="http://schemas.microsoft.com/office/powerpoint/2010/main" val="4246398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F1F5406-4EB7-441B-9B81-43EBAC6EBF54}" type="slidenum">
              <a:rPr lang="en-US" smtClean="0"/>
              <a:pPr/>
              <a:t>11</a:t>
            </a:fld>
            <a:endParaRPr lang="en-US"/>
          </a:p>
        </p:txBody>
      </p:sp>
    </p:spTree>
    <p:extLst>
      <p:ext uri="{BB962C8B-B14F-4D97-AF65-F5344CB8AC3E}">
        <p14:creationId xmlns:p14="http://schemas.microsoft.com/office/powerpoint/2010/main" val="2781657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F1F5406-4EB7-441B-9B81-43EBAC6EBF54}" type="slidenum">
              <a:rPr lang="en-US" smtClean="0"/>
              <a:pPr/>
              <a:t>12</a:t>
            </a:fld>
            <a:endParaRPr lang="en-US"/>
          </a:p>
        </p:txBody>
      </p:sp>
    </p:spTree>
    <p:extLst>
      <p:ext uri="{BB962C8B-B14F-4D97-AF65-F5344CB8AC3E}">
        <p14:creationId xmlns:p14="http://schemas.microsoft.com/office/powerpoint/2010/main" val="2781657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xfrm>
            <a:off x="407988" y="698500"/>
            <a:ext cx="6194425" cy="34845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NL" dirty="0" smtClean="0"/>
              <a:t>{Instruction: this is Nalco innovation – solution slide 1}</a:t>
            </a:r>
            <a:endParaRPr lang="en-GB"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a:xfrm>
            <a:off x="407988" y="698500"/>
            <a:ext cx="6194425" cy="3484563"/>
          </a:xfrm>
          <a:ln/>
        </p:spPr>
      </p:sp>
      <p:sp>
        <p:nvSpPr>
          <p:cNvPr id="238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GE Inspira"/>
              <a:ea typeface="ＭＳ Ｐゴシック" pitchFamily="34" charset="-128"/>
            </a:endParaRPr>
          </a:p>
        </p:txBody>
      </p:sp>
      <p:sp>
        <p:nvSpPr>
          <p:cNvPr id="238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11" eaLnBrk="0" hangingPunct="0">
              <a:defRPr sz="2400">
                <a:solidFill>
                  <a:schemeClr val="tx1"/>
                </a:solidFill>
                <a:latin typeface="Arial" pitchFamily="34" charset="0"/>
                <a:ea typeface="ＭＳ Ｐゴシック" pitchFamily="34" charset="-128"/>
              </a:defRPr>
            </a:lvl1pPr>
            <a:lvl2pPr marL="742909" indent="-285734" defTabSz="931811" eaLnBrk="0" hangingPunct="0">
              <a:defRPr sz="2400">
                <a:solidFill>
                  <a:schemeClr val="tx1"/>
                </a:solidFill>
                <a:latin typeface="Arial" pitchFamily="34" charset="0"/>
                <a:ea typeface="ＭＳ Ｐゴシック" pitchFamily="34" charset="-128"/>
              </a:defRPr>
            </a:lvl2pPr>
            <a:lvl3pPr marL="1142937" indent="-228587" defTabSz="931811" eaLnBrk="0" hangingPunct="0">
              <a:defRPr sz="2400">
                <a:solidFill>
                  <a:schemeClr val="tx1"/>
                </a:solidFill>
                <a:latin typeface="Arial" pitchFamily="34" charset="0"/>
                <a:ea typeface="ＭＳ Ｐゴシック" pitchFamily="34" charset="-128"/>
              </a:defRPr>
            </a:lvl3pPr>
            <a:lvl4pPr marL="1600111" indent="-228587" defTabSz="931811" eaLnBrk="0" hangingPunct="0">
              <a:defRPr sz="2400">
                <a:solidFill>
                  <a:schemeClr val="tx1"/>
                </a:solidFill>
                <a:latin typeface="Arial" pitchFamily="34" charset="0"/>
                <a:ea typeface="ＭＳ Ｐゴシック" pitchFamily="34" charset="-128"/>
              </a:defRPr>
            </a:lvl4pPr>
            <a:lvl5pPr marL="2057287" indent="-228587" defTabSz="931811" eaLnBrk="0" hangingPunct="0">
              <a:defRPr sz="2400">
                <a:solidFill>
                  <a:schemeClr val="tx1"/>
                </a:solidFill>
                <a:latin typeface="Arial" pitchFamily="34" charset="0"/>
                <a:ea typeface="ＭＳ Ｐゴシック" pitchFamily="34" charset="-128"/>
              </a:defRPr>
            </a:lvl5pPr>
            <a:lvl6pPr marL="2514461" indent="-228587" defTabSz="931811"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635" indent="-228587" defTabSz="931811"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8811" indent="-228587" defTabSz="931811"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5985" indent="-228587" defTabSz="931811"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3A41DE37-26C0-435C-85F2-A5E0188803BB}" type="slidenum">
              <a:rPr lang="en-US" sz="1200">
                <a:latin typeface="Times" pitchFamily="18" charset="0"/>
                <a:ea typeface="Arial Unicode MS" pitchFamily="34" charset="-128"/>
                <a:cs typeface="Arial Unicode MS" pitchFamily="34" charset="-128"/>
              </a:rPr>
              <a:pPr/>
              <a:t>16</a:t>
            </a:fld>
            <a:endParaRPr lang="en-US" sz="1200">
              <a:latin typeface="Times" pitchFamily="18" charset="0"/>
              <a:ea typeface="Arial Unicode MS" pitchFamily="34" charset="-128"/>
              <a:cs typeface="Arial Unicode MS"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Image Placeholder 1"/>
          <p:cNvSpPr>
            <a:spLocks noGrp="1" noRot="1" noChangeAspect="1" noTextEdit="1"/>
          </p:cNvSpPr>
          <p:nvPr>
            <p:ph type="sldImg"/>
          </p:nvPr>
        </p:nvSpPr>
        <p:spPr>
          <a:xfrm>
            <a:off x="407988" y="698500"/>
            <a:ext cx="6194425" cy="3484563"/>
          </a:xfrm>
          <a:ln/>
        </p:spPr>
      </p:sp>
      <p:sp>
        <p:nvSpPr>
          <p:cNvPr id="239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GE Inspira"/>
              <a:ea typeface="ＭＳ Ｐゴシック" pitchFamily="34" charset="-128"/>
            </a:endParaRPr>
          </a:p>
        </p:txBody>
      </p:sp>
      <p:sp>
        <p:nvSpPr>
          <p:cNvPr id="239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11" eaLnBrk="0" hangingPunct="0">
              <a:defRPr sz="2400">
                <a:solidFill>
                  <a:schemeClr val="tx1"/>
                </a:solidFill>
                <a:latin typeface="Arial" pitchFamily="34" charset="0"/>
                <a:ea typeface="ＭＳ Ｐゴシック" pitchFamily="34" charset="-128"/>
              </a:defRPr>
            </a:lvl1pPr>
            <a:lvl2pPr marL="742909" indent="-285734" defTabSz="931811" eaLnBrk="0" hangingPunct="0">
              <a:defRPr sz="2400">
                <a:solidFill>
                  <a:schemeClr val="tx1"/>
                </a:solidFill>
                <a:latin typeface="Arial" pitchFamily="34" charset="0"/>
                <a:ea typeface="ＭＳ Ｐゴシック" pitchFamily="34" charset="-128"/>
              </a:defRPr>
            </a:lvl2pPr>
            <a:lvl3pPr marL="1142937" indent="-228587" defTabSz="931811" eaLnBrk="0" hangingPunct="0">
              <a:defRPr sz="2400">
                <a:solidFill>
                  <a:schemeClr val="tx1"/>
                </a:solidFill>
                <a:latin typeface="Arial" pitchFamily="34" charset="0"/>
                <a:ea typeface="ＭＳ Ｐゴシック" pitchFamily="34" charset="-128"/>
              </a:defRPr>
            </a:lvl3pPr>
            <a:lvl4pPr marL="1600111" indent="-228587" defTabSz="931811" eaLnBrk="0" hangingPunct="0">
              <a:defRPr sz="2400">
                <a:solidFill>
                  <a:schemeClr val="tx1"/>
                </a:solidFill>
                <a:latin typeface="Arial" pitchFamily="34" charset="0"/>
                <a:ea typeface="ＭＳ Ｐゴシック" pitchFamily="34" charset="-128"/>
              </a:defRPr>
            </a:lvl4pPr>
            <a:lvl5pPr marL="2057287" indent="-228587" defTabSz="931811" eaLnBrk="0" hangingPunct="0">
              <a:defRPr sz="2400">
                <a:solidFill>
                  <a:schemeClr val="tx1"/>
                </a:solidFill>
                <a:latin typeface="Arial" pitchFamily="34" charset="0"/>
                <a:ea typeface="ＭＳ Ｐゴシック" pitchFamily="34" charset="-128"/>
              </a:defRPr>
            </a:lvl5pPr>
            <a:lvl6pPr marL="2514461" indent="-228587" defTabSz="931811"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635" indent="-228587" defTabSz="931811"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8811" indent="-228587" defTabSz="931811"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5985" indent="-228587" defTabSz="931811"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3FA263C5-2A82-447C-9DEE-92021A3F2682}" type="slidenum">
              <a:rPr lang="en-US" sz="1200">
                <a:latin typeface="Times" pitchFamily="18" charset="0"/>
                <a:ea typeface="Arial Unicode MS" pitchFamily="34" charset="-128"/>
                <a:cs typeface="Arial Unicode MS" pitchFamily="34" charset="-128"/>
              </a:rPr>
              <a:pPr/>
              <a:t>17</a:t>
            </a:fld>
            <a:endParaRPr lang="en-US" sz="1200">
              <a:latin typeface="Times" pitchFamily="18" charset="0"/>
              <a:ea typeface="Arial Unicode MS" pitchFamily="34" charset="-128"/>
              <a:cs typeface="Arial Unicode MS"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654994-5AD8-442C-9126-C014544ACD71}"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408631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xfrm>
            <a:off x="614363" y="711200"/>
            <a:ext cx="2393950" cy="1347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dirty="0" smtClean="0"/>
          </a:p>
          <a:p>
            <a:r>
              <a:rPr lang="en-US" dirty="0" smtClean="0"/>
              <a:t>This slide shows</a:t>
            </a:r>
            <a:r>
              <a:rPr lang="en-US" baseline="0" dirty="0" smtClean="0"/>
              <a:t> the 3D engineering drawings for the solution implemented at one of the sites. Above actual and below the computer drawings. High engineering and technical solutions. Wastewater team that works towards designing and implementing solutions.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F1F5406-4EB7-441B-9B81-43EBAC6EBF54}" type="slidenum">
              <a:rPr lang="en-US" smtClean="0"/>
              <a:pPr/>
              <a:t>22</a:t>
            </a:fld>
            <a:endParaRPr lang="en-US"/>
          </a:p>
        </p:txBody>
      </p:sp>
    </p:spTree>
    <p:extLst>
      <p:ext uri="{BB962C8B-B14F-4D97-AF65-F5344CB8AC3E}">
        <p14:creationId xmlns:p14="http://schemas.microsoft.com/office/powerpoint/2010/main" val="36230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F1F5406-4EB7-441B-9B81-43EBAC6EBF54}" type="slidenum">
              <a:rPr lang="en-US" smtClean="0"/>
              <a:pPr/>
              <a:t>23</a:t>
            </a:fld>
            <a:endParaRPr lang="en-US"/>
          </a:p>
        </p:txBody>
      </p:sp>
    </p:spTree>
    <p:extLst>
      <p:ext uri="{BB962C8B-B14F-4D97-AF65-F5344CB8AC3E}">
        <p14:creationId xmlns:p14="http://schemas.microsoft.com/office/powerpoint/2010/main" val="362301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407988" y="698500"/>
            <a:ext cx="6194425" cy="34845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NL" smtClean="0"/>
              <a:t>{Read summary slide}</a:t>
            </a:r>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48834" name="Picture 1" descr="transitionTitle_bkgdKO02.jpg"/>
          <p:cNvPicPr>
            <a:picLocks noChangeAspect="1"/>
          </p:cNvPicPr>
          <p:nvPr/>
        </p:nvPicPr>
        <p:blipFill>
          <a:blip r:embed="rId2" cstate="print"/>
          <a:srcRect t="49907"/>
          <a:stretch>
            <a:fillRect/>
          </a:stretch>
        </p:blipFill>
        <p:spPr bwMode="auto">
          <a:xfrm>
            <a:off x="0" y="2571750"/>
            <a:ext cx="9144000" cy="2571750"/>
          </a:xfrm>
          <a:prstGeom prst="rect">
            <a:avLst/>
          </a:prstGeom>
          <a:noFill/>
          <a:ln w="9525">
            <a:noFill/>
            <a:miter lim="800000"/>
            <a:headEnd/>
            <a:tailEnd/>
          </a:ln>
        </p:spPr>
      </p:pic>
      <p:sp>
        <p:nvSpPr>
          <p:cNvPr id="248835" name="Rectangle 2"/>
          <p:cNvSpPr>
            <a:spLocks noGrp="1" noChangeArrowheads="1"/>
          </p:cNvSpPr>
          <p:nvPr>
            <p:ph type="ctrTitle"/>
          </p:nvPr>
        </p:nvSpPr>
        <p:spPr>
          <a:xfrm>
            <a:off x="333375" y="2222897"/>
            <a:ext cx="7772400" cy="1103709"/>
          </a:xfrm>
        </p:spPr>
        <p:txBody>
          <a:bodyPr/>
          <a:lstStyle>
            <a:lvl1pPr>
              <a:defRPr sz="4200">
                <a:solidFill>
                  <a:schemeClr val="tx2"/>
                </a:solidFill>
              </a:defRPr>
            </a:lvl1pPr>
          </a:lstStyle>
          <a:p>
            <a:r>
              <a:rPr lang="en-US" smtClean="0"/>
              <a:t>Click to edit Master title style</a:t>
            </a:r>
            <a:endParaRPr lang="en-US"/>
          </a:p>
        </p:txBody>
      </p:sp>
      <p:sp>
        <p:nvSpPr>
          <p:cNvPr id="248836" name="Rectangle 3"/>
          <p:cNvSpPr>
            <a:spLocks noGrp="1" noChangeArrowheads="1"/>
          </p:cNvSpPr>
          <p:nvPr>
            <p:ph type="subTitle" idx="1"/>
          </p:nvPr>
        </p:nvSpPr>
        <p:spPr>
          <a:xfrm>
            <a:off x="333375" y="2999185"/>
            <a:ext cx="6402388" cy="1313259"/>
          </a:xfrm>
        </p:spPr>
        <p:txBody>
          <a:bodyPr/>
          <a:lstStyle>
            <a:lvl1pPr marL="0" indent="0">
              <a:buFont typeface="Wingdings 3" pitchFamily="18" charset="2"/>
              <a:buNone/>
              <a:defRPr sz="2800"/>
            </a:lvl1pPr>
          </a:lstStyle>
          <a:p>
            <a:r>
              <a:rPr lang="en-US" smtClean="0"/>
              <a:t>Click to edit Master subtitle style</a:t>
            </a:r>
            <a:endParaRPr lang="en-US"/>
          </a:p>
        </p:txBody>
      </p:sp>
      <p:sp>
        <p:nvSpPr>
          <p:cNvPr id="13" name="Slide Number Placeholder 7"/>
          <p:cNvSpPr>
            <a:spLocks/>
          </p:cNvSpPr>
          <p:nvPr/>
        </p:nvSpPr>
        <p:spPr bwMode="auto">
          <a:xfrm>
            <a:off x="7010400" y="0"/>
            <a:ext cx="2133600" cy="273844"/>
          </a:xfrm>
          <a:prstGeom prst="rect">
            <a:avLst/>
          </a:prstGeom>
          <a:noFill/>
          <a:ln w="9525">
            <a:noFill/>
            <a:miter lim="800000"/>
            <a:headEnd/>
            <a:tailEnd/>
          </a:ln>
        </p:spPr>
        <p:txBody>
          <a:bodyPr lIns="102413" tIns="51206" rIns="102413" bIns="51206" anchor="ctr"/>
          <a:lstStyle/>
          <a:p>
            <a:pPr algn="r" defTabSz="1023938"/>
            <a:fld id="{559CAEF5-689D-4B04-A4FA-D09942432823}" type="slidenum">
              <a:rPr lang="en-US" sz="1100">
                <a:ea typeface="ＭＳ Ｐゴシック" pitchFamily="34" charset="-128"/>
              </a:rPr>
              <a:pPr algn="r" defTabSz="1023938"/>
              <a:t>‹Nr.›</a:t>
            </a:fld>
            <a:endParaRPr lang="en-US" sz="1100">
              <a:ea typeface="ＭＳ Ｐゴシック" pitchFamily="34" charset="-128"/>
            </a:endParaRP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997" y="4572991"/>
            <a:ext cx="1624693" cy="548738"/>
          </a:xfrm>
          <a:prstGeom prst="rect">
            <a:avLst/>
          </a:prstGeom>
        </p:spPr>
      </p:pic>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pPr>
              <a:defRPr/>
            </a:pPr>
            <a:fld id="{C252AD60-7D53-4395-878D-44625CB3118B}"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pPr>
              <a:defRPr/>
            </a:pPr>
            <a:fld id="{0CFE0671-29DA-4F50-B011-43C1EF4D317E}"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33375" y="1145382"/>
            <a:ext cx="4191000" cy="348376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6775" y="1145382"/>
            <a:ext cx="4191000" cy="348376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pPr>
              <a:defRPr/>
            </a:pPr>
            <a:fld id="{881F27DC-7FB9-4BA6-9E33-FA77CDAA5970}"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pPr>
              <a:defRPr/>
            </a:pPr>
            <a:fld id="{C52F6215-124B-458D-AC38-20DCEF6EC221}" type="slidenum">
              <a:rPr lang="en-US" smtClean="0"/>
              <a:pPr>
                <a:defRPr/>
              </a:pPr>
              <a:t>‹Nr.›</a:t>
            </a:fld>
            <a:endParaRPr lang="en-US" dirty="0"/>
          </a:p>
        </p:txBody>
      </p:sp>
      <p:pic>
        <p:nvPicPr>
          <p:cNvPr id="8" name="Picture 15"/>
          <p:cNvPicPr preferRelativeResize="0">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228600" y="342900"/>
            <a:ext cx="1322388" cy="280988"/>
          </a:xfrm>
          <a:prstGeom prst="rect">
            <a:avLst/>
          </a:prstGeom>
          <a:noFill/>
          <a:ln w="9525">
            <a:noFill/>
            <a:miter lim="800000"/>
            <a:headEnd/>
            <a:tailEnd/>
          </a:ln>
        </p:spPr>
      </p:pic>
      <p:cxnSp>
        <p:nvCxnSpPr>
          <p:cNvPr id="9" name="Straight Connector 8"/>
          <p:cNvCxnSpPr/>
          <p:nvPr userDrawn="1"/>
        </p:nvCxnSpPr>
        <p:spPr>
          <a:xfrm>
            <a:off x="0" y="857250"/>
            <a:ext cx="9144000" cy="1191"/>
          </a:xfrm>
          <a:prstGeom prst="line">
            <a:avLst/>
          </a:prstGeom>
          <a:ln w="31750" cmpd="thinThick"/>
        </p:spPr>
        <p:style>
          <a:lnRef idx="2">
            <a:schemeClr val="accent1"/>
          </a:lnRef>
          <a:fillRef idx="0">
            <a:schemeClr val="accent1"/>
          </a:fillRef>
          <a:effectRef idx="1">
            <a:schemeClr val="accent1"/>
          </a:effectRef>
          <a:fontRef idx="minor">
            <a:schemeClr val="tx1"/>
          </a:fontRef>
        </p:style>
      </p:cxn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pPr>
              <a:defRPr/>
            </a:pPr>
            <a:fld id="{99E140AE-1437-4442-B055-F80DC3972A3D}"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pPr>
              <a:defRPr/>
            </a:pPr>
            <a:fld id="{2B4DBA85-B80C-4A1B-B411-699F4FCFDCBF}"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pPr>
              <a:defRPr/>
            </a:pPr>
            <a:fld id="{62437080-CBC3-4C7A-93E5-FC1B5842AAD5}"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pPr>
              <a:defRPr/>
            </a:pPr>
            <a:fld id="{73170881-B390-451A-A16F-F7576A76B3D0}"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pPr>
              <a:defRPr/>
            </a:pPr>
            <a:fld id="{24B57967-0091-436C-A408-DDA78ACEB8A7}"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4175" y="285750"/>
            <a:ext cx="2133600" cy="4343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33375" y="285750"/>
            <a:ext cx="6248400" cy="4343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pPr>
              <a:defRPr/>
            </a:pPr>
            <a:fld id="{5A5A7C71-5030-489B-9656-E56DEC0B9375}"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33375" y="285750"/>
            <a:ext cx="8534400" cy="569119"/>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33375" y="1145382"/>
            <a:ext cx="8534400" cy="3483769"/>
          </a:xfrm>
        </p:spPr>
        <p:txBody>
          <a:bodyPr/>
          <a:lstStyle/>
          <a:p>
            <a:r>
              <a:rPr lang="en-US" smtClean="0"/>
              <a:t>Click icon to add chart</a:t>
            </a:r>
            <a:endParaRPr lang="en-US"/>
          </a:p>
        </p:txBody>
      </p:sp>
      <p:sp>
        <p:nvSpPr>
          <p:cNvPr id="4" name="Slide Number Placeholder 3"/>
          <p:cNvSpPr>
            <a:spLocks noGrp="1"/>
          </p:cNvSpPr>
          <p:nvPr>
            <p:ph type="sldNum" sz="quarter" idx="10"/>
          </p:nvPr>
        </p:nvSpPr>
        <p:spPr>
          <a:xfrm>
            <a:off x="7010400" y="0"/>
            <a:ext cx="2133600" cy="273844"/>
          </a:xfrm>
        </p:spPr>
        <p:txBody>
          <a:bodyPr/>
          <a:lstStyle>
            <a:lvl1pPr>
              <a:defRPr/>
            </a:lvl1pPr>
          </a:lstStyle>
          <a:p>
            <a:pPr>
              <a:defRPr/>
            </a:pPr>
            <a:fld id="{269B46CE-F12C-4982-897C-D740643795C0}"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33375" y="285750"/>
            <a:ext cx="8534400" cy="569119"/>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33375" y="1145382"/>
            <a:ext cx="4191000" cy="34837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76775" y="1145382"/>
            <a:ext cx="4191000" cy="3483769"/>
          </a:xfrm>
        </p:spPr>
        <p:txBody>
          <a:bodyPr/>
          <a:lstStyle/>
          <a:p>
            <a:r>
              <a:rPr lang="en-US" smtClean="0"/>
              <a:t>Click icon to add chart</a:t>
            </a:r>
            <a:endParaRPr lang="en-US"/>
          </a:p>
        </p:txBody>
      </p:sp>
      <p:sp>
        <p:nvSpPr>
          <p:cNvPr id="5" name="Slide Number Placeholder 4"/>
          <p:cNvSpPr>
            <a:spLocks noGrp="1"/>
          </p:cNvSpPr>
          <p:nvPr>
            <p:ph type="sldNum" sz="quarter" idx="10"/>
          </p:nvPr>
        </p:nvSpPr>
        <p:spPr>
          <a:xfrm>
            <a:off x="7010400" y="0"/>
            <a:ext cx="2133600" cy="273844"/>
          </a:xfrm>
        </p:spPr>
        <p:txBody>
          <a:bodyPr/>
          <a:lstStyle>
            <a:lvl1pPr>
              <a:defRPr/>
            </a:lvl1pPr>
          </a:lstStyle>
          <a:p>
            <a:pPr>
              <a:defRPr/>
            </a:pPr>
            <a:fld id="{269B46CE-F12C-4982-897C-D740643795C0}"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33375" y="285750"/>
            <a:ext cx="8534400" cy="569119"/>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33375" y="1145382"/>
            <a:ext cx="8534400" cy="3483769"/>
          </a:xfrm>
        </p:spPr>
        <p:txBody>
          <a:bodyPr/>
          <a:lstStyle/>
          <a:p>
            <a:r>
              <a:rPr lang="en-US" smtClean="0"/>
              <a:t>Click icon to add table</a:t>
            </a:r>
            <a:endParaRPr lang="en-US"/>
          </a:p>
        </p:txBody>
      </p:sp>
      <p:sp>
        <p:nvSpPr>
          <p:cNvPr id="4" name="Slide Number Placeholder 3"/>
          <p:cNvSpPr>
            <a:spLocks noGrp="1"/>
          </p:cNvSpPr>
          <p:nvPr>
            <p:ph type="sldNum" sz="quarter" idx="10"/>
          </p:nvPr>
        </p:nvSpPr>
        <p:spPr>
          <a:xfrm>
            <a:off x="7010400" y="0"/>
            <a:ext cx="2133600" cy="273844"/>
          </a:xfrm>
        </p:spPr>
        <p:txBody>
          <a:bodyPr/>
          <a:lstStyle>
            <a:lvl1pPr>
              <a:defRPr/>
            </a:lvl1pPr>
          </a:lstStyle>
          <a:p>
            <a:pPr>
              <a:defRPr/>
            </a:pPr>
            <a:fld id="{269B46CE-F12C-4982-897C-D740643795C0}" type="slidenum">
              <a:rPr lang="en-US" smtClean="0"/>
              <a:pPr>
                <a:defRPr/>
              </a:pPr>
              <a:t>‹Nr.›</a:t>
            </a:fld>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02336" y="315857"/>
            <a:ext cx="8357616" cy="392415"/>
          </a:xfrm>
        </p:spPr>
        <p:txBody>
          <a:bodyPr>
            <a:noAutofit/>
          </a:bodyPr>
          <a:lstStyle>
            <a:lvl1pPr>
              <a:defRPr sz="3200" b="0">
                <a:solidFill>
                  <a:schemeClr val="tx2"/>
                </a:solidFill>
              </a:defRPr>
            </a:lvl1pPr>
          </a:lstStyle>
          <a:p>
            <a:r>
              <a:rPr lang="en-US" smtClean="0"/>
              <a:t>Click to edit Master title style</a:t>
            </a:r>
            <a:endParaRPr lang="en-US" dirty="0"/>
          </a:p>
        </p:txBody>
      </p:sp>
      <p:sp>
        <p:nvSpPr>
          <p:cNvPr id="3" name="Slide Number Placeholder 7"/>
          <p:cNvSpPr>
            <a:spLocks noGrp="1"/>
          </p:cNvSpPr>
          <p:nvPr>
            <p:ph type="sldNum" sz="quarter" idx="10"/>
          </p:nvPr>
        </p:nvSpPr>
        <p:spPr/>
        <p:txBody>
          <a:bodyPr/>
          <a:lstStyle>
            <a:lvl1pPr>
              <a:defRPr/>
            </a:lvl1pPr>
          </a:lstStyle>
          <a:p>
            <a:pPr>
              <a:defRPr/>
            </a:pPr>
            <a:fld id="{00396359-50FC-4DDC-90A2-AB82602BC99C}" type="slidenum">
              <a:rPr lang="en-US"/>
              <a:pPr>
                <a:defRPr/>
              </a:pPr>
              <a:t>‹Nr.›</a:t>
            </a:fld>
            <a:endParaRPr lang="en-US"/>
          </a:p>
        </p:txBody>
      </p:sp>
    </p:spTree>
    <p:extLst>
      <p:ext uri="{BB962C8B-B14F-4D97-AF65-F5344CB8AC3E}">
        <p14:creationId xmlns:p14="http://schemas.microsoft.com/office/powerpoint/2010/main" val="2347969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48834" name="Picture 1" descr="transitionTitle_bkgdKO02.jpg"/>
          <p:cNvPicPr>
            <a:picLocks noChangeAspect="1"/>
          </p:cNvPicPr>
          <p:nvPr/>
        </p:nvPicPr>
        <p:blipFill>
          <a:blip r:embed="rId2" cstate="print"/>
          <a:srcRect t="49907"/>
          <a:stretch>
            <a:fillRect/>
          </a:stretch>
        </p:blipFill>
        <p:spPr bwMode="auto">
          <a:xfrm>
            <a:off x="0" y="2571750"/>
            <a:ext cx="9144000" cy="2571750"/>
          </a:xfrm>
          <a:prstGeom prst="rect">
            <a:avLst/>
          </a:prstGeom>
          <a:noFill/>
          <a:ln w="9525">
            <a:noFill/>
            <a:miter lim="800000"/>
            <a:headEnd/>
            <a:tailEnd/>
          </a:ln>
        </p:spPr>
      </p:pic>
      <p:sp>
        <p:nvSpPr>
          <p:cNvPr id="248835" name="Rectangle 2"/>
          <p:cNvSpPr>
            <a:spLocks noGrp="1" noChangeArrowheads="1"/>
          </p:cNvSpPr>
          <p:nvPr>
            <p:ph type="ctrTitle"/>
          </p:nvPr>
        </p:nvSpPr>
        <p:spPr>
          <a:xfrm>
            <a:off x="333375" y="2222897"/>
            <a:ext cx="7772400" cy="1103709"/>
          </a:xfrm>
        </p:spPr>
        <p:txBody>
          <a:bodyPr/>
          <a:lstStyle>
            <a:lvl1pPr>
              <a:defRPr sz="4200">
                <a:solidFill>
                  <a:schemeClr val="tx2"/>
                </a:solidFill>
              </a:defRPr>
            </a:lvl1pPr>
          </a:lstStyle>
          <a:p>
            <a:r>
              <a:rPr lang="en-US"/>
              <a:t>Click to edit Master title style</a:t>
            </a:r>
          </a:p>
        </p:txBody>
      </p:sp>
      <p:sp>
        <p:nvSpPr>
          <p:cNvPr id="248836" name="Rectangle 3"/>
          <p:cNvSpPr>
            <a:spLocks noGrp="1" noChangeArrowheads="1"/>
          </p:cNvSpPr>
          <p:nvPr>
            <p:ph type="subTitle" idx="1"/>
          </p:nvPr>
        </p:nvSpPr>
        <p:spPr>
          <a:xfrm>
            <a:off x="333375" y="2999185"/>
            <a:ext cx="6402388" cy="1313259"/>
          </a:xfrm>
        </p:spPr>
        <p:txBody>
          <a:bodyPr/>
          <a:lstStyle>
            <a:lvl1pPr marL="0" indent="0">
              <a:buFont typeface="Wingdings 3" pitchFamily="18" charset="2"/>
              <a:buNone/>
              <a:defRPr sz="2800"/>
            </a:lvl1pPr>
          </a:lstStyle>
          <a:p>
            <a:r>
              <a:rPr lang="en-US"/>
              <a:t>Click to edit Master subtitle style</a:t>
            </a:r>
          </a:p>
        </p:txBody>
      </p:sp>
      <p:sp>
        <p:nvSpPr>
          <p:cNvPr id="13" name="Slide Number Placeholder 7"/>
          <p:cNvSpPr>
            <a:spLocks/>
          </p:cNvSpPr>
          <p:nvPr/>
        </p:nvSpPr>
        <p:spPr bwMode="auto">
          <a:xfrm>
            <a:off x="7010400" y="0"/>
            <a:ext cx="2133600" cy="273844"/>
          </a:xfrm>
          <a:prstGeom prst="rect">
            <a:avLst/>
          </a:prstGeom>
          <a:noFill/>
          <a:ln w="9525">
            <a:noFill/>
            <a:miter lim="800000"/>
            <a:headEnd/>
            <a:tailEnd/>
          </a:ln>
        </p:spPr>
        <p:txBody>
          <a:bodyPr lIns="102413" tIns="51206" rIns="102413" bIns="51206" anchor="ctr"/>
          <a:lstStyle/>
          <a:p>
            <a:pPr algn="r" defTabSz="1023938"/>
            <a:fld id="{559CAEF5-689D-4B04-A4FA-D09942432823}" type="slidenum">
              <a:rPr lang="en-US" sz="1100">
                <a:solidFill>
                  <a:srgbClr val="4D4F53"/>
                </a:solidFill>
                <a:latin typeface="Arial" pitchFamily="34" charset="0"/>
                <a:cs typeface="Arial Unicode MS" pitchFamily="34" charset="-128"/>
              </a:rPr>
              <a:pPr algn="r" defTabSz="1023938"/>
              <a:t>‹Nr.›</a:t>
            </a:fld>
            <a:endParaRPr lang="en-US" sz="1100">
              <a:solidFill>
                <a:srgbClr val="4D4F53"/>
              </a:solidFill>
              <a:latin typeface="Arial" pitchFamily="34" charset="0"/>
              <a:cs typeface="Arial Unicode MS" pitchFamily="34" charset="-128"/>
            </a:endParaRPr>
          </a:p>
        </p:txBody>
      </p:sp>
      <p:pic>
        <p:nvPicPr>
          <p:cNvPr id="205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542" y="4578548"/>
            <a:ext cx="1627187" cy="548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563048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89FBD2B-4A0F-463B-A8A3-0BDD8CADAF66}" type="slidenum">
              <a:rPr lang="en-US"/>
              <a:pPr/>
              <a:t>‹Nr.›</a:t>
            </a:fld>
            <a:endParaRPr lang="en-US"/>
          </a:p>
        </p:txBody>
      </p:sp>
    </p:spTree>
    <p:extLst>
      <p:ext uri="{BB962C8B-B14F-4D97-AF65-F5344CB8AC3E}">
        <p14:creationId xmlns:p14="http://schemas.microsoft.com/office/powerpoint/2010/main" val="334763886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1B9D5855-0FA1-4DC4-80F7-7023B02DC073}" type="slidenum">
              <a:rPr lang="en-US"/>
              <a:pPr/>
              <a:t>‹Nr.›</a:t>
            </a:fld>
            <a:endParaRPr lang="en-US"/>
          </a:p>
        </p:txBody>
      </p:sp>
    </p:spTree>
    <p:extLst>
      <p:ext uri="{BB962C8B-B14F-4D97-AF65-F5344CB8AC3E}">
        <p14:creationId xmlns:p14="http://schemas.microsoft.com/office/powerpoint/2010/main" val="233736270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33375" y="1145382"/>
            <a:ext cx="4191000" cy="348376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6775" y="1145382"/>
            <a:ext cx="4191000" cy="348376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587AB7AF-404C-4C1D-ABF2-BAD792FD99FC}" type="slidenum">
              <a:rPr lang="en-US"/>
              <a:pPr/>
              <a:t>‹Nr.›</a:t>
            </a:fld>
            <a:endParaRPr lang="en-US"/>
          </a:p>
        </p:txBody>
      </p:sp>
    </p:spTree>
    <p:extLst>
      <p:ext uri="{BB962C8B-B14F-4D97-AF65-F5344CB8AC3E}">
        <p14:creationId xmlns:p14="http://schemas.microsoft.com/office/powerpoint/2010/main" val="337485580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34654F52-9E61-4B23-A378-0CB270372CA2}" type="slidenum">
              <a:rPr lang="en-US"/>
              <a:pPr/>
              <a:t>‹Nr.›</a:t>
            </a:fld>
            <a:endParaRPr lang="en-US"/>
          </a:p>
        </p:txBody>
      </p:sp>
    </p:spTree>
    <p:extLst>
      <p:ext uri="{BB962C8B-B14F-4D97-AF65-F5344CB8AC3E}">
        <p14:creationId xmlns:p14="http://schemas.microsoft.com/office/powerpoint/2010/main" val="87373860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C590A453-324C-4814-93BF-A88FF69FEB0E}" type="slidenum">
              <a:rPr lang="en-US"/>
              <a:pPr/>
              <a:t>‹Nr.›</a:t>
            </a:fld>
            <a:endParaRPr lang="en-US"/>
          </a:p>
        </p:txBody>
      </p:sp>
    </p:spTree>
    <p:extLst>
      <p:ext uri="{BB962C8B-B14F-4D97-AF65-F5344CB8AC3E}">
        <p14:creationId xmlns:p14="http://schemas.microsoft.com/office/powerpoint/2010/main" val="302915163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F4EF4651-2AA3-4263-AAFD-CB5A05E039E7}" type="slidenum">
              <a:rPr lang="en-US"/>
              <a:pPr/>
              <a:t>‹Nr.›</a:t>
            </a:fld>
            <a:endParaRPr lang="en-US"/>
          </a:p>
        </p:txBody>
      </p:sp>
    </p:spTree>
    <p:extLst>
      <p:ext uri="{BB962C8B-B14F-4D97-AF65-F5344CB8AC3E}">
        <p14:creationId xmlns:p14="http://schemas.microsoft.com/office/powerpoint/2010/main" val="342522042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D77E068A-DEF7-4E76-BE2A-B6CA12CD2DA6}" type="slidenum">
              <a:rPr lang="en-US"/>
              <a:pPr/>
              <a:t>‹Nr.›</a:t>
            </a:fld>
            <a:endParaRPr lang="en-US"/>
          </a:p>
        </p:txBody>
      </p:sp>
    </p:spTree>
    <p:extLst>
      <p:ext uri="{BB962C8B-B14F-4D97-AF65-F5344CB8AC3E}">
        <p14:creationId xmlns:p14="http://schemas.microsoft.com/office/powerpoint/2010/main" val="288944548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316A2DEB-9880-4F2D-AFD1-633358A18A17}" type="slidenum">
              <a:rPr lang="en-US"/>
              <a:pPr/>
              <a:t>‹Nr.›</a:t>
            </a:fld>
            <a:endParaRPr lang="en-US"/>
          </a:p>
        </p:txBody>
      </p:sp>
    </p:spTree>
    <p:extLst>
      <p:ext uri="{BB962C8B-B14F-4D97-AF65-F5344CB8AC3E}">
        <p14:creationId xmlns:p14="http://schemas.microsoft.com/office/powerpoint/2010/main" val="7321983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E5DB77E-1446-4DFA-9679-50BA61C52E5E}" type="slidenum">
              <a:rPr lang="en-US"/>
              <a:pPr/>
              <a:t>‹Nr.›</a:t>
            </a:fld>
            <a:endParaRPr lang="en-US"/>
          </a:p>
        </p:txBody>
      </p:sp>
    </p:spTree>
    <p:extLst>
      <p:ext uri="{BB962C8B-B14F-4D97-AF65-F5344CB8AC3E}">
        <p14:creationId xmlns:p14="http://schemas.microsoft.com/office/powerpoint/2010/main" val="383516387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4175" y="285750"/>
            <a:ext cx="2133600" cy="4343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33375" y="285750"/>
            <a:ext cx="6248400" cy="4343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87865426-0027-48D2-A231-905BDD15B80D}" type="slidenum">
              <a:rPr lang="en-US"/>
              <a:pPr/>
              <a:t>‹Nr.›</a:t>
            </a:fld>
            <a:endParaRPr lang="en-US"/>
          </a:p>
        </p:txBody>
      </p:sp>
    </p:spTree>
    <p:extLst>
      <p:ext uri="{BB962C8B-B14F-4D97-AF65-F5344CB8AC3E}">
        <p14:creationId xmlns:p14="http://schemas.microsoft.com/office/powerpoint/2010/main" val="292940313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33375" y="285750"/>
            <a:ext cx="8534400" cy="569119"/>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33375" y="1145382"/>
            <a:ext cx="8534400" cy="3483769"/>
          </a:xfrm>
        </p:spPr>
        <p:txBody>
          <a:bodyPr/>
          <a:lstStyle/>
          <a:p>
            <a:endParaRPr lang="en-US"/>
          </a:p>
        </p:txBody>
      </p:sp>
      <p:sp>
        <p:nvSpPr>
          <p:cNvPr id="4" name="Slide Number Placeholder 3"/>
          <p:cNvSpPr>
            <a:spLocks noGrp="1"/>
          </p:cNvSpPr>
          <p:nvPr>
            <p:ph type="sldNum" sz="quarter" idx="10"/>
          </p:nvPr>
        </p:nvSpPr>
        <p:spPr>
          <a:xfrm>
            <a:off x="7010400" y="0"/>
            <a:ext cx="2133600" cy="273844"/>
          </a:xfrm>
        </p:spPr>
        <p:txBody>
          <a:bodyPr/>
          <a:lstStyle>
            <a:lvl1pPr>
              <a:defRPr/>
            </a:lvl1pPr>
          </a:lstStyle>
          <a:p>
            <a:fld id="{7705399E-723A-416F-B0D8-6264266F0756}" type="slidenum">
              <a:rPr lang="en-US"/>
              <a:pPr/>
              <a:t>‹Nr.›</a:t>
            </a:fld>
            <a:endParaRPr lang="en-US"/>
          </a:p>
        </p:txBody>
      </p:sp>
    </p:spTree>
    <p:extLst>
      <p:ext uri="{BB962C8B-B14F-4D97-AF65-F5344CB8AC3E}">
        <p14:creationId xmlns:p14="http://schemas.microsoft.com/office/powerpoint/2010/main" val="130382195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33375" y="285750"/>
            <a:ext cx="8534400" cy="569119"/>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33375" y="1145382"/>
            <a:ext cx="4191000" cy="34837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76775" y="1145382"/>
            <a:ext cx="4191000" cy="3483769"/>
          </a:xfrm>
        </p:spPr>
        <p:txBody>
          <a:bodyPr/>
          <a:lstStyle/>
          <a:p>
            <a:endParaRPr lang="en-US"/>
          </a:p>
        </p:txBody>
      </p:sp>
      <p:sp>
        <p:nvSpPr>
          <p:cNvPr id="5" name="Slide Number Placeholder 4"/>
          <p:cNvSpPr>
            <a:spLocks noGrp="1"/>
          </p:cNvSpPr>
          <p:nvPr>
            <p:ph type="sldNum" sz="quarter" idx="10"/>
          </p:nvPr>
        </p:nvSpPr>
        <p:spPr>
          <a:xfrm>
            <a:off x="7010400" y="0"/>
            <a:ext cx="2133600" cy="273844"/>
          </a:xfrm>
        </p:spPr>
        <p:txBody>
          <a:bodyPr/>
          <a:lstStyle>
            <a:lvl1pPr>
              <a:defRPr/>
            </a:lvl1pPr>
          </a:lstStyle>
          <a:p>
            <a:fld id="{568C5E2D-EFCE-408A-A442-20C4CD26DD6C}" type="slidenum">
              <a:rPr lang="en-US"/>
              <a:pPr/>
              <a:t>‹Nr.›</a:t>
            </a:fld>
            <a:endParaRPr lang="en-US"/>
          </a:p>
        </p:txBody>
      </p:sp>
    </p:spTree>
    <p:extLst>
      <p:ext uri="{BB962C8B-B14F-4D97-AF65-F5344CB8AC3E}">
        <p14:creationId xmlns:p14="http://schemas.microsoft.com/office/powerpoint/2010/main" val="42406267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33375" y="285750"/>
            <a:ext cx="8534400" cy="569119"/>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33375" y="1145382"/>
            <a:ext cx="8534400" cy="3483769"/>
          </a:xfrm>
        </p:spPr>
        <p:txBody>
          <a:bodyPr/>
          <a:lstStyle/>
          <a:p>
            <a:endParaRPr lang="en-US"/>
          </a:p>
        </p:txBody>
      </p:sp>
      <p:sp>
        <p:nvSpPr>
          <p:cNvPr id="4" name="Slide Number Placeholder 3"/>
          <p:cNvSpPr>
            <a:spLocks noGrp="1"/>
          </p:cNvSpPr>
          <p:nvPr>
            <p:ph type="sldNum" sz="quarter" idx="10"/>
          </p:nvPr>
        </p:nvSpPr>
        <p:spPr>
          <a:xfrm>
            <a:off x="7010400" y="0"/>
            <a:ext cx="2133600" cy="273844"/>
          </a:xfrm>
        </p:spPr>
        <p:txBody>
          <a:bodyPr/>
          <a:lstStyle>
            <a:lvl1pPr>
              <a:defRPr/>
            </a:lvl1pPr>
          </a:lstStyle>
          <a:p>
            <a:fld id="{65CC21C8-3E79-43DE-8C71-BE69AED32AC1}" type="slidenum">
              <a:rPr lang="en-US"/>
              <a:pPr/>
              <a:t>‹Nr.›</a:t>
            </a:fld>
            <a:endParaRPr lang="en-US"/>
          </a:p>
        </p:txBody>
      </p:sp>
    </p:spTree>
    <p:extLst>
      <p:ext uri="{BB962C8B-B14F-4D97-AF65-F5344CB8AC3E}">
        <p14:creationId xmlns:p14="http://schemas.microsoft.com/office/powerpoint/2010/main" val="377239109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7" Type="http://schemas.openxmlformats.org/officeDocument/2006/relationships/image" Target="../media/image1.jpeg"/><Relationship Id="rId18"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2" Type="http://schemas.openxmlformats.org/officeDocument/2006/relationships/slideLayout" Target="../slideLayouts/slideLayout27.xml"/><Relationship Id="rId13" Type="http://schemas.openxmlformats.org/officeDocument/2006/relationships/slideLayout" Target="../slideLayouts/slideLayout28.xml"/><Relationship Id="rId14" Type="http://schemas.openxmlformats.org/officeDocument/2006/relationships/slideLayout" Target="../slideLayouts/slideLayout29.xml"/><Relationship Id="rId15" Type="http://schemas.openxmlformats.org/officeDocument/2006/relationships/theme" Target="../theme/theme2.xml"/><Relationship Id="rId16" Type="http://schemas.openxmlformats.org/officeDocument/2006/relationships/image" Target="../media/image1.jpeg"/><Relationship Id="rId17" Type="http://schemas.openxmlformats.org/officeDocument/2006/relationships/image" Target="../media/image5.png"/><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9" Type="http://schemas.openxmlformats.org/officeDocument/2006/relationships/slideLayout" Target="../slideLayouts/slideLayout24.xml"/><Relationship Id="rId10"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47810" name="Picture 17" descr="transitionTitle_bkgd_02_light.jpg"/>
          <p:cNvPicPr>
            <a:picLocks noChangeAspect="1"/>
          </p:cNvPicPr>
          <p:nvPr/>
        </p:nvPicPr>
        <p:blipFill>
          <a:blip r:embed="rId17" cstate="print"/>
          <a:srcRect t="75533"/>
          <a:stretch>
            <a:fillRect/>
          </a:stretch>
        </p:blipFill>
        <p:spPr bwMode="auto">
          <a:xfrm>
            <a:off x="0" y="3886200"/>
            <a:ext cx="9144000" cy="1257300"/>
          </a:xfrm>
          <a:prstGeom prst="rect">
            <a:avLst/>
          </a:prstGeom>
          <a:noFill/>
          <a:ln w="9525">
            <a:noFill/>
            <a:miter lim="800000"/>
            <a:headEnd/>
            <a:tailEnd/>
          </a:ln>
        </p:spPr>
      </p:pic>
      <p:sp>
        <p:nvSpPr>
          <p:cNvPr id="247811" name="Rectangle 2"/>
          <p:cNvSpPr>
            <a:spLocks noGrp="1" noChangeArrowheads="1"/>
          </p:cNvSpPr>
          <p:nvPr>
            <p:ph type="title"/>
          </p:nvPr>
        </p:nvSpPr>
        <p:spPr bwMode="auto">
          <a:xfrm>
            <a:off x="333375" y="285750"/>
            <a:ext cx="8534400" cy="569119"/>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p>
            <a:pPr lvl="0"/>
            <a:r>
              <a:rPr lang="en-US" smtClean="0"/>
              <a:t>Click to edit Master title style</a:t>
            </a:r>
          </a:p>
        </p:txBody>
      </p:sp>
      <p:sp>
        <p:nvSpPr>
          <p:cNvPr id="247812" name="Rectangle 3"/>
          <p:cNvSpPr>
            <a:spLocks noGrp="1" noChangeArrowheads="1"/>
          </p:cNvSpPr>
          <p:nvPr>
            <p:ph type="body" idx="1"/>
          </p:nvPr>
        </p:nvSpPr>
        <p:spPr bwMode="auto">
          <a:xfrm>
            <a:off x="333375" y="1145382"/>
            <a:ext cx="8534400" cy="3483769"/>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Slide Number Placeholder 7"/>
          <p:cNvSpPr>
            <a:spLocks noGrp="1"/>
          </p:cNvSpPr>
          <p:nvPr>
            <p:ph type="sldNum" sz="quarter" idx="4"/>
          </p:nvPr>
        </p:nvSpPr>
        <p:spPr bwMode="auto">
          <a:xfrm>
            <a:off x="7010400" y="0"/>
            <a:ext cx="2133600" cy="273844"/>
          </a:xfrm>
          <a:prstGeom prst="rect">
            <a:avLst/>
          </a:prstGeom>
          <a:noFill/>
          <a:ln w="9525">
            <a:noFill/>
            <a:miter lim="800000"/>
            <a:headEnd/>
            <a:tailEnd/>
          </a:ln>
        </p:spPr>
        <p:txBody>
          <a:bodyPr vert="horz" wrap="square" lIns="102413" tIns="51206" rIns="102413" bIns="51206" numCol="1" anchor="ctr" anchorCtr="0" compatLnSpc="1">
            <a:prstTxWarp prst="textNoShape">
              <a:avLst/>
            </a:prstTxWarp>
          </a:bodyPr>
          <a:lstStyle>
            <a:lvl1pPr algn="r" defTabSz="1023938">
              <a:defRPr sz="1100">
                <a:ea typeface="+mn-ea"/>
              </a:defRPr>
            </a:lvl1pPr>
          </a:lstStyle>
          <a:p>
            <a:pPr>
              <a:defRPr/>
            </a:pPr>
            <a:fld id="{269B46CE-F12C-4982-897C-D740643795C0}" type="slidenum">
              <a:rPr lang="en-US" smtClean="0"/>
              <a:pPr>
                <a:defRPr/>
              </a:pPr>
              <a:t>‹Nr.›</a:t>
            </a:fld>
            <a:endParaRPr lang="en-US" dirty="0"/>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3997" y="4562106"/>
            <a:ext cx="1624693" cy="548738"/>
          </a:xfrm>
          <a:prstGeom prst="rect">
            <a:avLst/>
          </a:prstGeom>
        </p:spPr>
      </p:pic>
    </p:spTree>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 id="2147484288" r:id="rId12"/>
    <p:sldLayoutId id="2147484289" r:id="rId13"/>
    <p:sldLayoutId id="2147484290" r:id="rId14"/>
    <p:sldLayoutId id="2147484306" r:id="rId15"/>
  </p:sldLayoutIdLst>
  <p:transition xmlns:p14="http://schemas.microsoft.com/office/powerpoint/2010/main">
    <p:fade/>
  </p:transition>
  <p:timing>
    <p:tnLst>
      <p:par>
        <p:cTn xmlns:p14="http://schemas.microsoft.com/office/powerpoint/2010/main" id="1" dur="indefinite" restart="never" nodeType="tmRoot"/>
      </p:par>
    </p:tnLst>
  </p:timing>
  <p:txStyles>
    <p:titleStyle>
      <a:lvl1pPr algn="l" defTabSz="1023938" rtl="0" eaLnBrk="1" fontAlgn="base" hangingPunct="1">
        <a:spcBef>
          <a:spcPct val="0"/>
        </a:spcBef>
        <a:spcAft>
          <a:spcPct val="0"/>
        </a:spcAft>
        <a:defRPr sz="3600">
          <a:solidFill>
            <a:srgbClr val="007AC9"/>
          </a:solidFill>
          <a:latin typeface="+mj-lt"/>
          <a:ea typeface="+mj-ea"/>
          <a:cs typeface="+mj-cs"/>
        </a:defRPr>
      </a:lvl1pPr>
      <a:lvl2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2pPr>
      <a:lvl3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3pPr>
      <a:lvl4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4pPr>
      <a:lvl5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5pPr>
      <a:lvl6pPr marL="4572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6pPr>
      <a:lvl7pPr marL="9144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7pPr>
      <a:lvl8pPr marL="13716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8pPr>
      <a:lvl9pPr marL="18288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9pPr>
    </p:titleStyle>
    <p:bodyStyle>
      <a:lvl1pPr marL="260350" indent="-260350" algn="l" defTabSz="1023938" rtl="0" eaLnBrk="1" fontAlgn="base" hangingPunct="1">
        <a:lnSpc>
          <a:spcPct val="90000"/>
        </a:lnSpc>
        <a:spcBef>
          <a:spcPct val="50000"/>
        </a:spcBef>
        <a:spcAft>
          <a:spcPct val="20000"/>
        </a:spcAft>
        <a:buClr>
          <a:srgbClr val="007AC9"/>
        </a:buClr>
        <a:buSzPct val="70000"/>
        <a:buFont typeface="Wingdings 3" pitchFamily="18" charset="2"/>
        <a:buChar char="y"/>
        <a:defRPr sz="2400">
          <a:solidFill>
            <a:srgbClr val="4D4F53"/>
          </a:solidFill>
          <a:latin typeface="+mn-lt"/>
          <a:ea typeface="+mn-ea"/>
          <a:cs typeface="+mn-cs"/>
        </a:defRPr>
      </a:lvl1pPr>
      <a:lvl2pPr marL="568325" indent="-179388" algn="l" defTabSz="1023938" rtl="0" eaLnBrk="1" fontAlgn="base" hangingPunct="1">
        <a:lnSpc>
          <a:spcPct val="90000"/>
        </a:lnSpc>
        <a:spcBef>
          <a:spcPct val="0"/>
        </a:spcBef>
        <a:spcAft>
          <a:spcPct val="20000"/>
        </a:spcAft>
        <a:buClr>
          <a:srgbClr val="007AC9"/>
        </a:buClr>
        <a:buFont typeface="Wingdings" pitchFamily="2" charset="2"/>
        <a:buChar char="§"/>
        <a:defRPr sz="2000">
          <a:solidFill>
            <a:srgbClr val="4D4F53"/>
          </a:solidFill>
          <a:latin typeface="+mn-lt"/>
          <a:ea typeface="+mn-ea"/>
          <a:cs typeface="+mn-cs"/>
        </a:defRPr>
      </a:lvl2pPr>
      <a:lvl3pPr marL="895350" indent="-196850" algn="l" defTabSz="1023938" rtl="0" eaLnBrk="1" fontAlgn="base" hangingPunct="1">
        <a:lnSpc>
          <a:spcPct val="90000"/>
        </a:lnSpc>
        <a:spcBef>
          <a:spcPct val="15000"/>
        </a:spcBef>
        <a:spcAft>
          <a:spcPct val="0"/>
        </a:spcAft>
        <a:buClr>
          <a:srgbClr val="007AC9"/>
        </a:buClr>
        <a:buFont typeface="Arial" pitchFamily="34" charset="0"/>
        <a:buChar char="-"/>
        <a:defRPr sz="1700">
          <a:solidFill>
            <a:srgbClr val="4D4F53"/>
          </a:solidFill>
          <a:latin typeface="+mn-lt"/>
          <a:ea typeface="+mn-ea"/>
          <a:cs typeface="+mn-cs"/>
        </a:defRPr>
      </a:lvl3pPr>
      <a:lvl4pPr marL="1220788" indent="-196850" algn="l" defTabSz="1023938" rtl="0" eaLnBrk="1" fontAlgn="base" hangingPunct="1">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4pPr>
      <a:lvl5pPr marL="1544638" indent="-195263" algn="l" defTabSz="1023938" rtl="0" eaLnBrk="1" fontAlgn="base" hangingPunct="1">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5pPr>
      <a:lvl6pPr marL="2001838" indent="-195263" algn="l" defTabSz="1023938" rtl="0" eaLnBrk="1" fontAlgn="base" hangingPunct="1">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6pPr>
      <a:lvl7pPr marL="2459038" indent="-195263" algn="l" defTabSz="1023938" rtl="0" eaLnBrk="1" fontAlgn="base" hangingPunct="1">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7pPr>
      <a:lvl8pPr marL="2916238" indent="-195263" algn="l" defTabSz="1023938" rtl="0" eaLnBrk="1" fontAlgn="base" hangingPunct="1">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8pPr>
      <a:lvl9pPr marL="3373438" indent="-195263" algn="l" defTabSz="1023938" rtl="0" eaLnBrk="1" fontAlgn="base" hangingPunct="1">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47810" name="Picture 17" descr="transitionTitle_bkgd_02_light.jpg"/>
          <p:cNvPicPr>
            <a:picLocks noChangeAspect="1"/>
          </p:cNvPicPr>
          <p:nvPr/>
        </p:nvPicPr>
        <p:blipFill>
          <a:blip r:embed="rId16" cstate="print"/>
          <a:srcRect t="75533"/>
          <a:stretch>
            <a:fillRect/>
          </a:stretch>
        </p:blipFill>
        <p:spPr bwMode="auto">
          <a:xfrm>
            <a:off x="0" y="3886200"/>
            <a:ext cx="9144000" cy="1257300"/>
          </a:xfrm>
          <a:prstGeom prst="rect">
            <a:avLst/>
          </a:prstGeom>
          <a:noFill/>
          <a:ln w="9525">
            <a:noFill/>
            <a:miter lim="800000"/>
            <a:headEnd/>
            <a:tailEnd/>
          </a:ln>
        </p:spPr>
      </p:pic>
      <p:sp>
        <p:nvSpPr>
          <p:cNvPr id="247811" name="Rectangle 2"/>
          <p:cNvSpPr>
            <a:spLocks noGrp="1" noChangeArrowheads="1"/>
          </p:cNvSpPr>
          <p:nvPr>
            <p:ph type="title"/>
          </p:nvPr>
        </p:nvSpPr>
        <p:spPr bwMode="auto">
          <a:xfrm>
            <a:off x="333375" y="285750"/>
            <a:ext cx="8534400" cy="569119"/>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p>
            <a:pPr lvl="0"/>
            <a:r>
              <a:rPr lang="en-US" smtClean="0"/>
              <a:t>Click to edit Master title style</a:t>
            </a:r>
          </a:p>
        </p:txBody>
      </p:sp>
      <p:sp>
        <p:nvSpPr>
          <p:cNvPr id="247812" name="Rectangle 3"/>
          <p:cNvSpPr>
            <a:spLocks noGrp="1" noChangeArrowheads="1"/>
          </p:cNvSpPr>
          <p:nvPr>
            <p:ph type="body" idx="1"/>
          </p:nvPr>
        </p:nvSpPr>
        <p:spPr bwMode="auto">
          <a:xfrm>
            <a:off x="333375" y="1145382"/>
            <a:ext cx="8534400" cy="3483769"/>
          </a:xfrm>
          <a:prstGeom prst="rect">
            <a:avLst/>
          </a:prstGeom>
          <a:noFill/>
          <a:ln w="9525">
            <a:noFill/>
            <a:miter lim="800000"/>
            <a:headEnd/>
            <a:tailEnd/>
          </a:ln>
        </p:spPr>
        <p:txBody>
          <a:bodyPr vert="horz" wrap="square" lIns="102413" tIns="51206" rIns="102413" bIns="51206"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3" name="Slide Number Placeholder 7"/>
          <p:cNvSpPr>
            <a:spLocks noGrp="1"/>
          </p:cNvSpPr>
          <p:nvPr>
            <p:ph type="sldNum" sz="quarter" idx="4"/>
          </p:nvPr>
        </p:nvSpPr>
        <p:spPr bwMode="auto">
          <a:xfrm>
            <a:off x="7010400" y="0"/>
            <a:ext cx="2133600" cy="273844"/>
          </a:xfrm>
          <a:prstGeom prst="rect">
            <a:avLst/>
          </a:prstGeom>
          <a:noFill/>
          <a:ln w="9525">
            <a:noFill/>
            <a:miter lim="800000"/>
            <a:headEnd/>
            <a:tailEnd/>
          </a:ln>
        </p:spPr>
        <p:txBody>
          <a:bodyPr vert="horz" wrap="square" lIns="102413" tIns="51206" rIns="102413" bIns="51206" numCol="1" anchor="ctr" anchorCtr="0" compatLnSpc="1">
            <a:prstTxWarp prst="textNoShape">
              <a:avLst/>
            </a:prstTxWarp>
          </a:bodyPr>
          <a:lstStyle>
            <a:lvl1pPr algn="r" defTabSz="1023938">
              <a:defRPr sz="1100">
                <a:ea typeface="+mn-ea"/>
              </a:defRPr>
            </a:lvl1pPr>
          </a:lstStyle>
          <a:p>
            <a:fld id="{A32C08F1-04E2-4411-96A7-E86F622A8E9E}" type="slidenum">
              <a:rPr lang="en-US">
                <a:solidFill>
                  <a:srgbClr val="4D4F53"/>
                </a:solidFill>
                <a:latin typeface="Arial" pitchFamily="34" charset="0"/>
                <a:cs typeface="Arial Unicode MS" pitchFamily="34" charset="-128"/>
              </a:rPr>
              <a:pPr/>
              <a:t>‹Nr.›</a:t>
            </a:fld>
            <a:endParaRPr lang="en-US">
              <a:solidFill>
                <a:srgbClr val="4D4F53"/>
              </a:solidFill>
              <a:latin typeface="Arial" pitchFamily="34" charset="0"/>
              <a:cs typeface="Arial Unicode MS" pitchFamily="34" charset="-128"/>
            </a:endParaRPr>
          </a:p>
        </p:txBody>
      </p:sp>
      <p:pic>
        <p:nvPicPr>
          <p:cNvPr id="1026" name="Picture 2"/>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27444" y="4580163"/>
            <a:ext cx="1627187" cy="548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3880799"/>
      </p:ext>
    </p:extLst>
  </p:cSld>
  <p:clrMap bg1="lt1" tx1="dk1" bg2="lt2" tx2="dk2" accent1="accent1" accent2="accent2" accent3="accent3" accent4="accent4" accent5="accent5" accent6="accent6" hlink="hlink" folHlink="folHlink"/>
  <p:sldLayoutIdLst>
    <p:sldLayoutId id="2147484292" r:id="rId1"/>
    <p:sldLayoutId id="2147484293" r:id="rId2"/>
    <p:sldLayoutId id="2147484294" r:id="rId3"/>
    <p:sldLayoutId id="2147484295" r:id="rId4"/>
    <p:sldLayoutId id="2147484296" r:id="rId5"/>
    <p:sldLayoutId id="2147484297" r:id="rId6"/>
    <p:sldLayoutId id="2147484298" r:id="rId7"/>
    <p:sldLayoutId id="2147484299" r:id="rId8"/>
    <p:sldLayoutId id="2147484300" r:id="rId9"/>
    <p:sldLayoutId id="2147484301" r:id="rId10"/>
    <p:sldLayoutId id="2147484302" r:id="rId11"/>
    <p:sldLayoutId id="2147484303" r:id="rId12"/>
    <p:sldLayoutId id="2147484304" r:id="rId13"/>
    <p:sldLayoutId id="2147484305" r:id="rId14"/>
  </p:sldLayoutIdLst>
  <p:transition xmlns:p14="http://schemas.microsoft.com/office/powerpoint/2010/main">
    <p:fade/>
  </p:transition>
  <p:timing>
    <p:tnLst>
      <p:par>
        <p:cTn xmlns:p14="http://schemas.microsoft.com/office/powerpoint/2010/main" id="1" dur="indefinite" restart="never" nodeType="tmRoot"/>
      </p:par>
    </p:tnLst>
  </p:timing>
  <p:hf hdr="0" ftr="0" dt="0"/>
  <p:txStyles>
    <p:titleStyle>
      <a:lvl1pPr algn="l" defTabSz="1023938" rtl="0" fontAlgn="base">
        <a:spcBef>
          <a:spcPct val="0"/>
        </a:spcBef>
        <a:spcAft>
          <a:spcPct val="0"/>
        </a:spcAft>
        <a:defRPr sz="3600">
          <a:solidFill>
            <a:srgbClr val="007AC9"/>
          </a:solidFill>
          <a:latin typeface="+mj-lt"/>
          <a:ea typeface="+mj-ea"/>
          <a:cs typeface="+mj-cs"/>
        </a:defRPr>
      </a:lvl1pPr>
      <a:lvl2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2pPr>
      <a:lvl3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3pPr>
      <a:lvl4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4pPr>
      <a:lvl5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5pPr>
      <a:lvl6pPr marL="4572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6pPr>
      <a:lvl7pPr marL="9144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7pPr>
      <a:lvl8pPr marL="13716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8pPr>
      <a:lvl9pPr marL="18288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9pPr>
    </p:titleStyle>
    <p:bodyStyle>
      <a:lvl1pPr marL="260350" indent="-260350" algn="l" defTabSz="1023938" rtl="0" fontAlgn="base">
        <a:lnSpc>
          <a:spcPct val="90000"/>
        </a:lnSpc>
        <a:spcBef>
          <a:spcPct val="50000"/>
        </a:spcBef>
        <a:spcAft>
          <a:spcPct val="20000"/>
        </a:spcAft>
        <a:buClr>
          <a:srgbClr val="007AC9"/>
        </a:buClr>
        <a:buSzPct val="70000"/>
        <a:buFont typeface="Wingdings 3" pitchFamily="18" charset="2"/>
        <a:buChar char="y"/>
        <a:defRPr sz="2400">
          <a:solidFill>
            <a:srgbClr val="4D4F53"/>
          </a:solidFill>
          <a:latin typeface="+mn-lt"/>
          <a:ea typeface="+mn-ea"/>
          <a:cs typeface="+mn-cs"/>
        </a:defRPr>
      </a:lvl1pPr>
      <a:lvl2pPr marL="568325" indent="-179388" algn="l" defTabSz="1023938" rtl="0" fontAlgn="base">
        <a:lnSpc>
          <a:spcPct val="90000"/>
        </a:lnSpc>
        <a:spcBef>
          <a:spcPct val="0"/>
        </a:spcBef>
        <a:spcAft>
          <a:spcPct val="20000"/>
        </a:spcAft>
        <a:buClr>
          <a:srgbClr val="007AC9"/>
        </a:buClr>
        <a:buFont typeface="Wingdings" pitchFamily="2" charset="2"/>
        <a:buChar char="§"/>
        <a:defRPr sz="2000">
          <a:solidFill>
            <a:srgbClr val="4D4F53"/>
          </a:solidFill>
          <a:latin typeface="+mn-lt"/>
          <a:ea typeface="+mn-ea"/>
          <a:cs typeface="+mn-cs"/>
        </a:defRPr>
      </a:lvl2pPr>
      <a:lvl3pPr marL="895350" indent="-196850" algn="l" defTabSz="1023938" rtl="0" fontAlgn="base">
        <a:lnSpc>
          <a:spcPct val="90000"/>
        </a:lnSpc>
        <a:spcBef>
          <a:spcPct val="15000"/>
        </a:spcBef>
        <a:spcAft>
          <a:spcPct val="0"/>
        </a:spcAft>
        <a:buClr>
          <a:srgbClr val="007AC9"/>
        </a:buClr>
        <a:buFont typeface="Arial" pitchFamily="34" charset="0"/>
        <a:buChar char="-"/>
        <a:defRPr sz="1700">
          <a:solidFill>
            <a:srgbClr val="4D4F53"/>
          </a:solidFill>
          <a:latin typeface="+mn-lt"/>
          <a:ea typeface="+mn-ea"/>
          <a:cs typeface="+mn-cs"/>
        </a:defRPr>
      </a:lvl3pPr>
      <a:lvl4pPr marL="1220788" indent="-196850"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4pPr>
      <a:lvl5pPr marL="15446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5pPr>
      <a:lvl6pPr marL="20018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6pPr>
      <a:lvl7pPr marL="24590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7pPr>
      <a:lvl8pPr marL="29162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8pPr>
      <a:lvl9pPr marL="33734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image" Target="../media/image7.jpg"/><Relationship Id="rId9" Type="http://schemas.openxmlformats.org/officeDocument/2006/relationships/image" Target="../media/image8.png"/><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1" Type="http://schemas.openxmlformats.org/officeDocument/2006/relationships/image" Target="../media/image12.png"/><Relationship Id="rId12" Type="http://schemas.openxmlformats.org/officeDocument/2006/relationships/image" Target="../media/image13.jpg"/><Relationship Id="rId1" Type="http://schemas.openxmlformats.org/officeDocument/2006/relationships/slideLayout" Target="../slideLayouts/slideLayout21.xml"/><Relationship Id="rId2" Type="http://schemas.openxmlformats.org/officeDocument/2006/relationships/notesSlide" Target="../notesSlides/notesSlide6.xml"/><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8" Type="http://schemas.openxmlformats.org/officeDocument/2006/relationships/image" Target="../media/image9.jpeg"/><Relationship Id="rId9" Type="http://schemas.openxmlformats.org/officeDocument/2006/relationships/image" Target="../media/image10.png"/><Relationship Id="rId10" Type="http://schemas.openxmlformats.org/officeDocument/2006/relationships/image" Target="../media/image11.jpg"/></Relationships>
</file>

<file path=ppt/slides/_rels/slide7.xml.rels><?xml version="1.0" encoding="UTF-8" standalone="yes"?>
<Relationships xmlns="http://schemas.openxmlformats.org/package/2006/relationships"><Relationship Id="rId11" Type="http://schemas.openxmlformats.org/officeDocument/2006/relationships/tags" Target="../tags/tag11.xml"/><Relationship Id="rId12" Type="http://schemas.openxmlformats.org/officeDocument/2006/relationships/slideLayout" Target="../slideLayouts/slideLayout17.xml"/><Relationship Id="rId13" Type="http://schemas.openxmlformats.org/officeDocument/2006/relationships/image" Target="../media/image14.jpeg"/><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4" Type="http://schemas.microsoft.com/office/2007/relationships/hdphoto" Target="../media/hdphoto1.wdp"/><Relationship Id="rId1" Type="http://schemas.openxmlformats.org/officeDocument/2006/relationships/slideLayout" Target="../slideLayouts/slideLayout21.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2.wdp"/><Relationship Id="rId5" Type="http://schemas.openxmlformats.org/officeDocument/2006/relationships/image" Target="../media/image17.jpeg"/><Relationship Id="rId6" Type="http://schemas.microsoft.com/office/2007/relationships/hdphoto" Target="../media/hdphoto3.wdp"/><Relationship Id="rId7" Type="http://schemas.openxmlformats.org/officeDocument/2006/relationships/image" Target="../media/image18.jpeg"/><Relationship Id="rId8" Type="http://schemas.microsoft.com/office/2007/relationships/hdphoto" Target="../media/hdphoto4.wdp"/><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4" Type="http://schemas.microsoft.com/office/2007/relationships/hdphoto" Target="../media/hdphoto5.wdp"/><Relationship Id="rId5" Type="http://schemas.openxmlformats.org/officeDocument/2006/relationships/image" Target="../media/image16.png"/><Relationship Id="rId6" Type="http://schemas.microsoft.com/office/2007/relationships/hdphoto" Target="../media/hdphoto2.wdp"/><Relationship Id="rId7" Type="http://schemas.openxmlformats.org/officeDocument/2006/relationships/image" Target="../media/image20.jpeg"/><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2.wdp"/><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2.wdp"/><Relationship Id="rId5" Type="http://schemas.openxmlformats.org/officeDocument/2006/relationships/image" Target="../media/image24.jpeg"/><Relationship Id="rId6" Type="http://schemas.openxmlformats.org/officeDocument/2006/relationships/image" Target="../media/image25.png"/><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jpg"/><Relationship Id="rId7"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image" Target="../media/image33.jpg"/><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1.png"/><Relationship Id="rId5" Type="http://schemas.openxmlformats.org/officeDocument/2006/relationships/image" Target="../media/image34.png"/><Relationship Id="rId6"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image" Target="../media/image3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5" Type="http://schemas.openxmlformats.org/officeDocument/2006/relationships/image" Target="../media/image34.png"/><Relationship Id="rId6" Type="http://schemas.openxmlformats.org/officeDocument/2006/relationships/image" Target="../media/image32.png"/><Relationship Id="rId7" Type="http://schemas.openxmlformats.org/officeDocument/2006/relationships/image" Target="../media/image33.jpg"/><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40.jpeg"/><Relationship Id="rId5" Type="http://schemas.openxmlformats.org/officeDocument/2006/relationships/image" Target="../media/image41.jpeg"/><Relationship Id="rId1" Type="http://schemas.openxmlformats.org/officeDocument/2006/relationships/slideLayout" Target="../slideLayouts/slideLayout6.xml"/><Relationship Id="rId2"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emf"/><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iStock_000011702315-1024.jpg"/>
          <p:cNvPicPr>
            <a:picLocks noChangeAspect="1"/>
          </p:cNvPicPr>
          <p:nvPr/>
        </p:nvPicPr>
        <p:blipFill>
          <a:blip r:embed="rId3" cstate="print"/>
          <a:srcRect/>
          <a:stretch>
            <a:fillRect/>
          </a:stretch>
        </p:blipFill>
        <p:spPr bwMode="auto">
          <a:xfrm>
            <a:off x="6383836" y="1"/>
            <a:ext cx="2760164" cy="2407019"/>
          </a:xfrm>
          <a:prstGeom prst="rect">
            <a:avLst/>
          </a:prstGeom>
          <a:noFill/>
          <a:ln w="9525">
            <a:noFill/>
            <a:miter lim="800000"/>
            <a:headEnd/>
            <a:tailEnd/>
          </a:ln>
        </p:spPr>
      </p:pic>
      <p:sp>
        <p:nvSpPr>
          <p:cNvPr id="2" name="Title 1"/>
          <p:cNvSpPr>
            <a:spLocks noGrp="1"/>
          </p:cNvSpPr>
          <p:nvPr>
            <p:ph type="ctrTitle"/>
          </p:nvPr>
        </p:nvSpPr>
        <p:spPr>
          <a:xfrm>
            <a:off x="333376" y="2375294"/>
            <a:ext cx="6555105" cy="1103709"/>
          </a:xfrm>
        </p:spPr>
        <p:txBody>
          <a:bodyPr>
            <a:noAutofit/>
          </a:bodyPr>
          <a:lstStyle/>
          <a:p>
            <a:pPr>
              <a:defRPr/>
            </a:pPr>
            <a:r>
              <a:rPr lang="nl-NL" sz="3600" dirty="0"/>
              <a:t>Providing Value  with </a:t>
            </a:r>
            <a:r>
              <a:rPr lang="nl-NL" sz="3600" dirty="0" smtClean="0"/>
              <a:t> Nalco’s FLOCMASTER Technology</a:t>
            </a:r>
            <a:r>
              <a:rPr lang="nl-NL" sz="3600" dirty="0"/>
              <a:t/>
            </a:r>
            <a:br>
              <a:rPr lang="nl-NL" sz="3600" dirty="0"/>
            </a:br>
            <a:r>
              <a:rPr lang="nl-NL" sz="3600" dirty="0" smtClean="0"/>
              <a:t/>
            </a:r>
            <a:br>
              <a:rPr lang="nl-NL" sz="3600" dirty="0" smtClean="0"/>
            </a:br>
            <a:r>
              <a:rPr lang="nl-NL" sz="1800" i="1" dirty="0" smtClean="0"/>
              <a:t>Kleber  Martins</a:t>
            </a:r>
            <a:br>
              <a:rPr lang="nl-NL" sz="1800" i="1" dirty="0" smtClean="0"/>
            </a:br>
            <a:r>
              <a:rPr lang="nl-NL" sz="1800" i="1" dirty="0" smtClean="0"/>
              <a:t>April, 2015</a:t>
            </a:r>
            <a:endParaRPr lang="en-US" sz="3600" i="1" dirty="0">
              <a:solidFill>
                <a:schemeClr val="accent3">
                  <a:lumMod val="75000"/>
                </a:schemeClr>
              </a:solidFill>
            </a:endParaRPr>
          </a:p>
        </p:txBody>
      </p:sp>
    </p:spTree>
    <p:extLst>
      <p:ext uri="{BB962C8B-B14F-4D97-AF65-F5344CB8AC3E}">
        <p14:creationId xmlns:p14="http://schemas.microsoft.com/office/powerpoint/2010/main" val="49120446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endParaRPr lang="en-US" dirty="0"/>
          </a:p>
        </p:txBody>
      </p:sp>
      <p:graphicFrame>
        <p:nvGraphicFramePr>
          <p:cNvPr id="5" name="Diagram 4"/>
          <p:cNvGraphicFramePr/>
          <p:nvPr>
            <p:extLst>
              <p:ext uri="{D42A27DB-BD31-4B8C-83A1-F6EECF244321}">
                <p14:modId xmlns:p14="http://schemas.microsoft.com/office/powerpoint/2010/main" val="683191302"/>
              </p:ext>
            </p:extLst>
          </p:nvPr>
        </p:nvGraphicFramePr>
        <p:xfrm>
          <a:off x="1524000" y="756883"/>
          <a:ext cx="60960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2</a:t>
            </a:fld>
            <a:endParaRPr lang="en-US" dirty="0"/>
          </a:p>
        </p:txBody>
      </p:sp>
    </p:spTree>
    <p:extLst>
      <p:ext uri="{BB962C8B-B14F-4D97-AF65-F5344CB8AC3E}">
        <p14:creationId xmlns:p14="http://schemas.microsoft.com/office/powerpoint/2010/main" val="77984837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835" y="227577"/>
            <a:ext cx="8311165" cy="569119"/>
          </a:xfrm>
        </p:spPr>
        <p:txBody>
          <a:bodyPr/>
          <a:lstStyle/>
          <a:p>
            <a:pPr algn="ctr"/>
            <a:r>
              <a:rPr lang="nl-NL" sz="2800" dirty="0" smtClean="0"/>
              <a:t>Understanding Customer’s Corporate Challenges </a:t>
            </a:r>
            <a:endParaRPr lang="en-GB" sz="2800" dirty="0"/>
          </a:p>
        </p:txBody>
      </p:sp>
      <p:sp>
        <p:nvSpPr>
          <p:cNvPr id="9" name="Rectangle 2"/>
          <p:cNvSpPr>
            <a:spLocks noChangeArrowheads="1"/>
          </p:cNvSpPr>
          <p:nvPr/>
        </p:nvSpPr>
        <p:spPr bwMode="auto">
          <a:xfrm>
            <a:off x="0" y="-184666"/>
            <a:ext cx="1846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4D4F53"/>
              </a:solidFill>
              <a:latin typeface="Arial" pitchFamily="34" charset="0"/>
              <a:ea typeface="Arial Unicode MS" pitchFamily="34" charset="-128"/>
              <a:cs typeface="Arial Unicode MS" pitchFamily="34" charset="-128"/>
            </a:endParaRPr>
          </a:p>
        </p:txBody>
      </p:sp>
      <p:sp>
        <p:nvSpPr>
          <p:cNvPr id="10" name="Rectangle 4"/>
          <p:cNvSpPr>
            <a:spLocks noChangeArrowheads="1"/>
          </p:cNvSpPr>
          <p:nvPr/>
        </p:nvSpPr>
        <p:spPr bwMode="auto">
          <a:xfrm>
            <a:off x="152400" y="-70366"/>
            <a:ext cx="1846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4D4F53"/>
              </a:solidFill>
              <a:latin typeface="Arial" pitchFamily="34" charset="0"/>
              <a:ea typeface="Arial Unicode MS" pitchFamily="34" charset="-128"/>
              <a:cs typeface="Arial Unicode MS" pitchFamily="34" charset="-128"/>
            </a:endParaRPr>
          </a:p>
        </p:txBody>
      </p:sp>
      <p:sp>
        <p:nvSpPr>
          <p:cNvPr id="11" name="Rectangle 6"/>
          <p:cNvSpPr>
            <a:spLocks noChangeArrowheads="1"/>
          </p:cNvSpPr>
          <p:nvPr/>
        </p:nvSpPr>
        <p:spPr bwMode="auto">
          <a:xfrm>
            <a:off x="0" y="-184666"/>
            <a:ext cx="1846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4D4F53"/>
              </a:solidFill>
              <a:latin typeface="Arial" pitchFamily="34" charset="0"/>
              <a:ea typeface="Arial Unicode MS" pitchFamily="34" charset="-128"/>
              <a:cs typeface="Arial Unicode MS" pitchFamily="34" charset="-128"/>
            </a:endParaRPr>
          </a:p>
        </p:txBody>
      </p:sp>
      <p:graphicFrame>
        <p:nvGraphicFramePr>
          <p:cNvPr id="3" name="Diagram 2"/>
          <p:cNvGraphicFramePr/>
          <p:nvPr>
            <p:extLst>
              <p:ext uri="{D42A27DB-BD31-4B8C-83A1-F6EECF244321}">
                <p14:modId xmlns:p14="http://schemas.microsoft.com/office/powerpoint/2010/main" val="2260671849"/>
              </p:ext>
            </p:extLst>
          </p:nvPr>
        </p:nvGraphicFramePr>
        <p:xfrm>
          <a:off x="1221462" y="872601"/>
          <a:ext cx="6671671" cy="37424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8" name="Group 17"/>
          <p:cNvGrpSpPr/>
          <p:nvPr/>
        </p:nvGrpSpPr>
        <p:grpSpPr>
          <a:xfrm>
            <a:off x="3160290" y="736863"/>
            <a:ext cx="5831984" cy="2003582"/>
            <a:chOff x="1947799" y="2606"/>
            <a:chExt cx="5636047" cy="2112773"/>
          </a:xfrm>
          <a:scene3d>
            <a:camera prst="orthographicFront"/>
            <a:lightRig rig="threePt" dir="t">
              <a:rot lat="0" lon="0" rev="7500000"/>
            </a:lightRig>
          </a:scene3d>
        </p:grpSpPr>
        <p:sp>
          <p:nvSpPr>
            <p:cNvPr id="19" name="Pentagon 18"/>
            <p:cNvSpPr/>
            <p:nvPr/>
          </p:nvSpPr>
          <p:spPr>
            <a:xfrm rot="10800000">
              <a:off x="1947799" y="45580"/>
              <a:ext cx="5636047" cy="2069798"/>
            </a:xfrm>
            <a:prstGeom prst="homePlate">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0" name="Pentagon 4"/>
            <p:cNvSpPr/>
            <p:nvPr/>
          </p:nvSpPr>
          <p:spPr>
            <a:xfrm>
              <a:off x="2475992" y="2606"/>
              <a:ext cx="5107854" cy="21127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31674" tIns="68580" rIns="128016" bIns="68580" numCol="1" spcCol="1270" anchor="t" anchorCtr="0">
              <a:noAutofit/>
            </a:bodyPr>
            <a:lstStyle/>
            <a:p>
              <a:pPr>
                <a:lnSpc>
                  <a:spcPct val="140000"/>
                </a:lnSpc>
              </a:pPr>
              <a:r>
                <a:rPr lang="nl-NL" sz="1400" b="1" dirty="0"/>
                <a:t>Companies cannot afford:</a:t>
              </a:r>
              <a:endParaRPr lang="en-GB" sz="1400" b="1" dirty="0"/>
            </a:p>
            <a:p>
              <a:pPr marL="171450" lvl="0" indent="-171450">
                <a:lnSpc>
                  <a:spcPct val="140000"/>
                </a:lnSpc>
                <a:buFont typeface="Arial" panose="020B0604020202020204" pitchFamily="34" charset="0"/>
                <a:buChar char="•"/>
              </a:pPr>
              <a:r>
                <a:rPr lang="nl-NL" sz="1400" dirty="0" smtClean="0"/>
                <a:t>Not </a:t>
              </a:r>
              <a:r>
                <a:rPr lang="nl-NL" sz="1400" dirty="0"/>
                <a:t>meeting their sustainability goals</a:t>
              </a:r>
              <a:endParaRPr lang="en-US" sz="1400" dirty="0"/>
            </a:p>
            <a:p>
              <a:pPr marL="171450" lvl="0" indent="-171450">
                <a:lnSpc>
                  <a:spcPct val="140000"/>
                </a:lnSpc>
                <a:buFont typeface="Arial" panose="020B0604020202020204" pitchFamily="34" charset="0"/>
                <a:buChar char="•"/>
              </a:pPr>
              <a:r>
                <a:rPr lang="nl-NL" sz="1400" dirty="0"/>
                <a:t>Not meeting conditions in discharge permit</a:t>
              </a:r>
              <a:endParaRPr lang="en-GB" sz="1400" dirty="0"/>
            </a:p>
            <a:p>
              <a:pPr marL="171450" lvl="0" indent="-171450">
                <a:lnSpc>
                  <a:spcPct val="140000"/>
                </a:lnSpc>
                <a:buFont typeface="Arial" panose="020B0604020202020204" pitchFamily="34" charset="0"/>
                <a:buChar char="•"/>
              </a:pPr>
              <a:r>
                <a:rPr lang="nl-NL" sz="1400" dirty="0"/>
                <a:t>Inadequate water and energy efficiency</a:t>
              </a:r>
              <a:endParaRPr lang="en-GB" sz="1400" dirty="0"/>
            </a:p>
            <a:p>
              <a:pPr marL="171450" lvl="0" indent="-171450">
                <a:lnSpc>
                  <a:spcPct val="140000"/>
                </a:lnSpc>
                <a:buFont typeface="Arial" panose="020B0604020202020204" pitchFamily="34" charset="0"/>
                <a:buChar char="•"/>
              </a:pPr>
              <a:r>
                <a:rPr lang="nl-NL" sz="1400" dirty="0"/>
                <a:t>Lost production capacity and outages</a:t>
              </a:r>
              <a:endParaRPr lang="en-GB" sz="1400" dirty="0"/>
            </a:p>
            <a:p>
              <a:pPr marL="171450" lvl="0" indent="-171450">
                <a:lnSpc>
                  <a:spcPct val="140000"/>
                </a:lnSpc>
                <a:buFont typeface="Arial" panose="020B0604020202020204" pitchFamily="34" charset="0"/>
                <a:buChar char="•"/>
              </a:pPr>
              <a:r>
                <a:rPr lang="nl-NL" sz="1400" dirty="0"/>
                <a:t>Poor control and high maintenance costs</a:t>
              </a:r>
              <a:endParaRPr lang="en-GB" sz="1400" dirty="0"/>
            </a:p>
          </p:txBody>
        </p:sp>
      </p:grpSp>
      <p:grpSp>
        <p:nvGrpSpPr>
          <p:cNvPr id="22" name="Group 21"/>
          <p:cNvGrpSpPr/>
          <p:nvPr/>
        </p:nvGrpSpPr>
        <p:grpSpPr>
          <a:xfrm>
            <a:off x="3169985" y="2811409"/>
            <a:ext cx="5822289" cy="1949115"/>
            <a:chOff x="2839212" y="2748656"/>
            <a:chExt cx="5636047" cy="2112773"/>
          </a:xfrm>
          <a:scene3d>
            <a:camera prst="orthographicFront"/>
            <a:lightRig rig="threePt" dir="t">
              <a:rot lat="0" lon="0" rev="7500000"/>
            </a:lightRig>
          </a:scene3d>
        </p:grpSpPr>
        <p:sp>
          <p:nvSpPr>
            <p:cNvPr id="23" name="Pentagon 22"/>
            <p:cNvSpPr/>
            <p:nvPr/>
          </p:nvSpPr>
          <p:spPr>
            <a:xfrm rot="10800000">
              <a:off x="2839212" y="2748656"/>
              <a:ext cx="5636047" cy="2112773"/>
            </a:xfrm>
            <a:prstGeom prst="homePlate">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4" name="Pentagon 4"/>
            <p:cNvSpPr/>
            <p:nvPr/>
          </p:nvSpPr>
          <p:spPr>
            <a:xfrm>
              <a:off x="3367405" y="2748656"/>
              <a:ext cx="5107854" cy="21127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31674" tIns="68580" rIns="128016" bIns="68580" numCol="1" spcCol="1270" anchor="ctr" anchorCtr="0">
              <a:noAutofit/>
            </a:bodyPr>
            <a:lstStyle/>
            <a:p>
              <a:pPr marL="273050" lvl="0" indent="-273050">
                <a:lnSpc>
                  <a:spcPct val="140000"/>
                </a:lnSpc>
              </a:pPr>
              <a:endParaRPr lang="nl-NL" sz="1400" b="1" dirty="0" smtClean="0"/>
            </a:p>
            <a:p>
              <a:pPr marL="273050" lvl="0" indent="-273050">
                <a:lnSpc>
                  <a:spcPct val="140000"/>
                </a:lnSpc>
              </a:pPr>
              <a:r>
                <a:rPr lang="nl-NL" sz="1400" b="1" dirty="0" smtClean="0"/>
                <a:t>Companies </a:t>
              </a:r>
              <a:r>
                <a:rPr lang="nl-NL" sz="1400" b="1" dirty="0"/>
                <a:t>would like to:</a:t>
              </a:r>
              <a:endParaRPr lang="en-GB" sz="1400" b="1" dirty="0"/>
            </a:p>
            <a:p>
              <a:pPr marL="171450" indent="-171450">
                <a:lnSpc>
                  <a:spcPct val="140000"/>
                </a:lnSpc>
                <a:buFont typeface="Arial" panose="020B0604020202020204" pitchFamily="34" charset="0"/>
                <a:buChar char="•"/>
              </a:pPr>
              <a:r>
                <a:rPr lang="en-GB" sz="1400" dirty="0"/>
                <a:t>Improve System Performance &amp; Operational </a:t>
              </a:r>
              <a:r>
                <a:rPr lang="en-GB" sz="1400" dirty="0" smtClean="0"/>
                <a:t>Stability and efficiency</a:t>
              </a:r>
              <a:endParaRPr lang="en-GB" sz="1400" dirty="0"/>
            </a:p>
            <a:p>
              <a:pPr marL="171450" indent="-171450">
                <a:lnSpc>
                  <a:spcPct val="140000"/>
                </a:lnSpc>
                <a:buFont typeface="Arial" panose="020B0604020202020204" pitchFamily="34" charset="0"/>
                <a:buChar char="•"/>
              </a:pPr>
              <a:r>
                <a:rPr lang="en-GB" sz="1400" dirty="0" smtClean="0"/>
                <a:t>Reduce waste disposal , chemical </a:t>
              </a:r>
              <a:r>
                <a:rPr lang="en-GB" sz="1400" dirty="0"/>
                <a:t>and equipment cost</a:t>
              </a:r>
            </a:p>
            <a:p>
              <a:pPr marL="171450" indent="-171450" defTabSz="622300">
                <a:lnSpc>
                  <a:spcPct val="140000"/>
                </a:lnSpc>
                <a:buFont typeface="Arial" panose="020B0604020202020204" pitchFamily="34" charset="0"/>
                <a:buChar char="•"/>
              </a:pPr>
              <a:endParaRPr lang="en-GB" sz="1400" dirty="0"/>
            </a:p>
          </p:txBody>
        </p:sp>
      </p:grpSp>
      <p:pic>
        <p:nvPicPr>
          <p:cNvPr id="17" name="Picture 16"/>
          <p:cNvPicPr>
            <a:picLocks noChangeAspect="1"/>
          </p:cNvPicPr>
          <p:nvPr/>
        </p:nvPicPr>
        <p:blipFill rotWithShape="1">
          <a:blip r:embed="rId8">
            <a:extLst>
              <a:ext uri="{28A0092B-C50C-407E-A947-70E740481C1C}">
                <a14:useLocalDpi xmlns:a14="http://schemas.microsoft.com/office/drawing/2010/main" val="0"/>
              </a:ext>
            </a:extLst>
          </a:blip>
          <a:srcRect t="3719" r="66673" b="56528"/>
          <a:stretch/>
        </p:blipFill>
        <p:spPr>
          <a:xfrm>
            <a:off x="125420" y="1569627"/>
            <a:ext cx="872959" cy="602038"/>
          </a:xfrm>
          <a:prstGeom prst="rect">
            <a:avLst/>
          </a:prstGeom>
        </p:spPr>
      </p:pic>
      <p:pic>
        <p:nvPicPr>
          <p:cNvPr id="21" name="Picture 20"/>
          <p:cNvPicPr>
            <a:picLocks noChangeAspect="1"/>
          </p:cNvPicPr>
          <p:nvPr/>
        </p:nvPicPr>
        <p:blipFill rotWithShape="1">
          <a:blip r:embed="rId8">
            <a:extLst>
              <a:ext uri="{28A0092B-C50C-407E-A947-70E740481C1C}">
                <a14:useLocalDpi xmlns:a14="http://schemas.microsoft.com/office/drawing/2010/main" val="0"/>
              </a:ext>
            </a:extLst>
          </a:blip>
          <a:srcRect l="1901" t="56095" r="64772" b="7610"/>
          <a:stretch/>
        </p:blipFill>
        <p:spPr>
          <a:xfrm>
            <a:off x="175389" y="2229251"/>
            <a:ext cx="872959" cy="549686"/>
          </a:xfrm>
          <a:prstGeom prst="rect">
            <a:avLst/>
          </a:prstGeom>
        </p:spPr>
      </p:pic>
      <p:pic>
        <p:nvPicPr>
          <p:cNvPr id="25" name="Picture 24"/>
          <p:cNvPicPr>
            <a:picLocks noChangeAspect="1"/>
          </p:cNvPicPr>
          <p:nvPr/>
        </p:nvPicPr>
        <p:blipFill rotWithShape="1">
          <a:blip r:embed="rId8">
            <a:extLst>
              <a:ext uri="{28A0092B-C50C-407E-A947-70E740481C1C}">
                <a14:useLocalDpi xmlns:a14="http://schemas.microsoft.com/office/drawing/2010/main" val="0"/>
              </a:ext>
            </a:extLst>
          </a:blip>
          <a:srcRect l="63885" t="678" r="2788" b="56690"/>
          <a:stretch/>
        </p:blipFill>
        <p:spPr>
          <a:xfrm>
            <a:off x="171796" y="3290245"/>
            <a:ext cx="872959" cy="645653"/>
          </a:xfrm>
          <a:prstGeom prst="rect">
            <a:avLst/>
          </a:prstGeom>
        </p:spPr>
      </p:pic>
      <p:pic>
        <p:nvPicPr>
          <p:cNvPr id="26" name="Picture 25"/>
          <p:cNvPicPr>
            <a:picLocks noChangeAspect="1"/>
          </p:cNvPicPr>
          <p:nvPr/>
        </p:nvPicPr>
        <p:blipFill rotWithShape="1">
          <a:blip r:embed="rId8">
            <a:extLst>
              <a:ext uri="{28A0092B-C50C-407E-A947-70E740481C1C}">
                <a14:useLocalDpi xmlns:a14="http://schemas.microsoft.com/office/drawing/2010/main" val="0"/>
              </a:ext>
            </a:extLst>
          </a:blip>
          <a:srcRect l="33337" t="55051" r="33337" b="7616"/>
          <a:stretch/>
        </p:blipFill>
        <p:spPr>
          <a:xfrm>
            <a:off x="181053" y="402196"/>
            <a:ext cx="872959" cy="565392"/>
          </a:xfrm>
          <a:prstGeom prst="rect">
            <a:avLst/>
          </a:prstGeom>
        </p:spPr>
      </p:pic>
      <p:pic>
        <p:nvPicPr>
          <p:cNvPr id="27" name="Picture 26"/>
          <p:cNvPicPr>
            <a:picLocks noChangeAspect="1"/>
          </p:cNvPicPr>
          <p:nvPr/>
        </p:nvPicPr>
        <p:blipFill rotWithShape="1">
          <a:blip r:embed="rId8">
            <a:extLst>
              <a:ext uri="{28A0092B-C50C-407E-A947-70E740481C1C}">
                <a14:useLocalDpi xmlns:a14="http://schemas.microsoft.com/office/drawing/2010/main" val="0"/>
              </a:ext>
            </a:extLst>
          </a:blip>
          <a:srcRect l="66673" t="54360" b="6925"/>
          <a:stretch/>
        </p:blipFill>
        <p:spPr>
          <a:xfrm>
            <a:off x="251063" y="983293"/>
            <a:ext cx="872959" cy="586334"/>
          </a:xfrm>
          <a:prstGeom prst="rect">
            <a:avLst/>
          </a:prstGeom>
        </p:spPr>
      </p:pic>
      <p:pic>
        <p:nvPicPr>
          <p:cNvPr id="28" name="Picture 27"/>
          <p:cNvPicPr>
            <a:picLocks noChangeAspect="1"/>
          </p:cNvPicPr>
          <p:nvPr/>
        </p:nvPicPr>
        <p:blipFill rotWithShape="1">
          <a:blip r:embed="rId8">
            <a:extLst>
              <a:ext uri="{28A0092B-C50C-407E-A947-70E740481C1C}">
                <a14:useLocalDpi xmlns:a14="http://schemas.microsoft.com/office/drawing/2010/main" val="0"/>
              </a:ext>
            </a:extLst>
          </a:blip>
          <a:srcRect l="31792" t="4635" r="34881" b="56650"/>
          <a:stretch/>
        </p:blipFill>
        <p:spPr>
          <a:xfrm>
            <a:off x="150302" y="2778937"/>
            <a:ext cx="872959" cy="586333"/>
          </a:xfrm>
          <a:prstGeom prst="rect">
            <a:avLst/>
          </a:prstGeom>
        </p:spPr>
      </p:pic>
      <p:grpSp>
        <p:nvGrpSpPr>
          <p:cNvPr id="29" name="Group 28"/>
          <p:cNvGrpSpPr/>
          <p:nvPr/>
        </p:nvGrpSpPr>
        <p:grpSpPr>
          <a:xfrm>
            <a:off x="251063" y="3888456"/>
            <a:ext cx="1044989" cy="712662"/>
            <a:chOff x="7814148" y="566058"/>
            <a:chExt cx="1329852" cy="1209243"/>
          </a:xfrm>
        </p:grpSpPr>
        <p:pic>
          <p:nvPicPr>
            <p:cNvPr id="30"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l="59019" t="-1" r="20490" b="-4481"/>
            <a:stretch/>
          </p:blipFill>
          <p:spPr bwMode="auto">
            <a:xfrm>
              <a:off x="7814148" y="566058"/>
              <a:ext cx="998595" cy="1030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p:cNvSpPr txBox="1"/>
            <p:nvPr/>
          </p:nvSpPr>
          <p:spPr>
            <a:xfrm>
              <a:off x="7814148" y="1409736"/>
              <a:ext cx="1329852" cy="365565"/>
            </a:xfrm>
            <a:prstGeom prst="rect">
              <a:avLst/>
            </a:prstGeom>
            <a:solidFill>
              <a:schemeClr val="bg1"/>
            </a:solidFill>
          </p:spPr>
          <p:txBody>
            <a:bodyPr wrap="square" rtlCol="0">
              <a:spAutoFit/>
            </a:bodyPr>
            <a:lstStyle/>
            <a:p>
              <a:r>
                <a:rPr lang="en-US" sz="800" b="1" dirty="0" smtClean="0">
                  <a:solidFill>
                    <a:srgbClr val="0072C0"/>
                  </a:solidFill>
                  <a:latin typeface="+mn-lt"/>
                  <a:cs typeface="Aharoni" panose="02010803020104030203" pitchFamily="2" charset="-79"/>
                </a:rPr>
                <a:t>PRODUCTIVITY</a:t>
              </a:r>
              <a:endParaRPr lang="en-US" sz="800" b="1" dirty="0">
                <a:solidFill>
                  <a:srgbClr val="0072C0"/>
                </a:solidFill>
                <a:latin typeface="+mn-lt"/>
                <a:cs typeface="Aharoni" panose="02010803020104030203" pitchFamily="2" charset="-79"/>
              </a:endParaRPr>
            </a:p>
          </p:txBody>
        </p:sp>
      </p:grpSp>
      <p:sp>
        <p:nvSpPr>
          <p:cNvPr id="32"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3</a:t>
            </a:fld>
            <a:endParaRPr lang="en-US" dirty="0"/>
          </a:p>
        </p:txBody>
      </p:sp>
    </p:spTree>
    <p:extLst>
      <p:ext uri="{BB962C8B-B14F-4D97-AF65-F5344CB8AC3E}">
        <p14:creationId xmlns:p14="http://schemas.microsoft.com/office/powerpoint/2010/main" val="113177116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598" y="150012"/>
            <a:ext cx="8534400" cy="569119"/>
          </a:xfrm>
        </p:spPr>
        <p:txBody>
          <a:bodyPr/>
          <a:lstStyle/>
          <a:p>
            <a:r>
              <a:rPr lang="nl-NL" sz="2800" dirty="0"/>
              <a:t>Understanding </a:t>
            </a:r>
            <a:r>
              <a:rPr lang="nl-NL" sz="2800" dirty="0" smtClean="0"/>
              <a:t>Customer’s Wastewater Challenges </a:t>
            </a:r>
            <a:endParaRPr lang="en-US" sz="2800" dirty="0"/>
          </a:p>
        </p:txBody>
      </p:sp>
      <p:grpSp>
        <p:nvGrpSpPr>
          <p:cNvPr id="8315" name="Group 8314"/>
          <p:cNvGrpSpPr/>
          <p:nvPr/>
        </p:nvGrpSpPr>
        <p:grpSpPr>
          <a:xfrm>
            <a:off x="3164938" y="717019"/>
            <a:ext cx="2845430" cy="3859290"/>
            <a:chOff x="4639259" y="1310640"/>
            <a:chExt cx="3545721" cy="4899539"/>
          </a:xfrm>
        </p:grpSpPr>
        <p:sp>
          <p:nvSpPr>
            <p:cNvPr id="8311" name="Rectangle 8310"/>
            <p:cNvSpPr/>
            <p:nvPr/>
          </p:nvSpPr>
          <p:spPr>
            <a:xfrm>
              <a:off x="4649598" y="1310640"/>
              <a:ext cx="3515237" cy="768096"/>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lvl="0" algn="ctr"/>
              <a:r>
                <a:rPr lang="nl-NL" sz="1600" b="1" dirty="0"/>
                <a:t>Companies cannot afford</a:t>
              </a:r>
              <a:r>
                <a:rPr lang="nl-NL" sz="1600" b="1" dirty="0" smtClean="0"/>
                <a:t>:</a:t>
              </a:r>
              <a:endParaRPr lang="en-GB" sz="1600" b="1" dirty="0"/>
            </a:p>
          </p:txBody>
        </p:sp>
        <p:sp>
          <p:nvSpPr>
            <p:cNvPr id="8313" name="Rectangle 8312"/>
            <p:cNvSpPr/>
            <p:nvPr/>
          </p:nvSpPr>
          <p:spPr>
            <a:xfrm>
              <a:off x="4639259" y="2037443"/>
              <a:ext cx="3545721" cy="4172736"/>
            </a:xfrm>
            <a:prstGeom prst="rect">
              <a:avLst/>
            </a:prstGeom>
            <a:solidFill>
              <a:schemeClr val="bg1">
                <a:lumMod val="85000"/>
              </a:schemeClr>
            </a:solidFill>
            <a:ln>
              <a:noFill/>
            </a:ln>
            <a:effectLst>
              <a:outerShdw blurRad="50800" dist="38100" dir="2700000" algn="t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rtlCol="0" anchor="t"/>
            <a:lstStyle/>
            <a:p>
              <a:pPr marL="285750" lvl="0" indent="-285750">
                <a:lnSpc>
                  <a:spcPct val="110000"/>
                </a:lnSpc>
                <a:buFont typeface="Arial" panose="020B0604020202020204" pitchFamily="34" charset="0"/>
                <a:buChar char="•"/>
              </a:pPr>
              <a:r>
                <a:rPr lang="nl-NL" sz="1500" dirty="0"/>
                <a:t>Not meeting their sustainability goals</a:t>
              </a:r>
              <a:endParaRPr lang="en-GB" sz="1500" dirty="0"/>
            </a:p>
            <a:p>
              <a:pPr marL="285750" lvl="0" indent="-285750">
                <a:lnSpc>
                  <a:spcPct val="110000"/>
                </a:lnSpc>
                <a:buFont typeface="Arial" panose="020B0604020202020204" pitchFamily="34" charset="0"/>
                <a:buChar char="•"/>
              </a:pPr>
              <a:r>
                <a:rPr lang="nl-NL" sz="1500" dirty="0"/>
                <a:t>Not meeting conditions in discharge permit</a:t>
              </a:r>
              <a:endParaRPr lang="en-GB" sz="1500" dirty="0"/>
            </a:p>
            <a:p>
              <a:pPr marL="285750" lvl="0" indent="-285750">
                <a:lnSpc>
                  <a:spcPct val="110000"/>
                </a:lnSpc>
                <a:buFont typeface="Arial" panose="020B0604020202020204" pitchFamily="34" charset="0"/>
                <a:buChar char="•"/>
              </a:pPr>
              <a:r>
                <a:rPr lang="nl-NL" sz="1500" dirty="0"/>
                <a:t>Inadequate water and energy efficiency</a:t>
              </a:r>
              <a:endParaRPr lang="en-GB" sz="1500" dirty="0"/>
            </a:p>
            <a:p>
              <a:pPr marL="285750" lvl="0" indent="-285750">
                <a:lnSpc>
                  <a:spcPct val="110000"/>
                </a:lnSpc>
                <a:buFont typeface="Arial" panose="020B0604020202020204" pitchFamily="34" charset="0"/>
                <a:buChar char="•"/>
              </a:pPr>
              <a:r>
                <a:rPr lang="nl-NL" sz="1500" dirty="0"/>
                <a:t>Lose production capacity and outages</a:t>
              </a:r>
              <a:endParaRPr lang="en-GB" sz="1500" dirty="0"/>
            </a:p>
            <a:p>
              <a:pPr marL="285750" lvl="0" indent="-285750">
                <a:lnSpc>
                  <a:spcPct val="110000"/>
                </a:lnSpc>
                <a:buFont typeface="Arial" panose="020B0604020202020204" pitchFamily="34" charset="0"/>
                <a:buChar char="•"/>
              </a:pPr>
              <a:r>
                <a:rPr lang="nl-NL" sz="1500" dirty="0"/>
                <a:t>Poor control and high maintenance costs</a:t>
              </a:r>
              <a:endParaRPr lang="en-GB" sz="1500" dirty="0"/>
            </a:p>
            <a:p>
              <a:pPr marL="285750" lvl="0" indent="-285750">
                <a:lnSpc>
                  <a:spcPct val="110000"/>
                </a:lnSpc>
                <a:buFont typeface="Arial" panose="020B0604020202020204" pitchFamily="34" charset="0"/>
                <a:buChar char="•"/>
              </a:pPr>
              <a:r>
                <a:rPr lang="en-GB" sz="1500" dirty="0"/>
                <a:t>Higher sludge haulage and processing cost</a:t>
              </a:r>
            </a:p>
            <a:p>
              <a:pPr marL="285750" indent="-285750">
                <a:buFont typeface="Arial" pitchFamily="34" charset="0"/>
                <a:buChar char="•"/>
              </a:pPr>
              <a:endParaRPr lang="en-US" sz="1600" dirty="0"/>
            </a:p>
          </p:txBody>
        </p:sp>
      </p:grpSp>
      <p:grpSp>
        <p:nvGrpSpPr>
          <p:cNvPr id="4631" name="Group 4630"/>
          <p:cNvGrpSpPr/>
          <p:nvPr/>
        </p:nvGrpSpPr>
        <p:grpSpPr>
          <a:xfrm>
            <a:off x="6126698" y="717019"/>
            <a:ext cx="2889070" cy="3849595"/>
            <a:chOff x="4493802" y="1310640"/>
            <a:chExt cx="3846086" cy="3020805"/>
          </a:xfrm>
        </p:grpSpPr>
        <p:sp>
          <p:nvSpPr>
            <p:cNvPr id="8296" name="Rectangle 8295"/>
            <p:cNvSpPr/>
            <p:nvPr/>
          </p:nvSpPr>
          <p:spPr>
            <a:xfrm>
              <a:off x="4544265" y="1310640"/>
              <a:ext cx="3744000" cy="472063"/>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273050" lvl="0" indent="-273050">
                <a:lnSpc>
                  <a:spcPct val="110000"/>
                </a:lnSpc>
              </a:pPr>
              <a:r>
                <a:rPr lang="nl-NL" sz="1600" b="1" dirty="0"/>
                <a:t>Companies would like to</a:t>
              </a:r>
              <a:endParaRPr lang="en-GB" sz="1600" b="1" dirty="0"/>
            </a:p>
          </p:txBody>
        </p:sp>
        <p:sp>
          <p:nvSpPr>
            <p:cNvPr id="8297" name="Rectangle 8296"/>
            <p:cNvSpPr/>
            <p:nvPr/>
          </p:nvSpPr>
          <p:spPr>
            <a:xfrm>
              <a:off x="4493802" y="1759879"/>
              <a:ext cx="3846086" cy="2571566"/>
            </a:xfrm>
            <a:prstGeom prst="rect">
              <a:avLst/>
            </a:prstGeom>
            <a:solidFill>
              <a:schemeClr val="bg1">
                <a:lumMod val="75000"/>
              </a:schemeClr>
            </a:solidFill>
            <a:ln>
              <a:noFill/>
            </a:ln>
            <a:effectLst>
              <a:outerShdw blurRad="50800" dist="38100" dir="2700000" algn="t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rtlCol="0" anchor="t"/>
            <a:lstStyle/>
            <a:p>
              <a:pPr marL="285750" lvl="0" indent="-285750">
                <a:lnSpc>
                  <a:spcPct val="110000"/>
                </a:lnSpc>
                <a:buFont typeface="Arial" panose="020B0604020202020204" pitchFamily="34" charset="0"/>
                <a:buChar char="•"/>
              </a:pPr>
              <a:r>
                <a:rPr lang="nl-NL" sz="1500" dirty="0"/>
                <a:t>Better manage or reduce water consumption</a:t>
              </a:r>
              <a:endParaRPr lang="en-GB" sz="1500" dirty="0"/>
            </a:p>
            <a:p>
              <a:pPr marL="285750" lvl="0" indent="-285750">
                <a:lnSpc>
                  <a:spcPct val="110000"/>
                </a:lnSpc>
                <a:buFont typeface="Arial" panose="020B0604020202020204" pitchFamily="34" charset="0"/>
                <a:buChar char="•"/>
              </a:pPr>
              <a:r>
                <a:rPr lang="nl-NL" sz="1500" dirty="0"/>
                <a:t>Improve cake dry solids</a:t>
              </a:r>
              <a:endParaRPr lang="en-GB" sz="1500" dirty="0"/>
            </a:p>
            <a:p>
              <a:pPr marL="285750" lvl="0" indent="-285750">
                <a:lnSpc>
                  <a:spcPct val="110000"/>
                </a:lnSpc>
                <a:buFont typeface="Arial" panose="020B0604020202020204" pitchFamily="34" charset="0"/>
                <a:buChar char="•"/>
              </a:pPr>
              <a:r>
                <a:rPr lang="nl-NL" sz="1500" dirty="0"/>
                <a:t>Reduce sludge volume</a:t>
              </a:r>
              <a:endParaRPr lang="en-GB" sz="1500" dirty="0"/>
            </a:p>
            <a:p>
              <a:pPr marL="285750" lvl="0" indent="-285750">
                <a:lnSpc>
                  <a:spcPct val="110000"/>
                </a:lnSpc>
                <a:buFont typeface="Arial" panose="020B0604020202020204" pitchFamily="34" charset="0"/>
                <a:buChar char="•"/>
              </a:pPr>
              <a:r>
                <a:rPr lang="nl-NL" sz="1500" dirty="0"/>
                <a:t>Improve hydraulic load of dewatering equipment</a:t>
              </a:r>
              <a:endParaRPr lang="en-GB" sz="1500" dirty="0"/>
            </a:p>
            <a:p>
              <a:pPr marL="285750" lvl="0" indent="-285750">
                <a:lnSpc>
                  <a:spcPct val="110000"/>
                </a:lnSpc>
                <a:buFont typeface="Arial" panose="020B0604020202020204" pitchFamily="34" charset="0"/>
                <a:buChar char="•"/>
              </a:pPr>
              <a:r>
                <a:rPr lang="nl-NL" sz="1500" dirty="0"/>
                <a:t>Reduce maintenance cost</a:t>
              </a:r>
              <a:endParaRPr lang="en-GB" sz="1500" dirty="0"/>
            </a:p>
            <a:p>
              <a:pPr marL="285750" lvl="0" indent="-285750">
                <a:lnSpc>
                  <a:spcPct val="110000"/>
                </a:lnSpc>
                <a:buFont typeface="Arial" panose="020B0604020202020204" pitchFamily="34" charset="0"/>
                <a:buChar char="•"/>
              </a:pPr>
              <a:r>
                <a:rPr lang="nl-NL" sz="1500" dirty="0"/>
                <a:t>Dose chemical products on demand rather than on sludge volume</a:t>
              </a:r>
              <a:endParaRPr lang="en-GB" sz="1500" dirty="0"/>
            </a:p>
            <a:p>
              <a:pPr marL="285750" indent="-285750">
                <a:buFont typeface="Arial" pitchFamily="34" charset="0"/>
                <a:buChar char="•"/>
              </a:pPr>
              <a:endParaRPr lang="en-US" sz="1600" dirty="0"/>
            </a:p>
          </p:txBody>
        </p:sp>
      </p:grpSp>
      <p:grpSp>
        <p:nvGrpSpPr>
          <p:cNvPr id="8299" name="Group 8298"/>
          <p:cNvGrpSpPr/>
          <p:nvPr/>
        </p:nvGrpSpPr>
        <p:grpSpPr>
          <a:xfrm>
            <a:off x="211119" y="697628"/>
            <a:ext cx="2820967" cy="3878681"/>
            <a:chOff x="4706569" y="1310639"/>
            <a:chExt cx="3515237" cy="4649535"/>
          </a:xfrm>
        </p:grpSpPr>
        <p:sp>
          <p:nvSpPr>
            <p:cNvPr id="8300" name="Rectangle 8299"/>
            <p:cNvSpPr/>
            <p:nvPr/>
          </p:nvSpPr>
          <p:spPr>
            <a:xfrm>
              <a:off x="4706569" y="1310639"/>
              <a:ext cx="3515237" cy="74438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lvl="0" algn="ctr"/>
              <a:r>
                <a:rPr lang="nl-NL" sz="1600" b="1" dirty="0"/>
                <a:t>Common issues in sludge dewatering </a:t>
              </a:r>
              <a:r>
                <a:rPr lang="nl-NL" sz="1600" b="1" dirty="0" smtClean="0"/>
                <a:t>operation</a:t>
              </a:r>
              <a:endParaRPr lang="en-GB" sz="1600" b="1" dirty="0"/>
            </a:p>
          </p:txBody>
        </p:sp>
        <p:sp>
          <p:nvSpPr>
            <p:cNvPr id="8301" name="Rectangle 8300"/>
            <p:cNvSpPr/>
            <p:nvPr/>
          </p:nvSpPr>
          <p:spPr>
            <a:xfrm>
              <a:off x="4706569" y="1963674"/>
              <a:ext cx="3481714" cy="3996500"/>
            </a:xfrm>
            <a:prstGeom prst="rect">
              <a:avLst/>
            </a:prstGeom>
            <a:solidFill>
              <a:schemeClr val="bg1">
                <a:lumMod val="95000"/>
              </a:schemeClr>
            </a:solidFill>
            <a:ln>
              <a:noFill/>
            </a:ln>
            <a:effectLst>
              <a:outerShdw blurRad="50800" dist="38100" dir="2700000" algn="t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rtlCol="0" anchor="t"/>
            <a:lstStyle/>
            <a:p>
              <a:pPr marL="285750" lvl="0" indent="-285750">
                <a:lnSpc>
                  <a:spcPct val="110000"/>
                </a:lnSpc>
                <a:buFont typeface="Arial" panose="020B0604020202020204" pitchFamily="34" charset="0"/>
                <a:buChar char="•"/>
              </a:pPr>
              <a:r>
                <a:rPr lang="en-GB" sz="1500" dirty="0"/>
                <a:t>Low solids content of sludge creating cost to increase</a:t>
              </a:r>
            </a:p>
            <a:p>
              <a:pPr marL="285750" lvl="0" indent="-285750">
                <a:lnSpc>
                  <a:spcPct val="110000"/>
                </a:lnSpc>
                <a:buFont typeface="Arial" panose="020B0604020202020204" pitchFamily="34" charset="0"/>
                <a:buChar char="•"/>
              </a:pPr>
              <a:r>
                <a:rPr lang="en-GB" sz="1500" dirty="0"/>
                <a:t>Poor solids capture in dewatering creating operational issues</a:t>
              </a:r>
            </a:p>
            <a:p>
              <a:pPr marL="285750" lvl="0" indent="-285750">
                <a:lnSpc>
                  <a:spcPct val="110000"/>
                </a:lnSpc>
                <a:buFont typeface="Arial" panose="020B0604020202020204" pitchFamily="34" charset="0"/>
                <a:buChar char="•"/>
              </a:pPr>
              <a:r>
                <a:rPr lang="nl-NL" sz="1500" dirty="0"/>
                <a:t>Production limitations due to inadequate capacity of sludge handling</a:t>
              </a:r>
              <a:endParaRPr lang="en-GB" sz="1500" dirty="0"/>
            </a:p>
            <a:p>
              <a:pPr marL="285750" lvl="0" indent="-285750">
                <a:lnSpc>
                  <a:spcPct val="110000"/>
                </a:lnSpc>
                <a:buFont typeface="Arial" panose="020B0604020202020204" pitchFamily="34" charset="0"/>
                <a:buChar char="•"/>
              </a:pPr>
              <a:r>
                <a:rPr lang="nl-NL" sz="1500" dirty="0"/>
                <a:t>Variable sludge volume and solids content due to fluctuations in incoming wastewater </a:t>
              </a:r>
              <a:endParaRPr lang="en-GB" sz="1500" dirty="0"/>
            </a:p>
            <a:p>
              <a:pPr marL="285750" indent="-285750">
                <a:buFont typeface="Arial" pitchFamily="34" charset="0"/>
                <a:buChar char="•"/>
              </a:pPr>
              <a:endParaRPr lang="en-US" sz="1600" dirty="0"/>
            </a:p>
          </p:txBody>
        </p:sp>
      </p:grpSp>
      <p:sp>
        <p:nvSpPr>
          <p:cNvPr id="8298"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4</a:t>
            </a:fld>
            <a:endParaRPr lang="en-US" dirty="0"/>
          </a:p>
        </p:txBody>
      </p:sp>
    </p:spTree>
    <p:extLst>
      <p:ext uri="{BB962C8B-B14F-4D97-AF65-F5344CB8AC3E}">
        <p14:creationId xmlns:p14="http://schemas.microsoft.com/office/powerpoint/2010/main" val="1274518916"/>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99"/>
                                        </p:tgtEl>
                                        <p:attrNameLst>
                                          <p:attrName>style.visibility</p:attrName>
                                        </p:attrNameLst>
                                      </p:cBhvr>
                                      <p:to>
                                        <p:strVal val="visible"/>
                                      </p:to>
                                    </p:set>
                                    <p:animEffect transition="in" filter="fade">
                                      <p:cBhvr>
                                        <p:cTn id="7" dur="500"/>
                                        <p:tgtEl>
                                          <p:spTgt spid="82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315"/>
                                        </p:tgtEl>
                                        <p:attrNameLst>
                                          <p:attrName>style.visibility</p:attrName>
                                        </p:attrNameLst>
                                      </p:cBhvr>
                                      <p:to>
                                        <p:strVal val="visible"/>
                                      </p:to>
                                    </p:set>
                                    <p:animEffect transition="in" filter="fade">
                                      <p:cBhvr>
                                        <p:cTn id="12" dur="500"/>
                                        <p:tgtEl>
                                          <p:spTgt spid="83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631"/>
                                        </p:tgtEl>
                                        <p:attrNameLst>
                                          <p:attrName>style.visibility</p:attrName>
                                        </p:attrNameLst>
                                      </p:cBhvr>
                                      <p:to>
                                        <p:strVal val="visible"/>
                                      </p:to>
                                    </p:set>
                                    <p:animEffect transition="in" filter="fade">
                                      <p:cBhvr>
                                        <p:cTn id="17" dur="500"/>
                                        <p:tgtEl>
                                          <p:spTgt spid="4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95564" y="766221"/>
            <a:ext cx="8656960" cy="1888325"/>
            <a:chOff x="498764" y="1212127"/>
            <a:chExt cx="8656960" cy="2517766"/>
          </a:xfrm>
        </p:grpSpPr>
        <p:sp>
          <p:nvSpPr>
            <p:cNvPr id="19" name="Text Box 17"/>
            <p:cNvSpPr txBox="1">
              <a:spLocks noChangeAspect="1" noChangeArrowheads="1"/>
            </p:cNvSpPr>
            <p:nvPr/>
          </p:nvSpPr>
          <p:spPr bwMode="auto">
            <a:xfrm>
              <a:off x="5466973" y="1970541"/>
              <a:ext cx="1326317" cy="861774"/>
            </a:xfrm>
            <a:prstGeom prst="rect">
              <a:avLst/>
            </a:prstGeom>
            <a:noFill/>
            <a:ln w="12700" cap="sq">
              <a:noFill/>
              <a:miter lim="800000"/>
              <a:headEnd/>
              <a:tailEnd/>
            </a:ln>
          </p:spPr>
          <p:txBody>
            <a:bodyPr wrap="none" anchor="ctr">
              <a:spAutoFit/>
            </a:bodyPr>
            <a:lstStyle/>
            <a:p>
              <a:pPr algn="ctr"/>
              <a:r>
                <a:rPr lang="en-US" b="1" dirty="0">
                  <a:solidFill>
                    <a:srgbClr val="4D4F53"/>
                  </a:solidFill>
                  <a:latin typeface="Arial"/>
                  <a:ea typeface="Arial Unicode MS" pitchFamily="34" charset="-128"/>
                  <a:cs typeface="Arial Unicode MS" pitchFamily="34" charset="-128"/>
                </a:rPr>
                <a:t>Innovative</a:t>
              </a:r>
            </a:p>
            <a:p>
              <a:pPr algn="ctr"/>
              <a:r>
                <a:rPr lang="en-US" b="1" dirty="0">
                  <a:solidFill>
                    <a:srgbClr val="4D4F53"/>
                  </a:solidFill>
                  <a:latin typeface="Arial"/>
                  <a:ea typeface="Arial Unicode MS" pitchFamily="34" charset="-128"/>
                  <a:cs typeface="Arial Unicode MS" pitchFamily="34" charset="-128"/>
                </a:rPr>
                <a:t>Solutions</a:t>
              </a:r>
            </a:p>
          </p:txBody>
        </p:sp>
        <p:sp>
          <p:nvSpPr>
            <p:cNvPr id="34" name="Text Box 32"/>
            <p:cNvSpPr txBox="1">
              <a:spLocks noChangeAspect="1" noChangeArrowheads="1"/>
            </p:cNvSpPr>
            <p:nvPr/>
          </p:nvSpPr>
          <p:spPr bwMode="auto">
            <a:xfrm>
              <a:off x="3686175" y="1675856"/>
              <a:ext cx="1522723" cy="1456809"/>
            </a:xfrm>
            <a:prstGeom prst="rect">
              <a:avLst/>
            </a:prstGeom>
            <a:noFill/>
            <a:ln w="12700" cap="sq" algn="ctr">
              <a:noFill/>
              <a:miter lim="800000"/>
              <a:headEnd/>
              <a:tailEnd/>
            </a:ln>
          </p:spPr>
          <p:txBody>
            <a:bodyPr wrap="none" anchor="ctr">
              <a:spAutoFit/>
            </a:bodyPr>
            <a:lstStyle/>
            <a:p>
              <a:r>
                <a:rPr lang="en-US" sz="1300" b="1" dirty="0" smtClean="0">
                  <a:solidFill>
                    <a:srgbClr val="000000"/>
                  </a:solidFill>
                  <a:latin typeface="Arial"/>
                  <a:ea typeface="Arial Unicode MS" pitchFamily="34" charset="-128"/>
                  <a:cs typeface="Arial Unicode MS" pitchFamily="34" charset="-128"/>
                </a:rPr>
                <a:t>SERVICES</a:t>
              </a:r>
              <a:endParaRPr lang="en-US" sz="1300" b="1" dirty="0">
                <a:solidFill>
                  <a:srgbClr val="000000"/>
                </a:solidFill>
                <a:latin typeface="Arial"/>
                <a:ea typeface="Arial Unicode MS" pitchFamily="34" charset="-128"/>
                <a:cs typeface="Arial Unicode MS" pitchFamily="34" charset="-128"/>
              </a:endParaRPr>
            </a:p>
            <a:p>
              <a:r>
                <a:rPr lang="en-US" sz="1300" dirty="0">
                  <a:solidFill>
                    <a:srgbClr val="4D4F53"/>
                  </a:solidFill>
                  <a:latin typeface="Arial"/>
                  <a:ea typeface="Arial Unicode MS" pitchFamily="34" charset="-128"/>
                  <a:cs typeface="Arial Unicode MS" pitchFamily="34" charset="-128"/>
                </a:rPr>
                <a:t>Value-Added</a:t>
              </a:r>
            </a:p>
            <a:p>
              <a:r>
                <a:rPr lang="en-US" sz="1300" dirty="0">
                  <a:solidFill>
                    <a:srgbClr val="4D4F53"/>
                  </a:solidFill>
                  <a:latin typeface="Arial"/>
                  <a:ea typeface="Arial Unicode MS" pitchFamily="34" charset="-128"/>
                  <a:cs typeface="Arial Unicode MS" pitchFamily="34" charset="-128"/>
                </a:rPr>
                <a:t>Consulting,</a:t>
              </a:r>
              <a:br>
                <a:rPr lang="en-US" sz="1300" dirty="0">
                  <a:solidFill>
                    <a:srgbClr val="4D4F53"/>
                  </a:solidFill>
                  <a:latin typeface="Arial"/>
                  <a:ea typeface="Arial Unicode MS" pitchFamily="34" charset="-128"/>
                  <a:cs typeface="Arial Unicode MS" pitchFamily="34" charset="-128"/>
                </a:rPr>
              </a:br>
              <a:r>
                <a:rPr lang="en-US" sz="1300" dirty="0">
                  <a:solidFill>
                    <a:srgbClr val="4D4F53"/>
                  </a:solidFill>
                  <a:latin typeface="Arial"/>
                  <a:ea typeface="Arial Unicode MS" pitchFamily="34" charset="-128"/>
                  <a:cs typeface="Arial Unicode MS" pitchFamily="34" charset="-128"/>
                </a:rPr>
                <a:t>Engineering,</a:t>
              </a:r>
            </a:p>
            <a:p>
              <a:r>
                <a:rPr lang="en-US" sz="1300" dirty="0">
                  <a:solidFill>
                    <a:srgbClr val="4D4F53"/>
                  </a:solidFill>
                  <a:latin typeface="Arial"/>
                  <a:ea typeface="Arial Unicode MS" pitchFamily="34" charset="-128"/>
                  <a:cs typeface="Arial Unicode MS" pitchFamily="34" charset="-128"/>
                </a:rPr>
                <a:t>Technical Support</a:t>
              </a:r>
            </a:p>
          </p:txBody>
        </p:sp>
        <p:sp>
          <p:nvSpPr>
            <p:cNvPr id="35" name="Text Box 33"/>
            <p:cNvSpPr txBox="1">
              <a:spLocks noChangeAspect="1" noChangeArrowheads="1"/>
            </p:cNvSpPr>
            <p:nvPr/>
          </p:nvSpPr>
          <p:spPr bwMode="auto">
            <a:xfrm>
              <a:off x="7095318" y="1212127"/>
              <a:ext cx="1871163" cy="923329"/>
            </a:xfrm>
            <a:prstGeom prst="rect">
              <a:avLst/>
            </a:prstGeom>
            <a:noFill/>
            <a:ln w="12700" cap="sq" algn="ctr">
              <a:noFill/>
              <a:miter lim="800000"/>
              <a:headEnd/>
              <a:tailEnd/>
            </a:ln>
          </p:spPr>
          <p:txBody>
            <a:bodyPr wrap="none" anchor="ctr">
              <a:spAutoFit/>
            </a:bodyPr>
            <a:lstStyle/>
            <a:p>
              <a:r>
                <a:rPr lang="en-US" sz="1300" b="1" dirty="0" smtClean="0">
                  <a:solidFill>
                    <a:srgbClr val="000000"/>
                  </a:solidFill>
                  <a:latin typeface="Arial"/>
                  <a:ea typeface="Arial Unicode MS" pitchFamily="34" charset="-128"/>
                  <a:cs typeface="Arial Unicode MS" pitchFamily="34" charset="-128"/>
                </a:rPr>
                <a:t>CONSUMABLES</a:t>
              </a:r>
              <a:endParaRPr lang="en-US" sz="1300" dirty="0">
                <a:solidFill>
                  <a:srgbClr val="4D4F53"/>
                </a:solidFill>
                <a:latin typeface="Arial"/>
                <a:ea typeface="Arial Unicode MS" pitchFamily="34" charset="-128"/>
                <a:cs typeface="Arial Unicode MS" pitchFamily="34" charset="-128"/>
              </a:endParaRPr>
            </a:p>
            <a:p>
              <a:r>
                <a:rPr lang="en-US" sz="1300" dirty="0" smtClean="0">
                  <a:solidFill>
                    <a:srgbClr val="4D4F53"/>
                  </a:solidFill>
                  <a:latin typeface="Arial"/>
                  <a:ea typeface="Arial Unicode MS" pitchFamily="34" charset="-128"/>
                  <a:cs typeface="Arial Unicode MS" pitchFamily="34" charset="-128"/>
                </a:rPr>
                <a:t>Antiscalants, Antifoam,</a:t>
              </a:r>
              <a:endParaRPr lang="en-US" sz="1300" dirty="0">
                <a:solidFill>
                  <a:srgbClr val="4D4F53"/>
                </a:solidFill>
                <a:latin typeface="Arial"/>
                <a:ea typeface="Arial Unicode MS" pitchFamily="34" charset="-128"/>
                <a:cs typeface="Arial Unicode MS" pitchFamily="34" charset="-128"/>
              </a:endParaRPr>
            </a:p>
            <a:p>
              <a:r>
                <a:rPr lang="en-US" sz="1300" dirty="0">
                  <a:solidFill>
                    <a:srgbClr val="4D4F53"/>
                  </a:solidFill>
                  <a:latin typeface="Arial"/>
                  <a:ea typeface="Arial Unicode MS" pitchFamily="34" charset="-128"/>
                  <a:cs typeface="Arial Unicode MS" pitchFamily="34" charset="-128"/>
                </a:rPr>
                <a:t>Water Treatment</a:t>
              </a:r>
            </a:p>
          </p:txBody>
        </p:sp>
        <p:sp>
          <p:nvSpPr>
            <p:cNvPr id="37" name="Text Box 34"/>
            <p:cNvSpPr txBox="1">
              <a:spLocks noChangeAspect="1" noChangeArrowheads="1"/>
            </p:cNvSpPr>
            <p:nvPr/>
          </p:nvSpPr>
          <p:spPr bwMode="auto">
            <a:xfrm>
              <a:off x="7109437" y="2539824"/>
              <a:ext cx="2046287" cy="1190069"/>
            </a:xfrm>
            <a:prstGeom prst="rect">
              <a:avLst/>
            </a:prstGeom>
            <a:noFill/>
            <a:ln w="12700" cap="sq" algn="ctr">
              <a:noFill/>
              <a:miter lim="800000"/>
              <a:headEnd/>
              <a:tailEnd/>
            </a:ln>
          </p:spPr>
          <p:txBody>
            <a:bodyPr anchor="ctr">
              <a:spAutoFit/>
            </a:bodyPr>
            <a:lstStyle/>
            <a:p>
              <a:r>
                <a:rPr lang="en-US" sz="1300" b="1" dirty="0" smtClean="0">
                  <a:solidFill>
                    <a:srgbClr val="000000"/>
                  </a:solidFill>
                  <a:latin typeface="Arial"/>
                  <a:ea typeface="Arial Unicode MS" pitchFamily="34" charset="-128"/>
                  <a:cs typeface="Arial Unicode MS" pitchFamily="34" charset="-128"/>
                </a:rPr>
                <a:t>EQUIPMENT</a:t>
              </a:r>
              <a:endParaRPr lang="en-US" sz="1300" dirty="0">
                <a:solidFill>
                  <a:srgbClr val="4D4F53"/>
                </a:solidFill>
                <a:latin typeface="Arial"/>
                <a:ea typeface="Arial Unicode MS" pitchFamily="34" charset="-128"/>
                <a:cs typeface="Arial Unicode MS" pitchFamily="34" charset="-128"/>
              </a:endParaRPr>
            </a:p>
            <a:p>
              <a:r>
                <a:rPr lang="en-US" sz="1300" dirty="0">
                  <a:solidFill>
                    <a:srgbClr val="4D4F53"/>
                  </a:solidFill>
                  <a:latin typeface="Arial"/>
                  <a:ea typeface="Arial Unicode MS" pitchFamily="34" charset="-128"/>
                  <a:cs typeface="Arial Unicode MS" pitchFamily="34" charset="-128"/>
                </a:rPr>
                <a:t>Feed, Storage &amp; Analysis, Control </a:t>
              </a:r>
              <a:br>
                <a:rPr lang="en-US" sz="1300" dirty="0">
                  <a:solidFill>
                    <a:srgbClr val="4D4F53"/>
                  </a:solidFill>
                  <a:latin typeface="Arial"/>
                  <a:ea typeface="Arial Unicode MS" pitchFamily="34" charset="-128"/>
                  <a:cs typeface="Arial Unicode MS" pitchFamily="34" charset="-128"/>
                </a:rPr>
              </a:br>
              <a:r>
                <a:rPr lang="en-US" sz="1300" dirty="0">
                  <a:solidFill>
                    <a:srgbClr val="4D4F53"/>
                  </a:solidFill>
                  <a:latin typeface="Arial"/>
                  <a:ea typeface="Arial Unicode MS" pitchFamily="34" charset="-128"/>
                  <a:cs typeface="Arial Unicode MS" pitchFamily="34" charset="-128"/>
                </a:rPr>
                <a:t>and Water Treatment</a:t>
              </a:r>
            </a:p>
          </p:txBody>
        </p:sp>
        <p:sp>
          <p:nvSpPr>
            <p:cNvPr id="2" name="Right Arrow 1"/>
            <p:cNvSpPr/>
            <p:nvPr/>
          </p:nvSpPr>
          <p:spPr>
            <a:xfrm>
              <a:off x="498764" y="1828798"/>
              <a:ext cx="2938632" cy="1011822"/>
            </a:xfrm>
            <a:prstGeom prst="rightArrow">
              <a:avLst>
                <a:gd name="adj1" fmla="val 70055"/>
                <a:gd name="adj2" fmla="val 50000"/>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white"/>
                  </a:solidFill>
                </a:rPr>
                <a:t>What Nalco Provides</a:t>
              </a:r>
              <a:endParaRPr lang="en-US" dirty="0">
                <a:solidFill>
                  <a:prstClr val="white"/>
                </a:solidFill>
              </a:endParaRPr>
            </a:p>
          </p:txBody>
        </p:sp>
      </p:grpSp>
      <p:grpSp>
        <p:nvGrpSpPr>
          <p:cNvPr id="5" name="Group 4"/>
          <p:cNvGrpSpPr/>
          <p:nvPr/>
        </p:nvGrpSpPr>
        <p:grpSpPr>
          <a:xfrm>
            <a:off x="293245" y="2626400"/>
            <a:ext cx="8543814" cy="2193122"/>
            <a:chOff x="298008" y="3460292"/>
            <a:chExt cx="8543814" cy="2924162"/>
          </a:xfrm>
        </p:grpSpPr>
        <p:sp>
          <p:nvSpPr>
            <p:cNvPr id="6" name="Text Box 3"/>
            <p:cNvSpPr txBox="1">
              <a:spLocks noChangeAspect="1" noChangeArrowheads="1"/>
            </p:cNvSpPr>
            <p:nvPr/>
          </p:nvSpPr>
          <p:spPr bwMode="auto">
            <a:xfrm>
              <a:off x="578826" y="3493881"/>
              <a:ext cx="1132579" cy="984885"/>
            </a:xfrm>
            <a:prstGeom prst="rect">
              <a:avLst/>
            </a:prstGeom>
            <a:noFill/>
            <a:ln w="12700" cap="sq">
              <a:noFill/>
              <a:miter lim="800000"/>
              <a:headEnd/>
              <a:tailEnd/>
            </a:ln>
          </p:spPr>
          <p:txBody>
            <a:bodyPr wrap="none" anchor="ctr">
              <a:spAutoFit/>
            </a:bodyPr>
            <a:lstStyle/>
            <a:p>
              <a:r>
                <a:rPr lang="en-US" sz="1400" dirty="0">
                  <a:solidFill>
                    <a:srgbClr val="4D4F53"/>
                  </a:solidFill>
                  <a:latin typeface="Arial"/>
                  <a:ea typeface="Arial Unicode MS" pitchFamily="34" charset="-128"/>
                  <a:cs typeface="Arial Unicode MS" pitchFamily="34" charset="-128"/>
                </a:rPr>
                <a:t>Enhanced</a:t>
              </a:r>
              <a:br>
                <a:rPr lang="en-US" sz="1400" dirty="0">
                  <a:solidFill>
                    <a:srgbClr val="4D4F53"/>
                  </a:solidFill>
                  <a:latin typeface="Arial"/>
                  <a:ea typeface="Arial Unicode MS" pitchFamily="34" charset="-128"/>
                  <a:cs typeface="Arial Unicode MS" pitchFamily="34" charset="-128"/>
                </a:rPr>
              </a:br>
              <a:r>
                <a:rPr lang="en-US" sz="1400" dirty="0">
                  <a:solidFill>
                    <a:srgbClr val="4D4F53"/>
                  </a:solidFill>
                  <a:latin typeface="Arial"/>
                  <a:ea typeface="Arial Unicode MS" pitchFamily="34" charset="-128"/>
                  <a:cs typeface="Arial Unicode MS" pitchFamily="34" charset="-128"/>
                </a:rPr>
                <a:t>Competitive</a:t>
              </a:r>
              <a:br>
                <a:rPr lang="en-US" sz="1400" dirty="0">
                  <a:solidFill>
                    <a:srgbClr val="4D4F53"/>
                  </a:solidFill>
                  <a:latin typeface="Arial"/>
                  <a:ea typeface="Arial Unicode MS" pitchFamily="34" charset="-128"/>
                  <a:cs typeface="Arial Unicode MS" pitchFamily="34" charset="-128"/>
                </a:rPr>
              </a:br>
              <a:r>
                <a:rPr lang="en-US" sz="1400" dirty="0">
                  <a:solidFill>
                    <a:srgbClr val="4D4F53"/>
                  </a:solidFill>
                  <a:latin typeface="Arial"/>
                  <a:ea typeface="Arial Unicode MS" pitchFamily="34" charset="-128"/>
                  <a:cs typeface="Arial Unicode MS" pitchFamily="34" charset="-128"/>
                </a:rPr>
                <a:t>Advantage</a:t>
              </a:r>
            </a:p>
          </p:txBody>
        </p:sp>
        <p:sp>
          <p:nvSpPr>
            <p:cNvPr id="7" name="Text Box 4"/>
            <p:cNvSpPr txBox="1">
              <a:spLocks noChangeAspect="1" noChangeArrowheads="1"/>
            </p:cNvSpPr>
            <p:nvPr/>
          </p:nvSpPr>
          <p:spPr bwMode="auto">
            <a:xfrm>
              <a:off x="3239150" y="3546868"/>
              <a:ext cx="1467068" cy="410369"/>
            </a:xfrm>
            <a:prstGeom prst="rect">
              <a:avLst/>
            </a:prstGeom>
            <a:noFill/>
            <a:ln w="12700" cap="sq">
              <a:noFill/>
              <a:miter lim="800000"/>
              <a:headEnd/>
              <a:tailEnd/>
            </a:ln>
          </p:spPr>
          <p:txBody>
            <a:bodyPr wrap="none" anchor="ctr">
              <a:spAutoFit/>
            </a:bodyPr>
            <a:lstStyle/>
            <a:p>
              <a:r>
                <a:rPr lang="en-US" sz="1400" dirty="0">
                  <a:solidFill>
                    <a:srgbClr val="4D4F53"/>
                  </a:solidFill>
                  <a:latin typeface="Arial"/>
                  <a:ea typeface="Arial Unicode MS" pitchFamily="34" charset="-128"/>
                  <a:cs typeface="Arial Unicode MS" pitchFamily="34" charset="-128"/>
                </a:rPr>
                <a:t>Asset Reliability</a:t>
              </a:r>
            </a:p>
          </p:txBody>
        </p:sp>
        <p:sp>
          <p:nvSpPr>
            <p:cNvPr id="8" name="Text Box 5"/>
            <p:cNvSpPr txBox="1">
              <a:spLocks noChangeAspect="1" noChangeArrowheads="1"/>
            </p:cNvSpPr>
            <p:nvPr/>
          </p:nvSpPr>
          <p:spPr bwMode="auto">
            <a:xfrm>
              <a:off x="3519488" y="4281274"/>
              <a:ext cx="1212529" cy="984885"/>
            </a:xfrm>
            <a:prstGeom prst="rect">
              <a:avLst/>
            </a:prstGeom>
            <a:noFill/>
            <a:ln w="12700" cap="sq">
              <a:noFill/>
              <a:miter lim="800000"/>
              <a:headEnd/>
              <a:tailEnd/>
            </a:ln>
          </p:spPr>
          <p:txBody>
            <a:bodyPr wrap="none" anchor="ctr">
              <a:spAutoFit/>
            </a:bodyPr>
            <a:lstStyle/>
            <a:p>
              <a:r>
                <a:rPr lang="en-US" sz="1400" dirty="0">
                  <a:solidFill>
                    <a:srgbClr val="4D4F53"/>
                  </a:solidFill>
                  <a:latin typeface="Arial"/>
                  <a:ea typeface="Arial Unicode MS" pitchFamily="34" charset="-128"/>
                  <a:cs typeface="Arial Unicode MS" pitchFamily="34" charset="-128"/>
                </a:rPr>
                <a:t>Decreased</a:t>
              </a:r>
              <a:br>
                <a:rPr lang="en-US" sz="1400" dirty="0">
                  <a:solidFill>
                    <a:srgbClr val="4D4F53"/>
                  </a:solidFill>
                  <a:latin typeface="Arial"/>
                  <a:ea typeface="Arial Unicode MS" pitchFamily="34" charset="-128"/>
                  <a:cs typeface="Arial Unicode MS" pitchFamily="34" charset="-128"/>
                </a:rPr>
              </a:br>
              <a:r>
                <a:rPr lang="en-US" sz="1400" dirty="0">
                  <a:solidFill>
                    <a:srgbClr val="4D4F53"/>
                  </a:solidFill>
                  <a:latin typeface="Arial"/>
                  <a:ea typeface="Arial Unicode MS" pitchFamily="34" charset="-128"/>
                  <a:cs typeface="Arial Unicode MS" pitchFamily="34" charset="-128"/>
                </a:rPr>
                <a:t>Total Cost</a:t>
              </a:r>
            </a:p>
            <a:p>
              <a:r>
                <a:rPr lang="en-US" sz="1400" dirty="0">
                  <a:solidFill>
                    <a:srgbClr val="4D4F53"/>
                  </a:solidFill>
                  <a:latin typeface="Arial"/>
                  <a:ea typeface="Arial Unicode MS" pitchFamily="34" charset="-128"/>
                  <a:cs typeface="Arial Unicode MS" pitchFamily="34" charset="-128"/>
                </a:rPr>
                <a:t>Of Operation</a:t>
              </a:r>
            </a:p>
          </p:txBody>
        </p:sp>
        <p:sp>
          <p:nvSpPr>
            <p:cNvPr id="9" name="Text Box 6"/>
            <p:cNvSpPr txBox="1">
              <a:spLocks noChangeAspect="1" noChangeArrowheads="1"/>
            </p:cNvSpPr>
            <p:nvPr/>
          </p:nvSpPr>
          <p:spPr bwMode="auto">
            <a:xfrm>
              <a:off x="2052611" y="5399569"/>
              <a:ext cx="2133600" cy="984885"/>
            </a:xfrm>
            <a:prstGeom prst="rect">
              <a:avLst/>
            </a:prstGeom>
            <a:noFill/>
            <a:ln w="12700" cap="sq">
              <a:noFill/>
              <a:miter lim="800000"/>
              <a:headEnd/>
              <a:tailEnd/>
            </a:ln>
          </p:spPr>
          <p:txBody>
            <a:bodyPr anchor="ctr">
              <a:spAutoFit/>
            </a:bodyPr>
            <a:lstStyle/>
            <a:p>
              <a:pPr algn="r"/>
              <a:r>
                <a:rPr lang="en-US" sz="1400" dirty="0">
                  <a:solidFill>
                    <a:srgbClr val="4D4F53"/>
                  </a:solidFill>
                  <a:latin typeface="Arial"/>
                  <a:ea typeface="Arial Unicode MS" pitchFamily="34" charset="-128"/>
                  <a:cs typeface="Arial Unicode MS" pitchFamily="34" charset="-128"/>
                </a:rPr>
                <a:t> Improved</a:t>
              </a:r>
            </a:p>
            <a:p>
              <a:pPr algn="r"/>
              <a:r>
                <a:rPr lang="en-US" sz="1400" dirty="0">
                  <a:solidFill>
                    <a:srgbClr val="4D4F53"/>
                  </a:solidFill>
                  <a:latin typeface="Arial"/>
                  <a:ea typeface="Arial Unicode MS" pitchFamily="34" charset="-128"/>
                  <a:cs typeface="Arial Unicode MS" pitchFamily="34" charset="-128"/>
                </a:rPr>
                <a:t>Operating and</a:t>
              </a:r>
            </a:p>
            <a:p>
              <a:pPr algn="r"/>
              <a:r>
                <a:rPr lang="en-US" sz="1400" dirty="0">
                  <a:solidFill>
                    <a:srgbClr val="4D4F53"/>
                  </a:solidFill>
                  <a:latin typeface="Arial"/>
                  <a:ea typeface="Arial Unicode MS" pitchFamily="34" charset="-128"/>
                  <a:cs typeface="Arial Unicode MS" pitchFamily="34" charset="-128"/>
                </a:rPr>
                <a:t>Production Efficiencies</a:t>
              </a:r>
            </a:p>
          </p:txBody>
        </p:sp>
        <p:sp>
          <p:nvSpPr>
            <p:cNvPr id="10" name="Text Box 7"/>
            <p:cNvSpPr txBox="1">
              <a:spLocks noChangeAspect="1" noChangeArrowheads="1"/>
            </p:cNvSpPr>
            <p:nvPr/>
          </p:nvSpPr>
          <p:spPr bwMode="auto">
            <a:xfrm>
              <a:off x="298008" y="4610162"/>
              <a:ext cx="1441420" cy="1272142"/>
            </a:xfrm>
            <a:prstGeom prst="rect">
              <a:avLst/>
            </a:prstGeom>
            <a:noFill/>
            <a:ln w="12700" cap="sq">
              <a:noFill/>
              <a:miter lim="800000"/>
              <a:headEnd/>
              <a:tailEnd/>
            </a:ln>
          </p:spPr>
          <p:txBody>
            <a:bodyPr wrap="none" anchor="ctr">
              <a:spAutoFit/>
            </a:bodyPr>
            <a:lstStyle/>
            <a:p>
              <a:r>
                <a:rPr lang="en-US" sz="1400" dirty="0">
                  <a:solidFill>
                    <a:srgbClr val="4D4F53"/>
                  </a:solidFill>
                  <a:latin typeface="Arial"/>
                  <a:ea typeface="Arial Unicode MS" pitchFamily="34" charset="-128"/>
                  <a:cs typeface="Arial Unicode MS" pitchFamily="34" charset="-128"/>
                </a:rPr>
                <a:t>Minimized</a:t>
              </a:r>
            </a:p>
            <a:p>
              <a:r>
                <a:rPr lang="en-US" sz="1400" dirty="0">
                  <a:solidFill>
                    <a:srgbClr val="4D4F53"/>
                  </a:solidFill>
                  <a:latin typeface="Arial"/>
                  <a:ea typeface="Arial Unicode MS" pitchFamily="34" charset="-128"/>
                  <a:cs typeface="Arial Unicode MS" pitchFamily="34" charset="-128"/>
                </a:rPr>
                <a:t>Environmental</a:t>
              </a:r>
              <a:br>
                <a:rPr lang="en-US" sz="1400" dirty="0">
                  <a:solidFill>
                    <a:srgbClr val="4D4F53"/>
                  </a:solidFill>
                  <a:latin typeface="Arial"/>
                  <a:ea typeface="Arial Unicode MS" pitchFamily="34" charset="-128"/>
                  <a:cs typeface="Arial Unicode MS" pitchFamily="34" charset="-128"/>
                </a:rPr>
              </a:br>
              <a:r>
                <a:rPr lang="en-US" sz="1400" dirty="0">
                  <a:solidFill>
                    <a:srgbClr val="4D4F53"/>
                  </a:solidFill>
                  <a:latin typeface="Arial"/>
                  <a:ea typeface="Arial Unicode MS" pitchFamily="34" charset="-128"/>
                  <a:cs typeface="Arial Unicode MS" pitchFamily="34" charset="-128"/>
                </a:rPr>
                <a:t>Health &amp; Safety</a:t>
              </a:r>
            </a:p>
            <a:p>
              <a:r>
                <a:rPr lang="en-US" sz="1400" dirty="0">
                  <a:solidFill>
                    <a:srgbClr val="4D4F53"/>
                  </a:solidFill>
                  <a:latin typeface="Arial"/>
                  <a:ea typeface="Arial Unicode MS" pitchFamily="34" charset="-128"/>
                  <a:cs typeface="Arial Unicode MS" pitchFamily="34" charset="-128"/>
                </a:rPr>
                <a:t>Concerns</a:t>
              </a:r>
            </a:p>
          </p:txBody>
        </p:sp>
        <p:sp>
          <p:nvSpPr>
            <p:cNvPr id="20" name="Text Box 18"/>
            <p:cNvSpPr txBox="1">
              <a:spLocks noChangeAspect="1" noChangeArrowheads="1"/>
            </p:cNvSpPr>
            <p:nvPr/>
          </p:nvSpPr>
          <p:spPr bwMode="auto">
            <a:xfrm>
              <a:off x="1890486" y="4339552"/>
              <a:ext cx="1262523" cy="861774"/>
            </a:xfrm>
            <a:prstGeom prst="rect">
              <a:avLst/>
            </a:prstGeom>
            <a:noFill/>
            <a:ln w="12700" cap="sq">
              <a:noFill/>
              <a:miter lim="800000"/>
              <a:headEnd/>
              <a:tailEnd/>
            </a:ln>
          </p:spPr>
          <p:txBody>
            <a:bodyPr wrap="none" anchor="ctr">
              <a:spAutoFit/>
            </a:bodyPr>
            <a:lstStyle/>
            <a:p>
              <a:pPr algn="ctr"/>
              <a:r>
                <a:rPr lang="en-US" b="1" dirty="0" smtClean="0">
                  <a:solidFill>
                    <a:srgbClr val="4D4F53"/>
                  </a:solidFill>
                  <a:latin typeface="Arial"/>
                  <a:ea typeface="Arial Unicode MS" pitchFamily="34" charset="-128"/>
                  <a:cs typeface="Arial Unicode MS" pitchFamily="34" charset="-128"/>
                </a:rPr>
                <a:t>Increased </a:t>
              </a:r>
            </a:p>
            <a:p>
              <a:pPr algn="ctr"/>
              <a:r>
                <a:rPr lang="en-US" b="1" dirty="0" smtClean="0">
                  <a:solidFill>
                    <a:srgbClr val="4D4F53"/>
                  </a:solidFill>
                  <a:latin typeface="Arial"/>
                  <a:ea typeface="Arial Unicode MS" pitchFamily="34" charset="-128"/>
                  <a:cs typeface="Arial Unicode MS" pitchFamily="34" charset="-128"/>
                </a:rPr>
                <a:t>ROI</a:t>
              </a:r>
              <a:endParaRPr lang="en-US" b="1" dirty="0">
                <a:solidFill>
                  <a:srgbClr val="4D4F53"/>
                </a:solidFill>
                <a:latin typeface="Arial"/>
                <a:ea typeface="Arial Unicode MS" pitchFamily="34" charset="-128"/>
                <a:cs typeface="Arial Unicode MS" pitchFamily="34" charset="-128"/>
              </a:endParaRPr>
            </a:p>
          </p:txBody>
        </p:sp>
        <p:sp>
          <p:nvSpPr>
            <p:cNvPr id="27" name="Line 25"/>
            <p:cNvSpPr>
              <a:spLocks noChangeShapeType="1"/>
            </p:cNvSpPr>
            <p:nvPr/>
          </p:nvSpPr>
          <p:spPr bwMode="auto">
            <a:xfrm>
              <a:off x="353460" y="3460292"/>
              <a:ext cx="8488362" cy="0"/>
            </a:xfrm>
            <a:prstGeom prst="line">
              <a:avLst/>
            </a:prstGeom>
            <a:ln>
              <a:headEnd/>
              <a:tailEnd/>
            </a:ln>
          </p:spPr>
          <p:style>
            <a:lnRef idx="1">
              <a:schemeClr val="accent1"/>
            </a:lnRef>
            <a:fillRef idx="0">
              <a:schemeClr val="accent1"/>
            </a:fillRef>
            <a:effectRef idx="0">
              <a:schemeClr val="accent1"/>
            </a:effectRef>
            <a:fontRef idx="minor">
              <a:schemeClr val="tx1"/>
            </a:fontRef>
          </p:style>
          <p:txBody>
            <a:bodyPr/>
            <a:lstStyle/>
            <a:p>
              <a:endParaRPr lang="en-US">
                <a:solidFill>
                  <a:srgbClr val="4D4F53"/>
                </a:solidFill>
              </a:endParaRPr>
            </a:p>
          </p:txBody>
        </p:sp>
        <p:sp>
          <p:nvSpPr>
            <p:cNvPr id="39" name="Left Arrow 38"/>
            <p:cNvSpPr/>
            <p:nvPr/>
          </p:nvSpPr>
          <p:spPr>
            <a:xfrm>
              <a:off x="5118265" y="4447273"/>
              <a:ext cx="2981107" cy="1095800"/>
            </a:xfrm>
            <a:prstGeom prst="leftArrow">
              <a:avLst>
                <a:gd name="adj1" fmla="val 65708"/>
                <a:gd name="adj2" fmla="val 50000"/>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white"/>
                  </a:solidFill>
                </a:rPr>
                <a:t>What Customers Receive</a:t>
              </a:r>
              <a:endParaRPr lang="en-US" dirty="0">
                <a:solidFill>
                  <a:prstClr val="white"/>
                </a:solidFill>
              </a:endParaRPr>
            </a:p>
          </p:txBody>
        </p:sp>
      </p:grpSp>
      <p:sp>
        <p:nvSpPr>
          <p:cNvPr id="28" name="Title 1"/>
          <p:cNvSpPr>
            <a:spLocks noGrp="1"/>
          </p:cNvSpPr>
          <p:nvPr>
            <p:ph type="title"/>
          </p:nvPr>
        </p:nvSpPr>
        <p:spPr>
          <a:xfrm>
            <a:off x="333375" y="188794"/>
            <a:ext cx="8534400" cy="569119"/>
          </a:xfrm>
        </p:spPr>
        <p:txBody>
          <a:bodyPr/>
          <a:lstStyle/>
          <a:p>
            <a:pPr algn="ctr"/>
            <a:r>
              <a:rPr lang="en-GB" sz="2800" dirty="0" smtClean="0"/>
              <a:t>How Nalco’s Solutions Help Meet Your Challenges</a:t>
            </a:r>
            <a:endParaRPr lang="en-US" sz="2800" dirty="0"/>
          </a:p>
        </p:txBody>
      </p:sp>
      <p:sp>
        <p:nvSpPr>
          <p:cNvPr id="26"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5</a:t>
            </a:fld>
            <a:endParaRPr lang="en-US" dirty="0"/>
          </a:p>
        </p:txBody>
      </p:sp>
      <p:sp>
        <p:nvSpPr>
          <p:cNvPr id="36" name="Freeform 13"/>
          <p:cNvSpPr>
            <a:spLocks/>
          </p:cNvSpPr>
          <p:nvPr/>
        </p:nvSpPr>
        <p:spPr bwMode="auto">
          <a:xfrm rot="13044640">
            <a:off x="2087562" y="5164436"/>
            <a:ext cx="869950" cy="709612"/>
          </a:xfrm>
          <a:custGeom>
            <a:avLst/>
            <a:gdLst/>
            <a:ahLst/>
            <a:cxnLst>
              <a:cxn ang="0">
                <a:pos x="774" y="82"/>
              </a:cxn>
              <a:cxn ang="0">
                <a:pos x="731" y="0"/>
              </a:cxn>
              <a:cxn ang="0">
                <a:pos x="1095" y="154"/>
              </a:cxn>
              <a:cxn ang="0">
                <a:pos x="827" y="392"/>
              </a:cxn>
              <a:cxn ang="0">
                <a:pos x="827" y="304"/>
              </a:cxn>
              <a:cxn ang="0">
                <a:pos x="768" y="325"/>
              </a:cxn>
              <a:cxn ang="0">
                <a:pos x="678" y="364"/>
              </a:cxn>
              <a:cxn ang="0">
                <a:pos x="606" y="406"/>
              </a:cxn>
              <a:cxn ang="0">
                <a:pos x="534" y="454"/>
              </a:cxn>
              <a:cxn ang="0">
                <a:pos x="474" y="505"/>
              </a:cxn>
              <a:cxn ang="0">
                <a:pos x="411" y="568"/>
              </a:cxn>
              <a:cxn ang="0">
                <a:pos x="363" y="624"/>
              </a:cxn>
              <a:cxn ang="0">
                <a:pos x="309" y="706"/>
              </a:cxn>
              <a:cxn ang="0">
                <a:pos x="261" y="802"/>
              </a:cxn>
              <a:cxn ang="0">
                <a:pos x="225" y="895"/>
              </a:cxn>
              <a:cxn ang="0">
                <a:pos x="0" y="832"/>
              </a:cxn>
              <a:cxn ang="0">
                <a:pos x="27" y="752"/>
              </a:cxn>
              <a:cxn ang="0">
                <a:pos x="63" y="664"/>
              </a:cxn>
              <a:cxn ang="0">
                <a:pos x="126" y="559"/>
              </a:cxn>
              <a:cxn ang="0">
                <a:pos x="174" y="487"/>
              </a:cxn>
              <a:cxn ang="0">
                <a:pos x="235" y="416"/>
              </a:cxn>
              <a:cxn ang="0">
                <a:pos x="299" y="344"/>
              </a:cxn>
              <a:cxn ang="0">
                <a:pos x="395" y="264"/>
              </a:cxn>
              <a:cxn ang="0">
                <a:pos x="489" y="205"/>
              </a:cxn>
              <a:cxn ang="0">
                <a:pos x="570" y="160"/>
              </a:cxn>
              <a:cxn ang="0">
                <a:pos x="657" y="121"/>
              </a:cxn>
              <a:cxn ang="0">
                <a:pos x="774" y="82"/>
              </a:cxn>
            </a:cxnLst>
            <a:rect l="0" t="0" r="r" b="b"/>
            <a:pathLst>
              <a:path w="1095" h="895">
                <a:moveTo>
                  <a:pt x="774" y="82"/>
                </a:moveTo>
                <a:lnTo>
                  <a:pt x="731" y="0"/>
                </a:lnTo>
                <a:lnTo>
                  <a:pt x="1095" y="154"/>
                </a:lnTo>
                <a:lnTo>
                  <a:pt x="827" y="392"/>
                </a:lnTo>
                <a:lnTo>
                  <a:pt x="827" y="304"/>
                </a:lnTo>
                <a:lnTo>
                  <a:pt x="768" y="325"/>
                </a:lnTo>
                <a:lnTo>
                  <a:pt x="678" y="364"/>
                </a:lnTo>
                <a:lnTo>
                  <a:pt x="606" y="406"/>
                </a:lnTo>
                <a:lnTo>
                  <a:pt x="534" y="454"/>
                </a:lnTo>
                <a:lnTo>
                  <a:pt x="474" y="505"/>
                </a:lnTo>
                <a:lnTo>
                  <a:pt x="411" y="568"/>
                </a:lnTo>
                <a:lnTo>
                  <a:pt x="363" y="624"/>
                </a:lnTo>
                <a:lnTo>
                  <a:pt x="309" y="706"/>
                </a:lnTo>
                <a:lnTo>
                  <a:pt x="261" y="802"/>
                </a:lnTo>
                <a:lnTo>
                  <a:pt x="225" y="895"/>
                </a:lnTo>
                <a:lnTo>
                  <a:pt x="0" y="832"/>
                </a:lnTo>
                <a:lnTo>
                  <a:pt x="27" y="752"/>
                </a:lnTo>
                <a:lnTo>
                  <a:pt x="63" y="664"/>
                </a:lnTo>
                <a:lnTo>
                  <a:pt x="126" y="559"/>
                </a:lnTo>
                <a:lnTo>
                  <a:pt x="174" y="487"/>
                </a:lnTo>
                <a:lnTo>
                  <a:pt x="235" y="416"/>
                </a:lnTo>
                <a:lnTo>
                  <a:pt x="299" y="344"/>
                </a:lnTo>
                <a:lnTo>
                  <a:pt x="395" y="264"/>
                </a:lnTo>
                <a:lnTo>
                  <a:pt x="489" y="205"/>
                </a:lnTo>
                <a:lnTo>
                  <a:pt x="570" y="160"/>
                </a:lnTo>
                <a:lnTo>
                  <a:pt x="657" y="121"/>
                </a:lnTo>
                <a:lnTo>
                  <a:pt x="774" y="82"/>
                </a:lnTo>
                <a:close/>
              </a:path>
            </a:pathLst>
          </a:custGeom>
          <a:ln>
            <a:headEnd/>
            <a:tailEnd/>
          </a:ln>
        </p:spPr>
        <p:style>
          <a:lnRef idx="1">
            <a:schemeClr val="accent1"/>
          </a:lnRef>
          <a:fillRef idx="3">
            <a:schemeClr val="accent1"/>
          </a:fillRef>
          <a:effectRef idx="2">
            <a:schemeClr val="accent1"/>
          </a:effectRef>
          <a:fontRef idx="minor">
            <a:schemeClr val="lt1"/>
          </a:fontRef>
        </p:style>
        <p:txBody>
          <a:bodyPr anchor="ctr">
            <a:spAutoFit/>
          </a:bodyPr>
          <a:lstStyle/>
          <a:p>
            <a:pPr>
              <a:defRPr/>
            </a:pPr>
            <a:endParaRPr lang="en-US">
              <a:solidFill>
                <a:prstClr val="white"/>
              </a:solidFill>
            </a:endParaRPr>
          </a:p>
        </p:txBody>
      </p:sp>
      <p:sp>
        <p:nvSpPr>
          <p:cNvPr id="38" name="Freeform 9"/>
          <p:cNvSpPr>
            <a:spLocks/>
          </p:cNvSpPr>
          <p:nvPr/>
        </p:nvSpPr>
        <p:spPr bwMode="auto">
          <a:xfrm>
            <a:off x="1631743" y="2620512"/>
            <a:ext cx="869950" cy="711200"/>
          </a:xfrm>
          <a:custGeom>
            <a:avLst/>
            <a:gdLst/>
            <a:ahLst/>
            <a:cxnLst>
              <a:cxn ang="0">
                <a:pos x="774" y="82"/>
              </a:cxn>
              <a:cxn ang="0">
                <a:pos x="731" y="0"/>
              </a:cxn>
              <a:cxn ang="0">
                <a:pos x="1095" y="154"/>
              </a:cxn>
              <a:cxn ang="0">
                <a:pos x="827" y="392"/>
              </a:cxn>
              <a:cxn ang="0">
                <a:pos x="827" y="304"/>
              </a:cxn>
              <a:cxn ang="0">
                <a:pos x="768" y="325"/>
              </a:cxn>
              <a:cxn ang="0">
                <a:pos x="678" y="364"/>
              </a:cxn>
              <a:cxn ang="0">
                <a:pos x="606" y="406"/>
              </a:cxn>
              <a:cxn ang="0">
                <a:pos x="534" y="454"/>
              </a:cxn>
              <a:cxn ang="0">
                <a:pos x="474" y="505"/>
              </a:cxn>
              <a:cxn ang="0">
                <a:pos x="411" y="568"/>
              </a:cxn>
              <a:cxn ang="0">
                <a:pos x="363" y="624"/>
              </a:cxn>
              <a:cxn ang="0">
                <a:pos x="309" y="706"/>
              </a:cxn>
              <a:cxn ang="0">
                <a:pos x="261" y="802"/>
              </a:cxn>
              <a:cxn ang="0">
                <a:pos x="225" y="895"/>
              </a:cxn>
              <a:cxn ang="0">
                <a:pos x="0" y="832"/>
              </a:cxn>
              <a:cxn ang="0">
                <a:pos x="27" y="752"/>
              </a:cxn>
              <a:cxn ang="0">
                <a:pos x="63" y="664"/>
              </a:cxn>
              <a:cxn ang="0">
                <a:pos x="126" y="559"/>
              </a:cxn>
              <a:cxn ang="0">
                <a:pos x="174" y="487"/>
              </a:cxn>
              <a:cxn ang="0">
                <a:pos x="235" y="416"/>
              </a:cxn>
              <a:cxn ang="0">
                <a:pos x="299" y="344"/>
              </a:cxn>
              <a:cxn ang="0">
                <a:pos x="395" y="264"/>
              </a:cxn>
              <a:cxn ang="0">
                <a:pos x="489" y="205"/>
              </a:cxn>
              <a:cxn ang="0">
                <a:pos x="570" y="160"/>
              </a:cxn>
              <a:cxn ang="0">
                <a:pos x="657" y="121"/>
              </a:cxn>
              <a:cxn ang="0">
                <a:pos x="774" y="82"/>
              </a:cxn>
            </a:cxnLst>
            <a:rect l="0" t="0" r="r" b="b"/>
            <a:pathLst>
              <a:path w="1095" h="895">
                <a:moveTo>
                  <a:pt x="774" y="82"/>
                </a:moveTo>
                <a:lnTo>
                  <a:pt x="731" y="0"/>
                </a:lnTo>
                <a:lnTo>
                  <a:pt x="1095" y="154"/>
                </a:lnTo>
                <a:lnTo>
                  <a:pt x="827" y="392"/>
                </a:lnTo>
                <a:lnTo>
                  <a:pt x="827" y="304"/>
                </a:lnTo>
                <a:lnTo>
                  <a:pt x="768" y="325"/>
                </a:lnTo>
                <a:lnTo>
                  <a:pt x="678" y="364"/>
                </a:lnTo>
                <a:lnTo>
                  <a:pt x="606" y="406"/>
                </a:lnTo>
                <a:lnTo>
                  <a:pt x="534" y="454"/>
                </a:lnTo>
                <a:lnTo>
                  <a:pt x="474" y="505"/>
                </a:lnTo>
                <a:lnTo>
                  <a:pt x="411" y="568"/>
                </a:lnTo>
                <a:lnTo>
                  <a:pt x="363" y="624"/>
                </a:lnTo>
                <a:lnTo>
                  <a:pt x="309" y="706"/>
                </a:lnTo>
                <a:lnTo>
                  <a:pt x="261" y="802"/>
                </a:lnTo>
                <a:lnTo>
                  <a:pt x="225" y="895"/>
                </a:lnTo>
                <a:lnTo>
                  <a:pt x="0" y="832"/>
                </a:lnTo>
                <a:lnTo>
                  <a:pt x="27" y="752"/>
                </a:lnTo>
                <a:lnTo>
                  <a:pt x="63" y="664"/>
                </a:lnTo>
                <a:lnTo>
                  <a:pt x="126" y="559"/>
                </a:lnTo>
                <a:lnTo>
                  <a:pt x="174" y="487"/>
                </a:lnTo>
                <a:lnTo>
                  <a:pt x="235" y="416"/>
                </a:lnTo>
                <a:lnTo>
                  <a:pt x="299" y="344"/>
                </a:lnTo>
                <a:lnTo>
                  <a:pt x="395" y="264"/>
                </a:lnTo>
                <a:lnTo>
                  <a:pt x="489" y="205"/>
                </a:lnTo>
                <a:lnTo>
                  <a:pt x="570" y="160"/>
                </a:lnTo>
                <a:lnTo>
                  <a:pt x="657" y="121"/>
                </a:lnTo>
                <a:lnTo>
                  <a:pt x="774" y="82"/>
                </a:lnTo>
                <a:close/>
              </a:path>
            </a:pathLst>
          </a:custGeom>
          <a:solidFill>
            <a:schemeClr val="accent1"/>
          </a:solidFill>
          <a:ln w="9525" cap="flat" cmpd="sng">
            <a:noFill/>
            <a:prstDash val="solid"/>
            <a:round/>
            <a:headEnd/>
            <a:tailEnd/>
          </a:ln>
          <a:effectLst>
            <a:outerShdw dist="35921" dir="2700000" algn="ctr" rotWithShape="0">
              <a:srgbClr val="CCCCCC"/>
            </a:outerShdw>
          </a:effectLst>
        </p:spPr>
        <p:txBody>
          <a:bodyPr anchor="ctr">
            <a:spAutoFit/>
          </a:bodyPr>
          <a:lstStyle/>
          <a:p>
            <a:pPr>
              <a:defRPr/>
            </a:pPr>
            <a:endParaRPr lang="en-US">
              <a:solidFill>
                <a:srgbClr val="4D4F53"/>
              </a:solidFill>
              <a:latin typeface="Arial" pitchFamily="34" charset="0"/>
              <a:ea typeface="Arial Unicode MS" pitchFamily="34" charset="-128"/>
              <a:cs typeface="Arial" pitchFamily="34" charset="0"/>
            </a:endParaRPr>
          </a:p>
        </p:txBody>
      </p:sp>
      <p:sp>
        <p:nvSpPr>
          <p:cNvPr id="40" name="Freeform 10"/>
          <p:cNvSpPr>
            <a:spLocks/>
          </p:cNvSpPr>
          <p:nvPr/>
        </p:nvSpPr>
        <p:spPr bwMode="auto">
          <a:xfrm rot="4273141">
            <a:off x="2479468" y="2610987"/>
            <a:ext cx="869950" cy="711200"/>
          </a:xfrm>
          <a:custGeom>
            <a:avLst/>
            <a:gdLst/>
            <a:ahLst/>
            <a:cxnLst>
              <a:cxn ang="0">
                <a:pos x="774" y="82"/>
              </a:cxn>
              <a:cxn ang="0">
                <a:pos x="731" y="0"/>
              </a:cxn>
              <a:cxn ang="0">
                <a:pos x="1095" y="154"/>
              </a:cxn>
              <a:cxn ang="0">
                <a:pos x="827" y="392"/>
              </a:cxn>
              <a:cxn ang="0">
                <a:pos x="827" y="304"/>
              </a:cxn>
              <a:cxn ang="0">
                <a:pos x="768" y="325"/>
              </a:cxn>
              <a:cxn ang="0">
                <a:pos x="678" y="364"/>
              </a:cxn>
              <a:cxn ang="0">
                <a:pos x="606" y="406"/>
              </a:cxn>
              <a:cxn ang="0">
                <a:pos x="534" y="454"/>
              </a:cxn>
              <a:cxn ang="0">
                <a:pos x="474" y="505"/>
              </a:cxn>
              <a:cxn ang="0">
                <a:pos x="411" y="568"/>
              </a:cxn>
              <a:cxn ang="0">
                <a:pos x="363" y="624"/>
              </a:cxn>
              <a:cxn ang="0">
                <a:pos x="309" y="706"/>
              </a:cxn>
              <a:cxn ang="0">
                <a:pos x="261" y="802"/>
              </a:cxn>
              <a:cxn ang="0">
                <a:pos x="225" y="895"/>
              </a:cxn>
              <a:cxn ang="0">
                <a:pos x="0" y="832"/>
              </a:cxn>
              <a:cxn ang="0">
                <a:pos x="27" y="752"/>
              </a:cxn>
              <a:cxn ang="0">
                <a:pos x="63" y="664"/>
              </a:cxn>
              <a:cxn ang="0">
                <a:pos x="126" y="559"/>
              </a:cxn>
              <a:cxn ang="0">
                <a:pos x="174" y="487"/>
              </a:cxn>
              <a:cxn ang="0">
                <a:pos x="235" y="416"/>
              </a:cxn>
              <a:cxn ang="0">
                <a:pos x="299" y="344"/>
              </a:cxn>
              <a:cxn ang="0">
                <a:pos x="395" y="264"/>
              </a:cxn>
              <a:cxn ang="0">
                <a:pos x="489" y="205"/>
              </a:cxn>
              <a:cxn ang="0">
                <a:pos x="570" y="160"/>
              </a:cxn>
              <a:cxn ang="0">
                <a:pos x="657" y="121"/>
              </a:cxn>
              <a:cxn ang="0">
                <a:pos x="774" y="82"/>
              </a:cxn>
            </a:cxnLst>
            <a:rect l="0" t="0" r="r" b="b"/>
            <a:pathLst>
              <a:path w="1095" h="895">
                <a:moveTo>
                  <a:pt x="774" y="82"/>
                </a:moveTo>
                <a:lnTo>
                  <a:pt x="731" y="0"/>
                </a:lnTo>
                <a:lnTo>
                  <a:pt x="1095" y="154"/>
                </a:lnTo>
                <a:lnTo>
                  <a:pt x="827" y="392"/>
                </a:lnTo>
                <a:lnTo>
                  <a:pt x="827" y="304"/>
                </a:lnTo>
                <a:lnTo>
                  <a:pt x="768" y="325"/>
                </a:lnTo>
                <a:lnTo>
                  <a:pt x="678" y="364"/>
                </a:lnTo>
                <a:lnTo>
                  <a:pt x="606" y="406"/>
                </a:lnTo>
                <a:lnTo>
                  <a:pt x="534" y="454"/>
                </a:lnTo>
                <a:lnTo>
                  <a:pt x="474" y="505"/>
                </a:lnTo>
                <a:lnTo>
                  <a:pt x="411" y="568"/>
                </a:lnTo>
                <a:lnTo>
                  <a:pt x="363" y="624"/>
                </a:lnTo>
                <a:lnTo>
                  <a:pt x="309" y="706"/>
                </a:lnTo>
                <a:lnTo>
                  <a:pt x="261" y="802"/>
                </a:lnTo>
                <a:lnTo>
                  <a:pt x="225" y="895"/>
                </a:lnTo>
                <a:lnTo>
                  <a:pt x="0" y="832"/>
                </a:lnTo>
                <a:lnTo>
                  <a:pt x="27" y="752"/>
                </a:lnTo>
                <a:lnTo>
                  <a:pt x="63" y="664"/>
                </a:lnTo>
                <a:lnTo>
                  <a:pt x="126" y="559"/>
                </a:lnTo>
                <a:lnTo>
                  <a:pt x="174" y="487"/>
                </a:lnTo>
                <a:lnTo>
                  <a:pt x="235" y="416"/>
                </a:lnTo>
                <a:lnTo>
                  <a:pt x="299" y="344"/>
                </a:lnTo>
                <a:lnTo>
                  <a:pt x="395" y="264"/>
                </a:lnTo>
                <a:lnTo>
                  <a:pt x="489" y="205"/>
                </a:lnTo>
                <a:lnTo>
                  <a:pt x="570" y="160"/>
                </a:lnTo>
                <a:lnTo>
                  <a:pt x="657" y="121"/>
                </a:lnTo>
                <a:lnTo>
                  <a:pt x="774" y="82"/>
                </a:lnTo>
                <a:close/>
              </a:path>
            </a:pathLst>
          </a:custGeom>
          <a:ln>
            <a:headEnd/>
            <a:tailEnd/>
          </a:ln>
        </p:spPr>
        <p:style>
          <a:lnRef idx="1">
            <a:schemeClr val="accent1"/>
          </a:lnRef>
          <a:fillRef idx="3">
            <a:schemeClr val="accent1"/>
          </a:fillRef>
          <a:effectRef idx="2">
            <a:schemeClr val="accent1"/>
          </a:effectRef>
          <a:fontRef idx="minor">
            <a:schemeClr val="lt1"/>
          </a:fontRef>
        </p:style>
        <p:txBody>
          <a:bodyPr anchor="ctr">
            <a:spAutoFit/>
          </a:bodyPr>
          <a:lstStyle/>
          <a:p>
            <a:pPr>
              <a:defRPr/>
            </a:pPr>
            <a:endParaRPr lang="en-US">
              <a:solidFill>
                <a:prstClr val="white"/>
              </a:solidFill>
            </a:endParaRPr>
          </a:p>
        </p:txBody>
      </p:sp>
      <p:sp>
        <p:nvSpPr>
          <p:cNvPr id="41" name="Freeform 11"/>
          <p:cNvSpPr>
            <a:spLocks/>
          </p:cNvSpPr>
          <p:nvPr/>
        </p:nvSpPr>
        <p:spPr bwMode="auto">
          <a:xfrm rot="8719879">
            <a:off x="2741405" y="3423787"/>
            <a:ext cx="869950" cy="711200"/>
          </a:xfrm>
          <a:custGeom>
            <a:avLst/>
            <a:gdLst/>
            <a:ahLst/>
            <a:cxnLst>
              <a:cxn ang="0">
                <a:pos x="774" y="82"/>
              </a:cxn>
              <a:cxn ang="0">
                <a:pos x="731" y="0"/>
              </a:cxn>
              <a:cxn ang="0">
                <a:pos x="1095" y="154"/>
              </a:cxn>
              <a:cxn ang="0">
                <a:pos x="827" y="392"/>
              </a:cxn>
              <a:cxn ang="0">
                <a:pos x="827" y="304"/>
              </a:cxn>
              <a:cxn ang="0">
                <a:pos x="768" y="325"/>
              </a:cxn>
              <a:cxn ang="0">
                <a:pos x="678" y="364"/>
              </a:cxn>
              <a:cxn ang="0">
                <a:pos x="606" y="406"/>
              </a:cxn>
              <a:cxn ang="0">
                <a:pos x="534" y="454"/>
              </a:cxn>
              <a:cxn ang="0">
                <a:pos x="474" y="505"/>
              </a:cxn>
              <a:cxn ang="0">
                <a:pos x="411" y="568"/>
              </a:cxn>
              <a:cxn ang="0">
                <a:pos x="363" y="624"/>
              </a:cxn>
              <a:cxn ang="0">
                <a:pos x="309" y="706"/>
              </a:cxn>
              <a:cxn ang="0">
                <a:pos x="261" y="802"/>
              </a:cxn>
              <a:cxn ang="0">
                <a:pos x="225" y="895"/>
              </a:cxn>
              <a:cxn ang="0">
                <a:pos x="0" y="832"/>
              </a:cxn>
              <a:cxn ang="0">
                <a:pos x="27" y="752"/>
              </a:cxn>
              <a:cxn ang="0">
                <a:pos x="63" y="664"/>
              </a:cxn>
              <a:cxn ang="0">
                <a:pos x="126" y="559"/>
              </a:cxn>
              <a:cxn ang="0">
                <a:pos x="174" y="487"/>
              </a:cxn>
              <a:cxn ang="0">
                <a:pos x="235" y="416"/>
              </a:cxn>
              <a:cxn ang="0">
                <a:pos x="299" y="344"/>
              </a:cxn>
              <a:cxn ang="0">
                <a:pos x="395" y="264"/>
              </a:cxn>
              <a:cxn ang="0">
                <a:pos x="489" y="205"/>
              </a:cxn>
              <a:cxn ang="0">
                <a:pos x="570" y="160"/>
              </a:cxn>
              <a:cxn ang="0">
                <a:pos x="657" y="121"/>
              </a:cxn>
              <a:cxn ang="0">
                <a:pos x="774" y="82"/>
              </a:cxn>
            </a:cxnLst>
            <a:rect l="0" t="0" r="r" b="b"/>
            <a:pathLst>
              <a:path w="1095" h="895">
                <a:moveTo>
                  <a:pt x="774" y="82"/>
                </a:moveTo>
                <a:lnTo>
                  <a:pt x="731" y="0"/>
                </a:lnTo>
                <a:lnTo>
                  <a:pt x="1095" y="154"/>
                </a:lnTo>
                <a:lnTo>
                  <a:pt x="827" y="392"/>
                </a:lnTo>
                <a:lnTo>
                  <a:pt x="827" y="304"/>
                </a:lnTo>
                <a:lnTo>
                  <a:pt x="768" y="325"/>
                </a:lnTo>
                <a:lnTo>
                  <a:pt x="678" y="364"/>
                </a:lnTo>
                <a:lnTo>
                  <a:pt x="606" y="406"/>
                </a:lnTo>
                <a:lnTo>
                  <a:pt x="534" y="454"/>
                </a:lnTo>
                <a:lnTo>
                  <a:pt x="474" y="505"/>
                </a:lnTo>
                <a:lnTo>
                  <a:pt x="411" y="568"/>
                </a:lnTo>
                <a:lnTo>
                  <a:pt x="363" y="624"/>
                </a:lnTo>
                <a:lnTo>
                  <a:pt x="309" y="706"/>
                </a:lnTo>
                <a:lnTo>
                  <a:pt x="261" y="802"/>
                </a:lnTo>
                <a:lnTo>
                  <a:pt x="225" y="895"/>
                </a:lnTo>
                <a:lnTo>
                  <a:pt x="0" y="832"/>
                </a:lnTo>
                <a:lnTo>
                  <a:pt x="27" y="752"/>
                </a:lnTo>
                <a:lnTo>
                  <a:pt x="63" y="664"/>
                </a:lnTo>
                <a:lnTo>
                  <a:pt x="126" y="559"/>
                </a:lnTo>
                <a:lnTo>
                  <a:pt x="174" y="487"/>
                </a:lnTo>
                <a:lnTo>
                  <a:pt x="235" y="416"/>
                </a:lnTo>
                <a:lnTo>
                  <a:pt x="299" y="344"/>
                </a:lnTo>
                <a:lnTo>
                  <a:pt x="395" y="264"/>
                </a:lnTo>
                <a:lnTo>
                  <a:pt x="489" y="205"/>
                </a:lnTo>
                <a:lnTo>
                  <a:pt x="570" y="160"/>
                </a:lnTo>
                <a:lnTo>
                  <a:pt x="657" y="121"/>
                </a:lnTo>
                <a:lnTo>
                  <a:pt x="774" y="82"/>
                </a:lnTo>
                <a:close/>
              </a:path>
            </a:pathLst>
          </a:custGeom>
          <a:ln>
            <a:headEnd/>
            <a:tailEnd/>
          </a:ln>
        </p:spPr>
        <p:style>
          <a:lnRef idx="1">
            <a:schemeClr val="accent1"/>
          </a:lnRef>
          <a:fillRef idx="3">
            <a:schemeClr val="accent1"/>
          </a:fillRef>
          <a:effectRef idx="2">
            <a:schemeClr val="accent1"/>
          </a:effectRef>
          <a:fontRef idx="minor">
            <a:schemeClr val="lt1"/>
          </a:fontRef>
        </p:style>
        <p:txBody>
          <a:bodyPr anchor="ctr">
            <a:spAutoFit/>
          </a:bodyPr>
          <a:lstStyle/>
          <a:p>
            <a:pPr>
              <a:defRPr/>
            </a:pPr>
            <a:endParaRPr lang="en-US">
              <a:solidFill>
                <a:prstClr val="white"/>
              </a:solidFill>
            </a:endParaRPr>
          </a:p>
        </p:txBody>
      </p:sp>
      <p:sp>
        <p:nvSpPr>
          <p:cNvPr id="42" name="Freeform 12"/>
          <p:cNvSpPr>
            <a:spLocks/>
          </p:cNvSpPr>
          <p:nvPr/>
        </p:nvSpPr>
        <p:spPr bwMode="auto">
          <a:xfrm rot="17315627">
            <a:off x="1372980" y="3423787"/>
            <a:ext cx="869950" cy="711200"/>
          </a:xfrm>
          <a:custGeom>
            <a:avLst/>
            <a:gdLst/>
            <a:ahLst/>
            <a:cxnLst>
              <a:cxn ang="0">
                <a:pos x="774" y="82"/>
              </a:cxn>
              <a:cxn ang="0">
                <a:pos x="731" y="0"/>
              </a:cxn>
              <a:cxn ang="0">
                <a:pos x="1095" y="154"/>
              </a:cxn>
              <a:cxn ang="0">
                <a:pos x="827" y="392"/>
              </a:cxn>
              <a:cxn ang="0">
                <a:pos x="827" y="304"/>
              </a:cxn>
              <a:cxn ang="0">
                <a:pos x="768" y="325"/>
              </a:cxn>
              <a:cxn ang="0">
                <a:pos x="678" y="364"/>
              </a:cxn>
              <a:cxn ang="0">
                <a:pos x="606" y="406"/>
              </a:cxn>
              <a:cxn ang="0">
                <a:pos x="534" y="454"/>
              </a:cxn>
              <a:cxn ang="0">
                <a:pos x="474" y="505"/>
              </a:cxn>
              <a:cxn ang="0">
                <a:pos x="411" y="568"/>
              </a:cxn>
              <a:cxn ang="0">
                <a:pos x="363" y="624"/>
              </a:cxn>
              <a:cxn ang="0">
                <a:pos x="309" y="706"/>
              </a:cxn>
              <a:cxn ang="0">
                <a:pos x="261" y="802"/>
              </a:cxn>
              <a:cxn ang="0">
                <a:pos x="225" y="895"/>
              </a:cxn>
              <a:cxn ang="0">
                <a:pos x="0" y="832"/>
              </a:cxn>
              <a:cxn ang="0">
                <a:pos x="27" y="752"/>
              </a:cxn>
              <a:cxn ang="0">
                <a:pos x="63" y="664"/>
              </a:cxn>
              <a:cxn ang="0">
                <a:pos x="126" y="559"/>
              </a:cxn>
              <a:cxn ang="0">
                <a:pos x="174" y="487"/>
              </a:cxn>
              <a:cxn ang="0">
                <a:pos x="235" y="416"/>
              </a:cxn>
              <a:cxn ang="0">
                <a:pos x="299" y="344"/>
              </a:cxn>
              <a:cxn ang="0">
                <a:pos x="395" y="264"/>
              </a:cxn>
              <a:cxn ang="0">
                <a:pos x="489" y="205"/>
              </a:cxn>
              <a:cxn ang="0">
                <a:pos x="570" y="160"/>
              </a:cxn>
              <a:cxn ang="0">
                <a:pos x="657" y="121"/>
              </a:cxn>
              <a:cxn ang="0">
                <a:pos x="774" y="82"/>
              </a:cxn>
            </a:cxnLst>
            <a:rect l="0" t="0" r="r" b="b"/>
            <a:pathLst>
              <a:path w="1095" h="895">
                <a:moveTo>
                  <a:pt x="774" y="82"/>
                </a:moveTo>
                <a:lnTo>
                  <a:pt x="731" y="0"/>
                </a:lnTo>
                <a:lnTo>
                  <a:pt x="1095" y="154"/>
                </a:lnTo>
                <a:lnTo>
                  <a:pt x="827" y="392"/>
                </a:lnTo>
                <a:lnTo>
                  <a:pt x="827" y="304"/>
                </a:lnTo>
                <a:lnTo>
                  <a:pt x="768" y="325"/>
                </a:lnTo>
                <a:lnTo>
                  <a:pt x="678" y="364"/>
                </a:lnTo>
                <a:lnTo>
                  <a:pt x="606" y="406"/>
                </a:lnTo>
                <a:lnTo>
                  <a:pt x="534" y="454"/>
                </a:lnTo>
                <a:lnTo>
                  <a:pt x="474" y="505"/>
                </a:lnTo>
                <a:lnTo>
                  <a:pt x="411" y="568"/>
                </a:lnTo>
                <a:lnTo>
                  <a:pt x="363" y="624"/>
                </a:lnTo>
                <a:lnTo>
                  <a:pt x="309" y="706"/>
                </a:lnTo>
                <a:lnTo>
                  <a:pt x="261" y="802"/>
                </a:lnTo>
                <a:lnTo>
                  <a:pt x="225" y="895"/>
                </a:lnTo>
                <a:lnTo>
                  <a:pt x="0" y="832"/>
                </a:lnTo>
                <a:lnTo>
                  <a:pt x="27" y="752"/>
                </a:lnTo>
                <a:lnTo>
                  <a:pt x="63" y="664"/>
                </a:lnTo>
                <a:lnTo>
                  <a:pt x="126" y="559"/>
                </a:lnTo>
                <a:lnTo>
                  <a:pt x="174" y="487"/>
                </a:lnTo>
                <a:lnTo>
                  <a:pt x="235" y="416"/>
                </a:lnTo>
                <a:lnTo>
                  <a:pt x="299" y="344"/>
                </a:lnTo>
                <a:lnTo>
                  <a:pt x="395" y="264"/>
                </a:lnTo>
                <a:lnTo>
                  <a:pt x="489" y="205"/>
                </a:lnTo>
                <a:lnTo>
                  <a:pt x="570" y="160"/>
                </a:lnTo>
                <a:lnTo>
                  <a:pt x="657" y="121"/>
                </a:lnTo>
                <a:lnTo>
                  <a:pt x="774" y="82"/>
                </a:lnTo>
                <a:close/>
              </a:path>
            </a:pathLst>
          </a:custGeom>
          <a:solidFill>
            <a:srgbClr val="4E6EB1"/>
          </a:solidFill>
          <a:ln w="9525" cap="flat" cmpd="sng">
            <a:noFill/>
            <a:prstDash val="solid"/>
            <a:round/>
            <a:headEnd/>
            <a:tailEnd/>
          </a:ln>
          <a:effectLst>
            <a:outerShdw dist="35921" dir="2700000" algn="ctr" rotWithShape="0">
              <a:srgbClr val="CCCCCC"/>
            </a:outerShdw>
          </a:effectLst>
        </p:spPr>
        <p:txBody>
          <a:bodyPr anchor="ctr">
            <a:spAutoFit/>
          </a:bodyPr>
          <a:lstStyle/>
          <a:p>
            <a:pPr>
              <a:defRPr/>
            </a:pPr>
            <a:endParaRPr lang="en-US">
              <a:solidFill>
                <a:srgbClr val="4D4F53"/>
              </a:solidFill>
              <a:latin typeface="Arial" pitchFamily="34" charset="0"/>
              <a:ea typeface="Arial Unicode MS" pitchFamily="34" charset="-128"/>
              <a:cs typeface="Arial" pitchFamily="34" charset="0"/>
            </a:endParaRPr>
          </a:p>
        </p:txBody>
      </p:sp>
      <p:sp>
        <p:nvSpPr>
          <p:cNvPr id="43" name="Freeform 13"/>
          <p:cNvSpPr>
            <a:spLocks/>
          </p:cNvSpPr>
          <p:nvPr/>
        </p:nvSpPr>
        <p:spPr bwMode="auto">
          <a:xfrm rot="13044640">
            <a:off x="2046080" y="3920675"/>
            <a:ext cx="869950" cy="709612"/>
          </a:xfrm>
          <a:custGeom>
            <a:avLst/>
            <a:gdLst/>
            <a:ahLst/>
            <a:cxnLst>
              <a:cxn ang="0">
                <a:pos x="774" y="82"/>
              </a:cxn>
              <a:cxn ang="0">
                <a:pos x="731" y="0"/>
              </a:cxn>
              <a:cxn ang="0">
                <a:pos x="1095" y="154"/>
              </a:cxn>
              <a:cxn ang="0">
                <a:pos x="827" y="392"/>
              </a:cxn>
              <a:cxn ang="0">
                <a:pos x="827" y="304"/>
              </a:cxn>
              <a:cxn ang="0">
                <a:pos x="768" y="325"/>
              </a:cxn>
              <a:cxn ang="0">
                <a:pos x="678" y="364"/>
              </a:cxn>
              <a:cxn ang="0">
                <a:pos x="606" y="406"/>
              </a:cxn>
              <a:cxn ang="0">
                <a:pos x="534" y="454"/>
              </a:cxn>
              <a:cxn ang="0">
                <a:pos x="474" y="505"/>
              </a:cxn>
              <a:cxn ang="0">
                <a:pos x="411" y="568"/>
              </a:cxn>
              <a:cxn ang="0">
                <a:pos x="363" y="624"/>
              </a:cxn>
              <a:cxn ang="0">
                <a:pos x="309" y="706"/>
              </a:cxn>
              <a:cxn ang="0">
                <a:pos x="261" y="802"/>
              </a:cxn>
              <a:cxn ang="0">
                <a:pos x="225" y="895"/>
              </a:cxn>
              <a:cxn ang="0">
                <a:pos x="0" y="832"/>
              </a:cxn>
              <a:cxn ang="0">
                <a:pos x="27" y="752"/>
              </a:cxn>
              <a:cxn ang="0">
                <a:pos x="63" y="664"/>
              </a:cxn>
              <a:cxn ang="0">
                <a:pos x="126" y="559"/>
              </a:cxn>
              <a:cxn ang="0">
                <a:pos x="174" y="487"/>
              </a:cxn>
              <a:cxn ang="0">
                <a:pos x="235" y="416"/>
              </a:cxn>
              <a:cxn ang="0">
                <a:pos x="299" y="344"/>
              </a:cxn>
              <a:cxn ang="0">
                <a:pos x="395" y="264"/>
              </a:cxn>
              <a:cxn ang="0">
                <a:pos x="489" y="205"/>
              </a:cxn>
              <a:cxn ang="0">
                <a:pos x="570" y="160"/>
              </a:cxn>
              <a:cxn ang="0">
                <a:pos x="657" y="121"/>
              </a:cxn>
              <a:cxn ang="0">
                <a:pos x="774" y="82"/>
              </a:cxn>
            </a:cxnLst>
            <a:rect l="0" t="0" r="r" b="b"/>
            <a:pathLst>
              <a:path w="1095" h="895">
                <a:moveTo>
                  <a:pt x="774" y="82"/>
                </a:moveTo>
                <a:lnTo>
                  <a:pt x="731" y="0"/>
                </a:lnTo>
                <a:lnTo>
                  <a:pt x="1095" y="154"/>
                </a:lnTo>
                <a:lnTo>
                  <a:pt x="827" y="392"/>
                </a:lnTo>
                <a:lnTo>
                  <a:pt x="827" y="304"/>
                </a:lnTo>
                <a:lnTo>
                  <a:pt x="768" y="325"/>
                </a:lnTo>
                <a:lnTo>
                  <a:pt x="678" y="364"/>
                </a:lnTo>
                <a:lnTo>
                  <a:pt x="606" y="406"/>
                </a:lnTo>
                <a:lnTo>
                  <a:pt x="534" y="454"/>
                </a:lnTo>
                <a:lnTo>
                  <a:pt x="474" y="505"/>
                </a:lnTo>
                <a:lnTo>
                  <a:pt x="411" y="568"/>
                </a:lnTo>
                <a:lnTo>
                  <a:pt x="363" y="624"/>
                </a:lnTo>
                <a:lnTo>
                  <a:pt x="309" y="706"/>
                </a:lnTo>
                <a:lnTo>
                  <a:pt x="261" y="802"/>
                </a:lnTo>
                <a:lnTo>
                  <a:pt x="225" y="895"/>
                </a:lnTo>
                <a:lnTo>
                  <a:pt x="0" y="832"/>
                </a:lnTo>
                <a:lnTo>
                  <a:pt x="27" y="752"/>
                </a:lnTo>
                <a:lnTo>
                  <a:pt x="63" y="664"/>
                </a:lnTo>
                <a:lnTo>
                  <a:pt x="126" y="559"/>
                </a:lnTo>
                <a:lnTo>
                  <a:pt x="174" y="487"/>
                </a:lnTo>
                <a:lnTo>
                  <a:pt x="235" y="416"/>
                </a:lnTo>
                <a:lnTo>
                  <a:pt x="299" y="344"/>
                </a:lnTo>
                <a:lnTo>
                  <a:pt x="395" y="264"/>
                </a:lnTo>
                <a:lnTo>
                  <a:pt x="489" y="205"/>
                </a:lnTo>
                <a:lnTo>
                  <a:pt x="570" y="160"/>
                </a:lnTo>
                <a:lnTo>
                  <a:pt x="657" y="121"/>
                </a:lnTo>
                <a:lnTo>
                  <a:pt x="774" y="82"/>
                </a:lnTo>
                <a:close/>
              </a:path>
            </a:pathLst>
          </a:custGeom>
          <a:ln>
            <a:headEnd/>
            <a:tailEnd/>
          </a:ln>
        </p:spPr>
        <p:style>
          <a:lnRef idx="1">
            <a:schemeClr val="accent1"/>
          </a:lnRef>
          <a:fillRef idx="3">
            <a:schemeClr val="accent1"/>
          </a:fillRef>
          <a:effectRef idx="2">
            <a:schemeClr val="accent1"/>
          </a:effectRef>
          <a:fontRef idx="minor">
            <a:schemeClr val="lt1"/>
          </a:fontRef>
        </p:style>
        <p:txBody>
          <a:bodyPr anchor="ctr">
            <a:spAutoFit/>
          </a:bodyPr>
          <a:lstStyle/>
          <a:p>
            <a:pPr>
              <a:defRPr/>
            </a:pPr>
            <a:endParaRPr lang="en-US">
              <a:solidFill>
                <a:prstClr val="white"/>
              </a:solidFill>
            </a:endParaRPr>
          </a:p>
        </p:txBody>
      </p:sp>
      <p:sp>
        <p:nvSpPr>
          <p:cNvPr id="44" name="Freeform 14"/>
          <p:cNvSpPr>
            <a:spLocks/>
          </p:cNvSpPr>
          <p:nvPr/>
        </p:nvSpPr>
        <p:spPr bwMode="auto">
          <a:xfrm rot="19800000" flipH="1">
            <a:off x="5823289" y="470828"/>
            <a:ext cx="912813" cy="1325563"/>
          </a:xfrm>
          <a:custGeom>
            <a:avLst/>
            <a:gdLst/>
            <a:ahLst/>
            <a:cxnLst>
              <a:cxn ang="0">
                <a:pos x="8361" y="2288"/>
              </a:cxn>
              <a:cxn ang="0">
                <a:pos x="7781" y="2443"/>
              </a:cxn>
              <a:cxn ang="0">
                <a:pos x="7223" y="2645"/>
              </a:cxn>
              <a:cxn ang="0">
                <a:pos x="6689" y="2895"/>
              </a:cxn>
              <a:cxn ang="0">
                <a:pos x="6182" y="3187"/>
              </a:cxn>
              <a:cxn ang="0">
                <a:pos x="5704" y="3522"/>
              </a:cxn>
              <a:cxn ang="0">
                <a:pos x="5256" y="3895"/>
              </a:cxn>
              <a:cxn ang="0">
                <a:pos x="4843" y="4305"/>
              </a:cxn>
              <a:cxn ang="0">
                <a:pos x="4466" y="4748"/>
              </a:cxn>
              <a:cxn ang="0">
                <a:pos x="4126" y="5224"/>
              </a:cxn>
              <a:cxn ang="0">
                <a:pos x="3830" y="5727"/>
              </a:cxn>
              <a:cxn ang="0">
                <a:pos x="3575" y="6258"/>
              </a:cxn>
              <a:cxn ang="0">
                <a:pos x="3366" y="6814"/>
              </a:cxn>
              <a:cxn ang="0">
                <a:pos x="3207" y="7391"/>
              </a:cxn>
              <a:cxn ang="0">
                <a:pos x="3098" y="7987"/>
              </a:cxn>
              <a:cxn ang="0">
                <a:pos x="3043" y="8601"/>
              </a:cxn>
              <a:cxn ang="0">
                <a:pos x="3037" y="8988"/>
              </a:cxn>
              <a:cxn ang="0">
                <a:pos x="3039" y="9133"/>
              </a:cxn>
              <a:cxn ang="0">
                <a:pos x="3045" y="9279"/>
              </a:cxn>
              <a:cxn ang="0">
                <a:pos x="3055" y="9424"/>
              </a:cxn>
              <a:cxn ang="0">
                <a:pos x="3811" y="9068"/>
              </a:cxn>
              <a:cxn ang="0">
                <a:pos x="0" y="10122"/>
              </a:cxn>
              <a:cxn ang="0">
                <a:pos x="844" y="10040"/>
              </a:cxn>
              <a:cxn ang="0">
                <a:pos x="827" y="9892"/>
              </a:cxn>
              <a:cxn ang="0">
                <a:pos x="812" y="9743"/>
              </a:cxn>
              <a:cxn ang="0">
                <a:pos x="799" y="9594"/>
              </a:cxn>
              <a:cxn ang="0">
                <a:pos x="790" y="9445"/>
              </a:cxn>
              <a:cxn ang="0">
                <a:pos x="782" y="9294"/>
              </a:cxn>
              <a:cxn ang="0">
                <a:pos x="777" y="9142"/>
              </a:cxn>
              <a:cxn ang="0">
                <a:pos x="775" y="8990"/>
              </a:cxn>
              <a:cxn ang="0">
                <a:pos x="783" y="8497"/>
              </a:cxn>
              <a:cxn ang="0">
                <a:pos x="857" y="7677"/>
              </a:cxn>
              <a:cxn ang="0">
                <a:pos x="1003" y="6882"/>
              </a:cxn>
              <a:cxn ang="0">
                <a:pos x="1217" y="6112"/>
              </a:cxn>
              <a:cxn ang="0">
                <a:pos x="1495" y="5371"/>
              </a:cxn>
              <a:cxn ang="0">
                <a:pos x="1835" y="4662"/>
              </a:cxn>
              <a:cxn ang="0">
                <a:pos x="2232" y="3989"/>
              </a:cxn>
              <a:cxn ang="0">
                <a:pos x="2685" y="3354"/>
              </a:cxn>
              <a:cxn ang="0">
                <a:pos x="3189" y="2762"/>
              </a:cxn>
              <a:cxn ang="0">
                <a:pos x="3741" y="2217"/>
              </a:cxn>
              <a:cxn ang="0">
                <a:pos x="4339" y="1719"/>
              </a:cxn>
              <a:cxn ang="0">
                <a:pos x="4978" y="1273"/>
              </a:cxn>
              <a:cxn ang="0">
                <a:pos x="5657" y="883"/>
              </a:cxn>
              <a:cxn ang="0">
                <a:pos x="6369" y="552"/>
              </a:cxn>
              <a:cxn ang="0">
                <a:pos x="7114" y="281"/>
              </a:cxn>
              <a:cxn ang="0">
                <a:pos x="7889" y="76"/>
              </a:cxn>
              <a:cxn ang="0">
                <a:pos x="8658" y="2230"/>
              </a:cxn>
            </a:cxnLst>
            <a:rect l="0" t="0" r="r" b="b"/>
            <a:pathLst>
              <a:path w="8658" h="12595">
                <a:moveTo>
                  <a:pt x="8658" y="2230"/>
                </a:moveTo>
                <a:lnTo>
                  <a:pt x="8361" y="2288"/>
                </a:lnTo>
                <a:lnTo>
                  <a:pt x="8068" y="2360"/>
                </a:lnTo>
                <a:lnTo>
                  <a:pt x="7781" y="2443"/>
                </a:lnTo>
                <a:lnTo>
                  <a:pt x="7500" y="2538"/>
                </a:lnTo>
                <a:lnTo>
                  <a:pt x="7223" y="2645"/>
                </a:lnTo>
                <a:lnTo>
                  <a:pt x="6954" y="2765"/>
                </a:lnTo>
                <a:lnTo>
                  <a:pt x="6689" y="2895"/>
                </a:lnTo>
                <a:lnTo>
                  <a:pt x="6432" y="3035"/>
                </a:lnTo>
                <a:lnTo>
                  <a:pt x="6182" y="3187"/>
                </a:lnTo>
                <a:lnTo>
                  <a:pt x="5940" y="3350"/>
                </a:lnTo>
                <a:lnTo>
                  <a:pt x="5704" y="3522"/>
                </a:lnTo>
                <a:lnTo>
                  <a:pt x="5476" y="3703"/>
                </a:lnTo>
                <a:lnTo>
                  <a:pt x="5256" y="3895"/>
                </a:lnTo>
                <a:lnTo>
                  <a:pt x="5045" y="4096"/>
                </a:lnTo>
                <a:lnTo>
                  <a:pt x="4843" y="4305"/>
                </a:lnTo>
                <a:lnTo>
                  <a:pt x="4650" y="4522"/>
                </a:lnTo>
                <a:lnTo>
                  <a:pt x="4466" y="4748"/>
                </a:lnTo>
                <a:lnTo>
                  <a:pt x="4292" y="4983"/>
                </a:lnTo>
                <a:lnTo>
                  <a:pt x="4126" y="5224"/>
                </a:lnTo>
                <a:lnTo>
                  <a:pt x="3973" y="5472"/>
                </a:lnTo>
                <a:lnTo>
                  <a:pt x="3830" y="5727"/>
                </a:lnTo>
                <a:lnTo>
                  <a:pt x="3696" y="5990"/>
                </a:lnTo>
                <a:lnTo>
                  <a:pt x="3575" y="6258"/>
                </a:lnTo>
                <a:lnTo>
                  <a:pt x="3465" y="6534"/>
                </a:lnTo>
                <a:lnTo>
                  <a:pt x="3366" y="6814"/>
                </a:lnTo>
                <a:lnTo>
                  <a:pt x="3281" y="7101"/>
                </a:lnTo>
                <a:lnTo>
                  <a:pt x="3207" y="7391"/>
                </a:lnTo>
                <a:lnTo>
                  <a:pt x="3147" y="7687"/>
                </a:lnTo>
                <a:lnTo>
                  <a:pt x="3098" y="7987"/>
                </a:lnTo>
                <a:lnTo>
                  <a:pt x="3064" y="8292"/>
                </a:lnTo>
                <a:lnTo>
                  <a:pt x="3043" y="8601"/>
                </a:lnTo>
                <a:lnTo>
                  <a:pt x="3035" y="8914"/>
                </a:lnTo>
                <a:lnTo>
                  <a:pt x="3037" y="8988"/>
                </a:lnTo>
                <a:lnTo>
                  <a:pt x="3038" y="9060"/>
                </a:lnTo>
                <a:lnTo>
                  <a:pt x="3039" y="9133"/>
                </a:lnTo>
                <a:lnTo>
                  <a:pt x="3042" y="9206"/>
                </a:lnTo>
                <a:lnTo>
                  <a:pt x="3045" y="9279"/>
                </a:lnTo>
                <a:lnTo>
                  <a:pt x="3050" y="9351"/>
                </a:lnTo>
                <a:lnTo>
                  <a:pt x="3055" y="9424"/>
                </a:lnTo>
                <a:lnTo>
                  <a:pt x="3060" y="9495"/>
                </a:lnTo>
                <a:lnTo>
                  <a:pt x="3811" y="9068"/>
                </a:lnTo>
                <a:lnTo>
                  <a:pt x="2735" y="12595"/>
                </a:lnTo>
                <a:lnTo>
                  <a:pt x="0" y="10122"/>
                </a:lnTo>
                <a:lnTo>
                  <a:pt x="853" y="10114"/>
                </a:lnTo>
                <a:lnTo>
                  <a:pt x="844" y="10040"/>
                </a:lnTo>
                <a:lnTo>
                  <a:pt x="835" y="9966"/>
                </a:lnTo>
                <a:lnTo>
                  <a:pt x="827" y="9892"/>
                </a:lnTo>
                <a:lnTo>
                  <a:pt x="819" y="9817"/>
                </a:lnTo>
                <a:lnTo>
                  <a:pt x="812" y="9743"/>
                </a:lnTo>
                <a:lnTo>
                  <a:pt x="806" y="9669"/>
                </a:lnTo>
                <a:lnTo>
                  <a:pt x="799" y="9594"/>
                </a:lnTo>
                <a:lnTo>
                  <a:pt x="794" y="9519"/>
                </a:lnTo>
                <a:lnTo>
                  <a:pt x="790" y="9445"/>
                </a:lnTo>
                <a:lnTo>
                  <a:pt x="786" y="9369"/>
                </a:lnTo>
                <a:lnTo>
                  <a:pt x="782" y="9294"/>
                </a:lnTo>
                <a:lnTo>
                  <a:pt x="780" y="9217"/>
                </a:lnTo>
                <a:lnTo>
                  <a:pt x="777" y="9142"/>
                </a:lnTo>
                <a:lnTo>
                  <a:pt x="776" y="9065"/>
                </a:lnTo>
                <a:lnTo>
                  <a:pt x="775" y="8990"/>
                </a:lnTo>
                <a:lnTo>
                  <a:pt x="773" y="8914"/>
                </a:lnTo>
                <a:lnTo>
                  <a:pt x="783" y="8497"/>
                </a:lnTo>
                <a:lnTo>
                  <a:pt x="812" y="8085"/>
                </a:lnTo>
                <a:lnTo>
                  <a:pt x="857" y="7677"/>
                </a:lnTo>
                <a:lnTo>
                  <a:pt x="922" y="7277"/>
                </a:lnTo>
                <a:lnTo>
                  <a:pt x="1003" y="6882"/>
                </a:lnTo>
                <a:lnTo>
                  <a:pt x="1102" y="6493"/>
                </a:lnTo>
                <a:lnTo>
                  <a:pt x="1217" y="6112"/>
                </a:lnTo>
                <a:lnTo>
                  <a:pt x="1348" y="5737"/>
                </a:lnTo>
                <a:lnTo>
                  <a:pt x="1495" y="5371"/>
                </a:lnTo>
                <a:lnTo>
                  <a:pt x="1657" y="5011"/>
                </a:lnTo>
                <a:lnTo>
                  <a:pt x="1835" y="4662"/>
                </a:lnTo>
                <a:lnTo>
                  <a:pt x="2026" y="4321"/>
                </a:lnTo>
                <a:lnTo>
                  <a:pt x="2232" y="3989"/>
                </a:lnTo>
                <a:lnTo>
                  <a:pt x="2452" y="3666"/>
                </a:lnTo>
                <a:lnTo>
                  <a:pt x="2685" y="3354"/>
                </a:lnTo>
                <a:lnTo>
                  <a:pt x="2930" y="3053"/>
                </a:lnTo>
                <a:lnTo>
                  <a:pt x="3189" y="2762"/>
                </a:lnTo>
                <a:lnTo>
                  <a:pt x="3459" y="2483"/>
                </a:lnTo>
                <a:lnTo>
                  <a:pt x="3741" y="2217"/>
                </a:lnTo>
                <a:lnTo>
                  <a:pt x="4035" y="1961"/>
                </a:lnTo>
                <a:lnTo>
                  <a:pt x="4339" y="1719"/>
                </a:lnTo>
                <a:lnTo>
                  <a:pt x="4654" y="1489"/>
                </a:lnTo>
                <a:lnTo>
                  <a:pt x="4978" y="1273"/>
                </a:lnTo>
                <a:lnTo>
                  <a:pt x="5313" y="1071"/>
                </a:lnTo>
                <a:lnTo>
                  <a:pt x="5657" y="883"/>
                </a:lnTo>
                <a:lnTo>
                  <a:pt x="6009" y="710"/>
                </a:lnTo>
                <a:lnTo>
                  <a:pt x="6369" y="552"/>
                </a:lnTo>
                <a:lnTo>
                  <a:pt x="6739" y="409"/>
                </a:lnTo>
                <a:lnTo>
                  <a:pt x="7114" y="281"/>
                </a:lnTo>
                <a:lnTo>
                  <a:pt x="7499" y="170"/>
                </a:lnTo>
                <a:lnTo>
                  <a:pt x="7889" y="76"/>
                </a:lnTo>
                <a:lnTo>
                  <a:pt x="8285" y="0"/>
                </a:lnTo>
                <a:lnTo>
                  <a:pt x="8658" y="223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anchor="ctr">
            <a:spAutoFit/>
          </a:bodyPr>
          <a:lstStyle/>
          <a:p>
            <a:pPr>
              <a:defRPr/>
            </a:pPr>
            <a:endParaRPr lang="en-US">
              <a:solidFill>
                <a:srgbClr val="4D4F53"/>
              </a:solidFill>
            </a:endParaRPr>
          </a:p>
        </p:txBody>
      </p:sp>
      <p:sp>
        <p:nvSpPr>
          <p:cNvPr id="45" name="Freeform 15"/>
          <p:cNvSpPr>
            <a:spLocks/>
          </p:cNvSpPr>
          <p:nvPr/>
        </p:nvSpPr>
        <p:spPr bwMode="auto">
          <a:xfrm rot="19800000" flipH="1">
            <a:off x="5553414" y="2005941"/>
            <a:ext cx="1441450" cy="500062"/>
          </a:xfrm>
          <a:custGeom>
            <a:avLst/>
            <a:gdLst/>
            <a:ahLst/>
            <a:cxnLst>
              <a:cxn ang="0">
                <a:pos x="1944" y="283"/>
              </a:cxn>
              <a:cxn ang="0">
                <a:pos x="2368" y="708"/>
              </a:cxn>
              <a:cxn ang="0">
                <a:pos x="2823" y="1089"/>
              </a:cxn>
              <a:cxn ang="0">
                <a:pos x="3306" y="1427"/>
              </a:cxn>
              <a:cxn ang="0">
                <a:pos x="3814" y="1719"/>
              </a:cxn>
              <a:cxn ang="0">
                <a:pos x="4342" y="1966"/>
              </a:cxn>
              <a:cxn ang="0">
                <a:pos x="4889" y="2168"/>
              </a:cxn>
              <a:cxn ang="0">
                <a:pos x="5450" y="2321"/>
              </a:cxn>
              <a:cxn ang="0">
                <a:pos x="6023" y="2426"/>
              </a:cxn>
              <a:cxn ang="0">
                <a:pos x="6604" y="2481"/>
              </a:cxn>
              <a:cxn ang="0">
                <a:pos x="7191" y="2486"/>
              </a:cxn>
              <a:cxn ang="0">
                <a:pos x="7778" y="2440"/>
              </a:cxn>
              <a:cxn ang="0">
                <a:pos x="8362" y="2344"/>
              </a:cxn>
              <a:cxn ang="0">
                <a:pos x="8943" y="2194"/>
              </a:cxn>
              <a:cxn ang="0">
                <a:pos x="9513" y="1990"/>
              </a:cxn>
              <a:cxn ang="0">
                <a:pos x="10073" y="1730"/>
              </a:cxn>
              <a:cxn ang="0">
                <a:pos x="10410" y="1544"/>
              </a:cxn>
              <a:cxn ang="0">
                <a:pos x="10535" y="1467"/>
              </a:cxn>
              <a:cxn ang="0">
                <a:pos x="10658" y="1390"/>
              </a:cxn>
              <a:cxn ang="0">
                <a:pos x="10778" y="1309"/>
              </a:cxn>
              <a:cxn ang="0">
                <a:pos x="10093" y="833"/>
              </a:cxn>
              <a:cxn ang="0">
                <a:pos x="12912" y="3605"/>
              </a:cxn>
              <a:cxn ang="0">
                <a:pos x="12359" y="2960"/>
              </a:cxn>
              <a:cxn ang="0">
                <a:pos x="12178" y="3091"/>
              </a:cxn>
              <a:cxn ang="0">
                <a:pos x="12054" y="3176"/>
              </a:cxn>
              <a:cxn ang="0">
                <a:pos x="11930" y="3260"/>
              </a:cxn>
              <a:cxn ang="0">
                <a:pos x="11802" y="3342"/>
              </a:cxn>
              <a:cxn ang="0">
                <a:pos x="11674" y="3422"/>
              </a:cxn>
              <a:cxn ang="0">
                <a:pos x="11543" y="3500"/>
              </a:cxn>
              <a:cxn ang="0">
                <a:pos x="11112" y="3738"/>
              </a:cxn>
              <a:cxn ang="0">
                <a:pos x="10366" y="4084"/>
              </a:cxn>
              <a:cxn ang="0">
                <a:pos x="9602" y="4356"/>
              </a:cxn>
              <a:cxn ang="0">
                <a:pos x="8829" y="4557"/>
              </a:cxn>
              <a:cxn ang="0">
                <a:pos x="8047" y="4687"/>
              </a:cxn>
              <a:cxn ang="0">
                <a:pos x="7264" y="4747"/>
              </a:cxn>
              <a:cxn ang="0">
                <a:pos x="6482" y="4739"/>
              </a:cxn>
              <a:cxn ang="0">
                <a:pos x="5706" y="4665"/>
              </a:cxn>
              <a:cxn ang="0">
                <a:pos x="4941" y="4524"/>
              </a:cxn>
              <a:cxn ang="0">
                <a:pos x="4193" y="4319"/>
              </a:cxn>
              <a:cxn ang="0">
                <a:pos x="3463" y="4050"/>
              </a:cxn>
              <a:cxn ang="0">
                <a:pos x="2757" y="3719"/>
              </a:cxn>
              <a:cxn ang="0">
                <a:pos x="2079" y="3327"/>
              </a:cxn>
              <a:cxn ang="0">
                <a:pos x="1436" y="2875"/>
              </a:cxn>
              <a:cxn ang="0">
                <a:pos x="829" y="2365"/>
              </a:cxn>
              <a:cxn ang="0">
                <a:pos x="264" y="1797"/>
              </a:cxn>
              <a:cxn ang="0">
                <a:pos x="1746" y="55"/>
              </a:cxn>
            </a:cxnLst>
            <a:rect l="0" t="0" r="r" b="b"/>
            <a:pathLst>
              <a:path w="13685" h="4751">
                <a:moveTo>
                  <a:pt x="1746" y="55"/>
                </a:moveTo>
                <a:lnTo>
                  <a:pt x="1944" y="283"/>
                </a:lnTo>
                <a:lnTo>
                  <a:pt x="2152" y="500"/>
                </a:lnTo>
                <a:lnTo>
                  <a:pt x="2368" y="708"/>
                </a:lnTo>
                <a:lnTo>
                  <a:pt x="2592" y="904"/>
                </a:lnTo>
                <a:lnTo>
                  <a:pt x="2823" y="1089"/>
                </a:lnTo>
                <a:lnTo>
                  <a:pt x="3061" y="1264"/>
                </a:lnTo>
                <a:lnTo>
                  <a:pt x="3306" y="1427"/>
                </a:lnTo>
                <a:lnTo>
                  <a:pt x="3557" y="1579"/>
                </a:lnTo>
                <a:lnTo>
                  <a:pt x="3814" y="1719"/>
                </a:lnTo>
                <a:lnTo>
                  <a:pt x="4075" y="1849"/>
                </a:lnTo>
                <a:lnTo>
                  <a:pt x="4342" y="1966"/>
                </a:lnTo>
                <a:lnTo>
                  <a:pt x="4614" y="2072"/>
                </a:lnTo>
                <a:lnTo>
                  <a:pt x="4889" y="2168"/>
                </a:lnTo>
                <a:lnTo>
                  <a:pt x="5169" y="2250"/>
                </a:lnTo>
                <a:lnTo>
                  <a:pt x="5450" y="2321"/>
                </a:lnTo>
                <a:lnTo>
                  <a:pt x="5736" y="2379"/>
                </a:lnTo>
                <a:lnTo>
                  <a:pt x="6023" y="2426"/>
                </a:lnTo>
                <a:lnTo>
                  <a:pt x="6314" y="2459"/>
                </a:lnTo>
                <a:lnTo>
                  <a:pt x="6604" y="2481"/>
                </a:lnTo>
                <a:lnTo>
                  <a:pt x="6897" y="2490"/>
                </a:lnTo>
                <a:lnTo>
                  <a:pt x="7191" y="2486"/>
                </a:lnTo>
                <a:lnTo>
                  <a:pt x="7484" y="2470"/>
                </a:lnTo>
                <a:lnTo>
                  <a:pt x="7778" y="2440"/>
                </a:lnTo>
                <a:lnTo>
                  <a:pt x="8070" y="2398"/>
                </a:lnTo>
                <a:lnTo>
                  <a:pt x="8362" y="2344"/>
                </a:lnTo>
                <a:lnTo>
                  <a:pt x="8653" y="2275"/>
                </a:lnTo>
                <a:lnTo>
                  <a:pt x="8943" y="2194"/>
                </a:lnTo>
                <a:lnTo>
                  <a:pt x="9229" y="2098"/>
                </a:lnTo>
                <a:lnTo>
                  <a:pt x="9513" y="1990"/>
                </a:lnTo>
                <a:lnTo>
                  <a:pt x="9795" y="1866"/>
                </a:lnTo>
                <a:lnTo>
                  <a:pt x="10073" y="1730"/>
                </a:lnTo>
                <a:lnTo>
                  <a:pt x="10347" y="1581"/>
                </a:lnTo>
                <a:lnTo>
                  <a:pt x="10410" y="1544"/>
                </a:lnTo>
                <a:lnTo>
                  <a:pt x="10473" y="1506"/>
                </a:lnTo>
                <a:lnTo>
                  <a:pt x="10535" y="1467"/>
                </a:lnTo>
                <a:lnTo>
                  <a:pt x="10597" y="1429"/>
                </a:lnTo>
                <a:lnTo>
                  <a:pt x="10658" y="1390"/>
                </a:lnTo>
                <a:lnTo>
                  <a:pt x="10719" y="1350"/>
                </a:lnTo>
                <a:lnTo>
                  <a:pt x="10778" y="1309"/>
                </a:lnTo>
                <a:lnTo>
                  <a:pt x="10839" y="1269"/>
                </a:lnTo>
                <a:lnTo>
                  <a:pt x="10093" y="833"/>
                </a:lnTo>
                <a:lnTo>
                  <a:pt x="13685" y="0"/>
                </a:lnTo>
                <a:lnTo>
                  <a:pt x="12912" y="3605"/>
                </a:lnTo>
                <a:lnTo>
                  <a:pt x="12478" y="2870"/>
                </a:lnTo>
                <a:lnTo>
                  <a:pt x="12359" y="2960"/>
                </a:lnTo>
                <a:lnTo>
                  <a:pt x="12238" y="3048"/>
                </a:lnTo>
                <a:lnTo>
                  <a:pt x="12178" y="3091"/>
                </a:lnTo>
                <a:lnTo>
                  <a:pt x="12116" y="3135"/>
                </a:lnTo>
                <a:lnTo>
                  <a:pt x="12054" y="3176"/>
                </a:lnTo>
                <a:lnTo>
                  <a:pt x="11993" y="3218"/>
                </a:lnTo>
                <a:lnTo>
                  <a:pt x="11930" y="3260"/>
                </a:lnTo>
                <a:lnTo>
                  <a:pt x="11867" y="3301"/>
                </a:lnTo>
                <a:lnTo>
                  <a:pt x="11802" y="3342"/>
                </a:lnTo>
                <a:lnTo>
                  <a:pt x="11738" y="3383"/>
                </a:lnTo>
                <a:lnTo>
                  <a:pt x="11674" y="3422"/>
                </a:lnTo>
                <a:lnTo>
                  <a:pt x="11608" y="3462"/>
                </a:lnTo>
                <a:lnTo>
                  <a:pt x="11543" y="3500"/>
                </a:lnTo>
                <a:lnTo>
                  <a:pt x="11477" y="3538"/>
                </a:lnTo>
                <a:lnTo>
                  <a:pt x="11112" y="3738"/>
                </a:lnTo>
                <a:lnTo>
                  <a:pt x="10741" y="3921"/>
                </a:lnTo>
                <a:lnTo>
                  <a:pt x="10366" y="4084"/>
                </a:lnTo>
                <a:lnTo>
                  <a:pt x="9985" y="4229"/>
                </a:lnTo>
                <a:lnTo>
                  <a:pt x="9602" y="4356"/>
                </a:lnTo>
                <a:lnTo>
                  <a:pt x="9217" y="4466"/>
                </a:lnTo>
                <a:lnTo>
                  <a:pt x="8829" y="4557"/>
                </a:lnTo>
                <a:lnTo>
                  <a:pt x="8439" y="4630"/>
                </a:lnTo>
                <a:lnTo>
                  <a:pt x="8047" y="4687"/>
                </a:lnTo>
                <a:lnTo>
                  <a:pt x="7655" y="4725"/>
                </a:lnTo>
                <a:lnTo>
                  <a:pt x="7264" y="4747"/>
                </a:lnTo>
                <a:lnTo>
                  <a:pt x="6872" y="4751"/>
                </a:lnTo>
                <a:lnTo>
                  <a:pt x="6482" y="4739"/>
                </a:lnTo>
                <a:lnTo>
                  <a:pt x="6093" y="4710"/>
                </a:lnTo>
                <a:lnTo>
                  <a:pt x="5706" y="4665"/>
                </a:lnTo>
                <a:lnTo>
                  <a:pt x="5322" y="4602"/>
                </a:lnTo>
                <a:lnTo>
                  <a:pt x="4941" y="4524"/>
                </a:lnTo>
                <a:lnTo>
                  <a:pt x="4565" y="4429"/>
                </a:lnTo>
                <a:lnTo>
                  <a:pt x="4193" y="4319"/>
                </a:lnTo>
                <a:lnTo>
                  <a:pt x="3825" y="4192"/>
                </a:lnTo>
                <a:lnTo>
                  <a:pt x="3463" y="4050"/>
                </a:lnTo>
                <a:lnTo>
                  <a:pt x="3106" y="3892"/>
                </a:lnTo>
                <a:lnTo>
                  <a:pt x="2757" y="3719"/>
                </a:lnTo>
                <a:lnTo>
                  <a:pt x="2414" y="3531"/>
                </a:lnTo>
                <a:lnTo>
                  <a:pt x="2079" y="3327"/>
                </a:lnTo>
                <a:lnTo>
                  <a:pt x="1753" y="3109"/>
                </a:lnTo>
                <a:lnTo>
                  <a:pt x="1436" y="2875"/>
                </a:lnTo>
                <a:lnTo>
                  <a:pt x="1128" y="2627"/>
                </a:lnTo>
                <a:lnTo>
                  <a:pt x="829" y="2365"/>
                </a:lnTo>
                <a:lnTo>
                  <a:pt x="541" y="2089"/>
                </a:lnTo>
                <a:lnTo>
                  <a:pt x="264" y="1797"/>
                </a:lnTo>
                <a:lnTo>
                  <a:pt x="0" y="1492"/>
                </a:lnTo>
                <a:lnTo>
                  <a:pt x="1746" y="55"/>
                </a:lnTo>
                <a:close/>
              </a:path>
            </a:pathLst>
          </a:custGeom>
          <a:solidFill>
            <a:schemeClr val="accent3">
              <a:lumMod val="60000"/>
              <a:lumOff val="40000"/>
            </a:schemeClr>
          </a:solidFill>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anchor="ctr">
            <a:spAutoFit/>
          </a:bodyPr>
          <a:lstStyle/>
          <a:p>
            <a:pPr>
              <a:defRPr/>
            </a:pPr>
            <a:endParaRPr lang="en-US">
              <a:solidFill>
                <a:prstClr val="white"/>
              </a:solidFill>
            </a:endParaRPr>
          </a:p>
        </p:txBody>
      </p:sp>
      <p:sp>
        <p:nvSpPr>
          <p:cNvPr id="46" name="Freeform 16"/>
          <p:cNvSpPr>
            <a:spLocks/>
          </p:cNvSpPr>
          <p:nvPr/>
        </p:nvSpPr>
        <p:spPr bwMode="auto">
          <a:xfrm rot="19800000" flipH="1">
            <a:off x="4872377" y="993116"/>
            <a:ext cx="915987" cy="1285875"/>
          </a:xfrm>
          <a:custGeom>
            <a:avLst/>
            <a:gdLst/>
            <a:ahLst/>
            <a:cxnLst>
              <a:cxn ang="0">
                <a:pos x="6116" y="11155"/>
              </a:cxn>
              <a:cxn ang="0">
                <a:pos x="6272" y="10577"/>
              </a:cxn>
              <a:cxn ang="0">
                <a:pos x="6374" y="9992"/>
              </a:cxn>
              <a:cxn ang="0">
                <a:pos x="6426" y="9405"/>
              </a:cxn>
              <a:cxn ang="0">
                <a:pos x="6426" y="8820"/>
              </a:cxn>
              <a:cxn ang="0">
                <a:pos x="6376" y="8238"/>
              </a:cxn>
              <a:cxn ang="0">
                <a:pos x="6276" y="7664"/>
              </a:cxn>
              <a:cxn ang="0">
                <a:pos x="6127" y="7101"/>
              </a:cxn>
              <a:cxn ang="0">
                <a:pos x="5932" y="6553"/>
              </a:cxn>
              <a:cxn ang="0">
                <a:pos x="5690" y="6022"/>
              </a:cxn>
              <a:cxn ang="0">
                <a:pos x="5402" y="5513"/>
              </a:cxn>
              <a:cxn ang="0">
                <a:pos x="5069" y="5028"/>
              </a:cxn>
              <a:cxn ang="0">
                <a:pos x="4692" y="4569"/>
              </a:cxn>
              <a:cxn ang="0">
                <a:pos x="4272" y="4142"/>
              </a:cxn>
              <a:cxn ang="0">
                <a:pos x="3810" y="3749"/>
              </a:cxn>
              <a:cxn ang="0">
                <a:pos x="3306" y="3395"/>
              </a:cxn>
              <a:cxn ang="0">
                <a:pos x="2975" y="3196"/>
              </a:cxn>
              <a:cxn ang="0">
                <a:pos x="2846" y="3126"/>
              </a:cxn>
              <a:cxn ang="0">
                <a:pos x="2718" y="3059"/>
              </a:cxn>
              <a:cxn ang="0">
                <a:pos x="2588" y="2994"/>
              </a:cxn>
              <a:cxn ang="0">
                <a:pos x="2518" y="3826"/>
              </a:cxn>
              <a:cxn ang="0">
                <a:pos x="3510" y="0"/>
              </a:cxn>
              <a:cxn ang="0">
                <a:pos x="3228" y="801"/>
              </a:cxn>
              <a:cxn ang="0">
                <a:pos x="3500" y="924"/>
              </a:cxn>
              <a:cxn ang="0">
                <a:pos x="3770" y="1057"/>
              </a:cxn>
              <a:cxn ang="0">
                <a:pos x="3971" y="1164"/>
              </a:cxn>
              <a:cxn ang="0">
                <a:pos x="4104" y="1236"/>
              </a:cxn>
              <a:cxn ang="0">
                <a:pos x="4526" y="1491"/>
              </a:cxn>
              <a:cxn ang="0">
                <a:pos x="5198" y="1965"/>
              </a:cxn>
              <a:cxn ang="0">
                <a:pos x="5815" y="2489"/>
              </a:cxn>
              <a:cxn ang="0">
                <a:pos x="6376" y="3059"/>
              </a:cxn>
              <a:cxn ang="0">
                <a:pos x="6878" y="3670"/>
              </a:cxn>
              <a:cxn ang="0">
                <a:pos x="7323" y="4319"/>
              </a:cxn>
              <a:cxn ang="0">
                <a:pos x="7707" y="4999"/>
              </a:cxn>
              <a:cxn ang="0">
                <a:pos x="8030" y="5708"/>
              </a:cxn>
              <a:cxn ang="0">
                <a:pos x="8290" y="6440"/>
              </a:cxn>
              <a:cxn ang="0">
                <a:pos x="8488" y="7192"/>
              </a:cxn>
              <a:cxn ang="0">
                <a:pos x="8620" y="7958"/>
              </a:cxn>
              <a:cxn ang="0">
                <a:pos x="8686" y="8735"/>
              </a:cxn>
              <a:cxn ang="0">
                <a:pos x="8686" y="9517"/>
              </a:cxn>
              <a:cxn ang="0">
                <a:pos x="8617" y="10301"/>
              </a:cxn>
              <a:cxn ang="0">
                <a:pos x="8477" y="11080"/>
              </a:cxn>
              <a:cxn ang="0">
                <a:pos x="8268" y="11853"/>
              </a:cxn>
              <a:cxn ang="0">
                <a:pos x="6017" y="11442"/>
              </a:cxn>
            </a:cxnLst>
            <a:rect l="0" t="0" r="r" b="b"/>
            <a:pathLst>
              <a:path w="8694" h="12235">
                <a:moveTo>
                  <a:pt x="6017" y="11442"/>
                </a:moveTo>
                <a:lnTo>
                  <a:pt x="6116" y="11155"/>
                </a:lnTo>
                <a:lnTo>
                  <a:pt x="6200" y="10867"/>
                </a:lnTo>
                <a:lnTo>
                  <a:pt x="6272" y="10577"/>
                </a:lnTo>
                <a:lnTo>
                  <a:pt x="6330" y="10285"/>
                </a:lnTo>
                <a:lnTo>
                  <a:pt x="6374" y="9992"/>
                </a:lnTo>
                <a:lnTo>
                  <a:pt x="6407" y="9699"/>
                </a:lnTo>
                <a:lnTo>
                  <a:pt x="6426" y="9405"/>
                </a:lnTo>
                <a:lnTo>
                  <a:pt x="6432" y="9113"/>
                </a:lnTo>
                <a:lnTo>
                  <a:pt x="6426" y="8820"/>
                </a:lnTo>
                <a:lnTo>
                  <a:pt x="6407" y="8529"/>
                </a:lnTo>
                <a:lnTo>
                  <a:pt x="6376" y="8238"/>
                </a:lnTo>
                <a:lnTo>
                  <a:pt x="6332" y="7951"/>
                </a:lnTo>
                <a:lnTo>
                  <a:pt x="6276" y="7664"/>
                </a:lnTo>
                <a:lnTo>
                  <a:pt x="6208" y="7381"/>
                </a:lnTo>
                <a:lnTo>
                  <a:pt x="6127" y="7101"/>
                </a:lnTo>
                <a:lnTo>
                  <a:pt x="6036" y="6826"/>
                </a:lnTo>
                <a:lnTo>
                  <a:pt x="5932" y="6553"/>
                </a:lnTo>
                <a:lnTo>
                  <a:pt x="5817" y="6285"/>
                </a:lnTo>
                <a:lnTo>
                  <a:pt x="5690" y="6022"/>
                </a:lnTo>
                <a:lnTo>
                  <a:pt x="5552" y="5765"/>
                </a:lnTo>
                <a:lnTo>
                  <a:pt x="5402" y="5513"/>
                </a:lnTo>
                <a:lnTo>
                  <a:pt x="5240" y="5266"/>
                </a:lnTo>
                <a:lnTo>
                  <a:pt x="5069" y="5028"/>
                </a:lnTo>
                <a:lnTo>
                  <a:pt x="4886" y="4794"/>
                </a:lnTo>
                <a:lnTo>
                  <a:pt x="4692" y="4569"/>
                </a:lnTo>
                <a:lnTo>
                  <a:pt x="4487" y="4352"/>
                </a:lnTo>
                <a:lnTo>
                  <a:pt x="4272" y="4142"/>
                </a:lnTo>
                <a:lnTo>
                  <a:pt x="4046" y="3942"/>
                </a:lnTo>
                <a:lnTo>
                  <a:pt x="3810" y="3749"/>
                </a:lnTo>
                <a:lnTo>
                  <a:pt x="3563" y="3568"/>
                </a:lnTo>
                <a:lnTo>
                  <a:pt x="3306" y="3395"/>
                </a:lnTo>
                <a:lnTo>
                  <a:pt x="3039" y="3232"/>
                </a:lnTo>
                <a:lnTo>
                  <a:pt x="2975" y="3196"/>
                </a:lnTo>
                <a:lnTo>
                  <a:pt x="2911" y="3160"/>
                </a:lnTo>
                <a:lnTo>
                  <a:pt x="2846" y="3126"/>
                </a:lnTo>
                <a:lnTo>
                  <a:pt x="2782" y="3091"/>
                </a:lnTo>
                <a:lnTo>
                  <a:pt x="2718" y="3059"/>
                </a:lnTo>
                <a:lnTo>
                  <a:pt x="2654" y="3026"/>
                </a:lnTo>
                <a:lnTo>
                  <a:pt x="2588" y="2994"/>
                </a:lnTo>
                <a:lnTo>
                  <a:pt x="2523" y="2963"/>
                </a:lnTo>
                <a:lnTo>
                  <a:pt x="2518" y="3826"/>
                </a:lnTo>
                <a:lnTo>
                  <a:pt x="0" y="1133"/>
                </a:lnTo>
                <a:lnTo>
                  <a:pt x="3510" y="0"/>
                </a:lnTo>
                <a:lnTo>
                  <a:pt x="3091" y="742"/>
                </a:lnTo>
                <a:lnTo>
                  <a:pt x="3228" y="801"/>
                </a:lnTo>
                <a:lnTo>
                  <a:pt x="3364" y="861"/>
                </a:lnTo>
                <a:lnTo>
                  <a:pt x="3500" y="924"/>
                </a:lnTo>
                <a:lnTo>
                  <a:pt x="3636" y="989"/>
                </a:lnTo>
                <a:lnTo>
                  <a:pt x="3770" y="1057"/>
                </a:lnTo>
                <a:lnTo>
                  <a:pt x="3904" y="1127"/>
                </a:lnTo>
                <a:lnTo>
                  <a:pt x="3971" y="1164"/>
                </a:lnTo>
                <a:lnTo>
                  <a:pt x="4037" y="1199"/>
                </a:lnTo>
                <a:lnTo>
                  <a:pt x="4104" y="1236"/>
                </a:lnTo>
                <a:lnTo>
                  <a:pt x="4169" y="1275"/>
                </a:lnTo>
                <a:lnTo>
                  <a:pt x="4526" y="1491"/>
                </a:lnTo>
                <a:lnTo>
                  <a:pt x="4869" y="1722"/>
                </a:lnTo>
                <a:lnTo>
                  <a:pt x="5198" y="1965"/>
                </a:lnTo>
                <a:lnTo>
                  <a:pt x="5513" y="2221"/>
                </a:lnTo>
                <a:lnTo>
                  <a:pt x="5815" y="2489"/>
                </a:lnTo>
                <a:lnTo>
                  <a:pt x="6103" y="2769"/>
                </a:lnTo>
                <a:lnTo>
                  <a:pt x="6376" y="3059"/>
                </a:lnTo>
                <a:lnTo>
                  <a:pt x="6635" y="3360"/>
                </a:lnTo>
                <a:lnTo>
                  <a:pt x="6878" y="3670"/>
                </a:lnTo>
                <a:lnTo>
                  <a:pt x="7108" y="3990"/>
                </a:lnTo>
                <a:lnTo>
                  <a:pt x="7323" y="4319"/>
                </a:lnTo>
                <a:lnTo>
                  <a:pt x="7523" y="4656"/>
                </a:lnTo>
                <a:lnTo>
                  <a:pt x="7707" y="4999"/>
                </a:lnTo>
                <a:lnTo>
                  <a:pt x="7877" y="5351"/>
                </a:lnTo>
                <a:lnTo>
                  <a:pt x="8030" y="5708"/>
                </a:lnTo>
                <a:lnTo>
                  <a:pt x="8168" y="6072"/>
                </a:lnTo>
                <a:lnTo>
                  <a:pt x="8290" y="6440"/>
                </a:lnTo>
                <a:lnTo>
                  <a:pt x="8398" y="6815"/>
                </a:lnTo>
                <a:lnTo>
                  <a:pt x="8488" y="7192"/>
                </a:lnTo>
                <a:lnTo>
                  <a:pt x="8562" y="7574"/>
                </a:lnTo>
                <a:lnTo>
                  <a:pt x="8620" y="7958"/>
                </a:lnTo>
                <a:lnTo>
                  <a:pt x="8661" y="8346"/>
                </a:lnTo>
                <a:lnTo>
                  <a:pt x="8686" y="8735"/>
                </a:lnTo>
                <a:lnTo>
                  <a:pt x="8694" y="9125"/>
                </a:lnTo>
                <a:lnTo>
                  <a:pt x="8686" y="9517"/>
                </a:lnTo>
                <a:lnTo>
                  <a:pt x="8660" y="9909"/>
                </a:lnTo>
                <a:lnTo>
                  <a:pt x="8617" y="10301"/>
                </a:lnTo>
                <a:lnTo>
                  <a:pt x="8556" y="10691"/>
                </a:lnTo>
                <a:lnTo>
                  <a:pt x="8477" y="11080"/>
                </a:lnTo>
                <a:lnTo>
                  <a:pt x="8382" y="11468"/>
                </a:lnTo>
                <a:lnTo>
                  <a:pt x="8268" y="11853"/>
                </a:lnTo>
                <a:lnTo>
                  <a:pt x="8136" y="12235"/>
                </a:lnTo>
                <a:lnTo>
                  <a:pt x="6017" y="11442"/>
                </a:lnTo>
                <a:close/>
              </a:path>
            </a:pathLst>
          </a:custGeom>
          <a:solidFill>
            <a:schemeClr val="accent1"/>
          </a:solidFill>
          <a:ln w="9525" cap="flat" cmpd="sng">
            <a:noFill/>
            <a:prstDash val="solid"/>
            <a:round/>
            <a:headEnd/>
            <a:tailEnd/>
          </a:ln>
          <a:effectLst>
            <a:outerShdw dist="35921" dir="2700000" algn="ctr" rotWithShape="0">
              <a:srgbClr val="CCCCCC"/>
            </a:outerShdw>
          </a:effectLst>
        </p:spPr>
        <p:txBody>
          <a:bodyPr anchor="ctr">
            <a:spAutoFit/>
          </a:bodyPr>
          <a:lstStyle/>
          <a:p>
            <a:pPr>
              <a:defRPr/>
            </a:pPr>
            <a:endParaRPr lang="en-US">
              <a:solidFill>
                <a:srgbClr val="4D4F53"/>
              </a:solidFill>
              <a:latin typeface="Arial" pitchFamily="34" charset="0"/>
              <a:ea typeface="Arial Unicode MS" pitchFamily="34" charset="-128"/>
              <a:cs typeface="Arial" pitchFamily="34" charset="0"/>
            </a:endParaRPr>
          </a:p>
        </p:txBody>
      </p:sp>
    </p:spTree>
    <p:extLst>
      <p:ext uri="{BB962C8B-B14F-4D97-AF65-F5344CB8AC3E}">
        <p14:creationId xmlns:p14="http://schemas.microsoft.com/office/powerpoint/2010/main" val="2959362826"/>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1"/>
          <p:cNvSpPr>
            <a:spLocks noGrp="1"/>
          </p:cNvSpPr>
          <p:nvPr>
            <p:ph type="title"/>
          </p:nvPr>
        </p:nvSpPr>
        <p:spPr>
          <a:xfrm>
            <a:off x="334855" y="102558"/>
            <a:ext cx="8448541" cy="569119"/>
          </a:xfrm>
        </p:spPr>
        <p:txBody>
          <a:bodyPr/>
          <a:lstStyle/>
          <a:p>
            <a:r>
              <a:rPr lang="en-GB" dirty="0"/>
              <a:t>Understanding Our Solutions</a:t>
            </a:r>
            <a:endParaRPr lang="en-GB" dirty="0" smtClean="0">
              <a:latin typeface="Calibri" pitchFamily="34" charset="0"/>
              <a:cs typeface="Calibri" pitchFamily="34" charset="0"/>
            </a:endParaRPr>
          </a:p>
        </p:txBody>
      </p:sp>
      <p:sp>
        <p:nvSpPr>
          <p:cNvPr id="7" name="Rectangle 6"/>
          <p:cNvSpPr/>
          <p:nvPr/>
        </p:nvSpPr>
        <p:spPr>
          <a:xfrm>
            <a:off x="2" y="1051560"/>
            <a:ext cx="2303463" cy="3520440"/>
          </a:xfrm>
          <a:prstGeom prst="rect">
            <a:avLst/>
          </a:prstGeom>
          <a:solidFill>
            <a:schemeClr val="bg1"/>
          </a:solid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itchFamily="34" charset="0"/>
              <a:cs typeface="Calibri" pitchFamily="34" charset="0"/>
            </a:endParaRPr>
          </a:p>
        </p:txBody>
      </p:sp>
      <p:graphicFrame>
        <p:nvGraphicFramePr>
          <p:cNvPr id="6" name="Diagram 5"/>
          <p:cNvGraphicFramePr/>
          <p:nvPr>
            <p:extLst>
              <p:ext uri="{D42A27DB-BD31-4B8C-83A1-F6EECF244321}">
                <p14:modId xmlns:p14="http://schemas.microsoft.com/office/powerpoint/2010/main" val="2768594585"/>
              </p:ext>
            </p:extLst>
          </p:nvPr>
        </p:nvGraphicFramePr>
        <p:xfrm>
          <a:off x="-700018" y="1469275"/>
          <a:ext cx="5996370" cy="3770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p:cNvGrpSpPr/>
          <p:nvPr/>
        </p:nvGrpSpPr>
        <p:grpSpPr>
          <a:xfrm>
            <a:off x="4120113" y="811639"/>
            <a:ext cx="4947689" cy="1414038"/>
            <a:chOff x="5541964" y="1421130"/>
            <a:chExt cx="3475037" cy="1548000"/>
          </a:xfrm>
          <a:noFill/>
        </p:grpSpPr>
        <p:sp>
          <p:nvSpPr>
            <p:cNvPr id="12" name="Rounded Rectangle 11"/>
            <p:cNvSpPr/>
            <p:nvPr/>
          </p:nvSpPr>
          <p:spPr>
            <a:xfrm>
              <a:off x="5541964" y="1421130"/>
              <a:ext cx="3475037" cy="15480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119063" indent="-119063">
                <a:buFont typeface="Arial" pitchFamily="34" charset="0"/>
                <a:buChar char="•"/>
                <a:defRPr/>
              </a:pPr>
              <a:endParaRPr lang="en-GB" sz="1400" dirty="0">
                <a:solidFill>
                  <a:schemeClr val="tx2"/>
                </a:solidFill>
                <a:latin typeface="Calibri" pitchFamily="34" charset="0"/>
                <a:cs typeface="Calibri" pitchFamily="34" charset="0"/>
              </a:endParaRPr>
            </a:p>
          </p:txBody>
        </p:sp>
        <p:sp>
          <p:nvSpPr>
            <p:cNvPr id="3" name="TextBox 2"/>
            <p:cNvSpPr txBox="1"/>
            <p:nvPr/>
          </p:nvSpPr>
          <p:spPr>
            <a:xfrm>
              <a:off x="5640779" y="1558702"/>
              <a:ext cx="2163219" cy="1246657"/>
            </a:xfrm>
            <a:prstGeom prst="rect">
              <a:avLst/>
            </a:prstGeom>
            <a:grpFill/>
          </p:spPr>
          <p:txBody>
            <a:bodyPr wrap="square" rtlCol="0">
              <a:spAutoFit/>
            </a:bodyPr>
            <a:lstStyle/>
            <a:p>
              <a:r>
                <a:rPr lang="nl-NL" sz="1700" dirty="0" smtClean="0">
                  <a:latin typeface="Calibri" pitchFamily="34" charset="0"/>
                  <a:cs typeface="Calibri" pitchFamily="34" charset="0"/>
                </a:rPr>
                <a:t>High efficiency </a:t>
              </a:r>
              <a:r>
                <a:rPr lang="nl-NL" sz="1700" dirty="0" err="1" smtClean="0">
                  <a:latin typeface="Calibri" pitchFamily="34" charset="0"/>
                  <a:cs typeface="Calibri" pitchFamily="34" charset="0"/>
                </a:rPr>
                <a:t>polymer</a:t>
              </a:r>
              <a:r>
                <a:rPr lang="nl-NL" sz="1700" dirty="0" smtClean="0">
                  <a:latin typeface="Calibri" pitchFamily="34" charset="0"/>
                  <a:cs typeface="Calibri" pitchFamily="34" charset="0"/>
                </a:rPr>
                <a:t> </a:t>
              </a:r>
              <a:r>
                <a:rPr lang="nl-NL" sz="1700" dirty="0" err="1" smtClean="0">
                  <a:latin typeface="Calibri" pitchFamily="34" charset="0"/>
                  <a:cs typeface="Calibri" pitchFamily="34" charset="0"/>
                </a:rPr>
                <a:t>preparation</a:t>
              </a:r>
              <a:r>
                <a:rPr lang="nl-NL" sz="1700" dirty="0" smtClean="0">
                  <a:latin typeface="Calibri" pitchFamily="34" charset="0"/>
                  <a:cs typeface="Calibri" pitchFamily="34" charset="0"/>
                </a:rPr>
                <a:t> stations </a:t>
              </a:r>
              <a:r>
                <a:rPr lang="nl-NL" sz="1700" dirty="0" err="1" smtClean="0">
                  <a:latin typeface="Calibri" pitchFamily="34" charset="0"/>
                  <a:cs typeface="Calibri" pitchFamily="34" charset="0"/>
                </a:rPr>
                <a:t>that</a:t>
              </a:r>
              <a:r>
                <a:rPr lang="nl-NL" sz="1700" dirty="0" smtClean="0">
                  <a:latin typeface="Calibri" pitchFamily="34" charset="0"/>
                  <a:cs typeface="Calibri" pitchFamily="34" charset="0"/>
                </a:rPr>
                <a:t> </a:t>
              </a:r>
              <a:r>
                <a:rPr lang="nl-NL" sz="1700" dirty="0" err="1" smtClean="0">
                  <a:latin typeface="Calibri" pitchFamily="34" charset="0"/>
                  <a:cs typeface="Calibri" pitchFamily="34" charset="0"/>
                </a:rPr>
                <a:t>allow</a:t>
              </a:r>
              <a:r>
                <a:rPr lang="nl-NL" sz="1700" dirty="0" smtClean="0">
                  <a:latin typeface="Calibri" pitchFamily="34" charset="0"/>
                  <a:cs typeface="Calibri" pitchFamily="34" charset="0"/>
                </a:rPr>
                <a:t> </a:t>
              </a:r>
              <a:r>
                <a:rPr lang="nl-NL" sz="1700" dirty="0" smtClean="0">
                  <a:solidFill>
                    <a:srgbClr val="007AC9"/>
                  </a:solidFill>
                  <a:latin typeface="Calibri" pitchFamily="34" charset="0"/>
                  <a:cs typeface="Calibri" pitchFamily="34" charset="0"/>
                </a:rPr>
                <a:t>50-80% water </a:t>
              </a:r>
              <a:r>
                <a:rPr lang="nl-NL" sz="1700" dirty="0" err="1" smtClean="0">
                  <a:solidFill>
                    <a:srgbClr val="007AC9"/>
                  </a:solidFill>
                  <a:latin typeface="Calibri" pitchFamily="34" charset="0"/>
                  <a:cs typeface="Calibri" pitchFamily="34" charset="0"/>
                </a:rPr>
                <a:t>savings</a:t>
              </a:r>
              <a:r>
                <a:rPr lang="nl-NL" sz="1700" dirty="0" smtClean="0">
                  <a:solidFill>
                    <a:srgbClr val="007AC9"/>
                  </a:solidFill>
                  <a:latin typeface="Calibri" pitchFamily="34" charset="0"/>
                  <a:cs typeface="Calibri" pitchFamily="34" charset="0"/>
                </a:rPr>
                <a:t> </a:t>
              </a:r>
              <a:r>
                <a:rPr lang="nl-NL" sz="1700" dirty="0" err="1">
                  <a:latin typeface="Calibri" pitchFamily="34" charset="0"/>
                  <a:cs typeface="Calibri" pitchFamily="34" charset="0"/>
                </a:rPr>
                <a:t>when</a:t>
              </a:r>
              <a:r>
                <a:rPr lang="nl-NL" sz="1700" dirty="0" smtClean="0">
                  <a:solidFill>
                    <a:srgbClr val="007AC9"/>
                  </a:solidFill>
                  <a:latin typeface="Calibri" pitchFamily="34" charset="0"/>
                  <a:cs typeface="Calibri" pitchFamily="34" charset="0"/>
                </a:rPr>
                <a:t>  </a:t>
              </a:r>
              <a:r>
                <a:rPr lang="nl-NL" sz="1700" dirty="0" err="1" smtClean="0">
                  <a:latin typeface="Calibri" pitchFamily="34" charset="0"/>
                  <a:cs typeface="Calibri" pitchFamily="34" charset="0"/>
                </a:rPr>
                <a:t>compared</a:t>
              </a:r>
              <a:r>
                <a:rPr lang="nl-NL" sz="1700" dirty="0" smtClean="0">
                  <a:latin typeface="Calibri" pitchFamily="34" charset="0"/>
                  <a:cs typeface="Calibri" pitchFamily="34" charset="0"/>
                </a:rPr>
                <a:t> </a:t>
              </a:r>
              <a:r>
                <a:rPr lang="nl-NL" sz="1700" dirty="0" err="1" smtClean="0">
                  <a:latin typeface="Calibri" pitchFamily="34" charset="0"/>
                  <a:cs typeface="Calibri" pitchFamily="34" charset="0"/>
                </a:rPr>
                <a:t>to</a:t>
              </a:r>
              <a:r>
                <a:rPr lang="nl-NL" sz="1700" dirty="0" smtClean="0">
                  <a:latin typeface="Calibri" pitchFamily="34" charset="0"/>
                  <a:cs typeface="Calibri" pitchFamily="34" charset="0"/>
                </a:rPr>
                <a:t> </a:t>
              </a:r>
              <a:r>
                <a:rPr lang="nl-NL" sz="1700" dirty="0" err="1" smtClean="0">
                  <a:latin typeface="Calibri" pitchFamily="34" charset="0"/>
                  <a:cs typeface="Calibri" pitchFamily="34" charset="0"/>
                </a:rPr>
                <a:t>conventional</a:t>
              </a:r>
              <a:r>
                <a:rPr lang="nl-NL" sz="1700" dirty="0" smtClean="0">
                  <a:latin typeface="Calibri" pitchFamily="34" charset="0"/>
                  <a:cs typeface="Calibri" pitchFamily="34" charset="0"/>
                </a:rPr>
                <a:t> units.</a:t>
              </a:r>
            </a:p>
          </p:txBody>
        </p:sp>
      </p:grpSp>
      <p:grpSp>
        <p:nvGrpSpPr>
          <p:cNvPr id="8" name="Group 7"/>
          <p:cNvGrpSpPr/>
          <p:nvPr/>
        </p:nvGrpSpPr>
        <p:grpSpPr>
          <a:xfrm>
            <a:off x="4120113" y="2338865"/>
            <a:ext cx="4947687" cy="1499568"/>
            <a:chOff x="5543550" y="3118486"/>
            <a:chExt cx="3473450" cy="1548000"/>
          </a:xfrm>
        </p:grpSpPr>
        <p:sp>
          <p:nvSpPr>
            <p:cNvPr id="11" name="Rounded Rectangle 10"/>
            <p:cNvSpPr/>
            <p:nvPr/>
          </p:nvSpPr>
          <p:spPr>
            <a:xfrm>
              <a:off x="5543550" y="3118486"/>
              <a:ext cx="3473450" cy="15480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119063" indent="-119063">
                <a:buFont typeface="Arial" pitchFamily="34" charset="0"/>
                <a:buChar char="•"/>
                <a:defRPr/>
              </a:pPr>
              <a:endParaRPr lang="en-GB" sz="1400" dirty="0">
                <a:solidFill>
                  <a:schemeClr val="tx2"/>
                </a:solidFill>
                <a:latin typeface="Calibri" pitchFamily="34" charset="0"/>
                <a:cs typeface="Calibri" pitchFamily="34" charset="0"/>
              </a:endParaRPr>
            </a:p>
          </p:txBody>
        </p:sp>
        <p:sp>
          <p:nvSpPr>
            <p:cNvPr id="25" name="TextBox 24"/>
            <p:cNvSpPr txBox="1"/>
            <p:nvPr/>
          </p:nvSpPr>
          <p:spPr>
            <a:xfrm>
              <a:off x="5638804" y="3185905"/>
              <a:ext cx="2368956" cy="1366182"/>
            </a:xfrm>
            <a:prstGeom prst="rect">
              <a:avLst/>
            </a:prstGeom>
            <a:noFill/>
          </p:spPr>
          <p:txBody>
            <a:bodyPr wrap="square" rtlCol="0">
              <a:spAutoFit/>
            </a:bodyPr>
            <a:lstStyle/>
            <a:p>
              <a:r>
                <a:rPr lang="en-US" sz="1600" dirty="0" smtClean="0">
                  <a:solidFill>
                    <a:srgbClr val="007AC9"/>
                  </a:solidFill>
                  <a:latin typeface="Calibri" pitchFamily="34" charset="0"/>
                  <a:cs typeface="Calibri" pitchFamily="34" charset="0"/>
                </a:rPr>
                <a:t>Patented dynamic system for advanced mixing </a:t>
              </a:r>
              <a:r>
                <a:rPr lang="en-US" sz="1600" dirty="0">
                  <a:latin typeface="Calibri" pitchFamily="34" charset="0"/>
                  <a:cs typeface="Calibri" pitchFamily="34" charset="0"/>
                </a:rPr>
                <a:t>of polymer </a:t>
              </a:r>
              <a:r>
                <a:rPr lang="en-US" sz="1600" dirty="0" smtClean="0">
                  <a:latin typeface="Calibri" pitchFamily="34" charset="0"/>
                  <a:cs typeface="Calibri" pitchFamily="34" charset="0"/>
                </a:rPr>
                <a:t>in </a:t>
              </a:r>
              <a:r>
                <a:rPr lang="en-US" sz="1600" dirty="0" smtClean="0">
                  <a:latin typeface="Calibri" pitchFamily="34" charset="0"/>
                  <a:cs typeface="Calibri" pitchFamily="34" charset="0"/>
                </a:rPr>
                <a:t>all types of industrial </a:t>
              </a:r>
              <a:r>
                <a:rPr lang="en-US" sz="1600" dirty="0" err="1" smtClean="0">
                  <a:latin typeface="Calibri" pitchFamily="34" charset="0"/>
                  <a:cs typeface="Calibri" pitchFamily="34" charset="0"/>
                </a:rPr>
                <a:t>sludges</a:t>
              </a:r>
              <a:r>
                <a:rPr lang="en-US" sz="1600" dirty="0" smtClean="0">
                  <a:latin typeface="Calibri" pitchFamily="34" charset="0"/>
                  <a:cs typeface="Calibri" pitchFamily="34" charset="0"/>
                </a:rPr>
                <a:t>. The result is </a:t>
              </a:r>
              <a:r>
                <a:rPr lang="en-US" sz="1600" dirty="0" smtClean="0">
                  <a:solidFill>
                    <a:srgbClr val="007AC9"/>
                  </a:solidFill>
                  <a:latin typeface="Calibri" pitchFamily="34" charset="0"/>
                  <a:cs typeface="Calibri" pitchFamily="34" charset="0"/>
                </a:rPr>
                <a:t>optimum dosing</a:t>
              </a:r>
              <a:r>
                <a:rPr lang="en-US" sz="1600" dirty="0" smtClean="0">
                  <a:latin typeface="Calibri" pitchFamily="34" charset="0"/>
                  <a:cs typeface="Calibri" pitchFamily="34" charset="0"/>
                </a:rPr>
                <a:t>, </a:t>
              </a:r>
              <a:r>
                <a:rPr lang="en-US" sz="1600" dirty="0" smtClean="0">
                  <a:solidFill>
                    <a:srgbClr val="007AC9"/>
                  </a:solidFill>
                  <a:latin typeface="Calibri" pitchFamily="34" charset="0"/>
                  <a:cs typeface="Calibri" pitchFamily="34" charset="0"/>
                </a:rPr>
                <a:t>improved dewatering</a:t>
              </a:r>
              <a:r>
                <a:rPr lang="en-US" sz="1600" dirty="0">
                  <a:latin typeface="Calibri" pitchFamily="34" charset="0"/>
                  <a:cs typeface="Calibri" pitchFamily="34" charset="0"/>
                </a:rPr>
                <a:t> </a:t>
              </a:r>
              <a:r>
                <a:rPr lang="en-US" sz="1600" dirty="0" smtClean="0">
                  <a:latin typeface="Calibri" pitchFamily="34" charset="0"/>
                  <a:cs typeface="Calibri" pitchFamily="34" charset="0"/>
                </a:rPr>
                <a:t>and </a:t>
              </a:r>
              <a:r>
                <a:rPr lang="en-US" sz="1600" dirty="0" smtClean="0">
                  <a:solidFill>
                    <a:srgbClr val="007AC9"/>
                  </a:solidFill>
                  <a:latin typeface="Calibri" pitchFamily="34" charset="0"/>
                  <a:cs typeface="Calibri" pitchFamily="34" charset="0"/>
                </a:rPr>
                <a:t>higher </a:t>
              </a:r>
              <a:r>
                <a:rPr lang="en-US" sz="1600" dirty="0">
                  <a:solidFill>
                    <a:srgbClr val="007AC9"/>
                  </a:solidFill>
                  <a:latin typeface="Calibri" pitchFamily="34" charset="0"/>
                  <a:cs typeface="Calibri" pitchFamily="34" charset="0"/>
                </a:rPr>
                <a:t>dry cake </a:t>
              </a:r>
              <a:r>
                <a:rPr lang="en-US" sz="1600" dirty="0" smtClean="0">
                  <a:solidFill>
                    <a:srgbClr val="007AC9"/>
                  </a:solidFill>
                  <a:latin typeface="Calibri" pitchFamily="34" charset="0"/>
                  <a:cs typeface="Calibri" pitchFamily="34" charset="0"/>
                </a:rPr>
                <a:t>solids.</a:t>
              </a:r>
              <a:endParaRPr lang="en-US" sz="1600" dirty="0">
                <a:latin typeface="Calibri" pitchFamily="34" charset="0"/>
                <a:cs typeface="Calibri" pitchFamily="34" charset="0"/>
              </a:endParaRPr>
            </a:p>
          </p:txBody>
        </p:sp>
      </p:grpSp>
      <p:grpSp>
        <p:nvGrpSpPr>
          <p:cNvPr id="9" name="Group 8"/>
          <p:cNvGrpSpPr/>
          <p:nvPr/>
        </p:nvGrpSpPr>
        <p:grpSpPr>
          <a:xfrm>
            <a:off x="4120113" y="3940771"/>
            <a:ext cx="4947687" cy="1161000"/>
            <a:chOff x="5545139" y="4844416"/>
            <a:chExt cx="3470275" cy="1548000"/>
          </a:xfrm>
        </p:grpSpPr>
        <p:sp>
          <p:nvSpPr>
            <p:cNvPr id="10" name="Rounded Rectangle 9"/>
            <p:cNvSpPr/>
            <p:nvPr/>
          </p:nvSpPr>
          <p:spPr>
            <a:xfrm>
              <a:off x="5545139" y="4844416"/>
              <a:ext cx="3470275" cy="15480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119063" indent="-119063">
                <a:buFont typeface="Arial" pitchFamily="34" charset="0"/>
                <a:buChar char="•"/>
                <a:defRPr/>
              </a:pPr>
              <a:endParaRPr lang="en-GB" sz="1400" dirty="0">
                <a:solidFill>
                  <a:schemeClr val="tx2"/>
                </a:solidFill>
                <a:latin typeface="Calibri" pitchFamily="34" charset="0"/>
                <a:cs typeface="Calibri" pitchFamily="34" charset="0"/>
              </a:endParaRPr>
            </a:p>
          </p:txBody>
        </p:sp>
        <p:sp>
          <p:nvSpPr>
            <p:cNvPr id="26" name="TextBox 25"/>
            <p:cNvSpPr txBox="1"/>
            <p:nvPr/>
          </p:nvSpPr>
          <p:spPr>
            <a:xfrm>
              <a:off x="5606402" y="5019127"/>
              <a:ext cx="2288469" cy="1169551"/>
            </a:xfrm>
            <a:prstGeom prst="rect">
              <a:avLst/>
            </a:prstGeom>
            <a:noFill/>
          </p:spPr>
          <p:txBody>
            <a:bodyPr wrap="square" rtlCol="0">
              <a:spAutoFit/>
            </a:bodyPr>
            <a:lstStyle/>
            <a:p>
              <a:r>
                <a:rPr lang="en-US" sz="1700" dirty="0">
                  <a:solidFill>
                    <a:srgbClr val="007AC9"/>
                  </a:solidFill>
                  <a:latin typeface="Calibri" pitchFamily="34" charset="0"/>
                  <a:cs typeface="Calibri" pitchFamily="34" charset="0"/>
                </a:rPr>
                <a:t>On-line control </a:t>
              </a:r>
              <a:r>
                <a:rPr lang="en-US" sz="1700" dirty="0">
                  <a:latin typeface="Calibri" pitchFamily="34" charset="0"/>
                  <a:cs typeface="Calibri" pitchFamily="34" charset="0"/>
                </a:rPr>
                <a:t>responds to </a:t>
              </a:r>
              <a:r>
                <a:rPr lang="en-US" sz="1700" dirty="0" smtClean="0">
                  <a:latin typeface="Calibri" pitchFamily="34" charset="0"/>
                  <a:cs typeface="Calibri" pitchFamily="34" charset="0"/>
                </a:rPr>
                <a:t>continuous </a:t>
              </a:r>
              <a:r>
                <a:rPr lang="en-US" sz="1700" dirty="0">
                  <a:latin typeface="Calibri" pitchFamily="34" charset="0"/>
                  <a:cs typeface="Calibri" pitchFamily="34" charset="0"/>
                </a:rPr>
                <a:t>changes in flow or concentration of sludge</a:t>
              </a:r>
            </a:p>
          </p:txBody>
        </p:sp>
      </p:grpSp>
      <p:pic>
        <p:nvPicPr>
          <p:cNvPr id="27" name="Picture 12"/>
          <p:cNvPicPr>
            <a:picLocks noChangeAspect="1" noChangeArrowheads="1"/>
          </p:cNvPicPr>
          <p:nvPr/>
        </p:nvPicPr>
        <p:blipFill>
          <a:blip r:embed="rId8" cstate="print">
            <a:extLst>
              <a:ext uri="{28A0092B-C50C-407E-A947-70E740481C1C}">
                <a14:useLocalDpi xmlns:a14="http://schemas.microsoft.com/office/drawing/2010/main" val="0"/>
              </a:ext>
            </a:extLst>
          </a:blip>
          <a:srcRect l="8374" t="9193" r="7381" b="10706"/>
          <a:stretch>
            <a:fillRect/>
          </a:stretch>
        </p:blipFill>
        <p:spPr bwMode="auto">
          <a:xfrm>
            <a:off x="7738622" y="2846587"/>
            <a:ext cx="1210086" cy="370127"/>
          </a:xfrm>
          <a:prstGeom prst="round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6351" b="13994"/>
          <a:stretch/>
        </p:blipFill>
        <p:spPr bwMode="auto">
          <a:xfrm>
            <a:off x="7739213" y="3200401"/>
            <a:ext cx="1209524" cy="584246"/>
          </a:xfrm>
          <a:prstGeom prst="round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8"/>
          <p:cNvPicPr>
            <a:picLocks noChangeAspect="1"/>
          </p:cNvPicPr>
          <p:nvPr/>
        </p:nvPicPr>
        <p:blipFill rotWithShape="1">
          <a:blip r:embed="rId10" cstate="print">
            <a:extLst>
              <a:ext uri="{28A0092B-C50C-407E-A947-70E740481C1C}">
                <a14:useLocalDpi xmlns:a14="http://schemas.microsoft.com/office/drawing/2010/main" val="0"/>
              </a:ext>
            </a:extLst>
          </a:blip>
          <a:srcRect t="6977" b="10304"/>
          <a:stretch/>
        </p:blipFill>
        <p:spPr>
          <a:xfrm>
            <a:off x="7732464" y="2394972"/>
            <a:ext cx="1210733" cy="462528"/>
          </a:xfrm>
          <a:prstGeom prst="roundRect">
            <a:avLst/>
          </a:prstGeom>
          <a:ln>
            <a:solidFill>
              <a:schemeClr val="bg1"/>
            </a:solidFill>
          </a:ln>
        </p:spPr>
      </p:pic>
      <p:pic>
        <p:nvPicPr>
          <p:cNvPr id="30" name="Picture 4"/>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7046"/>
          <a:stretch/>
        </p:blipFill>
        <p:spPr bwMode="auto">
          <a:xfrm>
            <a:off x="7688703" y="838627"/>
            <a:ext cx="1331544" cy="1341267"/>
          </a:xfrm>
          <a:prstGeom prst="round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30"/>
          <p:cNvPicPr>
            <a:picLocks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7737418" y="4085353"/>
            <a:ext cx="1215778" cy="911834"/>
          </a:xfrm>
          <a:prstGeom prst="round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cxnSp>
        <p:nvCxnSpPr>
          <p:cNvPr id="15" name="Straight Arrow Connector 14"/>
          <p:cNvCxnSpPr>
            <a:endCxn id="12" idx="1"/>
          </p:cNvCxnSpPr>
          <p:nvPr/>
        </p:nvCxnSpPr>
        <p:spPr bwMode="auto">
          <a:xfrm flipH="1" flipV="1">
            <a:off x="4120113" y="1518658"/>
            <a:ext cx="375688" cy="1224542"/>
          </a:xfrm>
          <a:prstGeom prst="straightConnector1">
            <a:avLst/>
          </a:prstGeom>
          <a:solidFill>
            <a:schemeClr val="accent1"/>
          </a:solidFill>
          <a:ln w="9525" cap="flat" cmpd="sng" algn="ctr">
            <a:noFill/>
            <a:prstDash val="solid"/>
            <a:round/>
            <a:headEnd type="none" w="med" len="med"/>
            <a:tailEnd type="arrow"/>
          </a:ln>
          <a:effectLst/>
        </p:spPr>
      </p:cxnSp>
      <p:sp>
        <p:nvSpPr>
          <p:cNvPr id="20"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6</a:t>
            </a:fld>
            <a:endParaRPr lang="en-US" dirty="0"/>
          </a:p>
        </p:txBody>
      </p:sp>
    </p:spTree>
    <p:extLst>
      <p:ext uri="{BB962C8B-B14F-4D97-AF65-F5344CB8AC3E}">
        <p14:creationId xmlns:p14="http://schemas.microsoft.com/office/powerpoint/2010/main" val="41716957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2196" y="1712108"/>
            <a:ext cx="2897298" cy="2457450"/>
          </a:xfrm>
          <a:prstGeom prst="rect">
            <a:avLst/>
          </a:prstGeom>
        </p:spPr>
      </p:pic>
      <p:grpSp>
        <p:nvGrpSpPr>
          <p:cNvPr id="5" name="Group 4"/>
          <p:cNvGrpSpPr>
            <a:grpSpLocks/>
          </p:cNvGrpSpPr>
          <p:nvPr/>
        </p:nvGrpSpPr>
        <p:grpSpPr bwMode="auto">
          <a:xfrm>
            <a:off x="6110267" y="1616535"/>
            <a:ext cx="3033734" cy="2643258"/>
            <a:chOff x="6632886" y="1926986"/>
            <a:chExt cx="2764850" cy="3502269"/>
          </a:xfrm>
        </p:grpSpPr>
        <p:sp>
          <p:nvSpPr>
            <p:cNvPr id="6" name="Rectangle 3"/>
            <p:cNvSpPr>
              <a:spLocks noChangeArrowheads="1"/>
            </p:cNvSpPr>
            <p:nvPr>
              <p:custDataLst>
                <p:tags r:id="rId7"/>
              </p:custDataLst>
            </p:nvPr>
          </p:nvSpPr>
          <p:spPr bwMode="auto">
            <a:xfrm>
              <a:off x="6637109" y="4047261"/>
              <a:ext cx="2760626" cy="894744"/>
            </a:xfrm>
            <a:prstGeom prst="rect">
              <a:avLst/>
            </a:prstGeom>
            <a:solidFill>
              <a:srgbClr val="FFFFFF"/>
            </a:solidFill>
            <a:ln>
              <a:noFill/>
            </a:ln>
            <a:effectLst/>
            <a:extLst>
              <a:ext uri="{91240B29-F687-4f45-9708-019B960494DF}">
                <a14:hiddenLine xmlns:a14="http://schemas.microsoft.com/office/drawing/2010/main" w="3175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203200" lvl="1" indent="-203200" eaLnBrk="0" fontAlgn="auto" hangingPunct="0">
                <a:spcBef>
                  <a:spcPct val="30000"/>
                </a:spcBef>
                <a:spcAft>
                  <a:spcPts val="0"/>
                </a:spcAft>
                <a:buClr>
                  <a:srgbClr val="8296C8"/>
                </a:buClr>
                <a:buFont typeface="Wingdings" pitchFamily="2" charset="2"/>
                <a:buChar char="§"/>
                <a:defRPr/>
              </a:pPr>
              <a:r>
                <a:rPr lang="de-DE" sz="1600" kern="0" dirty="0">
                  <a:solidFill>
                    <a:srgbClr val="000000"/>
                  </a:solidFill>
                  <a:latin typeface="+mj-lt"/>
                  <a:cs typeface="Calibri" pitchFamily="34" charset="0"/>
                </a:rPr>
                <a:t>Lower hydraulic </a:t>
              </a:r>
              <a:r>
                <a:rPr lang="de-DE" sz="1600" kern="0" dirty="0" smtClean="0">
                  <a:solidFill>
                    <a:srgbClr val="000000"/>
                  </a:solidFill>
                  <a:latin typeface="+mj-lt"/>
                  <a:cs typeface="Calibri" pitchFamily="34" charset="0"/>
                </a:rPr>
                <a:t>loading to </a:t>
              </a:r>
              <a:r>
                <a:rPr lang="de-DE" sz="1600" kern="0" dirty="0">
                  <a:solidFill>
                    <a:srgbClr val="000000"/>
                  </a:solidFill>
                  <a:latin typeface="+mj-lt"/>
                  <a:cs typeface="Calibri" pitchFamily="34" charset="0"/>
                </a:rPr>
                <a:t>the </a:t>
              </a:r>
              <a:r>
                <a:rPr lang="de-DE" sz="1600" kern="0" dirty="0" smtClean="0">
                  <a:solidFill>
                    <a:srgbClr val="000000"/>
                  </a:solidFill>
                  <a:latin typeface="+mj-lt"/>
                  <a:cs typeface="Calibri" pitchFamily="34" charset="0"/>
                </a:rPr>
                <a:t>dewatering equipment</a:t>
              </a:r>
              <a:endParaRPr lang="de-DE" sz="1600" kern="0" dirty="0">
                <a:solidFill>
                  <a:srgbClr val="000000"/>
                </a:solidFill>
                <a:latin typeface="+mj-lt"/>
                <a:cs typeface="Calibri" pitchFamily="34" charset="0"/>
              </a:endParaRPr>
            </a:p>
          </p:txBody>
        </p:sp>
        <p:sp>
          <p:nvSpPr>
            <p:cNvPr id="7" name="Rectangle 7"/>
            <p:cNvSpPr>
              <a:spLocks noChangeArrowheads="1"/>
            </p:cNvSpPr>
            <p:nvPr>
              <p:custDataLst>
                <p:tags r:id="rId8"/>
              </p:custDataLst>
            </p:nvPr>
          </p:nvSpPr>
          <p:spPr bwMode="auto">
            <a:xfrm>
              <a:off x="6637110" y="2631474"/>
              <a:ext cx="2760626" cy="714239"/>
            </a:xfrm>
            <a:prstGeom prst="rect">
              <a:avLst/>
            </a:prstGeom>
            <a:solidFill>
              <a:srgbClr val="FFFFFF"/>
            </a:solidFill>
            <a:ln>
              <a:noFill/>
            </a:ln>
            <a:effectLst/>
            <a:extLst>
              <a:ext uri="{91240B29-F687-4f45-9708-019B960494DF}">
                <a14:hiddenLine xmlns:a14="http://schemas.microsoft.com/office/drawing/2010/main" w="3175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203200" lvl="1" indent="-203200" eaLnBrk="0" fontAlgn="auto" hangingPunct="0">
                <a:spcBef>
                  <a:spcPct val="30000"/>
                </a:spcBef>
                <a:spcAft>
                  <a:spcPts val="0"/>
                </a:spcAft>
                <a:buClr>
                  <a:srgbClr val="8296C8"/>
                </a:buClr>
                <a:buFont typeface="Wingdings" pitchFamily="2" charset="2"/>
                <a:buChar char="§"/>
                <a:defRPr/>
              </a:pPr>
              <a:r>
                <a:rPr lang="de-DE" sz="1600" kern="0" dirty="0">
                  <a:solidFill>
                    <a:srgbClr val="000000"/>
                  </a:solidFill>
                  <a:latin typeface="+mj-lt"/>
                  <a:cs typeface="Calibri" pitchFamily="34" charset="0"/>
                </a:rPr>
                <a:t>Higher efficiency mixing</a:t>
              </a:r>
            </a:p>
          </p:txBody>
        </p:sp>
        <p:sp>
          <p:nvSpPr>
            <p:cNvPr id="8" name="Rectangle 9"/>
            <p:cNvSpPr>
              <a:spLocks noChangeArrowheads="1"/>
            </p:cNvSpPr>
            <p:nvPr>
              <p:custDataLst>
                <p:tags r:id="rId9"/>
              </p:custDataLst>
            </p:nvPr>
          </p:nvSpPr>
          <p:spPr bwMode="auto">
            <a:xfrm>
              <a:off x="6637110" y="4965794"/>
              <a:ext cx="2760626" cy="463461"/>
            </a:xfrm>
            <a:prstGeom prst="rect">
              <a:avLst/>
            </a:prstGeom>
            <a:solidFill>
              <a:srgbClr val="FFFFFF"/>
            </a:solidFill>
            <a:ln>
              <a:noFill/>
            </a:ln>
            <a:effectLst/>
            <a:extLst>
              <a:ext uri="{91240B29-F687-4f45-9708-019B960494DF}">
                <a14:hiddenLine xmlns:a14="http://schemas.microsoft.com/office/drawing/2010/main" w="3175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203200" lvl="1" indent="-203200" eaLnBrk="0" fontAlgn="auto" hangingPunct="0">
                <a:spcBef>
                  <a:spcPct val="30000"/>
                </a:spcBef>
                <a:spcAft>
                  <a:spcPts val="0"/>
                </a:spcAft>
                <a:buClr>
                  <a:srgbClr val="8296C8"/>
                </a:buClr>
                <a:buFont typeface="Wingdings" pitchFamily="2" charset="2"/>
                <a:buChar char="§"/>
                <a:defRPr/>
              </a:pPr>
              <a:r>
                <a:rPr lang="de-DE" sz="1600" kern="0" dirty="0" smtClean="0">
                  <a:solidFill>
                    <a:srgbClr val="000000"/>
                  </a:solidFill>
                  <a:latin typeface="+mj-lt"/>
                  <a:cs typeface="Calibri" pitchFamily="34" charset="0"/>
                </a:rPr>
                <a:t>More stable process</a:t>
              </a:r>
              <a:endParaRPr lang="de-DE" sz="1600" kern="0" dirty="0">
                <a:solidFill>
                  <a:srgbClr val="000000"/>
                </a:solidFill>
                <a:latin typeface="+mj-lt"/>
                <a:cs typeface="Calibri" pitchFamily="34" charset="0"/>
              </a:endParaRPr>
            </a:p>
          </p:txBody>
        </p:sp>
        <p:sp>
          <p:nvSpPr>
            <p:cNvPr id="9" name="Rectangle 7"/>
            <p:cNvSpPr>
              <a:spLocks noChangeArrowheads="1"/>
            </p:cNvSpPr>
            <p:nvPr>
              <p:custDataLst>
                <p:tags r:id="rId10"/>
              </p:custDataLst>
            </p:nvPr>
          </p:nvSpPr>
          <p:spPr bwMode="auto">
            <a:xfrm>
              <a:off x="6632886" y="1926986"/>
              <a:ext cx="2508217" cy="714239"/>
            </a:xfrm>
            <a:prstGeom prst="rect">
              <a:avLst/>
            </a:prstGeom>
            <a:solidFill>
              <a:srgbClr val="FFFFFF"/>
            </a:solidFill>
            <a:ln>
              <a:noFill/>
            </a:ln>
            <a:effectLst/>
            <a:extLst>
              <a:ext uri="{91240B29-F687-4f45-9708-019B960494DF}">
                <a14:hiddenLine xmlns:a14="http://schemas.microsoft.com/office/drawing/2010/main" w="3175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203200" lvl="1" indent="-203200" eaLnBrk="0" fontAlgn="auto" hangingPunct="0">
                <a:spcBef>
                  <a:spcPct val="30000"/>
                </a:spcBef>
                <a:spcAft>
                  <a:spcPts val="0"/>
                </a:spcAft>
                <a:buClr>
                  <a:srgbClr val="8296C8"/>
                </a:buClr>
                <a:buFont typeface="Wingdings" pitchFamily="2" charset="2"/>
                <a:buChar char="§"/>
                <a:defRPr/>
              </a:pPr>
              <a:r>
                <a:rPr lang="de-DE" sz="1600" kern="0" dirty="0">
                  <a:solidFill>
                    <a:srgbClr val="000000"/>
                  </a:solidFill>
                  <a:latin typeface="+mj-lt"/>
                  <a:cs typeface="Calibri" pitchFamily="34" charset="0"/>
                </a:rPr>
                <a:t>Better technology</a:t>
              </a:r>
            </a:p>
          </p:txBody>
        </p:sp>
        <p:sp>
          <p:nvSpPr>
            <p:cNvPr id="10" name="Rectangle 11"/>
            <p:cNvSpPr>
              <a:spLocks noChangeArrowheads="1"/>
            </p:cNvSpPr>
            <p:nvPr>
              <p:custDataLst>
                <p:tags r:id="rId11"/>
              </p:custDataLst>
            </p:nvPr>
          </p:nvSpPr>
          <p:spPr bwMode="auto">
            <a:xfrm>
              <a:off x="6637110" y="3346846"/>
              <a:ext cx="2760626" cy="714239"/>
            </a:xfrm>
            <a:prstGeom prst="rect">
              <a:avLst/>
            </a:prstGeom>
            <a:solidFill>
              <a:srgbClr val="FFFFFF"/>
            </a:solidFill>
            <a:ln>
              <a:noFill/>
            </a:ln>
            <a:effectLst/>
            <a:extLst>
              <a:ext uri="{91240B29-F687-4f45-9708-019B960494DF}">
                <a14:hiddenLine xmlns:a14="http://schemas.microsoft.com/office/drawing/2010/main" w="3175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176213" indent="-176213" eaLnBrk="0" hangingPunct="0">
                <a:buClr>
                  <a:srgbClr val="8296C8"/>
                </a:buClr>
                <a:buFont typeface="Wingdings" pitchFamily="2" charset="2"/>
                <a:buChar char="§"/>
                <a:defRPr/>
              </a:pPr>
              <a:r>
                <a:rPr lang="de-DE" sz="1600" kern="0" dirty="0" err="1">
                  <a:solidFill>
                    <a:srgbClr val="000000"/>
                  </a:solidFill>
                  <a:latin typeface="+mj-lt"/>
                  <a:cs typeface="Calibri" pitchFamily="34" charset="0"/>
                </a:rPr>
                <a:t>Lower</a:t>
              </a:r>
              <a:r>
                <a:rPr lang="de-DE" sz="1600" kern="0" dirty="0">
                  <a:solidFill>
                    <a:srgbClr val="000000"/>
                  </a:solidFill>
                  <a:latin typeface="+mj-lt"/>
                  <a:cs typeface="Calibri" pitchFamily="34" charset="0"/>
                </a:rPr>
                <a:t> </a:t>
              </a:r>
              <a:r>
                <a:rPr lang="de-DE" sz="1600" kern="0" dirty="0" err="1" smtClean="0">
                  <a:solidFill>
                    <a:srgbClr val="000000"/>
                  </a:solidFill>
                  <a:latin typeface="+mj-lt"/>
                  <a:cs typeface="Calibri" pitchFamily="34" charset="0"/>
                </a:rPr>
                <a:t>Sludge</a:t>
              </a:r>
              <a:r>
                <a:rPr lang="de-DE" sz="1600" kern="0" dirty="0" smtClean="0">
                  <a:solidFill>
                    <a:srgbClr val="000000"/>
                  </a:solidFill>
                  <a:latin typeface="+mj-lt"/>
                  <a:cs typeface="Calibri" pitchFamily="34" charset="0"/>
                </a:rPr>
                <a:t> </a:t>
              </a:r>
              <a:r>
                <a:rPr lang="de-DE" sz="1600" kern="0" dirty="0" err="1" smtClean="0">
                  <a:solidFill>
                    <a:srgbClr val="000000"/>
                  </a:solidFill>
                  <a:latin typeface="+mj-lt"/>
                  <a:cs typeface="Calibri" pitchFamily="34" charset="0"/>
                </a:rPr>
                <a:t>transport</a:t>
              </a:r>
              <a:r>
                <a:rPr lang="de-DE" sz="1600" kern="0" dirty="0" smtClean="0">
                  <a:solidFill>
                    <a:srgbClr val="000000"/>
                  </a:solidFill>
                  <a:latin typeface="+mj-lt"/>
                  <a:cs typeface="Calibri" pitchFamily="34" charset="0"/>
                </a:rPr>
                <a:t>,</a:t>
              </a:r>
              <a:endParaRPr lang="de-DE" sz="1600" kern="0" dirty="0">
                <a:solidFill>
                  <a:srgbClr val="000000"/>
                </a:solidFill>
                <a:latin typeface="+mj-lt"/>
                <a:cs typeface="Calibri" pitchFamily="34" charset="0"/>
              </a:endParaRPr>
            </a:p>
            <a:p>
              <a:pPr marL="176213" lvl="1" eaLnBrk="0" fontAlgn="auto" hangingPunct="0">
                <a:spcAft>
                  <a:spcPts val="0"/>
                </a:spcAft>
                <a:buClr>
                  <a:srgbClr val="8296C8"/>
                </a:buClr>
                <a:buFont typeface="Wingdings" pitchFamily="2" charset="2"/>
                <a:buNone/>
                <a:defRPr/>
              </a:pPr>
              <a:r>
                <a:rPr lang="de-DE" sz="1600" kern="0" dirty="0" err="1">
                  <a:solidFill>
                    <a:srgbClr val="000000"/>
                  </a:solidFill>
                  <a:latin typeface="+mj-lt"/>
                  <a:cs typeface="Calibri" pitchFamily="34" charset="0"/>
                </a:rPr>
                <a:t>disposal</a:t>
              </a:r>
              <a:r>
                <a:rPr lang="de-DE" sz="1600" kern="0" dirty="0">
                  <a:solidFill>
                    <a:srgbClr val="000000"/>
                  </a:solidFill>
                  <a:latin typeface="+mj-lt"/>
                  <a:cs typeface="Calibri" pitchFamily="34" charset="0"/>
                </a:rPr>
                <a:t> </a:t>
              </a:r>
              <a:r>
                <a:rPr lang="de-DE" sz="1600" kern="0" dirty="0" err="1" smtClean="0">
                  <a:solidFill>
                    <a:srgbClr val="000000"/>
                  </a:solidFill>
                  <a:latin typeface="+mj-lt"/>
                  <a:cs typeface="Calibri" pitchFamily="34" charset="0"/>
                </a:rPr>
                <a:t>or</a:t>
              </a:r>
              <a:r>
                <a:rPr lang="de-DE" sz="1600" kern="0" dirty="0" smtClean="0">
                  <a:solidFill>
                    <a:srgbClr val="000000"/>
                  </a:solidFill>
                  <a:latin typeface="+mj-lt"/>
                  <a:cs typeface="Calibri" pitchFamily="34" charset="0"/>
                </a:rPr>
                <a:t> </a:t>
              </a:r>
              <a:r>
                <a:rPr lang="de-DE" sz="1600" kern="0" dirty="0" err="1" smtClean="0">
                  <a:solidFill>
                    <a:srgbClr val="000000"/>
                  </a:solidFill>
                  <a:latin typeface="+mj-lt"/>
                  <a:cs typeface="Calibri" pitchFamily="34" charset="0"/>
                </a:rPr>
                <a:t>incineration</a:t>
              </a:r>
              <a:r>
                <a:rPr lang="de-DE" sz="1600" kern="0" dirty="0" smtClean="0">
                  <a:solidFill>
                    <a:srgbClr val="000000"/>
                  </a:solidFill>
                  <a:latin typeface="+mj-lt"/>
                  <a:cs typeface="Calibri" pitchFamily="34" charset="0"/>
                </a:rPr>
                <a:t> </a:t>
              </a:r>
              <a:r>
                <a:rPr lang="de-DE" sz="1600" kern="0" dirty="0" err="1" smtClean="0">
                  <a:solidFill>
                    <a:srgbClr val="000000"/>
                  </a:solidFill>
                  <a:latin typeface="+mj-lt"/>
                  <a:cs typeface="Calibri" pitchFamily="34" charset="0"/>
                </a:rPr>
                <a:t>costs</a:t>
              </a:r>
              <a:endParaRPr lang="de-DE" sz="1600" kern="0" dirty="0">
                <a:solidFill>
                  <a:srgbClr val="000000"/>
                </a:solidFill>
                <a:latin typeface="+mj-lt"/>
                <a:cs typeface="Calibri" pitchFamily="34" charset="0"/>
              </a:endParaRPr>
            </a:p>
          </p:txBody>
        </p:sp>
      </p:grpSp>
      <p:sp>
        <p:nvSpPr>
          <p:cNvPr id="11" name="Rectangle 2"/>
          <p:cNvSpPr>
            <a:spLocks noChangeArrowheads="1"/>
          </p:cNvSpPr>
          <p:nvPr>
            <p:custDataLst>
              <p:tags r:id="rId1"/>
            </p:custDataLst>
          </p:nvPr>
        </p:nvSpPr>
        <p:spPr bwMode="auto">
          <a:xfrm>
            <a:off x="3014879" y="1264789"/>
            <a:ext cx="2267192" cy="3456954"/>
          </a:xfrm>
          <a:prstGeom prst="rect">
            <a:avLst/>
          </a:prstGeom>
          <a:solidFill>
            <a:srgbClr val="007AC9"/>
          </a:solidFill>
          <a:ln w="19050">
            <a:solidFill>
              <a:srgbClr val="8296C8"/>
            </a:solidFill>
            <a:miter lim="800000"/>
            <a:headEnd/>
            <a:tailEnd/>
          </a:ln>
          <a:effectLst/>
          <a:extLst/>
        </p:spPr>
        <p:txBody>
          <a:bodyPr lIns="90000" tIns="180000" rIns="90000" bIns="46800"/>
          <a:lstStyle/>
          <a:p>
            <a:pPr marL="203200" lvl="1" indent="-203200" eaLnBrk="0" fontAlgn="auto" hangingPunct="0">
              <a:spcBef>
                <a:spcPct val="30000"/>
              </a:spcBef>
              <a:spcAft>
                <a:spcPts val="0"/>
              </a:spcAft>
              <a:buClr>
                <a:srgbClr val="8296C8"/>
              </a:buClr>
              <a:buFont typeface="Wingdings" pitchFamily="2" charset="2"/>
              <a:buNone/>
              <a:defRPr/>
            </a:pPr>
            <a:r>
              <a:rPr lang="de-DE" b="1" kern="0" dirty="0">
                <a:solidFill>
                  <a:srgbClr val="FFFFFF"/>
                </a:solidFill>
                <a:latin typeface="+mj-lt"/>
                <a:cs typeface="Calibri" pitchFamily="34" charset="0"/>
              </a:rPr>
              <a:t>NALCO</a:t>
            </a:r>
          </a:p>
        </p:txBody>
      </p:sp>
      <p:sp>
        <p:nvSpPr>
          <p:cNvPr id="12" name="Rectangle 4"/>
          <p:cNvSpPr>
            <a:spLocks noChangeArrowheads="1"/>
          </p:cNvSpPr>
          <p:nvPr>
            <p:custDataLst>
              <p:tags r:id="rId2"/>
            </p:custDataLst>
          </p:nvPr>
        </p:nvSpPr>
        <p:spPr bwMode="auto">
          <a:xfrm>
            <a:off x="3929518" y="3322701"/>
            <a:ext cx="2150647" cy="491728"/>
          </a:xfrm>
          <a:prstGeom prst="rect">
            <a:avLst/>
          </a:prstGeom>
          <a:solidFill>
            <a:srgbClr val="FFFFFF"/>
          </a:solidFill>
          <a:ln w="19050">
            <a:solidFill>
              <a:srgbClr val="007AC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203200" lvl="1" indent="-203200" eaLnBrk="0" fontAlgn="auto" hangingPunct="0">
              <a:spcBef>
                <a:spcPct val="30000"/>
              </a:spcBef>
              <a:spcAft>
                <a:spcPts val="0"/>
              </a:spcAft>
              <a:buClr>
                <a:srgbClr val="8296C8"/>
              </a:buClr>
              <a:buFont typeface="Wingdings" pitchFamily="2" charset="2"/>
              <a:buNone/>
              <a:defRPr/>
            </a:pPr>
            <a:r>
              <a:rPr lang="de-DE" sz="1600" kern="0">
                <a:solidFill>
                  <a:srgbClr val="000000"/>
                </a:solidFill>
                <a:latin typeface="+mj-lt"/>
                <a:cs typeface="Calibri" pitchFamily="34" charset="0"/>
              </a:rPr>
              <a:t>Less </a:t>
            </a:r>
            <a:r>
              <a:rPr lang="de-DE" sz="1600" kern="0" smtClean="0">
                <a:solidFill>
                  <a:srgbClr val="000000"/>
                </a:solidFill>
                <a:latin typeface="+mj-lt"/>
                <a:cs typeface="Calibri" pitchFamily="34" charset="0"/>
              </a:rPr>
              <a:t>maintenance </a:t>
            </a:r>
            <a:r>
              <a:rPr lang="de-DE" sz="1600" kern="0" dirty="0">
                <a:solidFill>
                  <a:srgbClr val="000000"/>
                </a:solidFill>
                <a:latin typeface="+mj-lt"/>
                <a:cs typeface="Calibri" pitchFamily="34" charset="0"/>
              </a:rPr>
              <a:t>costs</a:t>
            </a:r>
          </a:p>
        </p:txBody>
      </p:sp>
      <p:sp>
        <p:nvSpPr>
          <p:cNvPr id="13" name="Rectangle 8"/>
          <p:cNvSpPr>
            <a:spLocks noChangeArrowheads="1"/>
          </p:cNvSpPr>
          <p:nvPr>
            <p:custDataLst>
              <p:tags r:id="rId3"/>
            </p:custDataLst>
          </p:nvPr>
        </p:nvSpPr>
        <p:spPr bwMode="auto">
          <a:xfrm>
            <a:off x="3929518" y="2198751"/>
            <a:ext cx="2150647" cy="491728"/>
          </a:xfrm>
          <a:prstGeom prst="rect">
            <a:avLst/>
          </a:prstGeom>
          <a:solidFill>
            <a:srgbClr val="FFFFFF"/>
          </a:solidFill>
          <a:ln w="19050">
            <a:solidFill>
              <a:srgbClr val="007AC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203200" lvl="1" indent="-203200" eaLnBrk="0" fontAlgn="auto" hangingPunct="0">
              <a:spcBef>
                <a:spcPct val="30000"/>
              </a:spcBef>
              <a:spcAft>
                <a:spcPts val="0"/>
              </a:spcAft>
              <a:buClr>
                <a:srgbClr val="8296C8"/>
              </a:buClr>
              <a:buFont typeface="Wingdings" pitchFamily="2" charset="2"/>
              <a:buNone/>
              <a:defRPr/>
            </a:pPr>
            <a:r>
              <a:rPr lang="de-DE" sz="1600" kern="0" dirty="0" err="1" smtClean="0">
                <a:solidFill>
                  <a:srgbClr val="000000"/>
                </a:solidFill>
                <a:latin typeface="+mj-lt"/>
                <a:cs typeface="Calibri" pitchFamily="34" charset="0"/>
              </a:rPr>
              <a:t>Reduced</a:t>
            </a:r>
            <a:r>
              <a:rPr lang="de-DE" sz="1600" kern="0" dirty="0" smtClean="0">
                <a:solidFill>
                  <a:srgbClr val="000000"/>
                </a:solidFill>
                <a:latin typeface="+mj-lt"/>
                <a:cs typeface="Calibri" pitchFamily="34" charset="0"/>
              </a:rPr>
              <a:t> </a:t>
            </a:r>
            <a:r>
              <a:rPr lang="de-DE" sz="1600" kern="0" dirty="0" err="1" smtClean="0">
                <a:solidFill>
                  <a:srgbClr val="000000"/>
                </a:solidFill>
                <a:latin typeface="+mj-lt"/>
                <a:cs typeface="Calibri" pitchFamily="34" charset="0"/>
              </a:rPr>
              <a:t>chemistry</a:t>
            </a:r>
            <a:endParaRPr lang="de-DE" sz="1600" kern="0" dirty="0">
              <a:solidFill>
                <a:srgbClr val="000000"/>
              </a:solidFill>
              <a:latin typeface="+mj-lt"/>
              <a:cs typeface="Calibri" pitchFamily="34" charset="0"/>
            </a:endParaRPr>
          </a:p>
        </p:txBody>
      </p:sp>
      <p:sp>
        <p:nvSpPr>
          <p:cNvPr id="14" name="Rectangle 10"/>
          <p:cNvSpPr>
            <a:spLocks noChangeArrowheads="1"/>
          </p:cNvSpPr>
          <p:nvPr>
            <p:custDataLst>
              <p:tags r:id="rId4"/>
            </p:custDataLst>
          </p:nvPr>
        </p:nvSpPr>
        <p:spPr bwMode="auto">
          <a:xfrm>
            <a:off x="3929518" y="3858482"/>
            <a:ext cx="2150647" cy="491728"/>
          </a:xfrm>
          <a:prstGeom prst="rect">
            <a:avLst/>
          </a:prstGeom>
          <a:solidFill>
            <a:srgbClr val="FFFFFF"/>
          </a:solidFill>
          <a:ln w="19050">
            <a:solidFill>
              <a:srgbClr val="007AC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203200" lvl="1" indent="-203200" eaLnBrk="0" fontAlgn="auto" hangingPunct="0">
              <a:spcBef>
                <a:spcPct val="30000"/>
              </a:spcBef>
              <a:spcAft>
                <a:spcPts val="0"/>
              </a:spcAft>
              <a:buClr>
                <a:srgbClr val="8296C8"/>
              </a:buClr>
              <a:buFont typeface="Wingdings" pitchFamily="2" charset="2"/>
              <a:buNone/>
              <a:defRPr/>
            </a:pPr>
            <a:r>
              <a:rPr lang="de-DE" sz="1600" kern="0">
                <a:solidFill>
                  <a:srgbClr val="000000"/>
                </a:solidFill>
                <a:latin typeface="+mj-lt"/>
                <a:cs typeface="Calibri" pitchFamily="34" charset="0"/>
              </a:rPr>
              <a:t>Less </a:t>
            </a:r>
            <a:r>
              <a:rPr lang="de-DE" sz="1600" kern="0" smtClean="0">
                <a:solidFill>
                  <a:srgbClr val="000000"/>
                </a:solidFill>
                <a:latin typeface="+mj-lt"/>
                <a:cs typeface="Calibri" pitchFamily="34" charset="0"/>
              </a:rPr>
              <a:t>manhours</a:t>
            </a:r>
            <a:endParaRPr lang="de-DE" sz="1600" kern="0" dirty="0">
              <a:solidFill>
                <a:srgbClr val="000000"/>
              </a:solidFill>
              <a:latin typeface="+mj-lt"/>
              <a:cs typeface="Calibri" pitchFamily="34" charset="0"/>
            </a:endParaRPr>
          </a:p>
        </p:txBody>
      </p:sp>
      <p:sp>
        <p:nvSpPr>
          <p:cNvPr id="15" name="Rectangle 8"/>
          <p:cNvSpPr>
            <a:spLocks noChangeArrowheads="1"/>
          </p:cNvSpPr>
          <p:nvPr>
            <p:custDataLst>
              <p:tags r:id="rId5"/>
            </p:custDataLst>
          </p:nvPr>
        </p:nvSpPr>
        <p:spPr bwMode="auto">
          <a:xfrm>
            <a:off x="3929519" y="1660588"/>
            <a:ext cx="2155223" cy="491728"/>
          </a:xfrm>
          <a:prstGeom prst="rect">
            <a:avLst/>
          </a:prstGeom>
          <a:solidFill>
            <a:srgbClr val="FFFFFF"/>
          </a:solidFill>
          <a:ln w="19050">
            <a:solidFill>
              <a:srgbClr val="007AC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203200" lvl="1" indent="-203200" eaLnBrk="0" fontAlgn="auto" hangingPunct="0">
              <a:spcBef>
                <a:spcPct val="30000"/>
              </a:spcBef>
              <a:spcAft>
                <a:spcPts val="0"/>
              </a:spcAft>
              <a:buClr>
                <a:srgbClr val="8296C8"/>
              </a:buClr>
              <a:buFont typeface="Wingdings" pitchFamily="2" charset="2"/>
              <a:buNone/>
              <a:defRPr/>
            </a:pPr>
            <a:r>
              <a:rPr lang="de-DE" sz="1600" kern="0" dirty="0" smtClean="0">
                <a:solidFill>
                  <a:srgbClr val="000000"/>
                </a:solidFill>
                <a:latin typeface="+mj-lt"/>
                <a:cs typeface="Calibri" pitchFamily="34" charset="0"/>
              </a:rPr>
              <a:t>Lower fresh </a:t>
            </a:r>
            <a:r>
              <a:rPr lang="de-DE" sz="1600" kern="0" dirty="0">
                <a:solidFill>
                  <a:srgbClr val="000000"/>
                </a:solidFill>
                <a:latin typeface="+mj-lt"/>
                <a:cs typeface="Calibri" pitchFamily="34" charset="0"/>
              </a:rPr>
              <a:t>water use</a:t>
            </a:r>
          </a:p>
        </p:txBody>
      </p:sp>
      <p:sp>
        <p:nvSpPr>
          <p:cNvPr id="16" name="Rectangle 12"/>
          <p:cNvSpPr>
            <a:spLocks noChangeArrowheads="1"/>
          </p:cNvSpPr>
          <p:nvPr>
            <p:custDataLst>
              <p:tags r:id="rId6"/>
            </p:custDataLst>
          </p:nvPr>
        </p:nvSpPr>
        <p:spPr bwMode="auto">
          <a:xfrm>
            <a:off x="3929518" y="2754772"/>
            <a:ext cx="2150647" cy="491729"/>
          </a:xfrm>
          <a:prstGeom prst="rect">
            <a:avLst/>
          </a:prstGeom>
          <a:solidFill>
            <a:srgbClr val="FFFFFF"/>
          </a:solidFill>
          <a:ln w="19050">
            <a:solidFill>
              <a:srgbClr val="007AC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203200" lvl="1" indent="-203200" eaLnBrk="0" fontAlgn="auto" hangingPunct="0">
              <a:spcBef>
                <a:spcPct val="30000"/>
              </a:spcBef>
              <a:spcAft>
                <a:spcPts val="0"/>
              </a:spcAft>
              <a:buClr>
                <a:srgbClr val="8296C8"/>
              </a:buClr>
              <a:buFont typeface="Wingdings" pitchFamily="2" charset="2"/>
              <a:buNone/>
              <a:defRPr/>
            </a:pPr>
            <a:r>
              <a:rPr lang="de-DE" sz="1600" kern="0" smtClean="0">
                <a:solidFill>
                  <a:srgbClr val="000000"/>
                </a:solidFill>
                <a:latin typeface="+mj-lt"/>
                <a:cs typeface="Calibri" pitchFamily="34" charset="0"/>
              </a:rPr>
              <a:t>Drier sludge</a:t>
            </a:r>
            <a:endParaRPr lang="de-DE" sz="1600" kern="0" dirty="0">
              <a:solidFill>
                <a:srgbClr val="000000"/>
              </a:solidFill>
              <a:latin typeface="+mj-lt"/>
              <a:cs typeface="Calibri" pitchFamily="34" charset="0"/>
            </a:endParaRPr>
          </a:p>
        </p:txBody>
      </p:sp>
      <p:sp>
        <p:nvSpPr>
          <p:cNvPr id="17" name="Title 16"/>
          <p:cNvSpPr>
            <a:spLocks noGrp="1"/>
          </p:cNvSpPr>
          <p:nvPr>
            <p:ph type="title"/>
          </p:nvPr>
        </p:nvSpPr>
        <p:spPr>
          <a:xfrm>
            <a:off x="333375" y="159707"/>
            <a:ext cx="8582025" cy="569119"/>
          </a:xfrm>
        </p:spPr>
        <p:txBody>
          <a:bodyPr/>
          <a:lstStyle/>
          <a:p>
            <a:r>
              <a:rPr lang="en-US" dirty="0" smtClean="0">
                <a:cs typeface="Arial" panose="020B0604020202020204" pitchFamily="34" charset="0"/>
              </a:rPr>
              <a:t>Sludge dewatering impact </a:t>
            </a:r>
            <a:r>
              <a:rPr lang="en-US" dirty="0">
                <a:cs typeface="Arial" panose="020B0604020202020204" pitchFamily="34" charset="0"/>
              </a:rPr>
              <a:t>on Your </a:t>
            </a:r>
            <a:r>
              <a:rPr lang="en-US" dirty="0" smtClean="0">
                <a:cs typeface="Arial" panose="020B0604020202020204" pitchFamily="34" charset="0"/>
              </a:rPr>
              <a:t>Corporate Goals</a:t>
            </a:r>
            <a:endParaRPr lang="en-US" dirty="0">
              <a:cs typeface="Arial" panose="020B0604020202020204" pitchFamily="34" charset="0"/>
            </a:endParaRPr>
          </a:p>
        </p:txBody>
      </p:sp>
      <p:sp>
        <p:nvSpPr>
          <p:cNvPr id="18"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7</a:t>
            </a:fld>
            <a:endParaRPr lang="en-US" dirty="0"/>
          </a:p>
        </p:txBody>
      </p:sp>
    </p:spTree>
    <p:extLst>
      <p:ext uri="{BB962C8B-B14F-4D97-AF65-F5344CB8AC3E}">
        <p14:creationId xmlns:p14="http://schemas.microsoft.com/office/powerpoint/2010/main" val="831983273"/>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600"/>
                                  </p:stCondLst>
                                  <p:childTnLst>
                                    <p:set>
                                      <p:cBhvr>
                                        <p:cTn id="10" dur="1" fill="hold">
                                          <p:stCondLst>
                                            <p:cond delay="0"/>
                                          </p:stCondLst>
                                        </p:cTn>
                                        <p:tgtEl>
                                          <p:spTgt spid="11"/>
                                        </p:tgtEl>
                                        <p:attrNameLst>
                                          <p:attrName>style.visibility</p:attrName>
                                        </p:attrNameLst>
                                      </p:cBhvr>
                                      <p:to>
                                        <p:strVal val="visible"/>
                                      </p:to>
                                    </p:set>
                                    <p:anim calcmode="lin" valueType="num">
                                      <p:cBhvr>
                                        <p:cTn id="11" dur="800" fill="hold"/>
                                        <p:tgtEl>
                                          <p:spTgt spid="11"/>
                                        </p:tgtEl>
                                        <p:attrNameLst>
                                          <p:attrName>ppt_w</p:attrName>
                                        </p:attrNameLst>
                                      </p:cBhvr>
                                      <p:tavLst>
                                        <p:tav tm="0">
                                          <p:val>
                                            <p:fltVal val="0"/>
                                          </p:val>
                                        </p:tav>
                                        <p:tav tm="100000">
                                          <p:val>
                                            <p:strVal val="#ppt_w"/>
                                          </p:val>
                                        </p:tav>
                                      </p:tavLst>
                                    </p:anim>
                                    <p:anim calcmode="lin" valueType="num">
                                      <p:cBhvr>
                                        <p:cTn id="12" dur="800" fill="hold"/>
                                        <p:tgtEl>
                                          <p:spTgt spid="11"/>
                                        </p:tgtEl>
                                        <p:attrNameLst>
                                          <p:attrName>ppt_h</p:attrName>
                                        </p:attrNameLst>
                                      </p:cBhvr>
                                      <p:tavLst>
                                        <p:tav tm="0">
                                          <p:val>
                                            <p:fltVal val="0"/>
                                          </p:val>
                                        </p:tav>
                                        <p:tav tm="100000">
                                          <p:val>
                                            <p:strVal val="#ppt_h"/>
                                          </p:val>
                                        </p:tav>
                                      </p:tavLst>
                                    </p:anim>
                                    <p:animEffect transition="in" filter="fade">
                                      <p:cBhvr>
                                        <p:cTn id="13" dur="800"/>
                                        <p:tgtEl>
                                          <p:spTgt spid="11"/>
                                        </p:tgtEl>
                                      </p:cBhvr>
                                    </p:animEffect>
                                  </p:childTnLst>
                                </p:cTn>
                              </p:par>
                              <p:par>
                                <p:cTn id="14" presetID="53" presetClass="entr" presetSubtype="16" fill="hold" grpId="0" nodeType="withEffect">
                                  <p:stCondLst>
                                    <p:cond delay="15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par>
                                <p:cTn id="19" presetID="53" presetClass="entr" presetSubtype="16" fill="hold" grpId="0" nodeType="withEffect">
                                  <p:stCondLst>
                                    <p:cond delay="17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grpId="0" nodeType="withEffect">
                                  <p:stCondLst>
                                    <p:cond delay="190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par>
                                <p:cTn id="29" presetID="53" presetClass="entr" presetSubtype="16" fill="hold" grpId="0" nodeType="withEffect">
                                  <p:stCondLst>
                                    <p:cond delay="21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230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270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2250"/>
                                        <p:tgtEl>
                                          <p:spTgt spid="5"/>
                                        </p:tgtEl>
                                      </p:cBhvr>
                                    </p:animEffect>
                                    <p:anim calcmode="lin" valueType="num">
                                      <p:cBhvr>
                                        <p:cTn id="44" dur="2250" fill="hold"/>
                                        <p:tgtEl>
                                          <p:spTgt spid="5"/>
                                        </p:tgtEl>
                                        <p:attrNameLst>
                                          <p:attrName>ppt_x</p:attrName>
                                        </p:attrNameLst>
                                      </p:cBhvr>
                                      <p:tavLst>
                                        <p:tav tm="0">
                                          <p:val>
                                            <p:strVal val="#ppt_x"/>
                                          </p:val>
                                        </p:tav>
                                        <p:tav tm="100000">
                                          <p:val>
                                            <p:strVal val="#ppt_x"/>
                                          </p:val>
                                        </p:tav>
                                      </p:tavLst>
                                    </p:anim>
                                    <p:anim calcmode="lin" valueType="num">
                                      <p:cBhvr>
                                        <p:cTn id="45" dur="2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245040" y="1140675"/>
            <a:ext cx="8229600" cy="3272513"/>
            <a:chOff x="245040" y="2494650"/>
            <a:chExt cx="8229600" cy="4363350"/>
          </a:xfrm>
        </p:grpSpPr>
        <p:pic>
          <p:nvPicPr>
            <p:cNvPr id="5" name="Picture 2" descr="C:\Users\ellamasrey\AppData\Local\Microsoft\Windows\Temporary Internet Files\Content.IE5\QHLM1XBI\MP900442177[1].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6432" b="94181" l="5850" r="93469">
                          <a14:foregroundMark x1="41633" y1="64778" x2="41633" y2="64778"/>
                          <a14:backgroundMark x1="18912" y1="53139" x2="18912" y2="53139"/>
                          <a14:backgroundMark x1="18912" y1="47779" x2="18912" y2="47779"/>
                          <a14:backgroundMark x1="18231" y1="44870" x2="18231" y2="44870"/>
                          <a14:backgroundMark x1="20816" y1="53599" x2="20816" y2="53599"/>
                          <a14:backgroundMark x1="22721" y1="60184" x2="22721" y2="60184"/>
                          <a14:backgroundMark x1="26259" y1="62328" x2="26259" y2="62328"/>
                          <a14:backgroundMark x1="28027" y1="59571" x2="28844" y2="60643"/>
                          <a14:backgroundMark x1="36054" y1="61715" x2="37551" y2="60796"/>
                          <a14:backgroundMark x1="79864" y1="58040" x2="73878" y2="59571"/>
                          <a14:backgroundMark x1="77551" y1="55896" x2="77551" y2="55896"/>
                          <a14:backgroundMark x1="68707" y1="67534" x2="68707" y2="67534"/>
                          <a14:backgroundMark x1="80000" y1="35222" x2="80000" y2="35222"/>
                          <a14:backgroundMark x1="82449" y1="32312" x2="82449" y2="32312"/>
                          <a14:backgroundMark x1="46939" y1="72435" x2="46939" y2="72435"/>
                        </a14:backgroundRemoval>
                      </a14:imgEffect>
                    </a14:imgLayer>
                  </a14:imgProps>
                </a:ext>
                <a:ext uri="{28A0092B-C50C-407E-A947-70E740481C1C}">
                  <a14:useLocalDpi xmlns:a14="http://schemas.microsoft.com/office/drawing/2010/main" val="0"/>
                </a:ext>
              </a:extLst>
            </a:blip>
            <a:srcRect t="13763" b="20316"/>
            <a:stretch/>
          </p:blipFill>
          <p:spPr bwMode="auto">
            <a:xfrm>
              <a:off x="245040" y="2494650"/>
              <a:ext cx="8229600" cy="43633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rot="21247419">
              <a:off x="3700876" y="3154526"/>
              <a:ext cx="1560829" cy="492443"/>
            </a:xfrm>
            <a:prstGeom prst="rect">
              <a:avLst/>
            </a:prstGeom>
            <a:noFill/>
            <a:effectLst/>
            <a:scene3d>
              <a:camera prst="orthographicFront">
                <a:rot lat="2400000" lon="600000" rev="600000"/>
              </a:camera>
              <a:lightRig rig="threePt" dir="t"/>
            </a:scene3d>
            <a:sp3d/>
          </p:spPr>
          <p:txBody>
            <a:bodyPr wrap="square" rtlCol="0">
              <a:spAutoFit/>
            </a:bodyPr>
            <a:lstStyle/>
            <a:p>
              <a:r>
                <a:rPr lang="en-US" dirty="0" smtClean="0">
                  <a:solidFill>
                    <a:schemeClr val="tx2"/>
                  </a:solidFill>
                </a:rPr>
                <a:t>Flocculants</a:t>
              </a:r>
              <a:endParaRPr lang="en-US" dirty="0">
                <a:solidFill>
                  <a:schemeClr val="tx2"/>
                </a:solidFill>
              </a:endParaRPr>
            </a:p>
          </p:txBody>
        </p:sp>
        <p:sp>
          <p:nvSpPr>
            <p:cNvPr id="7" name="TextBox 6"/>
            <p:cNvSpPr txBox="1"/>
            <p:nvPr/>
          </p:nvSpPr>
          <p:spPr>
            <a:xfrm rot="21188914">
              <a:off x="5300956" y="3814926"/>
              <a:ext cx="2132032" cy="861775"/>
            </a:xfrm>
            <a:prstGeom prst="rect">
              <a:avLst/>
            </a:prstGeom>
            <a:noFill/>
            <a:effectLst/>
            <a:scene3d>
              <a:camera prst="orthographicFront">
                <a:rot lat="2400000" lon="600000" rev="600000"/>
              </a:camera>
              <a:lightRig rig="threePt" dir="t"/>
            </a:scene3d>
            <a:sp3d/>
          </p:spPr>
          <p:txBody>
            <a:bodyPr wrap="square" rtlCol="0">
              <a:spAutoFit/>
            </a:bodyPr>
            <a:lstStyle>
              <a:defPPr>
                <a:defRPr lang="en-US"/>
              </a:defPPr>
              <a:lvl1pPr>
                <a:defRPr sz="2500" b="1">
                  <a:solidFill>
                    <a:schemeClr val="bg1"/>
                  </a:solidFill>
                  <a:effectLst>
                    <a:reflection stA="99000" endPos="28000" dist="50800" dir="5400000" sy="-100000" algn="bl" rotWithShape="0"/>
                  </a:effectLst>
                </a:defRPr>
              </a:lvl1pPr>
            </a:lstStyle>
            <a:p>
              <a:r>
                <a:rPr lang="en-US" sz="1800" b="0" dirty="0">
                  <a:solidFill>
                    <a:schemeClr val="tx2"/>
                  </a:solidFill>
                  <a:effectLst/>
                </a:rPr>
                <a:t>FLOCMASTER®</a:t>
              </a:r>
            </a:p>
            <a:p>
              <a:r>
                <a:rPr lang="en-US" sz="1800" b="0" dirty="0">
                  <a:solidFill>
                    <a:schemeClr val="tx2"/>
                  </a:solidFill>
                  <a:effectLst/>
                </a:rPr>
                <a:t>      </a:t>
              </a:r>
              <a:r>
                <a:rPr lang="en-US" sz="1800" b="0" dirty="0" smtClean="0">
                  <a:solidFill>
                    <a:schemeClr val="tx2"/>
                  </a:solidFill>
                  <a:effectLst/>
                </a:rPr>
                <a:t>Technology</a:t>
              </a:r>
              <a:endParaRPr lang="en-US" sz="1800" b="0" dirty="0">
                <a:solidFill>
                  <a:schemeClr val="tx2"/>
                </a:solidFill>
                <a:effectLst/>
              </a:endParaRPr>
            </a:p>
          </p:txBody>
        </p:sp>
        <p:sp>
          <p:nvSpPr>
            <p:cNvPr id="8" name="TextBox 7"/>
            <p:cNvSpPr txBox="1"/>
            <p:nvPr/>
          </p:nvSpPr>
          <p:spPr>
            <a:xfrm rot="21297916">
              <a:off x="2102943" y="4112251"/>
              <a:ext cx="1828800" cy="492443"/>
            </a:xfrm>
            <a:prstGeom prst="rect">
              <a:avLst/>
            </a:prstGeom>
            <a:noFill/>
            <a:effectLst/>
            <a:scene3d>
              <a:camera prst="orthographicFront">
                <a:rot lat="2400000" lon="600000" rev="600000"/>
              </a:camera>
              <a:lightRig rig="threePt" dir="t"/>
            </a:scene3d>
            <a:sp3d/>
          </p:spPr>
          <p:txBody>
            <a:bodyPr wrap="square" rtlCol="0">
              <a:spAutoFit/>
            </a:bodyPr>
            <a:lstStyle>
              <a:defPPr>
                <a:defRPr lang="en-US"/>
              </a:defPPr>
              <a:lvl1pPr>
                <a:defRPr sz="2000" b="1">
                  <a:solidFill>
                    <a:schemeClr val="bg1"/>
                  </a:solidFill>
                  <a:effectLst>
                    <a:reflection stA="99000" endPos="28000" dist="50800" dir="5400000" sy="-100000" algn="bl" rotWithShape="0"/>
                  </a:effectLst>
                </a:defRPr>
              </a:lvl1pPr>
            </a:lstStyle>
            <a:p>
              <a:r>
                <a:rPr lang="en-US" sz="1800" b="0" dirty="0" smtClean="0">
                  <a:solidFill>
                    <a:schemeClr val="tx2"/>
                  </a:solidFill>
                  <a:effectLst/>
                </a:rPr>
                <a:t>Automation</a:t>
              </a:r>
              <a:endParaRPr lang="en-US" sz="1800" b="0" dirty="0">
                <a:solidFill>
                  <a:schemeClr val="tx2"/>
                </a:solidFill>
                <a:effectLst/>
              </a:endParaRPr>
            </a:p>
          </p:txBody>
        </p:sp>
        <p:sp>
          <p:nvSpPr>
            <p:cNvPr id="11" name="TextBox 10"/>
            <p:cNvSpPr txBox="1"/>
            <p:nvPr/>
          </p:nvSpPr>
          <p:spPr>
            <a:xfrm rot="21297916">
              <a:off x="3794212" y="4943911"/>
              <a:ext cx="1901424" cy="492443"/>
            </a:xfrm>
            <a:prstGeom prst="rect">
              <a:avLst/>
            </a:prstGeom>
            <a:noFill/>
            <a:effectLst/>
            <a:scene3d>
              <a:camera prst="orthographicFront">
                <a:rot lat="2400000" lon="600000" rev="600000"/>
              </a:camera>
              <a:lightRig rig="threePt" dir="t"/>
            </a:scene3d>
            <a:sp3d/>
          </p:spPr>
          <p:txBody>
            <a:bodyPr wrap="square" rtlCol="0">
              <a:spAutoFit/>
            </a:bodyPr>
            <a:lstStyle>
              <a:defPPr>
                <a:defRPr lang="en-US"/>
              </a:defPPr>
              <a:lvl1pPr>
                <a:defRPr sz="2000" b="1">
                  <a:solidFill>
                    <a:schemeClr val="bg1"/>
                  </a:solidFill>
                  <a:effectLst>
                    <a:reflection stA="99000" endPos="28000" dist="50800" dir="5400000" sy="-100000" algn="bl" rotWithShape="0"/>
                  </a:effectLst>
                </a:defRPr>
              </a:lvl1pPr>
            </a:lstStyle>
            <a:p>
              <a:r>
                <a:rPr lang="en-US" sz="1800" b="0" dirty="0" smtClean="0">
                  <a:solidFill>
                    <a:schemeClr val="tx2"/>
                  </a:solidFill>
                  <a:effectLst/>
                </a:rPr>
                <a:t>Personal service</a:t>
              </a:r>
              <a:endParaRPr lang="en-US" sz="1800" b="0" dirty="0">
                <a:solidFill>
                  <a:schemeClr val="tx2"/>
                </a:solidFill>
                <a:effectLst/>
              </a:endParaRPr>
            </a:p>
          </p:txBody>
        </p:sp>
      </p:grpSp>
      <p:sp>
        <p:nvSpPr>
          <p:cNvPr id="10" name="Title 9"/>
          <p:cNvSpPr>
            <a:spLocks noGrp="1"/>
          </p:cNvSpPr>
          <p:nvPr>
            <p:ph type="title"/>
          </p:nvPr>
        </p:nvSpPr>
        <p:spPr/>
        <p:txBody>
          <a:bodyPr/>
          <a:lstStyle/>
          <a:p>
            <a:r>
              <a:rPr lang="en-US" smtClean="0"/>
              <a:t>Nalco’s integrated approach of sludge dewatering</a:t>
            </a:r>
            <a:endParaRPr lang="en-US" dirty="0"/>
          </a:p>
        </p:txBody>
      </p:sp>
      <p:sp>
        <p:nvSpPr>
          <p:cNvPr id="2" name="Slide Number Placeholder 1"/>
          <p:cNvSpPr>
            <a:spLocks noGrp="1"/>
          </p:cNvSpPr>
          <p:nvPr>
            <p:ph type="sldNum" sz="quarter" idx="10"/>
          </p:nvPr>
        </p:nvSpPr>
        <p:spPr/>
        <p:txBody>
          <a:bodyPr/>
          <a:lstStyle/>
          <a:p>
            <a:fld id="{C590A453-324C-4814-93BF-A88FF69FEB0E}" type="slidenum">
              <a:rPr lang="en-US" smtClean="0"/>
              <a:pPr/>
              <a:t>8</a:t>
            </a:fld>
            <a:endParaRPr lang="en-US"/>
          </a:p>
        </p:txBody>
      </p:sp>
    </p:spTree>
    <p:extLst>
      <p:ext uri="{BB962C8B-B14F-4D97-AF65-F5344CB8AC3E}">
        <p14:creationId xmlns:p14="http://schemas.microsoft.com/office/powerpoint/2010/main" val="173110847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 y="0"/>
            <a:ext cx="3391893" cy="5159283"/>
          </a:xfrm>
          <a:prstGeom prst="rect">
            <a:avLst/>
          </a:prstGeom>
          <a:solidFill>
            <a:srgbClr val="FFFFFF">
              <a:alpha val="69804"/>
            </a:srgbClr>
          </a:solidFill>
        </p:spPr>
        <p:txBody>
          <a:bodyPr wrap="square" rIns="0" rtlCol="0">
            <a:noAutofit/>
          </a:bodyPr>
          <a:lstStyle>
            <a:defPPr>
              <a:defRPr lang="en-US"/>
            </a:defPPr>
            <a:lvl1pPr>
              <a:defRPr sz="4800">
                <a:solidFill>
                  <a:srgbClr val="007AC9"/>
                </a:solidFill>
              </a:defRPr>
            </a:lvl1pPr>
          </a:lstStyle>
          <a:p>
            <a:endParaRPr lang="en-US" dirty="0" smtClean="0"/>
          </a:p>
          <a:p>
            <a:endParaRPr lang="en-US" dirty="0"/>
          </a:p>
          <a:p>
            <a:endParaRPr lang="en-US" dirty="0" smtClean="0"/>
          </a:p>
          <a:p>
            <a:endParaRPr lang="en-US" sz="2400" dirty="0"/>
          </a:p>
          <a:p>
            <a:endParaRPr lang="en-US" dirty="0"/>
          </a:p>
          <a:p>
            <a:endParaRPr lang="en-US" dirty="0"/>
          </a:p>
          <a:p>
            <a:endParaRPr lang="en-US" dirty="0"/>
          </a:p>
          <a:p>
            <a:endParaRPr lang="en-US" dirty="0"/>
          </a:p>
          <a:p>
            <a:endParaRPr lang="en-US" dirty="0"/>
          </a:p>
        </p:txBody>
      </p:sp>
      <p:pic>
        <p:nvPicPr>
          <p:cNvPr id="4098" name="Picture 2" descr="C:\Users\ellamasrey\AppData\Local\Microsoft\Windows\Temporary Internet Files\Content.IE5\SJO9ULN6\MP900442176[1].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3216" b="72085" l="53004" r="78799">
                        <a14:foregroundMark x1="56537" y1="42049" x2="59717" y2="41519"/>
                        <a14:foregroundMark x1="59482" y1="50177" x2="67373" y2="49293"/>
                        <a14:foregroundMark x1="68669" y1="52120" x2="71731" y2="51590"/>
                        <a14:foregroundMark x1="70671" y1="48940" x2="78327" y2="47173"/>
                      </a14:backgroundRemoval>
                    </a14:imgEffect>
                  </a14:imgLayer>
                </a14:imgProps>
              </a:ext>
              <a:ext uri="{28A0092B-C50C-407E-A947-70E740481C1C}">
                <a14:useLocalDpi xmlns:a14="http://schemas.microsoft.com/office/drawing/2010/main" val="0"/>
              </a:ext>
            </a:extLst>
          </a:blip>
          <a:srcRect l="53175" t="33512" r="21111" b="28630"/>
          <a:stretch/>
        </p:blipFill>
        <p:spPr bwMode="auto">
          <a:xfrm>
            <a:off x="1" y="1"/>
            <a:ext cx="2046514" cy="150646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938207">
            <a:off x="325875" y="189750"/>
            <a:ext cx="1517162" cy="338554"/>
          </a:xfrm>
          <a:prstGeom prst="rect">
            <a:avLst/>
          </a:prstGeom>
          <a:noFill/>
        </p:spPr>
        <p:txBody>
          <a:bodyPr wrap="none" lIns="91440" tIns="45720" rIns="91440" bIns="45720">
            <a:spAutoFit/>
            <a:scene3d>
              <a:camera prst="isometricTopUp">
                <a:rot lat="18600000" lon="19200000" rev="3600000"/>
              </a:camera>
              <a:lightRig rig="soft" dir="t">
                <a:rot lat="0" lon="0" rev="10800000"/>
              </a:lightRig>
            </a:scene3d>
            <a:sp3d>
              <a:bevelT w="27940" h="12700"/>
              <a:contourClr>
                <a:srgbClr val="DDDDDD"/>
              </a:contourClr>
            </a:sp3d>
          </a:bodyPr>
          <a:lstStyle/>
          <a:p>
            <a:pPr algn="ctr"/>
            <a:r>
              <a:rPr lang="en-US" sz="1600" b="1" cap="none" spc="150" dirty="0" smtClean="0">
                <a:ln w="11430"/>
                <a:solidFill>
                  <a:srgbClr val="007AC9"/>
                </a:solidFill>
                <a:effectLst>
                  <a:outerShdw blurRad="25400" algn="tl" rotWithShape="0">
                    <a:srgbClr val="000000">
                      <a:alpha val="43000"/>
                    </a:srgbClr>
                  </a:outerShdw>
                </a:effectLst>
              </a:rPr>
              <a:t>Flocculants</a:t>
            </a:r>
            <a:endParaRPr lang="en-US" sz="1600" b="1" cap="none" spc="150" dirty="0">
              <a:ln w="11430"/>
              <a:solidFill>
                <a:srgbClr val="007AC9"/>
              </a:solidFill>
              <a:effectLst>
                <a:outerShdw blurRad="25400" algn="tl" rotWithShape="0">
                  <a:srgbClr val="000000">
                    <a:alpha val="43000"/>
                  </a:srgbClr>
                </a:outerShdw>
              </a:effectLst>
            </a:endParaRPr>
          </a:p>
        </p:txBody>
      </p:sp>
      <p:sp>
        <p:nvSpPr>
          <p:cNvPr id="8" name="Title 7"/>
          <p:cNvSpPr>
            <a:spLocks noGrp="1"/>
          </p:cNvSpPr>
          <p:nvPr>
            <p:ph type="title"/>
          </p:nvPr>
        </p:nvSpPr>
        <p:spPr>
          <a:xfrm>
            <a:off x="1023259" y="285750"/>
            <a:ext cx="8120741" cy="569119"/>
          </a:xfrm>
        </p:spPr>
        <p:txBody>
          <a:bodyPr/>
          <a:lstStyle/>
          <a:p>
            <a:r>
              <a:rPr lang="en-US" dirty="0" smtClean="0"/>
              <a:t>	Preparation of Nalco Flocculants</a:t>
            </a:r>
            <a:endParaRPr lang="en-US" dirty="0"/>
          </a:p>
        </p:txBody>
      </p:sp>
      <p:sp>
        <p:nvSpPr>
          <p:cNvPr id="9" name="Content Placeholder 8"/>
          <p:cNvSpPr>
            <a:spLocks noGrp="1"/>
          </p:cNvSpPr>
          <p:nvPr>
            <p:ph sz="half" idx="1"/>
          </p:nvPr>
        </p:nvSpPr>
        <p:spPr>
          <a:xfrm>
            <a:off x="110003" y="935392"/>
            <a:ext cx="4830132" cy="4084364"/>
          </a:xfrm>
        </p:spPr>
        <p:txBody>
          <a:bodyPr/>
          <a:lstStyle/>
          <a:p>
            <a:endParaRPr lang="en-US" sz="2400" dirty="0" smtClean="0"/>
          </a:p>
          <a:p>
            <a:r>
              <a:rPr lang="nl-NL" sz="2000" dirty="0" smtClean="0"/>
              <a:t>Concentrated, </a:t>
            </a:r>
            <a:r>
              <a:rPr lang="nl-NL" sz="2000" dirty="0"/>
              <a:t>homogeneous flocculant solution actively binds solid particles in sludge with small volume of dilution </a:t>
            </a:r>
            <a:r>
              <a:rPr lang="nl-NL" sz="2000" dirty="0" smtClean="0"/>
              <a:t>water</a:t>
            </a:r>
          </a:p>
          <a:p>
            <a:pPr marL="485775" lvl="1" indent="-177800">
              <a:buFont typeface="Arial" pitchFamily="34" charset="0"/>
              <a:buChar char="•"/>
            </a:pPr>
            <a:r>
              <a:rPr lang="nl-NL" sz="1800" dirty="0" smtClean="0">
                <a:solidFill>
                  <a:srgbClr val="007AC9"/>
                </a:solidFill>
              </a:rPr>
              <a:t>Up to 2 % versus 0.2-0.5 % normal</a:t>
            </a:r>
            <a:endParaRPr lang="nl-NL" sz="1800" dirty="0">
              <a:solidFill>
                <a:srgbClr val="007AC9"/>
              </a:solidFill>
            </a:endParaRPr>
          </a:p>
          <a:p>
            <a:r>
              <a:rPr lang="nl-NL" sz="2000" dirty="0"/>
              <a:t>Short aging time allows </a:t>
            </a:r>
            <a:r>
              <a:rPr lang="en-US" sz="2000" dirty="0"/>
              <a:t>fast response to changing sludge flow and </a:t>
            </a:r>
            <a:r>
              <a:rPr lang="en-US" sz="2000" dirty="0" smtClean="0"/>
              <a:t>quality </a:t>
            </a:r>
          </a:p>
          <a:p>
            <a:pPr lvl="1"/>
            <a:r>
              <a:rPr lang="en-US" sz="1800" dirty="0" smtClean="0">
                <a:solidFill>
                  <a:schemeClr val="tx2"/>
                </a:solidFill>
              </a:rPr>
              <a:t>Saves up to 90 % polymer dilution water</a:t>
            </a:r>
            <a:endParaRPr lang="en-US" sz="1800" dirty="0">
              <a:solidFill>
                <a:schemeClr val="tx2"/>
              </a:solidFill>
            </a:endParaRPr>
          </a:p>
        </p:txBody>
      </p:sp>
      <p:sp>
        <p:nvSpPr>
          <p:cNvPr id="2" name="Slide Number Placeholder 1"/>
          <p:cNvSpPr>
            <a:spLocks noGrp="1"/>
          </p:cNvSpPr>
          <p:nvPr>
            <p:ph type="sldNum" sz="quarter" idx="10"/>
          </p:nvPr>
        </p:nvSpPr>
        <p:spPr/>
        <p:txBody>
          <a:bodyPr/>
          <a:lstStyle/>
          <a:p>
            <a:fld id="{587AB7AF-404C-4C1D-ABF2-BAD792FD99FC}" type="slidenum">
              <a:rPr lang="en-US" smtClean="0"/>
              <a:pPr/>
              <a:t>9</a:t>
            </a:fld>
            <a:endParaRPr lang="en-US"/>
          </a:p>
        </p:txBody>
      </p:sp>
      <p:pic>
        <p:nvPicPr>
          <p:cNvPr id="4" name="Picture 3"/>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6078" t="24314" r="3726" b="6667"/>
          <a:stretch/>
        </p:blipFill>
        <p:spPr>
          <a:xfrm>
            <a:off x="5060137" y="3183138"/>
            <a:ext cx="3565405" cy="1558924"/>
          </a:xfrm>
          <a:prstGeom prst="rect">
            <a:avLst/>
          </a:prstGeom>
        </p:spPr>
      </p:pic>
      <p:pic>
        <p:nvPicPr>
          <p:cNvPr id="6" name="Picture 5"/>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t="11580" b="14687"/>
          <a:stretch/>
        </p:blipFill>
        <p:spPr>
          <a:xfrm>
            <a:off x="5060138" y="1356469"/>
            <a:ext cx="3565405" cy="1586363"/>
          </a:xfrm>
          <a:prstGeom prst="rect">
            <a:avLst/>
          </a:prstGeom>
        </p:spPr>
      </p:pic>
    </p:spTree>
    <p:extLst>
      <p:ext uri="{BB962C8B-B14F-4D97-AF65-F5344CB8AC3E}">
        <p14:creationId xmlns:p14="http://schemas.microsoft.com/office/powerpoint/2010/main" val="1775472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 calcmode="lin" valueType="num">
                                      <p:cBhvr additive="base">
                                        <p:cTn id="25" dur="500" fill="hold"/>
                                        <p:tgtEl>
                                          <p:spTgt spid="9">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019800" y="2960543"/>
            <a:ext cx="2934972" cy="165092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 name="Picture 2" descr="C:\Users\ellamasrey\AppData\Local\Microsoft\Windows\Temporary Internet Files\Content.IE5\SJO9ULN6\MP900442176[1].jpg"/>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33216" b="72085" l="53004" r="78799">
                        <a14:foregroundMark x1="56537" y1="42049" x2="59717" y2="41519"/>
                        <a14:foregroundMark x1="59482" y1="50177" x2="67373" y2="49293"/>
                        <a14:foregroundMark x1="68669" y1="52120" x2="71731" y2="51590"/>
                        <a14:foregroundMark x1="70671" y1="48940" x2="78327" y2="47173"/>
                      </a14:backgroundRemoval>
                    </a14:imgEffect>
                  </a14:imgLayer>
                </a14:imgProps>
              </a:ext>
              <a:ext uri="{28A0092B-C50C-407E-A947-70E740481C1C}">
                <a14:useLocalDpi xmlns:a14="http://schemas.microsoft.com/office/drawing/2010/main" val="0"/>
              </a:ext>
            </a:extLst>
          </a:blip>
          <a:srcRect l="53175" t="33512" r="21111" b="28630"/>
          <a:stretch/>
        </p:blipFill>
        <p:spPr bwMode="auto">
          <a:xfrm>
            <a:off x="237123" y="20029"/>
            <a:ext cx="2046514" cy="150646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rot="1375397">
            <a:off x="107278" y="-99501"/>
            <a:ext cx="2184284" cy="1107996"/>
          </a:xfrm>
          <a:prstGeom prst="rect">
            <a:avLst/>
          </a:prstGeom>
          <a:noFill/>
        </p:spPr>
        <p:txBody>
          <a:bodyPr wrap="square" lIns="91440" tIns="45720" rIns="91440" bIns="45720">
            <a:spAutoFit/>
            <a:scene3d>
              <a:camera prst="isometricTopUp">
                <a:rot lat="18600000" lon="19200000" rev="3600000"/>
              </a:camera>
              <a:lightRig rig="soft" dir="t">
                <a:rot lat="0" lon="0" rev="10800000"/>
              </a:lightRig>
            </a:scene3d>
            <a:sp3d>
              <a:bevelT w="27940" h="12700"/>
              <a:contourClr>
                <a:srgbClr val="DDDDDD"/>
              </a:contourClr>
            </a:sp3d>
          </a:bodyPr>
          <a:lstStyle/>
          <a:p>
            <a:pPr algn="ctr"/>
            <a:r>
              <a:rPr lang="en-US" sz="1400" b="1" cap="none" spc="150" dirty="0" smtClean="0">
                <a:ln w="11430"/>
                <a:solidFill>
                  <a:srgbClr val="007AC9"/>
                </a:solidFill>
                <a:effectLst>
                  <a:outerShdw blurRad="25400" algn="tl" rotWithShape="0">
                    <a:srgbClr val="000000">
                      <a:alpha val="43000"/>
                    </a:srgbClr>
                  </a:outerShdw>
                </a:effectLst>
              </a:rPr>
              <a:t>FLOCMASTER </a:t>
            </a:r>
          </a:p>
          <a:p>
            <a:pPr algn="ctr"/>
            <a:endParaRPr lang="en-US" sz="1400" b="1" spc="150" dirty="0" smtClean="0">
              <a:ln w="11430"/>
              <a:solidFill>
                <a:srgbClr val="007AC9"/>
              </a:solidFill>
              <a:effectLst>
                <a:outerShdw blurRad="25400" algn="tl" rotWithShape="0">
                  <a:srgbClr val="000000">
                    <a:alpha val="43000"/>
                  </a:srgbClr>
                </a:outerShdw>
              </a:effectLst>
            </a:endParaRPr>
          </a:p>
          <a:p>
            <a:pPr algn="ctr">
              <a:lnSpc>
                <a:spcPct val="150000"/>
              </a:lnSpc>
            </a:pPr>
            <a:r>
              <a:rPr lang="en-US" sz="1600" b="1" cap="none" spc="150" dirty="0" smtClean="0">
                <a:ln w="11430"/>
                <a:solidFill>
                  <a:srgbClr val="007AC9"/>
                </a:solidFill>
                <a:effectLst>
                  <a:outerShdw blurRad="25400" algn="tl" rotWithShape="0">
                    <a:srgbClr val="000000">
                      <a:alpha val="43000"/>
                    </a:srgbClr>
                  </a:outerShdw>
                </a:effectLst>
              </a:rPr>
              <a:t>technology</a:t>
            </a:r>
            <a:endParaRPr lang="en-US" sz="1400" b="1" cap="none" spc="150" dirty="0" smtClean="0">
              <a:ln w="11430"/>
              <a:solidFill>
                <a:srgbClr val="007AC9"/>
              </a:solidFill>
              <a:effectLst>
                <a:outerShdw blurRad="25400" algn="tl" rotWithShape="0">
                  <a:srgbClr val="000000">
                    <a:alpha val="43000"/>
                  </a:srgbClr>
                </a:outerShdw>
              </a:effectLst>
            </a:endParaRPr>
          </a:p>
          <a:p>
            <a:pPr algn="ctr"/>
            <a:endParaRPr lang="en-US" sz="1400" b="1" cap="none" spc="150" dirty="0">
              <a:ln w="11430"/>
              <a:solidFill>
                <a:srgbClr val="007AC9"/>
              </a:solidFill>
              <a:effectLst>
                <a:outerShdw blurRad="25400" algn="tl" rotWithShape="0">
                  <a:srgbClr val="000000">
                    <a:alpha val="43000"/>
                  </a:srgbClr>
                </a:outerShdw>
              </a:effectLst>
            </a:endParaRPr>
          </a:p>
        </p:txBody>
      </p:sp>
      <p:sp>
        <p:nvSpPr>
          <p:cNvPr id="9" name="Title 8"/>
          <p:cNvSpPr>
            <a:spLocks noGrp="1"/>
          </p:cNvSpPr>
          <p:nvPr>
            <p:ph type="title"/>
          </p:nvPr>
        </p:nvSpPr>
        <p:spPr/>
        <p:txBody>
          <a:bodyPr/>
          <a:lstStyle/>
          <a:p>
            <a:r>
              <a:rPr lang="en-US" dirty="0" smtClean="0"/>
              <a:t>		FLOCMASTER</a:t>
            </a:r>
            <a:r>
              <a:rPr lang="en-US" baseline="30000" dirty="0"/>
              <a:t>™</a:t>
            </a:r>
            <a:r>
              <a:rPr lang="en-US" dirty="0" smtClean="0"/>
              <a:t> </a:t>
            </a:r>
            <a:r>
              <a:rPr lang="en-US" dirty="0"/>
              <a:t>technology</a:t>
            </a:r>
            <a:br>
              <a:rPr lang="en-US" dirty="0"/>
            </a:br>
            <a:endParaRPr lang="en-US" dirty="0"/>
          </a:p>
        </p:txBody>
      </p:sp>
      <p:sp>
        <p:nvSpPr>
          <p:cNvPr id="10" name="Content Placeholder 9"/>
          <p:cNvSpPr>
            <a:spLocks noGrp="1"/>
          </p:cNvSpPr>
          <p:nvPr>
            <p:ph sz="half" idx="1"/>
          </p:nvPr>
        </p:nvSpPr>
        <p:spPr>
          <a:xfrm>
            <a:off x="0" y="915393"/>
            <a:ext cx="6019800" cy="3483769"/>
          </a:xfrm>
        </p:spPr>
        <p:txBody>
          <a:bodyPr/>
          <a:lstStyle/>
          <a:p>
            <a:endParaRPr lang="en-US" sz="2400" dirty="0" smtClean="0"/>
          </a:p>
          <a:p>
            <a:r>
              <a:rPr lang="en-US" sz="2000" dirty="0" smtClean="0"/>
              <a:t>Patented heart of the technology</a:t>
            </a:r>
          </a:p>
          <a:p>
            <a:r>
              <a:rPr lang="en-US" sz="2000" dirty="0" smtClean="0"/>
              <a:t>Good </a:t>
            </a:r>
            <a:r>
              <a:rPr lang="en-US" sz="2000" dirty="0"/>
              <a:t>distribution and intimate mixing of </a:t>
            </a:r>
            <a:r>
              <a:rPr lang="en-US" sz="2000" dirty="0" smtClean="0"/>
              <a:t>concentrated polymer </a:t>
            </a:r>
            <a:r>
              <a:rPr lang="en-US" sz="2000" dirty="0"/>
              <a:t>in sludge of polymer will achieve optimum dewatering, high dry cake solids and good </a:t>
            </a:r>
            <a:r>
              <a:rPr lang="en-US" sz="2000" dirty="0" smtClean="0"/>
              <a:t>filtrate / </a:t>
            </a:r>
            <a:r>
              <a:rPr lang="en-US" sz="2000" dirty="0" err="1" smtClean="0"/>
              <a:t>centrate</a:t>
            </a:r>
            <a:r>
              <a:rPr lang="en-US" sz="2000" dirty="0" smtClean="0"/>
              <a:t> quality </a:t>
            </a:r>
          </a:p>
          <a:p>
            <a:pPr lvl="1"/>
            <a:r>
              <a:rPr lang="en-US" sz="1800" dirty="0" smtClean="0">
                <a:solidFill>
                  <a:schemeClr val="tx2"/>
                </a:solidFill>
              </a:rPr>
              <a:t>Up to 5 % higher cake dry solids</a:t>
            </a:r>
          </a:p>
          <a:p>
            <a:pPr lvl="1"/>
            <a:r>
              <a:rPr lang="en-US" sz="1800" dirty="0" smtClean="0">
                <a:solidFill>
                  <a:schemeClr val="tx2"/>
                </a:solidFill>
              </a:rPr>
              <a:t>Can treat high concentrated sludge (up to 20%)</a:t>
            </a:r>
          </a:p>
          <a:p>
            <a:pPr lvl="1"/>
            <a:r>
              <a:rPr lang="en-US" sz="1800" dirty="0" smtClean="0">
                <a:solidFill>
                  <a:schemeClr val="tx2"/>
                </a:solidFill>
              </a:rPr>
              <a:t>Better quality of </a:t>
            </a:r>
            <a:r>
              <a:rPr lang="en-US" sz="1800" dirty="0" err="1" smtClean="0">
                <a:solidFill>
                  <a:schemeClr val="tx2"/>
                </a:solidFill>
              </a:rPr>
              <a:t>centrate</a:t>
            </a:r>
            <a:r>
              <a:rPr lang="en-US" sz="1800" dirty="0" smtClean="0">
                <a:solidFill>
                  <a:schemeClr val="tx2"/>
                </a:solidFill>
              </a:rPr>
              <a:t> / filtrate</a:t>
            </a:r>
          </a:p>
          <a:p>
            <a:pPr lvl="1"/>
            <a:r>
              <a:rPr lang="en-US" sz="1800" dirty="0" smtClean="0">
                <a:solidFill>
                  <a:schemeClr val="tx2"/>
                </a:solidFill>
              </a:rPr>
              <a:t>Improved hydraulic load of dewatering device</a:t>
            </a:r>
            <a:endParaRPr lang="en-US" sz="1800" dirty="0">
              <a:solidFill>
                <a:schemeClr val="tx2"/>
              </a:solidFill>
            </a:endParaRPr>
          </a:p>
        </p:txBody>
      </p:sp>
      <p:sp>
        <p:nvSpPr>
          <p:cNvPr id="3" name="Slide Number Placeholder 2"/>
          <p:cNvSpPr>
            <a:spLocks noGrp="1"/>
          </p:cNvSpPr>
          <p:nvPr>
            <p:ph type="sldNum" sz="quarter" idx="10"/>
          </p:nvPr>
        </p:nvSpPr>
        <p:spPr/>
        <p:txBody>
          <a:bodyPr/>
          <a:lstStyle/>
          <a:p>
            <a:fld id="{587AB7AF-404C-4C1D-ABF2-BAD792FD99FC}" type="slidenum">
              <a:rPr lang="en-US" smtClean="0"/>
              <a:pPr/>
              <a:t>10</a:t>
            </a:fld>
            <a:endParaRPr lang="en-US"/>
          </a:p>
        </p:txBody>
      </p:sp>
      <p:pic>
        <p:nvPicPr>
          <p:cNvPr id="8" name="Picture 7" descr="T:\Produkte\Flocmaster\Inline-Mixer AT\PICs\Produktaufnahmen\AT-Mischer im Innerrohr\Mischer DN 150 Innerohr 2.JPG"/>
          <p:cNvPicPr>
            <a:picLocks noChangeAspect="1" noChangeArrowheads="1"/>
          </p:cNvPicPr>
          <p:nvPr/>
        </p:nvPicPr>
        <p:blipFill>
          <a:blip r:embed="rId7" cstate="print">
            <a:lum bright="4000"/>
            <a:extLst>
              <a:ext uri="{28A0092B-C50C-407E-A947-70E740481C1C}">
                <a14:useLocalDpi xmlns:a14="http://schemas.microsoft.com/office/drawing/2010/main" val="0"/>
              </a:ext>
            </a:extLst>
          </a:blip>
          <a:srcRect/>
          <a:stretch>
            <a:fillRect/>
          </a:stretch>
        </p:blipFill>
        <p:spPr bwMode="auto">
          <a:xfrm>
            <a:off x="6019800" y="1131612"/>
            <a:ext cx="2920128" cy="1711013"/>
          </a:xfrm>
          <a:prstGeom prst="rect">
            <a:avLst/>
          </a:prstGeom>
          <a:noFill/>
          <a:ln w="127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68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 calcmode="lin" valueType="num">
                                      <p:cBhvr additive="base">
                                        <p:cTn id="13" dur="500" fill="hold"/>
                                        <p:tgtEl>
                                          <p:spTgt spid="1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
                                            <p:txEl>
                                              <p:pRg st="2" end="2"/>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2000"/>
                                  </p:stCondLst>
                                  <p:childTnLst>
                                    <p:set>
                                      <p:cBhvr>
                                        <p:cTn id="16" dur="1" fill="hold">
                                          <p:stCondLst>
                                            <p:cond delay="0"/>
                                          </p:stCondLst>
                                        </p:cTn>
                                        <p:tgtEl>
                                          <p:spTgt spid="10">
                                            <p:txEl>
                                              <p:pRg st="3" end="3"/>
                                            </p:txEl>
                                          </p:spTgt>
                                        </p:tgtEl>
                                        <p:attrNameLst>
                                          <p:attrName>style.visibility</p:attrName>
                                        </p:attrNameLst>
                                      </p:cBhvr>
                                      <p:to>
                                        <p:strVal val="visible"/>
                                      </p:to>
                                    </p:set>
                                    <p:anim calcmode="lin" valueType="num">
                                      <p:cBhvr additive="base">
                                        <p:cTn id="17" dur="500" fill="hold"/>
                                        <p:tgtEl>
                                          <p:spTgt spid="10">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2000"/>
                                  </p:stCondLst>
                                  <p:childTnLst>
                                    <p:set>
                                      <p:cBhvr>
                                        <p:cTn id="22" dur="1" fill="hold">
                                          <p:stCondLst>
                                            <p:cond delay="0"/>
                                          </p:stCondLst>
                                        </p:cTn>
                                        <p:tgtEl>
                                          <p:spTgt spid="10">
                                            <p:txEl>
                                              <p:pRg st="4" end="4"/>
                                            </p:txEl>
                                          </p:spTgt>
                                        </p:tgtEl>
                                        <p:attrNameLst>
                                          <p:attrName>style.visibility</p:attrName>
                                        </p:attrNameLst>
                                      </p:cBhvr>
                                      <p:to>
                                        <p:strVal val="visible"/>
                                      </p:to>
                                    </p:set>
                                    <p:anim calcmode="lin" valueType="num">
                                      <p:cBhvr additive="base">
                                        <p:cTn id="23" dur="500" fill="hold"/>
                                        <p:tgtEl>
                                          <p:spTgt spid="10">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4" end="4"/>
                                            </p:txEl>
                                          </p:spTgt>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2000"/>
                                  </p:stCondLst>
                                  <p:childTnLst>
                                    <p:set>
                                      <p:cBhvr>
                                        <p:cTn id="27" dur="1" fill="hold">
                                          <p:stCondLst>
                                            <p:cond delay="0"/>
                                          </p:stCondLst>
                                        </p:cTn>
                                        <p:tgtEl>
                                          <p:spTgt spid="10">
                                            <p:txEl>
                                              <p:pRg st="5" end="5"/>
                                            </p:txEl>
                                          </p:spTgt>
                                        </p:tgtEl>
                                        <p:attrNameLst>
                                          <p:attrName>style.visibility</p:attrName>
                                        </p:attrNameLst>
                                      </p:cBhvr>
                                      <p:to>
                                        <p:strVal val="visible"/>
                                      </p:to>
                                    </p:set>
                                    <p:anim calcmode="lin" valueType="num">
                                      <p:cBhvr additive="base">
                                        <p:cTn id="28" dur="500" fill="hold"/>
                                        <p:tgtEl>
                                          <p:spTgt spid="10">
                                            <p:txEl>
                                              <p:pRg st="5" end="5"/>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10">
                                            <p:txEl>
                                              <p:pRg st="5" end="5"/>
                                            </p:txEl>
                                          </p:spTgt>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 presetClass="entr" presetSubtype="8" fill="hold" grpId="0" nodeType="afterEffect">
                                  <p:stCondLst>
                                    <p:cond delay="2000"/>
                                  </p:stCondLst>
                                  <p:childTnLst>
                                    <p:set>
                                      <p:cBhvr>
                                        <p:cTn id="32" dur="1" fill="hold">
                                          <p:stCondLst>
                                            <p:cond delay="0"/>
                                          </p:stCondLst>
                                        </p:cTn>
                                        <p:tgtEl>
                                          <p:spTgt spid="10">
                                            <p:txEl>
                                              <p:pRg st="6" end="6"/>
                                            </p:txEl>
                                          </p:spTgt>
                                        </p:tgtEl>
                                        <p:attrNameLst>
                                          <p:attrName>style.visibility</p:attrName>
                                        </p:attrNameLst>
                                      </p:cBhvr>
                                      <p:to>
                                        <p:strVal val="visible"/>
                                      </p:to>
                                    </p:set>
                                    <p:anim calcmode="lin" valueType="num">
                                      <p:cBhvr additive="base">
                                        <p:cTn id="33" dur="500" fill="hold"/>
                                        <p:tgtEl>
                                          <p:spTgt spid="10">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0">
                                            <p:txEl>
                                              <p:pRg st="6" end="6"/>
                                            </p:txEl>
                                          </p:spTgt>
                                        </p:tgtEl>
                                        <p:attrNameLst>
                                          <p:attrName>ppt_y</p:attrName>
                                        </p:attrNameLst>
                                      </p:cBhvr>
                                      <p:tavLst>
                                        <p:tav tm="0">
                                          <p:val>
                                            <p:strVal val="#ppt_y"/>
                                          </p:val>
                                        </p:tav>
                                        <p:tav tm="100000">
                                          <p:val>
                                            <p:strVal val="#ppt_y"/>
                                          </p:val>
                                        </p:tav>
                                      </p:tavLst>
                                    </p:anim>
                                  </p:childTnLst>
                                </p:cTn>
                              </p:par>
                            </p:childTnLst>
                          </p:cTn>
                        </p:par>
                        <p:par>
                          <p:cTn id="35" fill="hold">
                            <p:stCondLst>
                              <p:cond delay="7500"/>
                            </p:stCondLst>
                            <p:childTnLst>
                              <p:par>
                                <p:cTn id="36" presetID="1" presetClass="entr" presetSubtype="0" fill="hold" nodeType="afterEffect">
                                  <p:stCondLst>
                                    <p:cond delay="1000"/>
                                  </p:stCondLst>
                                  <p:childTnLst>
                                    <p:set>
                                      <p:cBhvr>
                                        <p:cTn id="37"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Users\ellamasrey\AppData\Local\Microsoft\Windows\Temporary Internet Files\Content.IE5\SJO9ULN6\MP900442176[1].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3216" b="72085" l="53004" r="78799">
                        <a14:foregroundMark x1="56537" y1="42049" x2="59717" y2="41519"/>
                        <a14:foregroundMark x1="59482" y1="50177" x2="67373" y2="49293"/>
                        <a14:foregroundMark x1="68669" y1="52120" x2="71731" y2="51590"/>
                        <a14:foregroundMark x1="70671" y1="48940" x2="78327" y2="47173"/>
                      </a14:backgroundRemoval>
                    </a14:imgEffect>
                  </a14:imgLayer>
                </a14:imgProps>
              </a:ext>
              <a:ext uri="{28A0092B-C50C-407E-A947-70E740481C1C}">
                <a14:useLocalDpi xmlns:a14="http://schemas.microsoft.com/office/drawing/2010/main" val="0"/>
              </a:ext>
            </a:extLst>
          </a:blip>
          <a:srcRect l="53175" t="33512" r="21111" b="28630"/>
          <a:stretch/>
        </p:blipFill>
        <p:spPr bwMode="auto">
          <a:xfrm>
            <a:off x="19878" y="-10629"/>
            <a:ext cx="2046514" cy="150646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rot="2072971">
            <a:off x="345711" y="120028"/>
            <a:ext cx="1497525" cy="338554"/>
          </a:xfrm>
          <a:prstGeom prst="rect">
            <a:avLst/>
          </a:prstGeom>
          <a:noFill/>
        </p:spPr>
        <p:txBody>
          <a:bodyPr wrap="none" lIns="91440" tIns="45720" rIns="91440" bIns="45720">
            <a:spAutoFit/>
            <a:scene3d>
              <a:camera prst="isometricTopUp">
                <a:rot lat="18600000" lon="19200000" rev="3600000"/>
              </a:camera>
              <a:lightRig rig="soft" dir="t">
                <a:rot lat="0" lon="0" rev="10800000"/>
              </a:lightRig>
            </a:scene3d>
            <a:sp3d>
              <a:bevelT w="27940" h="12700"/>
              <a:contourClr>
                <a:srgbClr val="DDDDDD"/>
              </a:contourClr>
            </a:sp3d>
          </a:bodyPr>
          <a:lstStyle/>
          <a:p>
            <a:pPr algn="ctr"/>
            <a:r>
              <a:rPr lang="en-US" sz="1600" b="1" cap="none" spc="150" dirty="0" smtClean="0">
                <a:ln w="11430"/>
                <a:solidFill>
                  <a:srgbClr val="007AC9"/>
                </a:solidFill>
                <a:effectLst>
                  <a:outerShdw blurRad="25400" algn="tl" rotWithShape="0">
                    <a:srgbClr val="000000">
                      <a:alpha val="43000"/>
                    </a:srgbClr>
                  </a:outerShdw>
                </a:effectLst>
              </a:rPr>
              <a:t>Automation</a:t>
            </a:r>
          </a:p>
        </p:txBody>
      </p:sp>
      <p:sp>
        <p:nvSpPr>
          <p:cNvPr id="2" name="Title 1"/>
          <p:cNvSpPr>
            <a:spLocks noGrp="1"/>
          </p:cNvSpPr>
          <p:nvPr>
            <p:ph type="title"/>
          </p:nvPr>
        </p:nvSpPr>
        <p:spPr>
          <a:xfrm>
            <a:off x="2133600" y="285750"/>
            <a:ext cx="6734175" cy="569119"/>
          </a:xfrm>
        </p:spPr>
        <p:txBody>
          <a:bodyPr/>
          <a:lstStyle/>
          <a:p>
            <a:r>
              <a:rPr lang="en-US" dirty="0" smtClean="0"/>
              <a:t>FLOCMASTER Automation</a:t>
            </a:r>
            <a:endParaRPr lang="en-US" dirty="0"/>
          </a:p>
        </p:txBody>
      </p:sp>
      <p:sp>
        <p:nvSpPr>
          <p:cNvPr id="6" name="Content Placeholder 5"/>
          <p:cNvSpPr>
            <a:spLocks noGrp="1"/>
          </p:cNvSpPr>
          <p:nvPr>
            <p:ph sz="half" idx="1"/>
          </p:nvPr>
        </p:nvSpPr>
        <p:spPr>
          <a:xfrm>
            <a:off x="333375" y="975389"/>
            <a:ext cx="4619625" cy="3840063"/>
          </a:xfrm>
        </p:spPr>
        <p:txBody>
          <a:bodyPr/>
          <a:lstStyle/>
          <a:p>
            <a:endParaRPr lang="en-US" sz="2400" dirty="0" smtClean="0"/>
          </a:p>
          <a:p>
            <a:r>
              <a:rPr lang="en-US" sz="2000" dirty="0"/>
              <a:t>On-line signal will allow control of polymer feed pump to respond to changes in flow or concentration of sludge</a:t>
            </a:r>
          </a:p>
          <a:p>
            <a:pPr lvl="1"/>
            <a:r>
              <a:rPr lang="en-US" sz="1800" dirty="0" smtClean="0">
                <a:solidFill>
                  <a:schemeClr val="tx2"/>
                </a:solidFill>
              </a:rPr>
              <a:t>Optimal </a:t>
            </a:r>
            <a:r>
              <a:rPr lang="en-US" sz="1800" dirty="0" err="1" smtClean="0">
                <a:solidFill>
                  <a:schemeClr val="tx2"/>
                </a:solidFill>
              </a:rPr>
              <a:t>Flocculant</a:t>
            </a:r>
            <a:r>
              <a:rPr lang="en-US" sz="1800" dirty="0" smtClean="0">
                <a:solidFill>
                  <a:schemeClr val="tx2"/>
                </a:solidFill>
              </a:rPr>
              <a:t> dosage based on solids load instead of flow</a:t>
            </a:r>
          </a:p>
          <a:p>
            <a:pPr lvl="1"/>
            <a:r>
              <a:rPr lang="en-US" sz="1800" dirty="0" smtClean="0">
                <a:solidFill>
                  <a:schemeClr val="tx2"/>
                </a:solidFill>
              </a:rPr>
              <a:t>Up to 25 % reduction of </a:t>
            </a:r>
            <a:r>
              <a:rPr lang="en-US" sz="1800" dirty="0" err="1" smtClean="0">
                <a:solidFill>
                  <a:schemeClr val="tx2"/>
                </a:solidFill>
              </a:rPr>
              <a:t>Flocculant</a:t>
            </a:r>
            <a:r>
              <a:rPr lang="en-US" sz="1800" dirty="0" smtClean="0">
                <a:solidFill>
                  <a:schemeClr val="tx2"/>
                </a:solidFill>
              </a:rPr>
              <a:t> consumption</a:t>
            </a:r>
          </a:p>
          <a:p>
            <a:pPr lvl="1"/>
            <a:r>
              <a:rPr lang="en-US" sz="1800" dirty="0" smtClean="0">
                <a:solidFill>
                  <a:schemeClr val="tx2"/>
                </a:solidFill>
              </a:rPr>
              <a:t>Stable dewatering results</a:t>
            </a:r>
          </a:p>
          <a:p>
            <a:pPr lvl="1"/>
            <a:r>
              <a:rPr lang="en-US" sz="1800" dirty="0" smtClean="0">
                <a:solidFill>
                  <a:schemeClr val="tx2"/>
                </a:solidFill>
              </a:rPr>
              <a:t>Less operator time</a:t>
            </a:r>
          </a:p>
          <a:p>
            <a:endParaRPr lang="en-US" sz="2400" dirty="0"/>
          </a:p>
        </p:txBody>
      </p:sp>
      <p:sp>
        <p:nvSpPr>
          <p:cNvPr id="3" name="Slide Number Placeholder 2"/>
          <p:cNvSpPr>
            <a:spLocks noGrp="1"/>
          </p:cNvSpPr>
          <p:nvPr>
            <p:ph type="sldNum" sz="quarter" idx="10"/>
          </p:nvPr>
        </p:nvSpPr>
        <p:spPr/>
        <p:txBody>
          <a:bodyPr/>
          <a:lstStyle/>
          <a:p>
            <a:fld id="{587AB7AF-404C-4C1D-ABF2-BAD792FD99FC}" type="slidenum">
              <a:rPr lang="en-US" smtClean="0"/>
              <a:pPr/>
              <a:t>11</a:t>
            </a:fld>
            <a:endParaRPr lang="en-US"/>
          </a:p>
        </p:txBody>
      </p:sp>
      <p:grpSp>
        <p:nvGrpSpPr>
          <p:cNvPr id="7" name="Group 6"/>
          <p:cNvGrpSpPr/>
          <p:nvPr/>
        </p:nvGrpSpPr>
        <p:grpSpPr>
          <a:xfrm>
            <a:off x="5181316" y="952396"/>
            <a:ext cx="1881648" cy="1622201"/>
            <a:chOff x="5029200" y="1965644"/>
            <a:chExt cx="3392215" cy="3315120"/>
          </a:xfrm>
        </p:grpSpPr>
        <p:pic>
          <p:nvPicPr>
            <p:cNvPr id="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1965644"/>
              <a:ext cx="3392215" cy="3315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FF"/>
                  </a:solidFill>
                  <a:miter lim="800000"/>
                  <a:headEnd/>
                  <a:tailEnd/>
                </a14:hiddenLine>
              </a:ext>
            </a:extLst>
          </p:spPr>
        </p:pic>
        <p:sp>
          <p:nvSpPr>
            <p:cNvPr id="5" name="Oval 4"/>
            <p:cNvSpPr/>
            <p:nvPr/>
          </p:nvSpPr>
          <p:spPr bwMode="auto">
            <a:xfrm>
              <a:off x="6172200" y="2038200"/>
              <a:ext cx="1066800" cy="324000"/>
            </a:xfrm>
            <a:prstGeom prst="ellipse">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4D4F53"/>
                </a:solidFill>
                <a:effectLst/>
                <a:latin typeface="Arial" pitchFamily="34" charset="0"/>
                <a:ea typeface="ＭＳ Ｐゴシック" pitchFamily="34" charset="-128"/>
                <a:cs typeface="Arial Unicode MS" pitchFamily="34" charset="-128"/>
              </a:endParaRPr>
            </a:p>
          </p:txBody>
        </p:sp>
      </p:grpSp>
      <p:pic>
        <p:nvPicPr>
          <p:cNvPr id="4098"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4502" b="6286"/>
          <a:stretch/>
        </p:blipFill>
        <p:spPr bwMode="auto">
          <a:xfrm>
            <a:off x="7301602" y="942398"/>
            <a:ext cx="1540125" cy="162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84164" y="2746047"/>
            <a:ext cx="3657600" cy="1987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944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200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200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200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200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200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Users\ellamasrey\AppData\Local\Microsoft\Windows\Temporary Internet Files\Content.IE5\SJO9ULN6\MP900442176[1].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3216" b="72085" l="53004" r="78799">
                        <a14:foregroundMark x1="56537" y1="42049" x2="59717" y2="41519"/>
                        <a14:foregroundMark x1="59482" y1="50177" x2="67373" y2="49293"/>
                        <a14:foregroundMark x1="68669" y1="52120" x2="71731" y2="51590"/>
                        <a14:foregroundMark x1="70671" y1="48940" x2="78327" y2="47173"/>
                      </a14:backgroundRemoval>
                    </a14:imgEffect>
                  </a14:imgLayer>
                </a14:imgProps>
              </a:ext>
              <a:ext uri="{28A0092B-C50C-407E-A947-70E740481C1C}">
                <a14:useLocalDpi xmlns:a14="http://schemas.microsoft.com/office/drawing/2010/main" val="0"/>
              </a:ext>
            </a:extLst>
          </a:blip>
          <a:srcRect l="53175" t="33512" r="21111" b="28630"/>
          <a:stretch/>
        </p:blipFill>
        <p:spPr bwMode="auto">
          <a:xfrm>
            <a:off x="19878" y="-10629"/>
            <a:ext cx="2046514" cy="150646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rot="2072971">
            <a:off x="579348" y="120028"/>
            <a:ext cx="1030250" cy="338554"/>
          </a:xfrm>
          <a:prstGeom prst="rect">
            <a:avLst/>
          </a:prstGeom>
          <a:noFill/>
        </p:spPr>
        <p:txBody>
          <a:bodyPr wrap="none" lIns="91440" tIns="45720" rIns="91440" bIns="45720">
            <a:spAutoFit/>
            <a:scene3d>
              <a:camera prst="isometricTopUp">
                <a:rot lat="18600000" lon="19200000" rev="3600000"/>
              </a:camera>
              <a:lightRig rig="soft" dir="t">
                <a:rot lat="0" lon="0" rev="10800000"/>
              </a:lightRig>
            </a:scene3d>
            <a:sp3d>
              <a:bevelT w="27940" h="12700"/>
              <a:contourClr>
                <a:srgbClr val="DDDDDD"/>
              </a:contourClr>
            </a:sp3d>
          </a:bodyPr>
          <a:lstStyle/>
          <a:p>
            <a:pPr algn="ctr"/>
            <a:r>
              <a:rPr lang="en-US" sz="1600" b="1" cap="none" spc="150" dirty="0" smtClean="0">
                <a:ln w="11430"/>
                <a:solidFill>
                  <a:srgbClr val="007AC9"/>
                </a:solidFill>
                <a:effectLst>
                  <a:outerShdw blurRad="25400" algn="tl" rotWithShape="0">
                    <a:srgbClr val="000000">
                      <a:alpha val="43000"/>
                    </a:srgbClr>
                  </a:outerShdw>
                </a:effectLst>
              </a:rPr>
              <a:t>Service</a:t>
            </a:r>
          </a:p>
        </p:txBody>
      </p:sp>
      <p:sp>
        <p:nvSpPr>
          <p:cNvPr id="2" name="Title 1"/>
          <p:cNvSpPr>
            <a:spLocks noGrp="1"/>
          </p:cNvSpPr>
          <p:nvPr>
            <p:ph type="title"/>
          </p:nvPr>
        </p:nvSpPr>
        <p:spPr>
          <a:xfrm>
            <a:off x="2133600" y="285750"/>
            <a:ext cx="6734175" cy="569119"/>
          </a:xfrm>
        </p:spPr>
        <p:txBody>
          <a:bodyPr/>
          <a:lstStyle/>
          <a:p>
            <a:r>
              <a:rPr lang="en-US" smtClean="0"/>
              <a:t>Personal service</a:t>
            </a:r>
            <a:endParaRPr lang="en-US" dirty="0"/>
          </a:p>
        </p:txBody>
      </p:sp>
      <p:sp>
        <p:nvSpPr>
          <p:cNvPr id="6" name="Content Placeholder 5"/>
          <p:cNvSpPr>
            <a:spLocks noGrp="1"/>
          </p:cNvSpPr>
          <p:nvPr>
            <p:ph sz="half" idx="1"/>
          </p:nvPr>
        </p:nvSpPr>
        <p:spPr>
          <a:xfrm>
            <a:off x="243371" y="1435835"/>
            <a:ext cx="5746792" cy="2740819"/>
          </a:xfrm>
        </p:spPr>
        <p:txBody>
          <a:bodyPr/>
          <a:lstStyle/>
          <a:p>
            <a:r>
              <a:rPr lang="en-US" sz="2000" dirty="0" smtClean="0">
                <a:solidFill>
                  <a:schemeClr val="tx1"/>
                </a:solidFill>
              </a:rPr>
              <a:t>Trained, dedicated WE Team, dedicated to wastewater innovations like FLOCMASTER</a:t>
            </a:r>
          </a:p>
          <a:p>
            <a:r>
              <a:rPr lang="en-US" sz="2000" dirty="0" smtClean="0">
                <a:solidFill>
                  <a:schemeClr val="tx1"/>
                </a:solidFill>
              </a:rPr>
              <a:t>Trained Customer Project Engineers and service engineers to implement FLOCMASTER innovation</a:t>
            </a:r>
          </a:p>
          <a:p>
            <a:r>
              <a:rPr lang="en-US" sz="2000" dirty="0" smtClean="0">
                <a:solidFill>
                  <a:schemeClr val="tx1"/>
                </a:solidFill>
              </a:rPr>
              <a:t>Analytical resources for wastewater per region</a:t>
            </a:r>
          </a:p>
          <a:p>
            <a:r>
              <a:rPr lang="en-US" sz="2000" dirty="0" smtClean="0">
                <a:solidFill>
                  <a:schemeClr val="tx1"/>
                </a:solidFill>
              </a:rPr>
              <a:t>Best practices and training material globally used </a:t>
            </a:r>
          </a:p>
        </p:txBody>
      </p:sp>
      <p:sp>
        <p:nvSpPr>
          <p:cNvPr id="3" name="Slide Number Placeholder 2"/>
          <p:cNvSpPr>
            <a:spLocks noGrp="1"/>
          </p:cNvSpPr>
          <p:nvPr>
            <p:ph type="sldNum" sz="quarter" idx="10"/>
          </p:nvPr>
        </p:nvSpPr>
        <p:spPr/>
        <p:txBody>
          <a:bodyPr/>
          <a:lstStyle/>
          <a:p>
            <a:fld id="{587AB7AF-404C-4C1D-ABF2-BAD792FD99FC}" type="slidenum">
              <a:rPr lang="en-US" smtClean="0"/>
              <a:pPr/>
              <a:t>12</a:t>
            </a:fld>
            <a:endParaRPr lang="en-US"/>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1747" t="27101" r="9663" b="18343"/>
          <a:stretch/>
        </p:blipFill>
        <p:spPr>
          <a:xfrm>
            <a:off x="5944892" y="1753159"/>
            <a:ext cx="3096000" cy="2533091"/>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1" y="150109"/>
            <a:ext cx="1944687" cy="1029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6747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200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200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200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200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1"/>
          <p:cNvSpPr>
            <a:spLocks noGrp="1"/>
          </p:cNvSpPr>
          <p:nvPr>
            <p:ph type="title"/>
          </p:nvPr>
        </p:nvSpPr>
        <p:spPr>
          <a:xfrm>
            <a:off x="333375" y="155757"/>
            <a:ext cx="8534400" cy="569119"/>
          </a:xfrm>
        </p:spPr>
        <p:txBody>
          <a:bodyPr/>
          <a:lstStyle/>
          <a:p>
            <a:r>
              <a:rPr lang="en-GB" dirty="0"/>
              <a:t>Understanding Our Solutions</a:t>
            </a:r>
            <a:endParaRPr lang="en-US" dirty="0" smtClean="0"/>
          </a:p>
        </p:txBody>
      </p:sp>
      <p:sp>
        <p:nvSpPr>
          <p:cNvPr id="11268" name="Content Placeholder 2"/>
          <p:cNvSpPr>
            <a:spLocks noGrp="1"/>
          </p:cNvSpPr>
          <p:nvPr>
            <p:ph idx="1"/>
          </p:nvPr>
        </p:nvSpPr>
        <p:spPr>
          <a:xfrm>
            <a:off x="1935682" y="850168"/>
            <a:ext cx="7065818" cy="3394472"/>
          </a:xfrm>
        </p:spPr>
        <p:txBody>
          <a:bodyPr/>
          <a:lstStyle/>
          <a:p>
            <a:r>
              <a:rPr lang="en-US" sz="2000" dirty="0" smtClean="0"/>
              <a:t>Nalco FLOCMASTER Technology is a unique, innovative package designed for sludge dewatering applications to deliver quantifiable sustainability performance and operational efficiency. </a:t>
            </a:r>
          </a:p>
          <a:p>
            <a:r>
              <a:rPr lang="en-US" sz="2000" dirty="0" smtClean="0"/>
              <a:t>This patented dynamic mixing technology in combination with world-class flocculants continuously responds to changes in sludge quantity. </a:t>
            </a:r>
          </a:p>
          <a:p>
            <a:r>
              <a:rPr lang="en-US" sz="2000" dirty="0"/>
              <a:t>The result is</a:t>
            </a:r>
            <a:r>
              <a:rPr lang="en-US" sz="2000" dirty="0" smtClean="0"/>
              <a:t>:</a:t>
            </a:r>
          </a:p>
          <a:p>
            <a:pPr lvl="1"/>
            <a:r>
              <a:rPr lang="en-US" dirty="0" smtClean="0"/>
              <a:t>Improved </a:t>
            </a:r>
            <a:r>
              <a:rPr lang="en-US" dirty="0"/>
              <a:t>hydraulic load of the dewatering </a:t>
            </a:r>
            <a:r>
              <a:rPr lang="en-US" dirty="0" smtClean="0"/>
              <a:t>equipment</a:t>
            </a:r>
          </a:p>
          <a:p>
            <a:pPr lvl="1"/>
            <a:r>
              <a:rPr lang="en-US" dirty="0" smtClean="0"/>
              <a:t>Increased </a:t>
            </a:r>
            <a:r>
              <a:rPr lang="en-US" dirty="0"/>
              <a:t>cake solids by </a:t>
            </a:r>
            <a:r>
              <a:rPr lang="en-US" dirty="0" smtClean="0"/>
              <a:t>2-5%</a:t>
            </a:r>
          </a:p>
          <a:p>
            <a:pPr lvl="1"/>
            <a:r>
              <a:rPr lang="en-US" dirty="0" smtClean="0"/>
              <a:t>Reduction </a:t>
            </a:r>
            <a:r>
              <a:rPr lang="en-US" dirty="0"/>
              <a:t>of make-down water by 50-90 % </a:t>
            </a:r>
            <a:endParaRPr lang="en-US" dirty="0" smtClean="0"/>
          </a:p>
          <a:p>
            <a:pPr lvl="1"/>
            <a:r>
              <a:rPr lang="en-US" dirty="0" smtClean="0"/>
              <a:t>Reduction  </a:t>
            </a:r>
            <a:r>
              <a:rPr lang="en-US" dirty="0"/>
              <a:t>of consumable products by 10-20 % .</a:t>
            </a:r>
          </a:p>
        </p:txBody>
      </p:sp>
      <p:pic>
        <p:nvPicPr>
          <p:cNvPr id="8" name="Picture 2"/>
          <p:cNvPicPr>
            <a:picLocks noChangeAspect="1" noChangeArrowheads="1"/>
          </p:cNvPicPr>
          <p:nvPr/>
        </p:nvPicPr>
        <p:blipFill>
          <a:blip r:embed="rId3"/>
          <a:srcRect l="17087" t="12973" r="20986" b="34982"/>
          <a:stretch>
            <a:fillRect/>
          </a:stretch>
        </p:blipFill>
        <p:spPr bwMode="auto">
          <a:xfrm>
            <a:off x="176174" y="1582283"/>
            <a:ext cx="1761438" cy="1447569"/>
          </a:xfrm>
          <a:prstGeom prst="ellipse">
            <a:avLst/>
          </a:prstGeom>
          <a:noFill/>
          <a:ln w="9525">
            <a:noFill/>
            <a:miter lim="800000"/>
            <a:headEnd/>
            <a:tailEnd/>
          </a:ln>
          <a:effectLst>
            <a:reflection blurRad="6350" stA="52000" endA="300" endPos="35000" dir="5400000" sy="-100000" algn="bl" rotWithShape="0"/>
          </a:effectLst>
        </p:spPr>
      </p:pic>
      <p:sp>
        <p:nvSpPr>
          <p:cNvPr id="5"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13</a:t>
            </a:fld>
            <a:endParaRPr lang="en-US" dirty="0"/>
          </a:p>
        </p:txBody>
      </p:sp>
    </p:spTree>
    <p:extLst>
      <p:ext uri="{BB962C8B-B14F-4D97-AF65-F5344CB8AC3E}">
        <p14:creationId xmlns:p14="http://schemas.microsoft.com/office/powerpoint/2010/main" val="219377491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375" y="155756"/>
            <a:ext cx="8534400" cy="569119"/>
          </a:xfrm>
        </p:spPr>
        <p:txBody>
          <a:bodyPr/>
          <a:lstStyle/>
          <a:p>
            <a:r>
              <a:rPr lang="en-GB" dirty="0"/>
              <a:t>Understanding Our Solutions: Nalco’s </a:t>
            </a:r>
            <a:r>
              <a:rPr lang="en-GB" dirty="0" smtClean="0"/>
              <a:t>Programme for sludge dewatering</a:t>
            </a:r>
            <a:endParaRPr lang="en-US" dirty="0"/>
          </a:p>
        </p:txBody>
      </p:sp>
      <p:graphicFrame>
        <p:nvGraphicFramePr>
          <p:cNvPr id="4" name="Diagram 3"/>
          <p:cNvGraphicFramePr/>
          <p:nvPr>
            <p:extLst>
              <p:ext uri="{D42A27DB-BD31-4B8C-83A1-F6EECF244321}">
                <p14:modId xmlns:p14="http://schemas.microsoft.com/office/powerpoint/2010/main" val="773205292"/>
              </p:ext>
            </p:extLst>
          </p:nvPr>
        </p:nvGraphicFramePr>
        <p:xfrm>
          <a:off x="430013" y="1319936"/>
          <a:ext cx="8390228" cy="3379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14</a:t>
            </a:fld>
            <a:endParaRPr lang="en-US" dirty="0"/>
          </a:p>
        </p:txBody>
      </p:sp>
    </p:spTree>
    <p:extLst>
      <p:ext uri="{BB962C8B-B14F-4D97-AF65-F5344CB8AC3E}">
        <p14:creationId xmlns:p14="http://schemas.microsoft.com/office/powerpoint/2010/main" val="65586687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22313" y="2945194"/>
            <a:ext cx="7772400" cy="1021556"/>
          </a:xfrm>
        </p:spPr>
        <p:txBody>
          <a:bodyPr/>
          <a:lstStyle/>
          <a:p>
            <a:r>
              <a:rPr lang="en-US" dirty="0" smtClean="0"/>
              <a:t>Generating Value</a:t>
            </a:r>
            <a:endParaRPr lang="en-US" dirty="0"/>
          </a:p>
        </p:txBody>
      </p:sp>
      <p:sp>
        <p:nvSpPr>
          <p:cNvPr id="2" name="Text Placeholder 1"/>
          <p:cNvSpPr>
            <a:spLocks noGrp="1"/>
          </p:cNvSpPr>
          <p:nvPr>
            <p:ph type="body" idx="1"/>
          </p:nvPr>
        </p:nvSpPr>
        <p:spPr>
          <a:xfrm>
            <a:off x="722313" y="1790053"/>
            <a:ext cx="7772400" cy="1125140"/>
          </a:xfrm>
        </p:spPr>
        <p:txBody>
          <a:bodyPr/>
          <a:lstStyle/>
          <a:p>
            <a:r>
              <a:rPr lang="en-US" dirty="0" smtClean="0"/>
              <a:t>FLOCMASTER Technology for sludge dewatering</a:t>
            </a:r>
          </a:p>
          <a:p>
            <a:endParaRPr lang="en-US" dirty="0"/>
          </a:p>
        </p:txBody>
      </p:sp>
      <p:sp>
        <p:nvSpPr>
          <p:cNvPr id="4" name="Slide Number Placeholder 3"/>
          <p:cNvSpPr>
            <a:spLocks noGrp="1"/>
          </p:cNvSpPr>
          <p:nvPr>
            <p:ph type="sldNum" sz="quarter" idx="10"/>
          </p:nvPr>
        </p:nvSpPr>
        <p:spPr/>
        <p:txBody>
          <a:bodyPr/>
          <a:lstStyle/>
          <a:p>
            <a:fld id="{489FBD2B-4A0F-463B-A8A3-0BDD8CADAF66}" type="slidenum">
              <a:rPr lang="en-US" smtClean="0"/>
              <a:pPr/>
              <a:t>15</a:t>
            </a:fld>
            <a:endParaRPr lang="en-US"/>
          </a:p>
        </p:txBody>
      </p:sp>
    </p:spTree>
    <p:extLst>
      <p:ext uri="{BB962C8B-B14F-4D97-AF65-F5344CB8AC3E}">
        <p14:creationId xmlns:p14="http://schemas.microsoft.com/office/powerpoint/2010/main" val="24919909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370010" y="1450524"/>
            <a:ext cx="4060703" cy="703660"/>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400">
              <a:latin typeface="Calibri" pitchFamily="34" charset="0"/>
              <a:cs typeface="Calibri" pitchFamily="34" charset="0"/>
            </a:endParaRPr>
          </a:p>
        </p:txBody>
      </p:sp>
      <p:sp>
        <p:nvSpPr>
          <p:cNvPr id="177154" name="Rectangle 2"/>
          <p:cNvSpPr>
            <a:spLocks noGrp="1" noChangeArrowheads="1"/>
          </p:cNvSpPr>
          <p:nvPr>
            <p:ph type="title"/>
          </p:nvPr>
        </p:nvSpPr>
        <p:spPr>
          <a:xfrm>
            <a:off x="370011" y="829960"/>
            <a:ext cx="8560234" cy="545121"/>
          </a:xfrm>
          <a:solidFill>
            <a:srgbClr val="007AC9"/>
          </a:solidFill>
        </p:spPr>
        <p:txBody>
          <a:bodyPr/>
          <a:lstStyle/>
          <a:p>
            <a:pPr eaLnBrk="1" hangingPunct="1"/>
            <a:r>
              <a:rPr lang="en-US" sz="2000" b="1" dirty="0" smtClean="0">
                <a:solidFill>
                  <a:schemeClr val="bg1"/>
                </a:solidFill>
                <a:latin typeface="Calibri" pitchFamily="34" charset="0"/>
                <a:cs typeface="Calibri" pitchFamily="34" charset="0"/>
              </a:rPr>
              <a:t>      Environmental </a:t>
            </a:r>
            <a:r>
              <a:rPr lang="en-US" sz="2000" b="1" dirty="0" smtClean="0">
                <a:solidFill>
                  <a:schemeClr val="bg1"/>
                </a:solidFill>
                <a:latin typeface="Calibri" pitchFamily="34" charset="0"/>
                <a:cs typeface="Calibri" pitchFamily="34" charset="0"/>
              </a:rPr>
              <a:t>Indicators             </a:t>
            </a:r>
            <a:r>
              <a:rPr lang="en-US" sz="2000" b="1" dirty="0" smtClean="0">
                <a:solidFill>
                  <a:schemeClr val="bg1"/>
                </a:solidFill>
                <a:latin typeface="Calibri" pitchFamily="34" charset="0"/>
                <a:cs typeface="Calibri" pitchFamily="34" charset="0"/>
              </a:rPr>
              <a:t>       </a:t>
            </a:r>
            <a:r>
              <a:rPr lang="en-US" sz="2000" b="1" dirty="0" err="1" smtClean="0">
                <a:solidFill>
                  <a:schemeClr val="bg1"/>
                </a:solidFill>
                <a:latin typeface="Calibri" pitchFamily="34" charset="0"/>
                <a:cs typeface="Calibri" pitchFamily="34" charset="0"/>
              </a:rPr>
              <a:t>eROI</a:t>
            </a:r>
            <a:r>
              <a:rPr lang="en-US" sz="2000" b="1" dirty="0" smtClean="0">
                <a:solidFill>
                  <a:schemeClr val="bg1"/>
                </a:solidFill>
                <a:latin typeface="Calibri" pitchFamily="34" charset="0"/>
                <a:cs typeface="Calibri" pitchFamily="34" charset="0"/>
              </a:rPr>
              <a:t>                    Economic </a:t>
            </a:r>
            <a:r>
              <a:rPr lang="en-US" sz="2000" b="1" dirty="0" smtClean="0">
                <a:solidFill>
                  <a:schemeClr val="bg1"/>
                </a:solidFill>
                <a:latin typeface="Calibri" pitchFamily="34" charset="0"/>
                <a:cs typeface="Calibri" pitchFamily="34" charset="0"/>
              </a:rPr>
              <a:t>Results</a:t>
            </a:r>
          </a:p>
        </p:txBody>
      </p:sp>
      <p:sp>
        <p:nvSpPr>
          <p:cNvPr id="177156" name="AutoShape 2" descr="http://ecolabidweb1.mn2.visi.com/image/previews/2.22.512.ist2_292311-green-glass-bottles.jpg?collection=SearchResult"/>
          <p:cNvSpPr>
            <a:spLocks noChangeAspect="1" noChangeArrowheads="1"/>
          </p:cNvSpPr>
          <p:nvPr/>
        </p:nvSpPr>
        <p:spPr bwMode="auto">
          <a:xfrm>
            <a:off x="63500" y="-108347"/>
            <a:ext cx="304800" cy="2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9" tIns="45676" rIns="91349" bIns="45676"/>
          <a:lstStyle/>
          <a:p>
            <a:endParaRPr lang="en-US">
              <a:latin typeface="Calibri" pitchFamily="34" charset="0"/>
              <a:cs typeface="Calibri" pitchFamily="34" charset="0"/>
            </a:endParaRPr>
          </a:p>
        </p:txBody>
      </p:sp>
      <p:sp>
        <p:nvSpPr>
          <p:cNvPr id="177157" name="AutoShape 4" descr="http://ecolabidweb1.mn2.visi.com/image/previews/2.22.512.ist2_292311-green-glass-bottles.jpg?collection=SearchResult"/>
          <p:cNvSpPr>
            <a:spLocks noChangeAspect="1" noChangeArrowheads="1"/>
          </p:cNvSpPr>
          <p:nvPr/>
        </p:nvSpPr>
        <p:spPr bwMode="auto">
          <a:xfrm>
            <a:off x="63500" y="-108347"/>
            <a:ext cx="304800" cy="2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9" tIns="45676" rIns="91349" bIns="45676"/>
          <a:lstStyle/>
          <a:p>
            <a:endParaRPr lang="en-US">
              <a:latin typeface="Calibri" pitchFamily="34" charset="0"/>
              <a:cs typeface="Calibri" pitchFamily="34" charset="0"/>
            </a:endParaRPr>
          </a:p>
        </p:txBody>
      </p:sp>
      <p:sp>
        <p:nvSpPr>
          <p:cNvPr id="32" name="Rectangle 31"/>
          <p:cNvSpPr/>
          <p:nvPr/>
        </p:nvSpPr>
        <p:spPr bwMode="auto">
          <a:xfrm>
            <a:off x="370010" y="2249919"/>
            <a:ext cx="4065465" cy="703660"/>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400" dirty="0">
              <a:latin typeface="Calibri" pitchFamily="34" charset="0"/>
              <a:cs typeface="Calibri" pitchFamily="34" charset="0"/>
            </a:endParaRPr>
          </a:p>
        </p:txBody>
      </p:sp>
      <p:sp>
        <p:nvSpPr>
          <p:cNvPr id="33" name="Rectangle 32"/>
          <p:cNvSpPr/>
          <p:nvPr/>
        </p:nvSpPr>
        <p:spPr bwMode="auto">
          <a:xfrm>
            <a:off x="370010" y="3832965"/>
            <a:ext cx="4060703" cy="702469"/>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400">
              <a:latin typeface="Calibri" pitchFamily="34" charset="0"/>
              <a:cs typeface="Calibri" pitchFamily="34" charset="0"/>
            </a:endParaRPr>
          </a:p>
        </p:txBody>
      </p:sp>
      <p:sp>
        <p:nvSpPr>
          <p:cNvPr id="34" name="Rectangle 33"/>
          <p:cNvSpPr/>
          <p:nvPr/>
        </p:nvSpPr>
        <p:spPr bwMode="auto">
          <a:xfrm rot="10800000">
            <a:off x="4884738" y="3881781"/>
            <a:ext cx="4025506" cy="703660"/>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400">
              <a:latin typeface="Calibri" pitchFamily="34" charset="0"/>
              <a:cs typeface="Calibri" pitchFamily="34" charset="0"/>
            </a:endParaRPr>
          </a:p>
        </p:txBody>
      </p:sp>
      <p:sp>
        <p:nvSpPr>
          <p:cNvPr id="35" name="Rectangle 34"/>
          <p:cNvSpPr/>
          <p:nvPr/>
        </p:nvSpPr>
        <p:spPr bwMode="auto">
          <a:xfrm rot="10800000">
            <a:off x="4870450" y="2308259"/>
            <a:ext cx="4039794" cy="702469"/>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400">
              <a:latin typeface="Calibri" pitchFamily="34" charset="0"/>
              <a:cs typeface="Calibri" pitchFamily="34" charset="0"/>
            </a:endParaRPr>
          </a:p>
        </p:txBody>
      </p:sp>
      <p:sp>
        <p:nvSpPr>
          <p:cNvPr id="37" name="Rectangle 36"/>
          <p:cNvSpPr/>
          <p:nvPr/>
        </p:nvSpPr>
        <p:spPr bwMode="auto">
          <a:xfrm rot="10800000">
            <a:off x="4870450" y="1508864"/>
            <a:ext cx="4039794" cy="702469"/>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400">
              <a:latin typeface="Calibri" pitchFamily="34" charset="0"/>
              <a:cs typeface="Calibri" pitchFamily="34" charset="0"/>
            </a:endParaRPr>
          </a:p>
        </p:txBody>
      </p:sp>
      <p:sp>
        <p:nvSpPr>
          <p:cNvPr id="53265" name="Rectangle 16"/>
          <p:cNvSpPr>
            <a:spLocks noChangeArrowheads="1"/>
          </p:cNvSpPr>
          <p:nvPr/>
        </p:nvSpPr>
        <p:spPr bwMode="auto">
          <a:xfrm>
            <a:off x="1156864" y="3930596"/>
            <a:ext cx="2617788" cy="461576"/>
          </a:xfrm>
          <a:prstGeom prst="rect">
            <a:avLst/>
          </a:prstGeom>
          <a:noFill/>
          <a:ln w="9525">
            <a:noFill/>
            <a:miter lim="800000"/>
            <a:headEnd/>
            <a:tailEnd/>
          </a:ln>
        </p:spPr>
        <p:txBody>
          <a:bodyPr lIns="91349" tIns="45676" rIns="91349" bIns="45676">
            <a:spAutoFit/>
          </a:bodyPr>
          <a:lstStyle/>
          <a:p>
            <a:pPr algn="ctr">
              <a:defRPr/>
            </a:pPr>
            <a:r>
              <a:rPr lang="en-US" sz="1200" dirty="0">
                <a:solidFill>
                  <a:schemeClr val="accent1">
                    <a:lumMod val="75000"/>
                  </a:schemeClr>
                </a:solidFill>
                <a:latin typeface="Calibri" pitchFamily="34" charset="0"/>
                <a:cs typeface="Calibri" pitchFamily="34" charset="0"/>
              </a:rPr>
              <a:t>BUSINESS DRIVER</a:t>
            </a:r>
            <a:r>
              <a:rPr lang="en-US" sz="1200" dirty="0">
                <a:solidFill>
                  <a:schemeClr val="accent6"/>
                </a:solidFill>
                <a:latin typeface="Calibri" pitchFamily="34" charset="0"/>
                <a:cs typeface="Calibri" pitchFamily="34" charset="0"/>
              </a:rPr>
              <a:t/>
            </a:r>
            <a:br>
              <a:rPr lang="en-US" sz="1200" dirty="0">
                <a:solidFill>
                  <a:schemeClr val="accent6"/>
                </a:solidFill>
                <a:latin typeface="Calibri" pitchFamily="34" charset="0"/>
                <a:cs typeface="Calibri" pitchFamily="34" charset="0"/>
              </a:rPr>
            </a:br>
            <a:r>
              <a:rPr lang="en-US" sz="1200" i="1" dirty="0">
                <a:latin typeface="Calibri" pitchFamily="34" charset="0"/>
                <a:cs typeface="Calibri" pitchFamily="34" charset="0"/>
              </a:rPr>
              <a:t>Efficiency of the </a:t>
            </a:r>
            <a:r>
              <a:rPr lang="en-US" sz="1200" i="1" dirty="0" smtClean="0">
                <a:latin typeface="Calibri" pitchFamily="34" charset="0"/>
                <a:cs typeface="Calibri" pitchFamily="34" charset="0"/>
              </a:rPr>
              <a:t>Wastewater operation</a:t>
            </a:r>
            <a:endParaRPr lang="en-US" sz="1200" i="1" dirty="0">
              <a:latin typeface="Calibri" pitchFamily="34" charset="0"/>
              <a:cs typeface="Calibri" pitchFamily="34" charset="0"/>
            </a:endParaRPr>
          </a:p>
        </p:txBody>
      </p:sp>
      <p:sp>
        <p:nvSpPr>
          <p:cNvPr id="177173" name="Rectangle 9"/>
          <p:cNvSpPr>
            <a:spLocks noChangeArrowheads="1"/>
          </p:cNvSpPr>
          <p:nvPr/>
        </p:nvSpPr>
        <p:spPr bwMode="auto">
          <a:xfrm>
            <a:off x="5415818" y="1538631"/>
            <a:ext cx="3494426" cy="646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49" tIns="45676" rIns="91349" bIns="45676">
            <a:spAutoFit/>
          </a:bodyPr>
          <a:lstStyle/>
          <a:p>
            <a:pPr algn="ctr"/>
            <a:r>
              <a:rPr lang="en-US" sz="1200" dirty="0">
                <a:solidFill>
                  <a:schemeClr val="accent1">
                    <a:lumMod val="75000"/>
                  </a:schemeClr>
                </a:solidFill>
                <a:latin typeface="Calibri" pitchFamily="34" charset="0"/>
                <a:cs typeface="Calibri" pitchFamily="34" charset="0"/>
              </a:rPr>
              <a:t>CURRENT STATUS</a:t>
            </a:r>
          </a:p>
          <a:p>
            <a:pPr algn="ctr"/>
            <a:r>
              <a:rPr lang="en-US" sz="1200" i="1" dirty="0" smtClean="0">
                <a:latin typeface="Calibri" pitchFamily="34" charset="0"/>
                <a:cs typeface="Calibri" pitchFamily="34" charset="0"/>
              </a:rPr>
              <a:t>Reduction in sludge management costs by  €272.000 per year</a:t>
            </a:r>
          </a:p>
        </p:txBody>
      </p:sp>
      <p:sp>
        <p:nvSpPr>
          <p:cNvPr id="29" name="Rectangle 14"/>
          <p:cNvSpPr>
            <a:spLocks noChangeArrowheads="1"/>
          </p:cNvSpPr>
          <p:nvPr/>
        </p:nvSpPr>
        <p:spPr bwMode="auto">
          <a:xfrm>
            <a:off x="5284150" y="2302297"/>
            <a:ext cx="3676094" cy="646242"/>
          </a:xfrm>
          <a:prstGeom prst="rect">
            <a:avLst/>
          </a:prstGeom>
          <a:noFill/>
          <a:ln w="9525">
            <a:noFill/>
            <a:miter lim="800000"/>
            <a:headEnd/>
            <a:tailEnd/>
          </a:ln>
        </p:spPr>
        <p:txBody>
          <a:bodyPr wrap="square" lIns="91349" tIns="45676" rIns="91349" bIns="45676">
            <a:spAutoFit/>
          </a:bodyPr>
          <a:lstStyle/>
          <a:p>
            <a:pPr algn="ctr">
              <a:defRPr/>
            </a:pPr>
            <a:r>
              <a:rPr lang="en-US" sz="1200" dirty="0" smtClean="0">
                <a:solidFill>
                  <a:schemeClr val="accent1">
                    <a:lumMod val="75000"/>
                  </a:schemeClr>
                </a:solidFill>
                <a:latin typeface="Calibri" pitchFamily="34" charset="0"/>
                <a:cs typeface="Calibri" pitchFamily="34" charset="0"/>
              </a:rPr>
              <a:t>CURRENT STATUS</a:t>
            </a:r>
          </a:p>
          <a:p>
            <a:pPr algn="ctr">
              <a:defRPr/>
            </a:pPr>
            <a:r>
              <a:rPr lang="en-US" sz="1200" i="1" dirty="0" smtClean="0">
                <a:latin typeface="Calibri" pitchFamily="34" charset="0"/>
                <a:cs typeface="Calibri" pitchFamily="34" charset="0"/>
              </a:rPr>
              <a:t>Greenhouse gas emission reduced by 668.000 </a:t>
            </a:r>
            <a:r>
              <a:rPr lang="en-US" sz="1200" i="1" dirty="0" err="1" smtClean="0">
                <a:latin typeface="Calibri" pitchFamily="34" charset="0"/>
                <a:cs typeface="Calibri" pitchFamily="34" charset="0"/>
              </a:rPr>
              <a:t>tonnes</a:t>
            </a:r>
            <a:r>
              <a:rPr lang="en-US" sz="1200" i="1" dirty="0" smtClean="0">
                <a:latin typeface="Calibri" pitchFamily="34" charset="0"/>
                <a:cs typeface="Calibri" pitchFamily="34" charset="0"/>
              </a:rPr>
              <a:t> of </a:t>
            </a:r>
            <a:r>
              <a:rPr lang="en-US" sz="1200" i="1" dirty="0" smtClean="0">
                <a:latin typeface="Calibri" pitchFamily="34" charset="0"/>
                <a:cs typeface="Calibri" pitchFamily="34" charset="0"/>
              </a:rPr>
              <a:t>CO2; savings of €122.000 in </a:t>
            </a:r>
            <a:r>
              <a:rPr lang="en-US" sz="1200" i="1" dirty="0">
                <a:latin typeface="Calibri" pitchFamily="34" charset="0"/>
                <a:cs typeface="Calibri" pitchFamily="34" charset="0"/>
              </a:rPr>
              <a:t>Energy cost</a:t>
            </a:r>
          </a:p>
        </p:txBody>
      </p:sp>
      <p:sp>
        <p:nvSpPr>
          <p:cNvPr id="30" name="Rectangle 16"/>
          <p:cNvSpPr>
            <a:spLocks noChangeArrowheads="1"/>
          </p:cNvSpPr>
          <p:nvPr/>
        </p:nvSpPr>
        <p:spPr bwMode="auto">
          <a:xfrm>
            <a:off x="5706558" y="3931778"/>
            <a:ext cx="2922588" cy="646242"/>
          </a:xfrm>
          <a:prstGeom prst="rect">
            <a:avLst/>
          </a:prstGeom>
          <a:noFill/>
          <a:ln w="9525">
            <a:noFill/>
            <a:miter lim="800000"/>
            <a:headEnd/>
            <a:tailEnd/>
          </a:ln>
        </p:spPr>
        <p:txBody>
          <a:bodyPr lIns="91349" tIns="45676" rIns="91349" bIns="45676">
            <a:spAutoFit/>
          </a:bodyPr>
          <a:lstStyle/>
          <a:p>
            <a:pPr algn="ctr">
              <a:defRPr/>
            </a:pPr>
            <a:r>
              <a:rPr lang="en-US" sz="1200" dirty="0">
                <a:solidFill>
                  <a:schemeClr val="accent1">
                    <a:lumMod val="75000"/>
                  </a:schemeClr>
                </a:solidFill>
                <a:latin typeface="Calibri" pitchFamily="34" charset="0"/>
                <a:cs typeface="Calibri" pitchFamily="34" charset="0"/>
              </a:rPr>
              <a:t>CURRENT STATUS</a:t>
            </a:r>
          </a:p>
          <a:p>
            <a:pPr algn="ctr">
              <a:defRPr/>
            </a:pPr>
            <a:r>
              <a:rPr lang="en-US" sz="1200" i="1" dirty="0">
                <a:latin typeface="Calibri" pitchFamily="34" charset="0"/>
                <a:cs typeface="Calibri" pitchFamily="34" charset="0"/>
              </a:rPr>
              <a:t>Due to lower </a:t>
            </a:r>
            <a:r>
              <a:rPr lang="en-US" sz="1200" i="1" dirty="0" smtClean="0">
                <a:latin typeface="Calibri" pitchFamily="34" charset="0"/>
                <a:cs typeface="Calibri" pitchFamily="34" charset="0"/>
              </a:rPr>
              <a:t>hydraulic loading, better </a:t>
            </a:r>
            <a:r>
              <a:rPr lang="en-US" sz="1200" i="1" dirty="0" err="1" smtClean="0">
                <a:latin typeface="Calibri" pitchFamily="34" charset="0"/>
                <a:cs typeface="Calibri" pitchFamily="34" charset="0"/>
              </a:rPr>
              <a:t>runnability</a:t>
            </a:r>
            <a:endParaRPr lang="en-US" sz="1200" i="1" dirty="0">
              <a:latin typeface="Calibri" pitchFamily="34" charset="0"/>
              <a:cs typeface="Calibri" pitchFamily="34" charset="0"/>
            </a:endParaRPr>
          </a:p>
        </p:txBody>
      </p:sp>
      <p:pic>
        <p:nvPicPr>
          <p:cNvPr id="177177"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8873" y="2339187"/>
            <a:ext cx="75932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78"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99575" y="3861948"/>
            <a:ext cx="960996" cy="73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3741" y="1419163"/>
            <a:ext cx="931965" cy="766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7160" name="TextBox 1"/>
          <p:cNvSpPr txBox="1">
            <a:spLocks noChangeArrowheads="1"/>
          </p:cNvSpPr>
          <p:nvPr/>
        </p:nvSpPr>
        <p:spPr bwMode="auto">
          <a:xfrm>
            <a:off x="215900" y="0"/>
            <a:ext cx="8775700" cy="5847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sz="3200" dirty="0" smtClean="0">
                <a:solidFill>
                  <a:srgbClr val="007AC9"/>
                </a:solidFill>
                <a:latin typeface="Calibri" pitchFamily="34" charset="0"/>
                <a:cs typeface="Calibri" pitchFamily="34" charset="0"/>
              </a:rPr>
              <a:t>FLOCMASTER CASE HISTORY</a:t>
            </a:r>
            <a:endParaRPr lang="en-US" sz="3200" dirty="0">
              <a:solidFill>
                <a:srgbClr val="007AC9"/>
              </a:solidFill>
              <a:latin typeface="Calibri" pitchFamily="34" charset="0"/>
              <a:cs typeface="Calibri" pitchFamily="34" charset="0"/>
            </a:endParaRPr>
          </a:p>
        </p:txBody>
      </p:sp>
      <p:sp>
        <p:nvSpPr>
          <p:cNvPr id="4" name="Rectangle 3"/>
          <p:cNvSpPr/>
          <p:nvPr/>
        </p:nvSpPr>
        <p:spPr>
          <a:xfrm>
            <a:off x="225247" y="489179"/>
            <a:ext cx="8684997" cy="646331"/>
          </a:xfrm>
          <a:prstGeom prst="rect">
            <a:avLst/>
          </a:prstGeom>
        </p:spPr>
        <p:txBody>
          <a:bodyPr wrap="square">
            <a:spAutoFit/>
          </a:bodyPr>
          <a:lstStyle/>
          <a:p>
            <a:r>
              <a:rPr lang="en-GB" dirty="0" smtClean="0">
                <a:solidFill>
                  <a:srgbClr val="007AC9"/>
                </a:solidFill>
                <a:latin typeface="Calibri" pitchFamily="34" charset="0"/>
                <a:cs typeface="Calibri" pitchFamily="34" charset="0"/>
              </a:rPr>
              <a:t>CUSTOMER: Paper Mill in Southern </a:t>
            </a:r>
            <a:r>
              <a:rPr lang="en-GB" dirty="0">
                <a:solidFill>
                  <a:srgbClr val="007AC9"/>
                </a:solidFill>
                <a:latin typeface="Calibri" pitchFamily="34" charset="0"/>
                <a:cs typeface="Calibri" pitchFamily="34" charset="0"/>
              </a:rPr>
              <a:t>Europe   -   APPLICATION: Screw Press</a:t>
            </a:r>
            <a:endParaRPr lang="en-US" dirty="0">
              <a:latin typeface="Calibri" pitchFamily="34" charset="0"/>
              <a:cs typeface="Calibri" pitchFamily="34" charset="0"/>
            </a:endParaRPr>
          </a:p>
          <a:p>
            <a:endParaRPr lang="en-GB" dirty="0" smtClean="0">
              <a:solidFill>
                <a:srgbClr val="007AC9"/>
              </a:solidFill>
              <a:latin typeface="Calibri" pitchFamily="34" charset="0"/>
              <a:cs typeface="Calibri" pitchFamily="34" charset="0"/>
            </a:endParaRPr>
          </a:p>
        </p:txBody>
      </p:sp>
      <p:pic>
        <p:nvPicPr>
          <p:cNvPr id="38" name="Picture 3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3679" y="2339187"/>
            <a:ext cx="730081" cy="673437"/>
          </a:xfrm>
          <a:prstGeom prst="rect">
            <a:avLst/>
          </a:prstGeom>
        </p:spPr>
      </p:pic>
      <p:sp>
        <p:nvSpPr>
          <p:cNvPr id="39" name="Rectangle 38"/>
          <p:cNvSpPr/>
          <p:nvPr/>
        </p:nvSpPr>
        <p:spPr bwMode="auto">
          <a:xfrm>
            <a:off x="370010" y="3047205"/>
            <a:ext cx="4059115" cy="702469"/>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400">
              <a:latin typeface="Calibri" pitchFamily="34" charset="0"/>
              <a:cs typeface="Calibri" pitchFamily="34" charset="0"/>
            </a:endParaRPr>
          </a:p>
        </p:txBody>
      </p:sp>
      <p:sp>
        <p:nvSpPr>
          <p:cNvPr id="40" name="Rectangle 39"/>
          <p:cNvSpPr/>
          <p:nvPr/>
        </p:nvSpPr>
        <p:spPr bwMode="auto">
          <a:xfrm rot="10800000">
            <a:off x="4870450" y="3094830"/>
            <a:ext cx="4039794" cy="703660"/>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400">
              <a:latin typeface="Calibri" pitchFamily="34" charset="0"/>
              <a:cs typeface="Calibri" pitchFamily="34" charset="0"/>
            </a:endParaRPr>
          </a:p>
        </p:txBody>
      </p:sp>
      <p:sp>
        <p:nvSpPr>
          <p:cNvPr id="41" name="Rectangle 11"/>
          <p:cNvSpPr>
            <a:spLocks noChangeArrowheads="1"/>
          </p:cNvSpPr>
          <p:nvPr/>
        </p:nvSpPr>
        <p:spPr bwMode="auto">
          <a:xfrm>
            <a:off x="1079436" y="3059163"/>
            <a:ext cx="2720975" cy="646242"/>
          </a:xfrm>
          <a:prstGeom prst="rect">
            <a:avLst/>
          </a:prstGeom>
          <a:noFill/>
          <a:ln w="9525">
            <a:noFill/>
            <a:miter lim="800000"/>
            <a:headEnd/>
            <a:tailEnd/>
          </a:ln>
        </p:spPr>
        <p:txBody>
          <a:bodyPr lIns="91349" tIns="45676" rIns="91349" bIns="45676">
            <a:spAutoFit/>
          </a:bodyPr>
          <a:lstStyle/>
          <a:p>
            <a:pPr algn="ctr"/>
            <a:r>
              <a:rPr lang="en-US" sz="1200" dirty="0">
                <a:solidFill>
                  <a:schemeClr val="accent1">
                    <a:lumMod val="75000"/>
                  </a:schemeClr>
                </a:solidFill>
                <a:latin typeface="Calibri" pitchFamily="34" charset="0"/>
                <a:cs typeface="Calibri" pitchFamily="34" charset="0"/>
              </a:rPr>
              <a:t>BUSINESS DRIVER</a:t>
            </a:r>
            <a:br>
              <a:rPr lang="en-US" sz="1200" dirty="0">
                <a:solidFill>
                  <a:schemeClr val="accent1">
                    <a:lumMod val="75000"/>
                  </a:schemeClr>
                </a:solidFill>
                <a:latin typeface="Calibri" pitchFamily="34" charset="0"/>
                <a:cs typeface="Calibri" pitchFamily="34" charset="0"/>
              </a:rPr>
            </a:br>
            <a:r>
              <a:rPr lang="en-US" sz="1200" i="1" dirty="0" smtClean="0">
                <a:latin typeface="Calibri" pitchFamily="34" charset="0"/>
                <a:cs typeface="Calibri" pitchFamily="34" charset="0"/>
              </a:rPr>
              <a:t>Specific fresh water consumption</a:t>
            </a:r>
          </a:p>
          <a:p>
            <a:pPr algn="ctr"/>
            <a:r>
              <a:rPr lang="en-GB" sz="1200" i="1" dirty="0" smtClean="0">
                <a:latin typeface="Calibri" pitchFamily="34" charset="0"/>
                <a:cs typeface="Calibri" pitchFamily="34" charset="0"/>
              </a:rPr>
              <a:t>down by </a:t>
            </a:r>
            <a:r>
              <a:rPr lang="en-GB" sz="1200" i="1" dirty="0" smtClean="0">
                <a:latin typeface="Calibri" pitchFamily="34" charset="0"/>
                <a:cs typeface="Calibri" pitchFamily="34" charset="0"/>
              </a:rPr>
              <a:t>64680m3 per year</a:t>
            </a:r>
            <a:endParaRPr lang="en-US" sz="1200" i="1" dirty="0" smtClean="0">
              <a:latin typeface="Calibri" pitchFamily="34" charset="0"/>
              <a:cs typeface="Calibri" pitchFamily="34" charset="0"/>
            </a:endParaRPr>
          </a:p>
        </p:txBody>
      </p:sp>
      <p:sp>
        <p:nvSpPr>
          <p:cNvPr id="42" name="Rectangle 11"/>
          <p:cNvSpPr>
            <a:spLocks noChangeArrowheads="1"/>
          </p:cNvSpPr>
          <p:nvPr/>
        </p:nvSpPr>
        <p:spPr bwMode="auto">
          <a:xfrm>
            <a:off x="5436551" y="3107210"/>
            <a:ext cx="3513694" cy="646242"/>
          </a:xfrm>
          <a:prstGeom prst="rect">
            <a:avLst/>
          </a:prstGeom>
          <a:noFill/>
          <a:ln w="9525">
            <a:noFill/>
            <a:miter lim="800000"/>
            <a:headEnd/>
            <a:tailEnd/>
          </a:ln>
        </p:spPr>
        <p:txBody>
          <a:bodyPr wrap="square" lIns="91349" tIns="45676" rIns="91349" bIns="45676">
            <a:spAutoFit/>
          </a:bodyPr>
          <a:lstStyle/>
          <a:p>
            <a:pPr algn="ctr">
              <a:defRPr/>
            </a:pPr>
            <a:r>
              <a:rPr lang="en-US" sz="1200" dirty="0">
                <a:solidFill>
                  <a:schemeClr val="accent1">
                    <a:lumMod val="75000"/>
                  </a:schemeClr>
                </a:solidFill>
                <a:latin typeface="Calibri" pitchFamily="34" charset="0"/>
                <a:cs typeface="Calibri" pitchFamily="34" charset="0"/>
              </a:rPr>
              <a:t>CURRENT </a:t>
            </a:r>
            <a:r>
              <a:rPr lang="en-US" sz="1200" dirty="0" smtClean="0">
                <a:solidFill>
                  <a:schemeClr val="accent1">
                    <a:lumMod val="75000"/>
                  </a:schemeClr>
                </a:solidFill>
                <a:latin typeface="Calibri" pitchFamily="34" charset="0"/>
                <a:cs typeface="Calibri" pitchFamily="34" charset="0"/>
              </a:rPr>
              <a:t>STATUS</a:t>
            </a:r>
          </a:p>
          <a:p>
            <a:r>
              <a:rPr lang="en-US" sz="1200" dirty="0" smtClean="0">
                <a:latin typeface="Calibri" pitchFamily="34" charset="0"/>
                <a:cs typeface="Calibri" pitchFamily="34" charset="0"/>
              </a:rPr>
              <a:t>Lower </a:t>
            </a:r>
            <a:r>
              <a:rPr lang="en-US" sz="1200" i="1" dirty="0" smtClean="0">
                <a:latin typeface="Calibri" pitchFamily="34" charset="0"/>
                <a:cs typeface="Calibri" pitchFamily="34" charset="0"/>
              </a:rPr>
              <a:t>fresh </a:t>
            </a:r>
            <a:r>
              <a:rPr lang="en-US" sz="1200" i="1" dirty="0">
                <a:latin typeface="Calibri" pitchFamily="34" charset="0"/>
                <a:cs typeface="Calibri" pitchFamily="34" charset="0"/>
              </a:rPr>
              <a:t>water demand has reduced </a:t>
            </a:r>
            <a:r>
              <a:rPr lang="en-US" sz="1200" i="1" dirty="0" smtClean="0">
                <a:latin typeface="Calibri" pitchFamily="34" charset="0"/>
                <a:cs typeface="Calibri" pitchFamily="34" charset="0"/>
              </a:rPr>
              <a:t>water costs </a:t>
            </a:r>
            <a:r>
              <a:rPr lang="en-US" sz="1200" i="1" dirty="0">
                <a:latin typeface="Calibri" pitchFamily="34" charset="0"/>
                <a:cs typeface="Calibri" pitchFamily="34" charset="0"/>
              </a:rPr>
              <a:t>by over </a:t>
            </a:r>
            <a:r>
              <a:rPr lang="en-US" sz="1200" i="1" dirty="0" smtClean="0">
                <a:latin typeface="Calibri" pitchFamily="34" charset="0"/>
                <a:cs typeface="Calibri" pitchFamily="34" charset="0"/>
              </a:rPr>
              <a:t>€1000 per year</a:t>
            </a:r>
            <a:endParaRPr lang="en-US" sz="1200" i="1" dirty="0">
              <a:solidFill>
                <a:schemeClr val="accent1">
                  <a:lumMod val="75000"/>
                </a:schemeClr>
              </a:solidFill>
              <a:latin typeface="Calibri" pitchFamily="34" charset="0"/>
              <a:cs typeface="Calibri" pitchFamily="34" charset="0"/>
            </a:endParaRPr>
          </a:p>
        </p:txBody>
      </p:sp>
      <p:pic>
        <p:nvPicPr>
          <p:cNvPr id="43" name="Picture 8"/>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38213" y="3047204"/>
            <a:ext cx="855765" cy="73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Rectangle 43"/>
          <p:cNvSpPr/>
          <p:nvPr/>
        </p:nvSpPr>
        <p:spPr>
          <a:xfrm>
            <a:off x="3377881" y="4466392"/>
            <a:ext cx="2832290" cy="677108"/>
          </a:xfrm>
          <a:prstGeom prst="rect">
            <a:avLst/>
          </a:prstGeom>
        </p:spPr>
        <p:txBody>
          <a:bodyPr wrap="square">
            <a:spAutoFit/>
          </a:bodyPr>
          <a:lstStyle/>
          <a:p>
            <a:pPr>
              <a:spcAft>
                <a:spcPts val="1200"/>
              </a:spcAft>
            </a:pPr>
            <a:r>
              <a:rPr lang="en-US" sz="1900" b="1" kern="0" dirty="0">
                <a:solidFill>
                  <a:srgbClr val="007AC9"/>
                </a:solidFill>
                <a:latin typeface="Stencil" pitchFamily="82" charset="0"/>
                <a:cs typeface="Calibri" pitchFamily="34" charset="0"/>
              </a:rPr>
              <a:t>Total TCO savings </a:t>
            </a:r>
            <a:r>
              <a:rPr lang="en-US" sz="1900" b="1" kern="0" dirty="0" smtClean="0">
                <a:solidFill>
                  <a:srgbClr val="007AC9"/>
                </a:solidFill>
                <a:latin typeface="Stencil" pitchFamily="82" charset="0"/>
                <a:cs typeface="Calibri" pitchFamily="34" charset="0"/>
              </a:rPr>
              <a:t>: €395,000 </a:t>
            </a:r>
            <a:r>
              <a:rPr lang="en-US" sz="1900" b="1" kern="0" dirty="0">
                <a:solidFill>
                  <a:srgbClr val="007AC9"/>
                </a:solidFill>
                <a:latin typeface="Stencil" pitchFamily="82" charset="0"/>
                <a:cs typeface="Calibri" pitchFamily="34" charset="0"/>
              </a:rPr>
              <a:t>per year</a:t>
            </a:r>
          </a:p>
        </p:txBody>
      </p:sp>
      <p:sp>
        <p:nvSpPr>
          <p:cNvPr id="177169" name="Rectangle 9"/>
          <p:cNvSpPr>
            <a:spLocks noChangeArrowheads="1"/>
          </p:cNvSpPr>
          <p:nvPr/>
        </p:nvSpPr>
        <p:spPr bwMode="auto">
          <a:xfrm>
            <a:off x="440013" y="1411483"/>
            <a:ext cx="4127045" cy="646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49" tIns="45676" rIns="91349" bIns="45676">
            <a:spAutoFit/>
          </a:bodyPr>
          <a:lstStyle/>
          <a:p>
            <a:pPr algn="ctr"/>
            <a:r>
              <a:rPr lang="en-US" sz="1200" dirty="0">
                <a:solidFill>
                  <a:schemeClr val="accent1">
                    <a:lumMod val="75000"/>
                  </a:schemeClr>
                </a:solidFill>
                <a:latin typeface="Calibri" pitchFamily="34" charset="0"/>
                <a:cs typeface="Calibri" pitchFamily="34" charset="0"/>
              </a:rPr>
              <a:t>BUSINESS DRIVER</a:t>
            </a:r>
            <a:r>
              <a:rPr lang="en-US" sz="1200" dirty="0">
                <a:solidFill>
                  <a:schemeClr val="tx2"/>
                </a:solidFill>
                <a:latin typeface="Calibri" pitchFamily="34" charset="0"/>
                <a:cs typeface="Calibri" pitchFamily="34" charset="0"/>
              </a:rPr>
              <a:t/>
            </a:r>
            <a:br>
              <a:rPr lang="en-US" sz="1200" dirty="0">
                <a:solidFill>
                  <a:schemeClr val="tx2"/>
                </a:solidFill>
                <a:latin typeface="Calibri" pitchFamily="34" charset="0"/>
                <a:cs typeface="Calibri" pitchFamily="34" charset="0"/>
              </a:rPr>
            </a:br>
            <a:r>
              <a:rPr lang="en-US" sz="1200" i="1" dirty="0" smtClean="0">
                <a:latin typeface="Calibri" pitchFamily="34" charset="0"/>
                <a:cs typeface="Calibri" pitchFamily="34" charset="0"/>
              </a:rPr>
              <a:t>Increasing solids dryness from 53% to 56% reduced sludge volume by 5000 ton plus 70 ton polymer from optimized dosing </a:t>
            </a:r>
          </a:p>
        </p:txBody>
      </p:sp>
      <p:sp>
        <p:nvSpPr>
          <p:cNvPr id="31"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16</a:t>
            </a:fld>
            <a:endParaRPr lang="en-US" dirty="0"/>
          </a:p>
        </p:txBody>
      </p:sp>
      <p:sp>
        <p:nvSpPr>
          <p:cNvPr id="36" name="Rectangle 11"/>
          <p:cNvSpPr>
            <a:spLocks noChangeArrowheads="1"/>
          </p:cNvSpPr>
          <p:nvPr/>
        </p:nvSpPr>
        <p:spPr bwMode="auto">
          <a:xfrm>
            <a:off x="570016" y="2261610"/>
            <a:ext cx="3490095" cy="830908"/>
          </a:xfrm>
          <a:prstGeom prst="rect">
            <a:avLst/>
          </a:prstGeom>
          <a:noFill/>
          <a:ln w="9525">
            <a:noFill/>
            <a:miter lim="800000"/>
            <a:headEnd/>
            <a:tailEnd/>
          </a:ln>
        </p:spPr>
        <p:txBody>
          <a:bodyPr wrap="square" lIns="91349" tIns="45676" rIns="91349" bIns="45676">
            <a:spAutoFit/>
          </a:bodyPr>
          <a:lstStyle/>
          <a:p>
            <a:pPr algn="ctr"/>
            <a:r>
              <a:rPr lang="en-US" sz="1200" dirty="0">
                <a:solidFill>
                  <a:schemeClr val="accent1">
                    <a:lumMod val="75000"/>
                  </a:schemeClr>
                </a:solidFill>
                <a:latin typeface="Calibri" pitchFamily="34" charset="0"/>
                <a:cs typeface="Calibri" pitchFamily="34" charset="0"/>
              </a:rPr>
              <a:t>BUSINESS DRIVER</a:t>
            </a:r>
            <a:br>
              <a:rPr lang="en-US" sz="1200" dirty="0">
                <a:solidFill>
                  <a:schemeClr val="accent1">
                    <a:lumMod val="75000"/>
                  </a:schemeClr>
                </a:solidFill>
                <a:latin typeface="Calibri" pitchFamily="34" charset="0"/>
                <a:cs typeface="Calibri" pitchFamily="34" charset="0"/>
              </a:rPr>
            </a:br>
            <a:r>
              <a:rPr lang="en-US" sz="1200" i="1" dirty="0" smtClean="0">
                <a:latin typeface="Calibri" pitchFamily="34" charset="0"/>
                <a:cs typeface="Calibri" pitchFamily="34" charset="0"/>
              </a:rPr>
              <a:t>Lower water content in sludge for on-site incineration reduced fuel gas demand by over 330.000m3 per year   </a:t>
            </a:r>
            <a:endParaRPr lang="en-US" sz="1200" i="1" dirty="0" smtClean="0">
              <a:latin typeface="Calibri" pitchFamily="34" charset="0"/>
              <a:cs typeface="Calibri" pitchFamily="34" charset="0"/>
            </a:endParaRPr>
          </a:p>
        </p:txBody>
      </p:sp>
    </p:spTree>
    <p:extLst>
      <p:ext uri="{BB962C8B-B14F-4D97-AF65-F5344CB8AC3E}">
        <p14:creationId xmlns:p14="http://schemas.microsoft.com/office/powerpoint/2010/main" val="5528797"/>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80" name="AutoShape 2" descr="http://ecolabidweb1.mn2.visi.com/image/previews/2.22.512.ist2_292311-green-glass-bottles.jpg?collection=SearchResult"/>
          <p:cNvSpPr>
            <a:spLocks noChangeAspect="1" noChangeArrowheads="1"/>
          </p:cNvSpPr>
          <p:nvPr/>
        </p:nvSpPr>
        <p:spPr bwMode="auto">
          <a:xfrm>
            <a:off x="63500" y="-108347"/>
            <a:ext cx="304800" cy="2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9" tIns="45676" rIns="91349" bIns="45676"/>
          <a:lstStyle/>
          <a:p>
            <a:endParaRPr lang="en-US">
              <a:latin typeface="Calibri" pitchFamily="34" charset="0"/>
              <a:cs typeface="Calibri" pitchFamily="34" charset="0"/>
            </a:endParaRPr>
          </a:p>
        </p:txBody>
      </p:sp>
      <p:sp>
        <p:nvSpPr>
          <p:cNvPr id="178181" name="AutoShape 4" descr="http://ecolabidweb1.mn2.visi.com/image/previews/2.22.512.ist2_292311-green-glass-bottles.jpg?collection=SearchResult"/>
          <p:cNvSpPr>
            <a:spLocks noChangeAspect="1" noChangeArrowheads="1"/>
          </p:cNvSpPr>
          <p:nvPr/>
        </p:nvSpPr>
        <p:spPr bwMode="auto">
          <a:xfrm>
            <a:off x="63500" y="-108347"/>
            <a:ext cx="304800" cy="2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49" tIns="45676" rIns="91349" bIns="45676"/>
          <a:lstStyle/>
          <a:p>
            <a:endParaRPr lang="en-US">
              <a:latin typeface="Calibri" pitchFamily="34" charset="0"/>
              <a:cs typeface="Calibri" pitchFamily="34" charset="0"/>
            </a:endParaRPr>
          </a:p>
        </p:txBody>
      </p:sp>
      <p:sp>
        <p:nvSpPr>
          <p:cNvPr id="3" name="Rectangle 2"/>
          <p:cNvSpPr/>
          <p:nvPr/>
        </p:nvSpPr>
        <p:spPr bwMode="auto">
          <a:xfrm>
            <a:off x="230006" y="2994764"/>
            <a:ext cx="4243569" cy="703660"/>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1300">
              <a:latin typeface="Calibri" pitchFamily="34" charset="0"/>
              <a:cs typeface="Calibri" pitchFamily="34" charset="0"/>
            </a:endParaRPr>
          </a:p>
        </p:txBody>
      </p:sp>
      <p:sp>
        <p:nvSpPr>
          <p:cNvPr id="33" name="Rectangle 32"/>
          <p:cNvSpPr/>
          <p:nvPr/>
        </p:nvSpPr>
        <p:spPr bwMode="auto">
          <a:xfrm>
            <a:off x="220006" y="3812724"/>
            <a:ext cx="4253569" cy="702469"/>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1300">
              <a:latin typeface="Calibri" pitchFamily="34" charset="0"/>
              <a:cs typeface="Calibri" pitchFamily="34" charset="0"/>
            </a:endParaRPr>
          </a:p>
        </p:txBody>
      </p:sp>
      <p:sp>
        <p:nvSpPr>
          <p:cNvPr id="34" name="Rectangle 33"/>
          <p:cNvSpPr/>
          <p:nvPr/>
        </p:nvSpPr>
        <p:spPr bwMode="auto">
          <a:xfrm rot="10800000">
            <a:off x="4775200" y="3861540"/>
            <a:ext cx="4085042" cy="703660"/>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1300">
              <a:latin typeface="Calibri" pitchFamily="34" charset="0"/>
              <a:cs typeface="Calibri" pitchFamily="34" charset="0"/>
            </a:endParaRPr>
          </a:p>
        </p:txBody>
      </p:sp>
      <p:sp>
        <p:nvSpPr>
          <p:cNvPr id="37" name="Rectangle 36"/>
          <p:cNvSpPr/>
          <p:nvPr/>
        </p:nvSpPr>
        <p:spPr bwMode="auto">
          <a:xfrm rot="10800000">
            <a:off x="4760912" y="3053104"/>
            <a:ext cx="4099330" cy="702469"/>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1300">
              <a:latin typeface="Calibri" pitchFamily="34" charset="0"/>
              <a:cs typeface="Calibri" pitchFamily="34" charset="0"/>
            </a:endParaRPr>
          </a:p>
        </p:txBody>
      </p:sp>
      <p:sp>
        <p:nvSpPr>
          <p:cNvPr id="178193" name="Rectangle 9"/>
          <p:cNvSpPr>
            <a:spLocks noChangeArrowheads="1"/>
          </p:cNvSpPr>
          <p:nvPr/>
        </p:nvSpPr>
        <p:spPr bwMode="auto">
          <a:xfrm>
            <a:off x="630018" y="3029077"/>
            <a:ext cx="3143534" cy="69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49" tIns="45676" rIns="91349" bIns="45676">
            <a:spAutoFit/>
          </a:bodyPr>
          <a:lstStyle/>
          <a:p>
            <a:pPr algn="ctr"/>
            <a:r>
              <a:rPr lang="en-US" sz="1300" dirty="0">
                <a:solidFill>
                  <a:schemeClr val="tx2"/>
                </a:solidFill>
                <a:latin typeface="Calibri" pitchFamily="34" charset="0"/>
                <a:cs typeface="Calibri" pitchFamily="34" charset="0"/>
              </a:rPr>
              <a:t>BUSINESS DRIVER</a:t>
            </a:r>
            <a:br>
              <a:rPr lang="en-US" sz="1300" dirty="0">
                <a:solidFill>
                  <a:schemeClr val="tx2"/>
                </a:solidFill>
                <a:latin typeface="Calibri" pitchFamily="34" charset="0"/>
                <a:cs typeface="Calibri" pitchFamily="34" charset="0"/>
              </a:rPr>
            </a:br>
            <a:r>
              <a:rPr lang="en-US" sz="1300" i="1" dirty="0" smtClean="0">
                <a:latin typeface="Calibri" pitchFamily="34" charset="0"/>
                <a:cs typeface="Calibri" pitchFamily="34" charset="0"/>
              </a:rPr>
              <a:t>Fresh </a:t>
            </a:r>
            <a:r>
              <a:rPr lang="en-US" sz="1300" i="1" dirty="0">
                <a:latin typeface="Calibri" pitchFamily="34" charset="0"/>
                <a:cs typeface="Calibri" pitchFamily="34" charset="0"/>
              </a:rPr>
              <a:t>water </a:t>
            </a:r>
            <a:r>
              <a:rPr lang="en-US" sz="1300" i="1" dirty="0" smtClean="0">
                <a:latin typeface="Calibri" pitchFamily="34" charset="0"/>
                <a:cs typeface="Calibri" pitchFamily="34" charset="0"/>
              </a:rPr>
              <a:t>consumption u</a:t>
            </a:r>
            <a:r>
              <a:rPr lang="en-GB" sz="1300" i="1" dirty="0" err="1" smtClean="0">
                <a:latin typeface="Calibri" pitchFamily="34" charset="0"/>
                <a:cs typeface="Calibri" pitchFamily="34" charset="0"/>
              </a:rPr>
              <a:t>sed</a:t>
            </a:r>
            <a:r>
              <a:rPr lang="en-GB" sz="1300" i="1" dirty="0" smtClean="0">
                <a:latin typeface="Calibri" pitchFamily="34" charset="0"/>
                <a:cs typeface="Calibri" pitchFamily="34" charset="0"/>
              </a:rPr>
              <a:t> in polymer preparation reduced by 60%</a:t>
            </a:r>
            <a:endParaRPr lang="en-US" sz="1300" i="1" dirty="0">
              <a:latin typeface="Calibri" pitchFamily="34" charset="0"/>
              <a:cs typeface="Calibri" pitchFamily="34" charset="0"/>
            </a:endParaRPr>
          </a:p>
        </p:txBody>
      </p:sp>
      <p:sp>
        <p:nvSpPr>
          <p:cNvPr id="53265" name="Rectangle 16"/>
          <p:cNvSpPr>
            <a:spLocks noChangeArrowheads="1"/>
          </p:cNvSpPr>
          <p:nvPr/>
        </p:nvSpPr>
        <p:spPr bwMode="auto">
          <a:xfrm>
            <a:off x="630018" y="3869874"/>
            <a:ext cx="3040284" cy="492354"/>
          </a:xfrm>
          <a:prstGeom prst="rect">
            <a:avLst/>
          </a:prstGeom>
          <a:noFill/>
          <a:ln w="9525">
            <a:noFill/>
            <a:miter lim="800000"/>
            <a:headEnd/>
            <a:tailEnd/>
          </a:ln>
        </p:spPr>
        <p:txBody>
          <a:bodyPr wrap="square" lIns="91349" tIns="45676" rIns="91349" bIns="45676">
            <a:spAutoFit/>
          </a:bodyPr>
          <a:lstStyle/>
          <a:p>
            <a:pPr algn="ctr">
              <a:defRPr/>
            </a:pPr>
            <a:r>
              <a:rPr lang="en-US" sz="1300" dirty="0">
                <a:solidFill>
                  <a:schemeClr val="accent1">
                    <a:lumMod val="75000"/>
                  </a:schemeClr>
                </a:solidFill>
                <a:latin typeface="Calibri" pitchFamily="34" charset="0"/>
                <a:cs typeface="Calibri" pitchFamily="34" charset="0"/>
              </a:rPr>
              <a:t>BUSINESS DRIVER</a:t>
            </a:r>
            <a:r>
              <a:rPr lang="en-US" sz="1300" dirty="0">
                <a:solidFill>
                  <a:schemeClr val="accent6"/>
                </a:solidFill>
                <a:latin typeface="Calibri" pitchFamily="34" charset="0"/>
                <a:cs typeface="Calibri" pitchFamily="34" charset="0"/>
              </a:rPr>
              <a:t/>
            </a:r>
            <a:br>
              <a:rPr lang="en-US" sz="1300" dirty="0">
                <a:solidFill>
                  <a:schemeClr val="accent6"/>
                </a:solidFill>
                <a:latin typeface="Calibri" pitchFamily="34" charset="0"/>
                <a:cs typeface="Calibri" pitchFamily="34" charset="0"/>
              </a:rPr>
            </a:br>
            <a:r>
              <a:rPr lang="en-US" sz="1300" i="1" dirty="0" smtClean="0">
                <a:latin typeface="Calibri" pitchFamily="34" charset="0"/>
                <a:cs typeface="Calibri" pitchFamily="34" charset="0"/>
              </a:rPr>
              <a:t>Improve productivity</a:t>
            </a:r>
            <a:endParaRPr lang="en-US" sz="1300" i="1" dirty="0">
              <a:latin typeface="Calibri" pitchFamily="34" charset="0"/>
              <a:cs typeface="Calibri" pitchFamily="34" charset="0"/>
            </a:endParaRPr>
          </a:p>
        </p:txBody>
      </p:sp>
      <p:sp>
        <p:nvSpPr>
          <p:cNvPr id="178197" name="Rectangle 9"/>
          <p:cNvSpPr>
            <a:spLocks noChangeArrowheads="1"/>
          </p:cNvSpPr>
          <p:nvPr/>
        </p:nvSpPr>
        <p:spPr bwMode="auto">
          <a:xfrm>
            <a:off x="5259899" y="3097573"/>
            <a:ext cx="3470340" cy="492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49" tIns="45676" rIns="91349" bIns="45676">
            <a:spAutoFit/>
          </a:bodyPr>
          <a:lstStyle/>
          <a:p>
            <a:pPr algn="ctr"/>
            <a:r>
              <a:rPr lang="en-US" sz="1300" dirty="0">
                <a:solidFill>
                  <a:schemeClr val="tx2"/>
                </a:solidFill>
                <a:latin typeface="Calibri" pitchFamily="34" charset="0"/>
                <a:cs typeface="Calibri" pitchFamily="34" charset="0"/>
              </a:rPr>
              <a:t>CURRENT STATUS</a:t>
            </a:r>
          </a:p>
          <a:p>
            <a:pPr algn="ctr"/>
            <a:r>
              <a:rPr lang="en-US" sz="1300" i="1" dirty="0" smtClean="0">
                <a:latin typeface="Calibri" pitchFamily="34" charset="0"/>
                <a:cs typeface="Calibri" pitchFamily="34" charset="0"/>
              </a:rPr>
              <a:t>Reduction in water costs of over €6,200 per year</a:t>
            </a:r>
            <a:endParaRPr lang="en-US" sz="1300" i="1" dirty="0">
              <a:latin typeface="Calibri" pitchFamily="34" charset="0"/>
              <a:cs typeface="Calibri" pitchFamily="34" charset="0"/>
            </a:endParaRPr>
          </a:p>
        </p:txBody>
      </p:sp>
      <p:sp>
        <p:nvSpPr>
          <p:cNvPr id="30" name="Rectangle 16"/>
          <p:cNvSpPr>
            <a:spLocks noChangeArrowheads="1"/>
          </p:cNvSpPr>
          <p:nvPr/>
        </p:nvSpPr>
        <p:spPr bwMode="auto">
          <a:xfrm>
            <a:off x="5307011" y="3888925"/>
            <a:ext cx="3523229" cy="892463"/>
          </a:xfrm>
          <a:prstGeom prst="rect">
            <a:avLst/>
          </a:prstGeom>
          <a:noFill/>
          <a:ln w="9525">
            <a:noFill/>
            <a:miter lim="800000"/>
            <a:headEnd/>
            <a:tailEnd/>
          </a:ln>
        </p:spPr>
        <p:txBody>
          <a:bodyPr wrap="square" lIns="91349" tIns="45676" rIns="91349" bIns="45676">
            <a:spAutoFit/>
          </a:bodyPr>
          <a:lstStyle/>
          <a:p>
            <a:pPr algn="ctr">
              <a:defRPr/>
            </a:pPr>
            <a:r>
              <a:rPr lang="en-US" sz="1300" dirty="0">
                <a:solidFill>
                  <a:schemeClr val="accent1">
                    <a:lumMod val="75000"/>
                  </a:schemeClr>
                </a:solidFill>
                <a:latin typeface="Calibri" pitchFamily="34" charset="0"/>
                <a:cs typeface="Calibri" pitchFamily="34" charset="0"/>
              </a:rPr>
              <a:t>CURRENT STATUS</a:t>
            </a:r>
          </a:p>
          <a:p>
            <a:pPr algn="ctr">
              <a:defRPr/>
            </a:pPr>
            <a:r>
              <a:rPr lang="en-US" sz="1300" i="1" dirty="0" smtClean="0">
                <a:latin typeface="Calibri" pitchFamily="34" charset="0"/>
                <a:cs typeface="Calibri" pitchFamily="34" charset="0"/>
              </a:rPr>
              <a:t>Customer was able to operate only one of its two belt presses leading to lower </a:t>
            </a:r>
            <a:r>
              <a:rPr lang="en-US" sz="1300" i="1" dirty="0">
                <a:latin typeface="Calibri" pitchFamily="34" charset="0"/>
                <a:cs typeface="Calibri" pitchFamily="34" charset="0"/>
              </a:rPr>
              <a:t>maintenance and operating costs</a:t>
            </a:r>
          </a:p>
        </p:txBody>
      </p:sp>
      <p:pic>
        <p:nvPicPr>
          <p:cNvPr id="178202"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5630" y="3812724"/>
            <a:ext cx="961011" cy="73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203" name="Picture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5294" y="2937614"/>
            <a:ext cx="855777" cy="73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p:nvPr/>
        </p:nvSpPr>
        <p:spPr>
          <a:xfrm>
            <a:off x="228779" y="549042"/>
            <a:ext cx="8591461" cy="369332"/>
          </a:xfrm>
          <a:prstGeom prst="rect">
            <a:avLst/>
          </a:prstGeom>
        </p:spPr>
        <p:txBody>
          <a:bodyPr wrap="square">
            <a:spAutoFit/>
          </a:bodyPr>
          <a:lstStyle/>
          <a:p>
            <a:r>
              <a:rPr lang="en-GB" dirty="0" smtClean="0">
                <a:solidFill>
                  <a:srgbClr val="007AC9"/>
                </a:solidFill>
                <a:latin typeface="Calibri" pitchFamily="34" charset="0"/>
                <a:cs typeface="Calibri" pitchFamily="34" charset="0"/>
              </a:rPr>
              <a:t>CUSTOMER: Soil Cleaning plant in Northern </a:t>
            </a:r>
            <a:r>
              <a:rPr lang="en-GB" dirty="0">
                <a:solidFill>
                  <a:srgbClr val="007AC9"/>
                </a:solidFill>
                <a:latin typeface="Calibri" pitchFamily="34" charset="0"/>
                <a:cs typeface="Calibri" pitchFamily="34" charset="0"/>
              </a:rPr>
              <a:t>Europe  -  APPLICATION: Belt </a:t>
            </a:r>
            <a:r>
              <a:rPr lang="en-GB" dirty="0" smtClean="0">
                <a:solidFill>
                  <a:srgbClr val="007AC9"/>
                </a:solidFill>
                <a:latin typeface="Calibri" pitchFamily="34" charset="0"/>
                <a:cs typeface="Calibri" pitchFamily="34" charset="0"/>
              </a:rPr>
              <a:t>Press</a:t>
            </a:r>
            <a:endParaRPr lang="en-US" dirty="0">
              <a:latin typeface="Calibri" pitchFamily="34" charset="0"/>
              <a:cs typeface="Calibri" pitchFamily="34" charset="0"/>
            </a:endParaRPr>
          </a:p>
        </p:txBody>
      </p:sp>
      <p:sp>
        <p:nvSpPr>
          <p:cNvPr id="41" name="Rectangle 2"/>
          <p:cNvSpPr>
            <a:spLocks noGrp="1" noChangeArrowheads="1"/>
          </p:cNvSpPr>
          <p:nvPr>
            <p:ph type="title"/>
          </p:nvPr>
        </p:nvSpPr>
        <p:spPr>
          <a:xfrm>
            <a:off x="1017588" y="1069524"/>
            <a:ext cx="7197725" cy="362707"/>
          </a:xfrm>
          <a:solidFill>
            <a:srgbClr val="007AC9"/>
          </a:solidFill>
        </p:spPr>
        <p:txBody>
          <a:bodyPr/>
          <a:lstStyle/>
          <a:p>
            <a:pPr eaLnBrk="1" hangingPunct="1"/>
            <a:r>
              <a:rPr lang="en-US" sz="2000" b="1" smtClean="0">
                <a:solidFill>
                  <a:schemeClr val="bg1"/>
                </a:solidFill>
                <a:latin typeface="Calibri" pitchFamily="34" charset="0"/>
                <a:cs typeface="Calibri" pitchFamily="34" charset="0"/>
              </a:rPr>
              <a:t>Environmental Indicators            eROI          Economic Results</a:t>
            </a:r>
          </a:p>
        </p:txBody>
      </p:sp>
      <p:sp>
        <p:nvSpPr>
          <p:cNvPr id="25" name="TextBox 1"/>
          <p:cNvSpPr txBox="1">
            <a:spLocks noChangeArrowheads="1"/>
          </p:cNvSpPr>
          <p:nvPr/>
        </p:nvSpPr>
        <p:spPr bwMode="auto">
          <a:xfrm>
            <a:off x="215900" y="0"/>
            <a:ext cx="8775700" cy="5847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sz="3200" dirty="0" smtClean="0">
                <a:solidFill>
                  <a:srgbClr val="007AC9"/>
                </a:solidFill>
                <a:latin typeface="Calibri" pitchFamily="34" charset="0"/>
                <a:cs typeface="Calibri" pitchFamily="34" charset="0"/>
              </a:rPr>
              <a:t>FLOCMASTER CASE HISTORY</a:t>
            </a:r>
            <a:endParaRPr lang="en-US" sz="3200" dirty="0">
              <a:solidFill>
                <a:srgbClr val="007AC9"/>
              </a:solidFill>
              <a:latin typeface="Calibri" pitchFamily="34" charset="0"/>
              <a:cs typeface="Calibri" pitchFamily="34" charset="0"/>
            </a:endParaRPr>
          </a:p>
        </p:txBody>
      </p:sp>
      <p:sp>
        <p:nvSpPr>
          <p:cNvPr id="26" name="Rectangle 25"/>
          <p:cNvSpPr/>
          <p:nvPr/>
        </p:nvSpPr>
        <p:spPr bwMode="auto">
          <a:xfrm>
            <a:off x="230006" y="1499340"/>
            <a:ext cx="4241981" cy="702469"/>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1300">
              <a:latin typeface="Calibri" pitchFamily="34" charset="0"/>
              <a:cs typeface="Calibri" pitchFamily="34" charset="0"/>
            </a:endParaRPr>
          </a:p>
        </p:txBody>
      </p:sp>
      <p:sp>
        <p:nvSpPr>
          <p:cNvPr id="27" name="Rectangle 26"/>
          <p:cNvSpPr/>
          <p:nvPr/>
        </p:nvSpPr>
        <p:spPr bwMode="auto">
          <a:xfrm>
            <a:off x="230006" y="2191391"/>
            <a:ext cx="4248331" cy="703660"/>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1300">
              <a:latin typeface="Calibri" pitchFamily="34" charset="0"/>
              <a:cs typeface="Calibri" pitchFamily="34" charset="0"/>
            </a:endParaRPr>
          </a:p>
        </p:txBody>
      </p:sp>
      <p:sp>
        <p:nvSpPr>
          <p:cNvPr id="29" name="Rectangle 28"/>
          <p:cNvSpPr/>
          <p:nvPr/>
        </p:nvSpPr>
        <p:spPr bwMode="auto">
          <a:xfrm rot="10800000">
            <a:off x="4760912" y="2248540"/>
            <a:ext cx="4099330" cy="702469"/>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1300">
              <a:latin typeface="Calibri" pitchFamily="34" charset="0"/>
              <a:cs typeface="Calibri" pitchFamily="34" charset="0"/>
            </a:endParaRPr>
          </a:p>
        </p:txBody>
      </p:sp>
      <p:sp>
        <p:nvSpPr>
          <p:cNvPr id="38" name="Rectangle 37"/>
          <p:cNvSpPr/>
          <p:nvPr/>
        </p:nvSpPr>
        <p:spPr bwMode="auto">
          <a:xfrm rot="10800000">
            <a:off x="4775200" y="1546965"/>
            <a:ext cx="4085042" cy="703660"/>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1300">
              <a:latin typeface="Calibri" pitchFamily="34" charset="0"/>
              <a:cs typeface="Calibri" pitchFamily="34" charset="0"/>
            </a:endParaRPr>
          </a:p>
        </p:txBody>
      </p:sp>
      <p:sp>
        <p:nvSpPr>
          <p:cNvPr id="42" name="Rectangle 11"/>
          <p:cNvSpPr>
            <a:spLocks noChangeArrowheads="1"/>
          </p:cNvSpPr>
          <p:nvPr/>
        </p:nvSpPr>
        <p:spPr bwMode="auto">
          <a:xfrm>
            <a:off x="420011" y="1581493"/>
            <a:ext cx="3570098" cy="1292573"/>
          </a:xfrm>
          <a:prstGeom prst="rect">
            <a:avLst/>
          </a:prstGeom>
          <a:noFill/>
          <a:ln w="9525">
            <a:noFill/>
            <a:miter lim="800000"/>
            <a:headEnd/>
            <a:tailEnd/>
          </a:ln>
        </p:spPr>
        <p:txBody>
          <a:bodyPr wrap="square" lIns="91349" tIns="45676" rIns="91349" bIns="45676">
            <a:spAutoFit/>
          </a:bodyPr>
          <a:lstStyle/>
          <a:p>
            <a:pPr algn="ctr">
              <a:defRPr/>
            </a:pPr>
            <a:r>
              <a:rPr lang="en-US" sz="1300" dirty="0">
                <a:solidFill>
                  <a:schemeClr val="accent1">
                    <a:lumMod val="75000"/>
                  </a:schemeClr>
                </a:solidFill>
                <a:latin typeface="Calibri" pitchFamily="34" charset="0"/>
                <a:cs typeface="Calibri" pitchFamily="34" charset="0"/>
              </a:rPr>
              <a:t>BUSINESS DRIVER</a:t>
            </a:r>
            <a:br>
              <a:rPr lang="en-US" sz="1300" dirty="0">
                <a:solidFill>
                  <a:schemeClr val="accent1">
                    <a:lumMod val="75000"/>
                  </a:schemeClr>
                </a:solidFill>
                <a:latin typeface="Calibri" pitchFamily="34" charset="0"/>
                <a:cs typeface="Calibri" pitchFamily="34" charset="0"/>
              </a:rPr>
            </a:br>
            <a:r>
              <a:rPr lang="en-US" sz="1300" i="1" dirty="0" smtClean="0">
                <a:latin typeface="Calibri" pitchFamily="34" charset="0"/>
                <a:cs typeface="Calibri" pitchFamily="34" charset="0"/>
              </a:rPr>
              <a:t>Reducing annual sludge volume  by 2600 </a:t>
            </a:r>
            <a:r>
              <a:rPr lang="en-US" sz="1300" i="1" dirty="0" err="1" smtClean="0">
                <a:latin typeface="Calibri" pitchFamily="34" charset="0"/>
                <a:cs typeface="Calibri" pitchFamily="34" charset="0"/>
              </a:rPr>
              <a:t>Tonnes</a:t>
            </a:r>
            <a:endParaRPr lang="en-US" sz="1300" i="1" dirty="0" smtClean="0">
              <a:latin typeface="Calibri" pitchFamily="34" charset="0"/>
              <a:cs typeface="Calibri" pitchFamily="34" charset="0"/>
            </a:endParaRPr>
          </a:p>
          <a:p>
            <a:pPr algn="ctr">
              <a:defRPr/>
            </a:pPr>
            <a:endParaRPr lang="en-US" sz="1300" i="1" dirty="0" smtClean="0">
              <a:latin typeface="Calibri" pitchFamily="34" charset="0"/>
              <a:cs typeface="Calibri" pitchFamily="34" charset="0"/>
            </a:endParaRPr>
          </a:p>
          <a:p>
            <a:pPr algn="ctr">
              <a:defRPr/>
            </a:pPr>
            <a:r>
              <a:rPr lang="en-US" sz="1300" i="1" dirty="0" smtClean="0">
                <a:latin typeface="Calibri" pitchFamily="34" charset="0"/>
                <a:cs typeface="Calibri" pitchFamily="34" charset="0"/>
              </a:rPr>
              <a:t>Improvements in the efficiency of the treatment and application reduced the volume of consumables by 18% per year</a:t>
            </a:r>
            <a:endParaRPr lang="en-US" sz="1300" i="1" dirty="0">
              <a:latin typeface="Calibri" pitchFamily="34" charset="0"/>
              <a:cs typeface="Calibri" pitchFamily="34" charset="0"/>
            </a:endParaRPr>
          </a:p>
        </p:txBody>
      </p:sp>
      <p:sp>
        <p:nvSpPr>
          <p:cNvPr id="43" name="Rectangle 11"/>
          <p:cNvSpPr>
            <a:spLocks noChangeArrowheads="1"/>
          </p:cNvSpPr>
          <p:nvPr/>
        </p:nvSpPr>
        <p:spPr bwMode="auto">
          <a:xfrm>
            <a:off x="5313833" y="1632690"/>
            <a:ext cx="3426405" cy="1492627"/>
          </a:xfrm>
          <a:prstGeom prst="rect">
            <a:avLst/>
          </a:prstGeom>
          <a:noFill/>
          <a:ln w="9525">
            <a:noFill/>
            <a:miter lim="800000"/>
            <a:headEnd/>
            <a:tailEnd/>
          </a:ln>
        </p:spPr>
        <p:txBody>
          <a:bodyPr wrap="square" lIns="91349" tIns="45676" rIns="91349" bIns="45676">
            <a:spAutoFit/>
          </a:bodyPr>
          <a:lstStyle/>
          <a:p>
            <a:pPr algn="ctr">
              <a:defRPr/>
            </a:pPr>
            <a:r>
              <a:rPr lang="en-US" sz="1300" dirty="0" smtClean="0">
                <a:solidFill>
                  <a:schemeClr val="accent1">
                    <a:lumMod val="75000"/>
                  </a:schemeClr>
                </a:solidFill>
                <a:latin typeface="Calibri" pitchFamily="34" charset="0"/>
                <a:cs typeface="Calibri" pitchFamily="34" charset="0"/>
              </a:rPr>
              <a:t>CURRENT STATUS</a:t>
            </a:r>
          </a:p>
          <a:p>
            <a:pPr algn="ctr">
              <a:defRPr/>
            </a:pPr>
            <a:r>
              <a:rPr lang="en-US" sz="1300" i="1" dirty="0">
                <a:latin typeface="Calibri" pitchFamily="34" charset="0"/>
                <a:cs typeface="Calibri" pitchFamily="34" charset="0"/>
              </a:rPr>
              <a:t>Sludge volume reduction led to lower disposal and transportation costs by €</a:t>
            </a:r>
            <a:r>
              <a:rPr lang="en-US" sz="1300" i="1" dirty="0" smtClean="0">
                <a:latin typeface="Calibri" pitchFamily="34" charset="0"/>
                <a:cs typeface="Calibri" pitchFamily="34" charset="0"/>
              </a:rPr>
              <a:t>78,000 per year</a:t>
            </a:r>
          </a:p>
          <a:p>
            <a:pPr algn="ctr">
              <a:defRPr/>
            </a:pPr>
            <a:endParaRPr lang="en-US" sz="1300" i="1" dirty="0">
              <a:latin typeface="Calibri" pitchFamily="34" charset="0"/>
              <a:cs typeface="Calibri" pitchFamily="34" charset="0"/>
            </a:endParaRPr>
          </a:p>
          <a:p>
            <a:pPr algn="ctr">
              <a:defRPr/>
            </a:pPr>
            <a:r>
              <a:rPr lang="en-US" sz="1300" i="1" dirty="0" smtClean="0">
                <a:latin typeface="Calibri" pitchFamily="34" charset="0"/>
                <a:cs typeface="Calibri" pitchFamily="34" charset="0"/>
              </a:rPr>
              <a:t>Reduction in the annual cost  of treatment consumables of </a:t>
            </a:r>
            <a:r>
              <a:rPr lang="en-US" sz="1300" i="1" dirty="0">
                <a:latin typeface="Calibri" pitchFamily="34" charset="0"/>
                <a:cs typeface="Calibri" pitchFamily="34" charset="0"/>
              </a:rPr>
              <a:t>€</a:t>
            </a:r>
            <a:r>
              <a:rPr lang="en-US" sz="1300" i="1" dirty="0" smtClean="0">
                <a:latin typeface="Calibri" pitchFamily="34" charset="0"/>
                <a:cs typeface="Calibri" pitchFamily="34" charset="0"/>
              </a:rPr>
              <a:t>30,000 </a:t>
            </a:r>
            <a:r>
              <a:rPr lang="en-US" sz="1300" i="1" dirty="0">
                <a:latin typeface="Calibri" pitchFamily="34" charset="0"/>
                <a:cs typeface="Calibri" pitchFamily="34" charset="0"/>
              </a:rPr>
              <a:t>per year</a:t>
            </a:r>
          </a:p>
          <a:p>
            <a:pPr algn="ctr">
              <a:defRPr/>
            </a:pPr>
            <a:endParaRPr lang="en-US" sz="1300" i="1" dirty="0">
              <a:latin typeface="Calibri" pitchFamily="34" charset="0"/>
              <a:cs typeface="Calibri" pitchFamily="34" charset="0"/>
            </a:endParaRPr>
          </a:p>
        </p:txBody>
      </p:sp>
      <p:pic>
        <p:nvPicPr>
          <p:cNvPr id="4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5630" y="1469575"/>
            <a:ext cx="964532" cy="79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4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1831" y="2277573"/>
            <a:ext cx="730081" cy="673437"/>
          </a:xfrm>
          <a:prstGeom prst="rect">
            <a:avLst/>
          </a:prstGeom>
        </p:spPr>
      </p:pic>
      <p:sp>
        <p:nvSpPr>
          <p:cNvPr id="46" name="Rectangle 45"/>
          <p:cNvSpPr/>
          <p:nvPr/>
        </p:nvSpPr>
        <p:spPr>
          <a:xfrm>
            <a:off x="3284770" y="4458697"/>
            <a:ext cx="2615392" cy="684803"/>
          </a:xfrm>
          <a:prstGeom prst="rect">
            <a:avLst/>
          </a:prstGeom>
        </p:spPr>
        <p:txBody>
          <a:bodyPr wrap="square">
            <a:spAutoFit/>
          </a:bodyPr>
          <a:lstStyle/>
          <a:p>
            <a:pPr>
              <a:spcAft>
                <a:spcPts val="1200"/>
              </a:spcAft>
            </a:pPr>
            <a:r>
              <a:rPr lang="en-US" b="1" kern="0" dirty="0">
                <a:solidFill>
                  <a:srgbClr val="007AC9"/>
                </a:solidFill>
                <a:latin typeface="Stencil" pitchFamily="82" charset="0"/>
                <a:cs typeface="Calibri" pitchFamily="34" charset="0"/>
              </a:rPr>
              <a:t>Total TCO savings </a:t>
            </a:r>
            <a:r>
              <a:rPr lang="en-US" b="1" kern="0" dirty="0" smtClean="0">
                <a:solidFill>
                  <a:srgbClr val="007AC9"/>
                </a:solidFill>
                <a:latin typeface="Stencil" pitchFamily="82" charset="0"/>
                <a:cs typeface="Calibri" pitchFamily="34" charset="0"/>
              </a:rPr>
              <a:t>: </a:t>
            </a:r>
            <a:endParaRPr lang="en-US" b="1" kern="0" dirty="0">
              <a:solidFill>
                <a:srgbClr val="007AC9"/>
              </a:solidFill>
              <a:latin typeface="Stencil" pitchFamily="82" charset="0"/>
              <a:cs typeface="Calibri" pitchFamily="34" charset="0"/>
            </a:endParaRPr>
          </a:p>
          <a:p>
            <a:pPr>
              <a:lnSpc>
                <a:spcPct val="50000"/>
              </a:lnSpc>
              <a:spcAft>
                <a:spcPts val="1200"/>
              </a:spcAft>
            </a:pPr>
            <a:r>
              <a:rPr lang="en-US" b="1" kern="0" dirty="0" smtClean="0">
                <a:solidFill>
                  <a:srgbClr val="007AC9"/>
                </a:solidFill>
                <a:latin typeface="Stencil" pitchFamily="82" charset="0"/>
                <a:cs typeface="Calibri" pitchFamily="34" charset="0"/>
              </a:rPr>
              <a:t>€</a:t>
            </a:r>
            <a:r>
              <a:rPr lang="en-US" b="1" kern="0" dirty="0" smtClean="0">
                <a:solidFill>
                  <a:srgbClr val="007AC9"/>
                </a:solidFill>
                <a:latin typeface="Stencil" pitchFamily="82" charset="0"/>
                <a:cs typeface="Calibri" pitchFamily="34" charset="0"/>
              </a:rPr>
              <a:t>114,000 </a:t>
            </a:r>
            <a:r>
              <a:rPr lang="en-US" b="1" kern="0" dirty="0">
                <a:solidFill>
                  <a:srgbClr val="007AC9"/>
                </a:solidFill>
                <a:latin typeface="Stencil" pitchFamily="82" charset="0"/>
                <a:cs typeface="Calibri" pitchFamily="34" charset="0"/>
              </a:rPr>
              <a:t>per year</a:t>
            </a:r>
          </a:p>
        </p:txBody>
      </p:sp>
      <p:sp>
        <p:nvSpPr>
          <p:cNvPr id="28"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17</a:t>
            </a:fld>
            <a:endParaRPr lang="en-US" dirty="0"/>
          </a:p>
        </p:txBody>
      </p:sp>
    </p:spTree>
    <p:extLst>
      <p:ext uri="{BB962C8B-B14F-4D97-AF65-F5344CB8AC3E}">
        <p14:creationId xmlns:p14="http://schemas.microsoft.com/office/powerpoint/2010/main" val="3291752398"/>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bwMode="auto">
          <a:xfrm rot="10800000">
            <a:off x="5697838" y="2971798"/>
            <a:ext cx="3446162" cy="2057401"/>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000">
              <a:latin typeface="Calibri" pitchFamily="34" charset="0"/>
              <a:cs typeface="Calibri" pitchFamily="34" charset="0"/>
            </a:endParaRPr>
          </a:p>
        </p:txBody>
      </p:sp>
      <p:sp>
        <p:nvSpPr>
          <p:cNvPr id="16" name="Rectangle 15"/>
          <p:cNvSpPr/>
          <p:nvPr/>
        </p:nvSpPr>
        <p:spPr bwMode="auto">
          <a:xfrm rot="10800000">
            <a:off x="5692157" y="2286001"/>
            <a:ext cx="3454400" cy="703660"/>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000">
              <a:latin typeface="Calibri" pitchFamily="34" charset="0"/>
              <a:cs typeface="Calibri" pitchFamily="34" charset="0"/>
            </a:endParaRPr>
          </a:p>
        </p:txBody>
      </p:sp>
      <p:sp>
        <p:nvSpPr>
          <p:cNvPr id="17" name="Rectangle 16"/>
          <p:cNvSpPr/>
          <p:nvPr/>
        </p:nvSpPr>
        <p:spPr bwMode="auto">
          <a:xfrm rot="10800000">
            <a:off x="5842000" y="1615290"/>
            <a:ext cx="3302000" cy="702469"/>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000">
              <a:latin typeface="Calibri" pitchFamily="34" charset="0"/>
              <a:cs typeface="Calibri" pitchFamily="34" charset="0"/>
            </a:endParaRPr>
          </a:p>
        </p:txBody>
      </p:sp>
      <p:pic>
        <p:nvPicPr>
          <p:cNvPr id="3" name="Content Placeholder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0225"/>
            <a:ext cx="2127078" cy="2501351"/>
          </a:xfrm>
          <a:prstGeom prst="rect">
            <a:avLst/>
          </a:prstGeom>
          <a:noFill/>
          <a:ln w="9525">
            <a:noFill/>
            <a:miter lim="800000"/>
            <a:headEnd/>
            <a:tailEnd/>
          </a:ln>
        </p:spPr>
      </p:pic>
      <p:pic>
        <p:nvPicPr>
          <p:cNvPr id="4" name="Content Placeholder 1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1520225"/>
            <a:ext cx="2125998" cy="2480275"/>
          </a:xfrm>
          <a:prstGeom prst="rect">
            <a:avLst/>
          </a:prstGeom>
          <a:noFill/>
          <a:ln w="9525">
            <a:noFill/>
            <a:miter lim="800000"/>
            <a:headEnd/>
            <a:tailEnd/>
          </a:ln>
        </p:spPr>
      </p:pic>
      <p:sp>
        <p:nvSpPr>
          <p:cNvPr id="6" name="Content Placeholder 5"/>
          <p:cNvSpPr txBox="1">
            <a:spLocks/>
          </p:cNvSpPr>
          <p:nvPr/>
        </p:nvSpPr>
        <p:spPr>
          <a:xfrm>
            <a:off x="6000165" y="1649186"/>
            <a:ext cx="3208516" cy="2372390"/>
          </a:xfrm>
          <a:prstGeom prst="rect">
            <a:avLst/>
          </a:prstGeom>
        </p:spPr>
        <p:txBody>
          <a:bodyPr/>
          <a:lstStyle>
            <a:lvl1pPr marL="260350" indent="-260350" algn="l" defTabSz="1023938" rtl="0" fontAlgn="base">
              <a:lnSpc>
                <a:spcPct val="90000"/>
              </a:lnSpc>
              <a:spcBef>
                <a:spcPct val="50000"/>
              </a:spcBef>
              <a:spcAft>
                <a:spcPct val="20000"/>
              </a:spcAft>
              <a:buClr>
                <a:srgbClr val="007AC9"/>
              </a:buClr>
              <a:buSzPct val="70000"/>
              <a:buFont typeface="Wingdings 3" pitchFamily="18" charset="2"/>
              <a:buChar char="y"/>
              <a:defRPr sz="2400">
                <a:solidFill>
                  <a:srgbClr val="4D4F53"/>
                </a:solidFill>
                <a:latin typeface="+mn-lt"/>
                <a:ea typeface="+mn-ea"/>
                <a:cs typeface="+mn-cs"/>
              </a:defRPr>
            </a:lvl1pPr>
            <a:lvl2pPr marL="568325" indent="-179388" algn="l" defTabSz="1023938" rtl="0" fontAlgn="base">
              <a:lnSpc>
                <a:spcPct val="90000"/>
              </a:lnSpc>
              <a:spcBef>
                <a:spcPct val="0"/>
              </a:spcBef>
              <a:spcAft>
                <a:spcPct val="20000"/>
              </a:spcAft>
              <a:buClr>
                <a:srgbClr val="007AC9"/>
              </a:buClr>
              <a:buFont typeface="Wingdings" pitchFamily="2" charset="2"/>
              <a:buChar char="§"/>
              <a:defRPr sz="2000">
                <a:solidFill>
                  <a:srgbClr val="4D4F53"/>
                </a:solidFill>
                <a:latin typeface="+mn-lt"/>
                <a:ea typeface="+mn-ea"/>
                <a:cs typeface="+mn-cs"/>
              </a:defRPr>
            </a:lvl2pPr>
            <a:lvl3pPr marL="895350" indent="-196850" algn="l" defTabSz="1023938" rtl="0" fontAlgn="base">
              <a:lnSpc>
                <a:spcPct val="90000"/>
              </a:lnSpc>
              <a:spcBef>
                <a:spcPct val="15000"/>
              </a:spcBef>
              <a:spcAft>
                <a:spcPct val="0"/>
              </a:spcAft>
              <a:buClr>
                <a:srgbClr val="007AC9"/>
              </a:buClr>
              <a:buFont typeface="Arial" pitchFamily="34" charset="0"/>
              <a:buChar char="-"/>
              <a:defRPr sz="1700">
                <a:solidFill>
                  <a:srgbClr val="4D4F53"/>
                </a:solidFill>
                <a:latin typeface="+mn-lt"/>
                <a:ea typeface="+mn-ea"/>
                <a:cs typeface="+mn-cs"/>
              </a:defRPr>
            </a:lvl3pPr>
            <a:lvl4pPr marL="1220788" indent="-196850"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4pPr>
            <a:lvl5pPr marL="15446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5pPr>
            <a:lvl6pPr marL="20018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6pPr>
            <a:lvl7pPr marL="24590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7pPr>
            <a:lvl8pPr marL="29162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8pPr>
            <a:lvl9pPr marL="33734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9pPr>
          </a:lstStyle>
          <a:p>
            <a:pPr marL="0" indent="0">
              <a:lnSpc>
                <a:spcPct val="100000"/>
              </a:lnSpc>
              <a:spcBef>
                <a:spcPts val="0"/>
              </a:spcBef>
              <a:spcAft>
                <a:spcPts val="1200"/>
              </a:spcAft>
              <a:buNone/>
            </a:pPr>
            <a:r>
              <a:rPr lang="nl-NL" sz="1800" i="1" kern="0" dirty="0" smtClean="0">
                <a:solidFill>
                  <a:schemeClr val="tx1">
                    <a:lumMod val="75000"/>
                  </a:schemeClr>
                </a:solidFill>
                <a:latin typeface="Calibri" pitchFamily="34" charset="0"/>
                <a:cs typeface="Calibri" pitchFamily="34" charset="0"/>
              </a:rPr>
              <a:t>64% </a:t>
            </a:r>
            <a:r>
              <a:rPr lang="nl-NL" sz="1800" i="1" kern="0" dirty="0" err="1" smtClean="0">
                <a:solidFill>
                  <a:schemeClr val="tx1">
                    <a:lumMod val="75000"/>
                  </a:schemeClr>
                </a:solidFill>
                <a:latin typeface="Calibri" pitchFamily="34" charset="0"/>
                <a:cs typeface="Calibri" pitchFamily="34" charset="0"/>
              </a:rPr>
              <a:t>less</a:t>
            </a:r>
            <a:r>
              <a:rPr lang="nl-NL" sz="1800" i="1" kern="0" dirty="0" smtClean="0">
                <a:solidFill>
                  <a:schemeClr val="tx1">
                    <a:lumMod val="75000"/>
                  </a:schemeClr>
                </a:solidFill>
                <a:latin typeface="Calibri" pitchFamily="34" charset="0"/>
                <a:cs typeface="Calibri" pitchFamily="34" charset="0"/>
              </a:rPr>
              <a:t> </a:t>
            </a:r>
            <a:r>
              <a:rPr lang="nl-NL" sz="1800" i="1" kern="0" dirty="0" err="1" smtClean="0">
                <a:solidFill>
                  <a:srgbClr val="007AC9"/>
                </a:solidFill>
                <a:latin typeface="Calibri" pitchFamily="34" charset="0"/>
                <a:cs typeface="Calibri" pitchFamily="34" charset="0"/>
              </a:rPr>
              <a:t>fresh</a:t>
            </a:r>
            <a:r>
              <a:rPr lang="nl-NL" sz="1800" i="1" kern="0" dirty="0" smtClean="0">
                <a:solidFill>
                  <a:srgbClr val="007AC9"/>
                </a:solidFill>
                <a:latin typeface="Calibri" pitchFamily="34" charset="0"/>
                <a:cs typeface="Calibri" pitchFamily="34" charset="0"/>
              </a:rPr>
              <a:t> water </a:t>
            </a:r>
            <a:r>
              <a:rPr lang="nl-NL" sz="1800" i="1" kern="0" dirty="0" err="1" smtClean="0">
                <a:solidFill>
                  <a:schemeClr val="tx1">
                    <a:lumMod val="75000"/>
                  </a:schemeClr>
                </a:solidFill>
                <a:latin typeface="Calibri" pitchFamily="34" charset="0"/>
                <a:cs typeface="Calibri" pitchFamily="34" charset="0"/>
              </a:rPr>
              <a:t>used</a:t>
            </a:r>
            <a:r>
              <a:rPr lang="nl-NL" sz="1800" i="1" kern="0" dirty="0" smtClean="0">
                <a:solidFill>
                  <a:schemeClr val="tx1">
                    <a:lumMod val="75000"/>
                  </a:schemeClr>
                </a:solidFill>
                <a:latin typeface="Calibri" pitchFamily="34" charset="0"/>
                <a:cs typeface="Calibri" pitchFamily="34" charset="0"/>
              </a:rPr>
              <a:t> in </a:t>
            </a:r>
            <a:r>
              <a:rPr lang="nl-NL" sz="1800" i="1" kern="0" dirty="0" err="1" smtClean="0">
                <a:solidFill>
                  <a:schemeClr val="tx1">
                    <a:lumMod val="75000"/>
                  </a:schemeClr>
                </a:solidFill>
                <a:latin typeface="Calibri" pitchFamily="34" charset="0"/>
                <a:cs typeface="Calibri" pitchFamily="34" charset="0"/>
              </a:rPr>
              <a:t>polymer</a:t>
            </a:r>
            <a:r>
              <a:rPr lang="nl-NL" sz="1800" i="1" kern="0" dirty="0" smtClean="0">
                <a:solidFill>
                  <a:schemeClr val="tx1">
                    <a:lumMod val="75000"/>
                  </a:schemeClr>
                </a:solidFill>
                <a:latin typeface="Calibri" pitchFamily="34" charset="0"/>
                <a:cs typeface="Calibri" pitchFamily="34" charset="0"/>
              </a:rPr>
              <a:t> </a:t>
            </a:r>
            <a:r>
              <a:rPr lang="nl-NL" sz="1800" i="1" kern="0" dirty="0" err="1" smtClean="0">
                <a:solidFill>
                  <a:schemeClr val="tx1">
                    <a:lumMod val="75000"/>
                  </a:schemeClr>
                </a:solidFill>
                <a:latin typeface="Calibri" pitchFamily="34" charset="0"/>
                <a:cs typeface="Calibri" pitchFamily="34" charset="0"/>
              </a:rPr>
              <a:t>preparation</a:t>
            </a:r>
            <a:endParaRPr lang="nl-NL" sz="1800" i="1" kern="0" dirty="0" smtClean="0">
              <a:solidFill>
                <a:schemeClr val="tx1">
                  <a:lumMod val="75000"/>
                </a:schemeClr>
              </a:solidFill>
              <a:latin typeface="Calibri" pitchFamily="34" charset="0"/>
              <a:cs typeface="Calibri" pitchFamily="34" charset="0"/>
            </a:endParaRPr>
          </a:p>
          <a:p>
            <a:pPr marL="0" indent="0">
              <a:lnSpc>
                <a:spcPct val="100000"/>
              </a:lnSpc>
              <a:spcBef>
                <a:spcPts val="0"/>
              </a:spcBef>
              <a:spcAft>
                <a:spcPts val="1200"/>
              </a:spcAft>
              <a:buNone/>
            </a:pPr>
            <a:r>
              <a:rPr lang="nl-NL" sz="1800" i="1" kern="0" dirty="0" smtClean="0">
                <a:solidFill>
                  <a:schemeClr val="tx1">
                    <a:lumMod val="75000"/>
                  </a:schemeClr>
                </a:solidFill>
                <a:latin typeface="Calibri" pitchFamily="34" charset="0"/>
                <a:cs typeface="Calibri" pitchFamily="34" charset="0"/>
              </a:rPr>
              <a:t>6% </a:t>
            </a:r>
            <a:r>
              <a:rPr lang="nl-NL" sz="1800" i="1" kern="0" dirty="0" err="1" smtClean="0">
                <a:solidFill>
                  <a:schemeClr val="tx1">
                    <a:lumMod val="75000"/>
                  </a:schemeClr>
                </a:solidFill>
                <a:latin typeface="Calibri" pitchFamily="34" charset="0"/>
                <a:cs typeface="Calibri" pitchFamily="34" charset="0"/>
              </a:rPr>
              <a:t>lower</a:t>
            </a:r>
            <a:r>
              <a:rPr lang="nl-NL" sz="1800" i="1" kern="0" dirty="0" smtClean="0">
                <a:solidFill>
                  <a:schemeClr val="tx1">
                    <a:lumMod val="75000"/>
                  </a:schemeClr>
                </a:solidFill>
                <a:latin typeface="Calibri" pitchFamily="34" charset="0"/>
                <a:cs typeface="Calibri" pitchFamily="34" charset="0"/>
              </a:rPr>
              <a:t> </a:t>
            </a:r>
            <a:r>
              <a:rPr lang="nl-NL" sz="1800" i="1" kern="0" dirty="0" err="1" smtClean="0">
                <a:solidFill>
                  <a:srgbClr val="007AC9"/>
                </a:solidFill>
                <a:latin typeface="Calibri" pitchFamily="34" charset="0"/>
                <a:cs typeface="Calibri" pitchFamily="34" charset="0"/>
              </a:rPr>
              <a:t>sludge</a:t>
            </a:r>
            <a:r>
              <a:rPr lang="nl-NL" sz="1800" i="1" kern="0" dirty="0" smtClean="0">
                <a:solidFill>
                  <a:srgbClr val="007AC9"/>
                </a:solidFill>
                <a:latin typeface="Calibri" pitchFamily="34" charset="0"/>
                <a:cs typeface="Calibri" pitchFamily="34" charset="0"/>
              </a:rPr>
              <a:t> volume </a:t>
            </a:r>
            <a:r>
              <a:rPr lang="nl-NL" sz="1800" i="1" kern="0" dirty="0" err="1" smtClean="0">
                <a:solidFill>
                  <a:schemeClr val="tx1">
                    <a:lumMod val="75000"/>
                  </a:schemeClr>
                </a:solidFill>
                <a:latin typeface="Calibri" pitchFamily="34" charset="0"/>
                <a:cs typeface="Calibri" pitchFamily="34" charset="0"/>
              </a:rPr>
              <a:t>production</a:t>
            </a:r>
            <a:endParaRPr lang="nl-NL" sz="1800" i="1" kern="0" dirty="0" smtClean="0">
              <a:solidFill>
                <a:schemeClr val="tx1">
                  <a:lumMod val="75000"/>
                </a:schemeClr>
              </a:solidFill>
              <a:latin typeface="Calibri" pitchFamily="34" charset="0"/>
              <a:cs typeface="Calibri" pitchFamily="34" charset="0"/>
            </a:endParaRPr>
          </a:p>
          <a:p>
            <a:pPr marL="0" indent="0">
              <a:lnSpc>
                <a:spcPct val="100000"/>
              </a:lnSpc>
              <a:spcBef>
                <a:spcPts val="0"/>
              </a:spcBef>
              <a:spcAft>
                <a:spcPts val="1200"/>
              </a:spcAft>
              <a:buNone/>
            </a:pPr>
            <a:r>
              <a:rPr lang="nl-NL" sz="1800" i="1" kern="0" dirty="0" smtClean="0">
                <a:solidFill>
                  <a:schemeClr val="tx1">
                    <a:lumMod val="75000"/>
                  </a:schemeClr>
                </a:solidFill>
                <a:latin typeface="Calibri" pitchFamily="34" charset="0"/>
                <a:cs typeface="Calibri" pitchFamily="34" charset="0"/>
              </a:rPr>
              <a:t>6% </a:t>
            </a:r>
            <a:r>
              <a:rPr lang="nl-NL" sz="1800" i="1" kern="0" dirty="0" err="1" smtClean="0">
                <a:solidFill>
                  <a:schemeClr val="tx1">
                    <a:lumMod val="75000"/>
                  </a:schemeClr>
                </a:solidFill>
                <a:latin typeface="Calibri" pitchFamily="34" charset="0"/>
                <a:cs typeface="Calibri" pitchFamily="34" charset="0"/>
              </a:rPr>
              <a:t>lower</a:t>
            </a:r>
            <a:r>
              <a:rPr lang="nl-NL" sz="1800" i="1" kern="0" dirty="0" smtClean="0">
                <a:solidFill>
                  <a:schemeClr val="tx1">
                    <a:lumMod val="75000"/>
                  </a:schemeClr>
                </a:solidFill>
                <a:latin typeface="Calibri" pitchFamily="34" charset="0"/>
                <a:cs typeface="Calibri" pitchFamily="34" charset="0"/>
              </a:rPr>
              <a:t> </a:t>
            </a:r>
            <a:r>
              <a:rPr lang="nl-NL" sz="1800" i="1" kern="0" dirty="0" err="1" smtClean="0">
                <a:solidFill>
                  <a:srgbClr val="007AC9"/>
                </a:solidFill>
                <a:latin typeface="Calibri" pitchFamily="34" charset="0"/>
                <a:cs typeface="Calibri" pitchFamily="34" charset="0"/>
              </a:rPr>
              <a:t>polymer</a:t>
            </a:r>
            <a:r>
              <a:rPr lang="nl-NL" sz="1800" i="1" kern="0" dirty="0" smtClean="0">
                <a:solidFill>
                  <a:srgbClr val="007AC9"/>
                </a:solidFill>
                <a:latin typeface="Calibri" pitchFamily="34" charset="0"/>
                <a:cs typeface="Calibri" pitchFamily="34" charset="0"/>
              </a:rPr>
              <a:t> </a:t>
            </a:r>
            <a:r>
              <a:rPr lang="nl-NL" sz="1800" i="1" kern="0" dirty="0" err="1" smtClean="0">
                <a:solidFill>
                  <a:srgbClr val="007AC9"/>
                </a:solidFill>
                <a:latin typeface="Calibri" pitchFamily="34" charset="0"/>
                <a:cs typeface="Calibri" pitchFamily="34" charset="0"/>
              </a:rPr>
              <a:t>consumption</a:t>
            </a:r>
            <a:endParaRPr lang="nl-NL" sz="1800" i="1" kern="0" dirty="0" smtClean="0">
              <a:solidFill>
                <a:srgbClr val="007AC9"/>
              </a:solidFill>
              <a:latin typeface="Calibri" pitchFamily="34" charset="0"/>
              <a:cs typeface="Calibri" pitchFamily="34" charset="0"/>
            </a:endParaRPr>
          </a:p>
          <a:p>
            <a:pPr marL="0" indent="0">
              <a:lnSpc>
                <a:spcPct val="100000"/>
              </a:lnSpc>
              <a:spcBef>
                <a:spcPts val="0"/>
              </a:spcBef>
              <a:spcAft>
                <a:spcPts val="1200"/>
              </a:spcAft>
              <a:buNone/>
            </a:pPr>
            <a:r>
              <a:rPr lang="nl-NL" sz="1800" i="1" kern="0" dirty="0" err="1" smtClean="0">
                <a:solidFill>
                  <a:srgbClr val="007AC9"/>
                </a:solidFill>
                <a:latin typeface="Calibri" pitchFamily="34" charset="0"/>
                <a:cs typeface="Calibri" pitchFamily="34" charset="0"/>
              </a:rPr>
              <a:t>Increased</a:t>
            </a:r>
            <a:r>
              <a:rPr lang="nl-NL" sz="1800" i="1" kern="0" dirty="0" smtClean="0">
                <a:solidFill>
                  <a:srgbClr val="007AC9"/>
                </a:solidFill>
                <a:latin typeface="Calibri" pitchFamily="34" charset="0"/>
                <a:cs typeface="Calibri" pitchFamily="34" charset="0"/>
              </a:rPr>
              <a:t> </a:t>
            </a:r>
            <a:r>
              <a:rPr lang="nl-NL" sz="1800" i="1" kern="0" dirty="0" err="1" smtClean="0">
                <a:solidFill>
                  <a:srgbClr val="007AC9"/>
                </a:solidFill>
                <a:latin typeface="Calibri" pitchFamily="34" charset="0"/>
                <a:cs typeface="Calibri" pitchFamily="34" charset="0"/>
              </a:rPr>
              <a:t>throughput</a:t>
            </a:r>
            <a:r>
              <a:rPr lang="nl-NL" sz="1800" i="1" kern="0" dirty="0" smtClean="0">
                <a:solidFill>
                  <a:srgbClr val="007AC9"/>
                </a:solidFill>
                <a:latin typeface="Calibri" pitchFamily="34" charset="0"/>
                <a:cs typeface="Calibri" pitchFamily="34" charset="0"/>
              </a:rPr>
              <a:t> </a:t>
            </a:r>
            <a:r>
              <a:rPr lang="nl-NL" sz="1800" i="1" kern="0" dirty="0" err="1" smtClean="0">
                <a:solidFill>
                  <a:schemeClr val="tx1">
                    <a:lumMod val="75000"/>
                  </a:schemeClr>
                </a:solidFill>
                <a:latin typeface="Calibri" pitchFamily="34" charset="0"/>
                <a:cs typeface="Calibri" pitchFamily="34" charset="0"/>
              </a:rPr>
              <a:t>to</a:t>
            </a:r>
            <a:r>
              <a:rPr lang="nl-NL" sz="1800" i="1" kern="0" dirty="0" smtClean="0">
                <a:solidFill>
                  <a:schemeClr val="tx1">
                    <a:lumMod val="75000"/>
                  </a:schemeClr>
                </a:solidFill>
                <a:latin typeface="Calibri" pitchFamily="34" charset="0"/>
                <a:cs typeface="Calibri" pitchFamily="34" charset="0"/>
              </a:rPr>
              <a:t> the belt </a:t>
            </a:r>
            <a:r>
              <a:rPr lang="nl-NL" sz="1800" i="1" kern="0" dirty="0" err="1" smtClean="0">
                <a:solidFill>
                  <a:schemeClr val="tx1">
                    <a:lumMod val="75000"/>
                  </a:schemeClr>
                </a:solidFill>
                <a:latin typeface="Calibri" pitchFamily="34" charset="0"/>
                <a:cs typeface="Calibri" pitchFamily="34" charset="0"/>
              </a:rPr>
              <a:t>presses</a:t>
            </a:r>
            <a:r>
              <a:rPr lang="nl-NL" sz="1800" i="1" kern="0" dirty="0" smtClean="0">
                <a:solidFill>
                  <a:schemeClr val="tx1">
                    <a:lumMod val="75000"/>
                  </a:schemeClr>
                </a:solidFill>
                <a:latin typeface="Calibri" pitchFamily="34" charset="0"/>
                <a:cs typeface="Calibri" pitchFamily="34" charset="0"/>
              </a:rPr>
              <a:t> </a:t>
            </a:r>
          </a:p>
          <a:p>
            <a:pPr marL="0" indent="0">
              <a:lnSpc>
                <a:spcPct val="100000"/>
              </a:lnSpc>
              <a:spcBef>
                <a:spcPts val="0"/>
              </a:spcBef>
              <a:spcAft>
                <a:spcPts val="1200"/>
              </a:spcAft>
              <a:buNone/>
            </a:pPr>
            <a:endParaRPr lang="nl-NL" sz="1800" kern="0" dirty="0" smtClean="0">
              <a:solidFill>
                <a:schemeClr val="tx1">
                  <a:lumMod val="75000"/>
                </a:schemeClr>
              </a:solidFill>
              <a:latin typeface="Calibri" pitchFamily="34" charset="0"/>
              <a:cs typeface="Calibri" pitchFamily="34" charset="0"/>
            </a:endParaRPr>
          </a:p>
          <a:p>
            <a:pPr marL="0" indent="0">
              <a:lnSpc>
                <a:spcPct val="100000"/>
              </a:lnSpc>
              <a:spcBef>
                <a:spcPts val="0"/>
              </a:spcBef>
              <a:spcAft>
                <a:spcPts val="1200"/>
              </a:spcAft>
              <a:buNone/>
            </a:pPr>
            <a:endParaRPr lang="nl-NL" sz="1800" kern="0" dirty="0" smtClean="0">
              <a:solidFill>
                <a:schemeClr val="tx1">
                  <a:lumMod val="75000"/>
                </a:schemeClr>
              </a:solidFill>
              <a:latin typeface="Calibri" pitchFamily="34" charset="0"/>
              <a:cs typeface="Calibri" pitchFamily="34" charset="0"/>
            </a:endParaRPr>
          </a:p>
          <a:p>
            <a:pPr>
              <a:lnSpc>
                <a:spcPct val="100000"/>
              </a:lnSpc>
              <a:spcBef>
                <a:spcPts val="0"/>
              </a:spcBef>
              <a:spcAft>
                <a:spcPts val="1200"/>
              </a:spcAft>
            </a:pPr>
            <a:endParaRPr lang="nl-NL" sz="2000" b="1" kern="0" dirty="0" smtClean="0">
              <a:solidFill>
                <a:schemeClr val="tx1">
                  <a:lumMod val="75000"/>
                </a:schemeClr>
              </a:solidFill>
              <a:latin typeface="Calibri" pitchFamily="34" charset="0"/>
              <a:cs typeface="Calibri" pitchFamily="34" charset="0"/>
            </a:endParaRPr>
          </a:p>
          <a:p>
            <a:pPr>
              <a:lnSpc>
                <a:spcPct val="100000"/>
              </a:lnSpc>
              <a:spcBef>
                <a:spcPts val="0"/>
              </a:spcBef>
              <a:spcAft>
                <a:spcPts val="1200"/>
              </a:spcAft>
            </a:pPr>
            <a:endParaRPr lang="en-US" sz="1800" kern="0" dirty="0" smtClean="0">
              <a:latin typeface="Calibri" pitchFamily="34" charset="0"/>
              <a:cs typeface="Calibri" pitchFamily="34" charset="0"/>
            </a:endParaRPr>
          </a:p>
          <a:p>
            <a:pPr>
              <a:lnSpc>
                <a:spcPct val="100000"/>
              </a:lnSpc>
              <a:spcBef>
                <a:spcPts val="0"/>
              </a:spcBef>
              <a:spcAft>
                <a:spcPts val="1200"/>
              </a:spcAft>
            </a:pPr>
            <a:endParaRPr lang="en-US" sz="1800" kern="0" dirty="0" smtClean="0">
              <a:latin typeface="Calibri" pitchFamily="34" charset="0"/>
              <a:cs typeface="Calibri" pitchFamily="34" charset="0"/>
            </a:endParaRPr>
          </a:p>
        </p:txBody>
      </p:sp>
      <p:sp>
        <p:nvSpPr>
          <p:cNvPr id="7" name="Content Placeholder 5"/>
          <p:cNvSpPr txBox="1">
            <a:spLocks/>
          </p:cNvSpPr>
          <p:nvPr/>
        </p:nvSpPr>
        <p:spPr>
          <a:xfrm>
            <a:off x="228600" y="4200525"/>
            <a:ext cx="2209800" cy="285750"/>
          </a:xfrm>
          <a:prstGeom prst="rect">
            <a:avLst/>
          </a:prstGeom>
        </p:spPr>
        <p:txBody>
          <a:bodyPr/>
          <a:lstStyle>
            <a:lvl1pPr marL="260350" indent="-260350" algn="l" defTabSz="1023938" rtl="0" fontAlgn="base">
              <a:lnSpc>
                <a:spcPct val="90000"/>
              </a:lnSpc>
              <a:spcBef>
                <a:spcPct val="50000"/>
              </a:spcBef>
              <a:spcAft>
                <a:spcPct val="20000"/>
              </a:spcAft>
              <a:buClr>
                <a:srgbClr val="007AC9"/>
              </a:buClr>
              <a:buSzPct val="70000"/>
              <a:buFont typeface="Wingdings 3" pitchFamily="18" charset="2"/>
              <a:buChar char="y"/>
              <a:defRPr sz="2400">
                <a:solidFill>
                  <a:srgbClr val="4D4F53"/>
                </a:solidFill>
                <a:latin typeface="+mn-lt"/>
                <a:ea typeface="+mn-ea"/>
                <a:cs typeface="+mn-cs"/>
              </a:defRPr>
            </a:lvl1pPr>
            <a:lvl2pPr marL="568325" indent="-179388" algn="l" defTabSz="1023938" rtl="0" fontAlgn="base">
              <a:lnSpc>
                <a:spcPct val="90000"/>
              </a:lnSpc>
              <a:spcBef>
                <a:spcPct val="0"/>
              </a:spcBef>
              <a:spcAft>
                <a:spcPct val="20000"/>
              </a:spcAft>
              <a:buClr>
                <a:srgbClr val="007AC9"/>
              </a:buClr>
              <a:buFont typeface="Wingdings" pitchFamily="2" charset="2"/>
              <a:buChar char="§"/>
              <a:defRPr sz="2000">
                <a:solidFill>
                  <a:srgbClr val="4D4F53"/>
                </a:solidFill>
                <a:latin typeface="+mn-lt"/>
                <a:ea typeface="+mn-ea"/>
                <a:cs typeface="+mn-cs"/>
              </a:defRPr>
            </a:lvl2pPr>
            <a:lvl3pPr marL="895350" indent="-196850" algn="l" defTabSz="1023938" rtl="0" fontAlgn="base">
              <a:lnSpc>
                <a:spcPct val="90000"/>
              </a:lnSpc>
              <a:spcBef>
                <a:spcPct val="15000"/>
              </a:spcBef>
              <a:spcAft>
                <a:spcPct val="0"/>
              </a:spcAft>
              <a:buClr>
                <a:srgbClr val="007AC9"/>
              </a:buClr>
              <a:buFont typeface="Arial" pitchFamily="34" charset="0"/>
              <a:buChar char="-"/>
              <a:defRPr sz="1700">
                <a:solidFill>
                  <a:srgbClr val="4D4F53"/>
                </a:solidFill>
                <a:latin typeface="+mn-lt"/>
                <a:ea typeface="+mn-ea"/>
                <a:cs typeface="+mn-cs"/>
              </a:defRPr>
            </a:lvl3pPr>
            <a:lvl4pPr marL="1220788" indent="-196850"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4pPr>
            <a:lvl5pPr marL="15446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5pPr>
            <a:lvl6pPr marL="20018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6pPr>
            <a:lvl7pPr marL="24590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7pPr>
            <a:lvl8pPr marL="29162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8pPr>
            <a:lvl9pPr marL="33734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9pPr>
          </a:lstStyle>
          <a:p>
            <a:pPr marL="0" indent="0">
              <a:buFont typeface="Wingdings 3" pitchFamily="18" charset="2"/>
              <a:buNone/>
            </a:pPr>
            <a:r>
              <a:rPr lang="nl-NL" sz="2000" b="1" kern="0" dirty="0" smtClean="0">
                <a:solidFill>
                  <a:srgbClr val="007AC9"/>
                </a:solidFill>
                <a:latin typeface="Calibri" pitchFamily="34" charset="0"/>
                <a:cs typeface="Calibri" pitchFamily="34" charset="0"/>
              </a:rPr>
              <a:t>Before</a:t>
            </a:r>
          </a:p>
          <a:p>
            <a:pPr marL="0" indent="0">
              <a:spcBef>
                <a:spcPts val="0"/>
              </a:spcBef>
              <a:spcAft>
                <a:spcPts val="600"/>
              </a:spcAft>
              <a:buNone/>
            </a:pPr>
            <a:endParaRPr lang="en-US" sz="1600" kern="0" dirty="0" smtClean="0">
              <a:latin typeface="Calibri" pitchFamily="34" charset="0"/>
              <a:cs typeface="Calibri" pitchFamily="34" charset="0"/>
            </a:endParaRPr>
          </a:p>
        </p:txBody>
      </p:sp>
      <p:sp>
        <p:nvSpPr>
          <p:cNvPr id="8" name="Content Placeholder 5"/>
          <p:cNvSpPr txBox="1">
            <a:spLocks/>
          </p:cNvSpPr>
          <p:nvPr/>
        </p:nvSpPr>
        <p:spPr>
          <a:xfrm>
            <a:off x="2771077" y="4200525"/>
            <a:ext cx="2209800" cy="285750"/>
          </a:xfrm>
          <a:prstGeom prst="rect">
            <a:avLst/>
          </a:prstGeom>
        </p:spPr>
        <p:txBody>
          <a:bodyPr/>
          <a:lstStyle>
            <a:lvl1pPr marL="260350" indent="-260350" algn="l" defTabSz="1023938" rtl="0" fontAlgn="base">
              <a:lnSpc>
                <a:spcPct val="90000"/>
              </a:lnSpc>
              <a:spcBef>
                <a:spcPct val="50000"/>
              </a:spcBef>
              <a:spcAft>
                <a:spcPct val="20000"/>
              </a:spcAft>
              <a:buClr>
                <a:srgbClr val="007AC9"/>
              </a:buClr>
              <a:buSzPct val="70000"/>
              <a:buFont typeface="Wingdings 3" pitchFamily="18" charset="2"/>
              <a:buChar char="y"/>
              <a:defRPr sz="2400">
                <a:solidFill>
                  <a:srgbClr val="4D4F53"/>
                </a:solidFill>
                <a:latin typeface="+mn-lt"/>
                <a:ea typeface="+mn-ea"/>
                <a:cs typeface="+mn-cs"/>
              </a:defRPr>
            </a:lvl1pPr>
            <a:lvl2pPr marL="568325" indent="-179388" algn="l" defTabSz="1023938" rtl="0" fontAlgn="base">
              <a:lnSpc>
                <a:spcPct val="90000"/>
              </a:lnSpc>
              <a:spcBef>
                <a:spcPct val="0"/>
              </a:spcBef>
              <a:spcAft>
                <a:spcPct val="20000"/>
              </a:spcAft>
              <a:buClr>
                <a:srgbClr val="007AC9"/>
              </a:buClr>
              <a:buFont typeface="Wingdings" pitchFamily="2" charset="2"/>
              <a:buChar char="§"/>
              <a:defRPr sz="2000">
                <a:solidFill>
                  <a:srgbClr val="4D4F53"/>
                </a:solidFill>
                <a:latin typeface="+mn-lt"/>
                <a:ea typeface="+mn-ea"/>
                <a:cs typeface="+mn-cs"/>
              </a:defRPr>
            </a:lvl2pPr>
            <a:lvl3pPr marL="895350" indent="-196850" algn="l" defTabSz="1023938" rtl="0" fontAlgn="base">
              <a:lnSpc>
                <a:spcPct val="90000"/>
              </a:lnSpc>
              <a:spcBef>
                <a:spcPct val="15000"/>
              </a:spcBef>
              <a:spcAft>
                <a:spcPct val="0"/>
              </a:spcAft>
              <a:buClr>
                <a:srgbClr val="007AC9"/>
              </a:buClr>
              <a:buFont typeface="Arial" pitchFamily="34" charset="0"/>
              <a:buChar char="-"/>
              <a:defRPr sz="1700">
                <a:solidFill>
                  <a:srgbClr val="4D4F53"/>
                </a:solidFill>
                <a:latin typeface="+mn-lt"/>
                <a:ea typeface="+mn-ea"/>
                <a:cs typeface="+mn-cs"/>
              </a:defRPr>
            </a:lvl3pPr>
            <a:lvl4pPr marL="1220788" indent="-196850"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4pPr>
            <a:lvl5pPr marL="15446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5pPr>
            <a:lvl6pPr marL="20018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6pPr>
            <a:lvl7pPr marL="24590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7pPr>
            <a:lvl8pPr marL="29162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8pPr>
            <a:lvl9pPr marL="33734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9pPr>
          </a:lstStyle>
          <a:p>
            <a:pPr marL="0" indent="0">
              <a:buNone/>
            </a:pPr>
            <a:r>
              <a:rPr lang="nl-NL" sz="2000" b="1" kern="0" dirty="0">
                <a:solidFill>
                  <a:srgbClr val="007AC9"/>
                </a:solidFill>
                <a:latin typeface="Calibri" pitchFamily="34" charset="0"/>
                <a:cs typeface="Calibri" pitchFamily="34" charset="0"/>
              </a:rPr>
              <a:t>After</a:t>
            </a:r>
          </a:p>
          <a:p>
            <a:pPr>
              <a:spcBef>
                <a:spcPts val="0"/>
              </a:spcBef>
              <a:spcAft>
                <a:spcPts val="600"/>
              </a:spcAft>
            </a:pPr>
            <a:endParaRPr lang="en-US" sz="1600" kern="0" dirty="0" smtClean="0">
              <a:latin typeface="Calibri" pitchFamily="34" charset="0"/>
              <a:cs typeface="Calibri" pitchFamily="34" charset="0"/>
            </a:endParaRPr>
          </a:p>
        </p:txBody>
      </p:sp>
      <p:sp>
        <p:nvSpPr>
          <p:cNvPr id="11" name="Rectangle 10"/>
          <p:cNvSpPr/>
          <p:nvPr/>
        </p:nvSpPr>
        <p:spPr>
          <a:xfrm>
            <a:off x="228601" y="548907"/>
            <a:ext cx="4015154" cy="646331"/>
          </a:xfrm>
          <a:prstGeom prst="rect">
            <a:avLst/>
          </a:prstGeom>
        </p:spPr>
        <p:txBody>
          <a:bodyPr wrap="none">
            <a:spAutoFit/>
          </a:bodyPr>
          <a:lstStyle/>
          <a:p>
            <a:r>
              <a:rPr lang="en-GB" dirty="0" smtClean="0">
                <a:solidFill>
                  <a:srgbClr val="007AC9"/>
                </a:solidFill>
                <a:latin typeface="Calibri" pitchFamily="34" charset="0"/>
                <a:cs typeface="Calibri" pitchFamily="34" charset="0"/>
              </a:rPr>
              <a:t>CUSTOMER: Paper Mill in Central Europe</a:t>
            </a:r>
          </a:p>
          <a:p>
            <a:r>
              <a:rPr lang="en-GB" dirty="0" smtClean="0">
                <a:solidFill>
                  <a:srgbClr val="007AC9"/>
                </a:solidFill>
                <a:latin typeface="Calibri" pitchFamily="34" charset="0"/>
                <a:cs typeface="Calibri" pitchFamily="34" charset="0"/>
              </a:rPr>
              <a:t>APPLICATION: Belt Press (x2)</a:t>
            </a:r>
            <a:endParaRPr lang="en-US" dirty="0">
              <a:latin typeface="Calibri" pitchFamily="34" charset="0"/>
              <a:cs typeface="Calibri" pitchFamily="34" charset="0"/>
            </a:endParaRPr>
          </a:p>
        </p:txBody>
      </p:sp>
      <p:pic>
        <p:nvPicPr>
          <p:cNvPr id="12"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80878" y="3146610"/>
            <a:ext cx="961011" cy="73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4898" y="1559208"/>
            <a:ext cx="855777" cy="73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2310493"/>
            <a:ext cx="1016766" cy="836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
          <p:cNvSpPr txBox="1">
            <a:spLocks noChangeArrowheads="1"/>
          </p:cNvSpPr>
          <p:nvPr/>
        </p:nvSpPr>
        <p:spPr bwMode="auto">
          <a:xfrm>
            <a:off x="215900" y="120254"/>
            <a:ext cx="8775700" cy="5847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sz="3200" smtClean="0">
                <a:solidFill>
                  <a:srgbClr val="007AC9"/>
                </a:solidFill>
                <a:latin typeface="Calibri" pitchFamily="34" charset="0"/>
                <a:cs typeface="Calibri" pitchFamily="34" charset="0"/>
              </a:rPr>
              <a:t>FLOCMASTER CASE HISTORY</a:t>
            </a:r>
            <a:endParaRPr lang="en-US" sz="3200">
              <a:solidFill>
                <a:srgbClr val="007AC9"/>
              </a:solidFill>
              <a:latin typeface="Calibri" pitchFamily="34" charset="0"/>
              <a:cs typeface="Calibri" pitchFamily="34" charset="0"/>
            </a:endParaRPr>
          </a:p>
        </p:txBody>
      </p:sp>
      <p:sp>
        <p:nvSpPr>
          <p:cNvPr id="20" name="Rectangle 2"/>
          <p:cNvSpPr txBox="1">
            <a:spLocks noChangeArrowheads="1"/>
          </p:cNvSpPr>
          <p:nvPr/>
        </p:nvSpPr>
        <p:spPr>
          <a:xfrm>
            <a:off x="215901" y="1143000"/>
            <a:ext cx="8928100" cy="362707"/>
          </a:xfrm>
          <a:prstGeom prst="rect">
            <a:avLst/>
          </a:prstGeom>
          <a:solidFill>
            <a:srgbClr val="007AC9"/>
          </a:solidFill>
        </p:spPr>
        <p:txBody>
          <a:bodyPr/>
          <a:lstStyle>
            <a:lvl1pPr algn="l" defTabSz="1023938" rtl="0" eaLnBrk="1" fontAlgn="base" hangingPunct="1">
              <a:spcBef>
                <a:spcPct val="0"/>
              </a:spcBef>
              <a:spcAft>
                <a:spcPct val="0"/>
              </a:spcAft>
              <a:defRPr sz="3600">
                <a:solidFill>
                  <a:srgbClr val="007AC9"/>
                </a:solidFill>
                <a:latin typeface="+mj-lt"/>
                <a:ea typeface="+mj-ea"/>
                <a:cs typeface="+mj-cs"/>
              </a:defRPr>
            </a:lvl1pPr>
            <a:lvl2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2pPr>
            <a:lvl3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3pPr>
            <a:lvl4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4pPr>
            <a:lvl5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5pPr>
            <a:lvl6pPr marL="4572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6pPr>
            <a:lvl7pPr marL="9144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7pPr>
            <a:lvl8pPr marL="13716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8pPr>
            <a:lvl9pPr marL="18288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9pPr>
          </a:lstStyle>
          <a:p>
            <a:pPr algn="ctr">
              <a:lnSpc>
                <a:spcPct val="90000"/>
              </a:lnSpc>
            </a:pPr>
            <a:r>
              <a:rPr lang="en-US" sz="2000" b="1" smtClean="0">
                <a:solidFill>
                  <a:schemeClr val="bg1"/>
                </a:solidFill>
                <a:latin typeface="Calibri" pitchFamily="34" charset="0"/>
                <a:cs typeface="Calibri" pitchFamily="34" charset="0"/>
              </a:rPr>
              <a:t>                                                                 eROI       Economic  and Environmental Results</a:t>
            </a:r>
          </a:p>
        </p:txBody>
      </p:sp>
      <p:sp>
        <p:nvSpPr>
          <p:cNvPr id="2" name="Rectangle 1"/>
          <p:cNvSpPr/>
          <p:nvPr/>
        </p:nvSpPr>
        <p:spPr>
          <a:xfrm rot="20553031">
            <a:off x="5207191" y="3935326"/>
            <a:ext cx="3595808" cy="684803"/>
          </a:xfrm>
          <a:prstGeom prst="rect">
            <a:avLst/>
          </a:prstGeom>
        </p:spPr>
        <p:txBody>
          <a:bodyPr wrap="square">
            <a:spAutoFit/>
          </a:bodyPr>
          <a:lstStyle/>
          <a:p>
            <a:pPr>
              <a:spcAft>
                <a:spcPts val="1200"/>
              </a:spcAft>
            </a:pPr>
            <a:r>
              <a:rPr lang="en-US" b="1" kern="0" dirty="0">
                <a:solidFill>
                  <a:srgbClr val="007AC9"/>
                </a:solidFill>
                <a:latin typeface="Stencil" pitchFamily="82" charset="0"/>
                <a:cs typeface="Calibri" pitchFamily="34" charset="0"/>
              </a:rPr>
              <a:t>Total TCO savings </a:t>
            </a:r>
            <a:r>
              <a:rPr lang="en-US" b="1" kern="0" dirty="0" smtClean="0">
                <a:solidFill>
                  <a:srgbClr val="007AC9"/>
                </a:solidFill>
                <a:latin typeface="Stencil" pitchFamily="82" charset="0"/>
                <a:cs typeface="Calibri" pitchFamily="34" charset="0"/>
              </a:rPr>
              <a:t>: </a:t>
            </a:r>
            <a:endParaRPr lang="en-US" b="1" kern="0" dirty="0" smtClean="0">
              <a:solidFill>
                <a:srgbClr val="007AC9"/>
              </a:solidFill>
              <a:latin typeface="Stencil" pitchFamily="82" charset="0"/>
              <a:cs typeface="Calibri" pitchFamily="34" charset="0"/>
            </a:endParaRPr>
          </a:p>
          <a:p>
            <a:pPr>
              <a:lnSpc>
                <a:spcPct val="50000"/>
              </a:lnSpc>
              <a:spcAft>
                <a:spcPts val="1200"/>
              </a:spcAft>
            </a:pPr>
            <a:r>
              <a:rPr lang="en-US" b="1" kern="0" dirty="0" smtClean="0">
                <a:solidFill>
                  <a:srgbClr val="007AC9"/>
                </a:solidFill>
                <a:latin typeface="Stencil" pitchFamily="82" charset="0"/>
                <a:cs typeface="Calibri" pitchFamily="34" charset="0"/>
              </a:rPr>
              <a:t>€</a:t>
            </a:r>
            <a:r>
              <a:rPr lang="en-US" b="1" kern="0" dirty="0">
                <a:solidFill>
                  <a:srgbClr val="007AC9"/>
                </a:solidFill>
                <a:latin typeface="Stencil" pitchFamily="82" charset="0"/>
                <a:cs typeface="Calibri" pitchFamily="34" charset="0"/>
              </a:rPr>
              <a:t>250,000 per year</a:t>
            </a:r>
          </a:p>
        </p:txBody>
      </p:sp>
      <p:sp>
        <p:nvSpPr>
          <p:cNvPr id="18"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18</a:t>
            </a:fld>
            <a:endParaRPr lang="en-US" dirty="0"/>
          </a:p>
        </p:txBody>
      </p:sp>
    </p:spTree>
    <p:extLst>
      <p:ext uri="{BB962C8B-B14F-4D97-AF65-F5344CB8AC3E}">
        <p14:creationId xmlns:p14="http://schemas.microsoft.com/office/powerpoint/2010/main" val="1612754319"/>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786" t="11518" r="13893" b="18870"/>
          <a:stretch/>
        </p:blipFill>
        <p:spPr bwMode="auto">
          <a:xfrm>
            <a:off x="185404" y="559184"/>
            <a:ext cx="8544835" cy="3667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5398" y="4177404"/>
            <a:ext cx="4419600" cy="461665"/>
          </a:xfrm>
          <a:prstGeom prst="rect">
            <a:avLst/>
          </a:prstGeom>
          <a:solidFill>
            <a:schemeClr val="bg1"/>
          </a:solidFill>
        </p:spPr>
        <p:txBody>
          <a:bodyPr wrap="square" rtlCol="0">
            <a:spAutoFit/>
          </a:bodyPr>
          <a:lstStyle>
            <a:defPPr>
              <a:defRPr lang="en-US"/>
            </a:defPPr>
            <a:lvl1pPr>
              <a:defRPr sz="2800">
                <a:solidFill>
                  <a:schemeClr val="bg1"/>
                </a:solidFill>
                <a:latin typeface="InterstateRegular" pitchFamily="50" charset="0"/>
              </a:defRPr>
            </a:lvl1pPr>
          </a:lstStyle>
          <a:p>
            <a:r>
              <a:rPr lang="en-US" sz="2400" b="1" smtClean="0">
                <a:solidFill>
                  <a:srgbClr val="007AC9"/>
                </a:solidFill>
                <a:latin typeface="Calibri" pitchFamily="34" charset="0"/>
                <a:cs typeface="Calibri" pitchFamily="34" charset="0"/>
              </a:rPr>
              <a:t>Before</a:t>
            </a:r>
            <a:endParaRPr lang="en-US" sz="2000" b="1">
              <a:solidFill>
                <a:srgbClr val="007AC9"/>
              </a:solidFill>
              <a:latin typeface="Calibri" pitchFamily="34" charset="0"/>
              <a:cs typeface="Calibri" pitchFamily="34" charset="0"/>
            </a:endParaRPr>
          </a:p>
        </p:txBody>
      </p:sp>
      <p:sp>
        <p:nvSpPr>
          <p:cNvPr id="6" name="TextBox 5"/>
          <p:cNvSpPr txBox="1"/>
          <p:nvPr/>
        </p:nvSpPr>
        <p:spPr>
          <a:xfrm>
            <a:off x="4726557" y="4177404"/>
            <a:ext cx="4341244" cy="461665"/>
          </a:xfrm>
          <a:prstGeom prst="rect">
            <a:avLst/>
          </a:prstGeom>
          <a:solidFill>
            <a:schemeClr val="bg1"/>
          </a:solidFill>
        </p:spPr>
        <p:txBody>
          <a:bodyPr wrap="square" rtlCol="0">
            <a:spAutoFit/>
          </a:bodyPr>
          <a:lstStyle>
            <a:defPPr>
              <a:defRPr lang="en-US"/>
            </a:defPPr>
            <a:lvl1pPr algn="ctr">
              <a:defRPr sz="4000">
                <a:solidFill>
                  <a:schemeClr val="bg1"/>
                </a:solidFill>
                <a:latin typeface="InterstateRegular" pitchFamily="50" charset="0"/>
              </a:defRPr>
            </a:lvl1pPr>
          </a:lstStyle>
          <a:p>
            <a:pPr algn="l"/>
            <a:r>
              <a:rPr lang="en-US" sz="2400" b="1" smtClean="0">
                <a:solidFill>
                  <a:srgbClr val="007AC9"/>
                </a:solidFill>
                <a:latin typeface="Calibri"/>
              </a:rPr>
              <a:t>After</a:t>
            </a:r>
            <a:endParaRPr lang="en-US" sz="2000" b="1">
              <a:solidFill>
                <a:srgbClr val="007AC9"/>
              </a:solidFill>
              <a:latin typeface="Calibri"/>
            </a:endParaRPr>
          </a:p>
        </p:txBody>
      </p:sp>
      <p:sp>
        <p:nvSpPr>
          <p:cNvPr id="7" name="TextBox 1"/>
          <p:cNvSpPr txBox="1">
            <a:spLocks noChangeArrowheads="1"/>
          </p:cNvSpPr>
          <p:nvPr/>
        </p:nvSpPr>
        <p:spPr bwMode="auto">
          <a:xfrm>
            <a:off x="215900" y="0"/>
            <a:ext cx="8775700" cy="5847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sz="3200" dirty="0" smtClean="0">
                <a:solidFill>
                  <a:srgbClr val="007AC9"/>
                </a:solidFill>
                <a:latin typeface="Calibri" pitchFamily="34" charset="0"/>
                <a:cs typeface="Calibri" pitchFamily="34" charset="0"/>
              </a:rPr>
              <a:t>FLOCMASTER IMPACT</a:t>
            </a:r>
            <a:endParaRPr lang="en-US" sz="3200" dirty="0">
              <a:solidFill>
                <a:srgbClr val="007AC9"/>
              </a:solidFill>
              <a:latin typeface="Calibri" pitchFamily="34" charset="0"/>
              <a:cs typeface="Calibri" pitchFamily="34" charset="0"/>
            </a:endParaRPr>
          </a:p>
        </p:txBody>
      </p:sp>
      <p:sp>
        <p:nvSpPr>
          <p:cNvPr id="9"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19</a:t>
            </a:fld>
            <a:endParaRPr lang="en-US" dirty="0"/>
          </a:p>
        </p:txBody>
      </p:sp>
    </p:spTree>
    <p:extLst>
      <p:ext uri="{BB962C8B-B14F-4D97-AF65-F5344CB8AC3E}">
        <p14:creationId xmlns:p14="http://schemas.microsoft.com/office/powerpoint/2010/main" val="361836322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750" fill="hold"/>
                                        <p:tgtEl>
                                          <p:spTgt spid="5"/>
                                        </p:tgtEl>
                                        <p:attrNameLst>
                                          <p:attrName>ppt_x</p:attrName>
                                        </p:attrNameLst>
                                      </p:cBhvr>
                                      <p:tavLst>
                                        <p:tav tm="0">
                                          <p:val>
                                            <p:strVal val="#ppt_x"/>
                                          </p:val>
                                        </p:tav>
                                        <p:tav tm="100000">
                                          <p:val>
                                            <p:strVal val="#ppt_x"/>
                                          </p:val>
                                        </p:tav>
                                      </p:tavLst>
                                    </p:anim>
                                    <p:anim calcmode="lin" valueType="num">
                                      <p:cBhvr additive="base">
                                        <p:cTn id="8" dur="175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750" fill="hold"/>
                                        <p:tgtEl>
                                          <p:spTgt spid="6"/>
                                        </p:tgtEl>
                                        <p:attrNameLst>
                                          <p:attrName>ppt_x</p:attrName>
                                        </p:attrNameLst>
                                      </p:cBhvr>
                                      <p:tavLst>
                                        <p:tav tm="0">
                                          <p:val>
                                            <p:strVal val="#ppt_x"/>
                                          </p:val>
                                        </p:tav>
                                        <p:tav tm="100000">
                                          <p:val>
                                            <p:strVal val="#ppt_x"/>
                                          </p:val>
                                        </p:tav>
                                      </p:tavLst>
                                    </p:anim>
                                    <p:anim calcmode="lin" valueType="num">
                                      <p:cBhvr additive="base">
                                        <p:cTn id="12" dur="1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rot="10800000">
            <a:off x="4318150" y="1324654"/>
            <a:ext cx="4834088" cy="3818845"/>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000">
              <a:latin typeface="Calibri" pitchFamily="34" charset="0"/>
              <a:cs typeface="Calibri" pitchFamily="34" charset="0"/>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19476" b="5565"/>
          <a:stretch/>
        </p:blipFill>
        <p:spPr>
          <a:xfrm>
            <a:off x="279070" y="2588325"/>
            <a:ext cx="2921330" cy="1539710"/>
          </a:xfrm>
          <a:prstGeom prst="rect">
            <a:avLst/>
          </a:prstGeom>
          <a:ln>
            <a:noFill/>
          </a:ln>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2909" b="14479"/>
          <a:stretch/>
        </p:blipFill>
        <p:spPr>
          <a:xfrm>
            <a:off x="244929" y="1703632"/>
            <a:ext cx="2934267" cy="642934"/>
          </a:xfrm>
          <a:prstGeom prst="rect">
            <a:avLst/>
          </a:prstGeom>
          <a:ln>
            <a:noFill/>
          </a:ln>
        </p:spPr>
      </p:pic>
      <p:sp>
        <p:nvSpPr>
          <p:cNvPr id="7" name="Content Placeholder 5"/>
          <p:cNvSpPr txBox="1">
            <a:spLocks/>
          </p:cNvSpPr>
          <p:nvPr/>
        </p:nvSpPr>
        <p:spPr>
          <a:xfrm>
            <a:off x="4731377" y="1283425"/>
            <a:ext cx="4247034" cy="4088675"/>
          </a:xfrm>
          <a:prstGeom prst="rect">
            <a:avLst/>
          </a:prstGeom>
        </p:spPr>
        <p:txBody>
          <a:bodyPr/>
          <a:lstStyle>
            <a:lvl1pPr marL="260350" indent="-260350" algn="l" defTabSz="1023938" rtl="0" fontAlgn="base">
              <a:lnSpc>
                <a:spcPct val="90000"/>
              </a:lnSpc>
              <a:spcBef>
                <a:spcPct val="50000"/>
              </a:spcBef>
              <a:spcAft>
                <a:spcPct val="20000"/>
              </a:spcAft>
              <a:buClr>
                <a:srgbClr val="007AC9"/>
              </a:buClr>
              <a:buSzPct val="70000"/>
              <a:buFont typeface="Wingdings 3" pitchFamily="18" charset="2"/>
              <a:buChar char="y"/>
              <a:defRPr sz="2400">
                <a:solidFill>
                  <a:srgbClr val="4D4F53"/>
                </a:solidFill>
                <a:latin typeface="+mn-lt"/>
                <a:ea typeface="+mn-ea"/>
                <a:cs typeface="+mn-cs"/>
              </a:defRPr>
            </a:lvl1pPr>
            <a:lvl2pPr marL="568325" indent="-179388" algn="l" defTabSz="1023938" rtl="0" fontAlgn="base">
              <a:lnSpc>
                <a:spcPct val="90000"/>
              </a:lnSpc>
              <a:spcBef>
                <a:spcPct val="0"/>
              </a:spcBef>
              <a:spcAft>
                <a:spcPct val="20000"/>
              </a:spcAft>
              <a:buClr>
                <a:srgbClr val="007AC9"/>
              </a:buClr>
              <a:buFont typeface="Wingdings" pitchFamily="2" charset="2"/>
              <a:buChar char="§"/>
              <a:defRPr sz="2000">
                <a:solidFill>
                  <a:srgbClr val="4D4F53"/>
                </a:solidFill>
                <a:latin typeface="+mn-lt"/>
                <a:ea typeface="+mn-ea"/>
                <a:cs typeface="+mn-cs"/>
              </a:defRPr>
            </a:lvl2pPr>
            <a:lvl3pPr marL="895350" indent="-196850" algn="l" defTabSz="1023938" rtl="0" fontAlgn="base">
              <a:lnSpc>
                <a:spcPct val="90000"/>
              </a:lnSpc>
              <a:spcBef>
                <a:spcPct val="15000"/>
              </a:spcBef>
              <a:spcAft>
                <a:spcPct val="0"/>
              </a:spcAft>
              <a:buClr>
                <a:srgbClr val="007AC9"/>
              </a:buClr>
              <a:buFont typeface="Arial" pitchFamily="34" charset="0"/>
              <a:buChar char="-"/>
              <a:defRPr sz="1700">
                <a:solidFill>
                  <a:srgbClr val="4D4F53"/>
                </a:solidFill>
                <a:latin typeface="+mn-lt"/>
                <a:ea typeface="+mn-ea"/>
                <a:cs typeface="+mn-cs"/>
              </a:defRPr>
            </a:lvl3pPr>
            <a:lvl4pPr marL="1220788" indent="-196850"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4pPr>
            <a:lvl5pPr marL="15446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5pPr>
            <a:lvl6pPr marL="20018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6pPr>
            <a:lvl7pPr marL="24590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7pPr>
            <a:lvl8pPr marL="29162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8pPr>
            <a:lvl9pPr marL="33734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9pPr>
          </a:lstStyle>
          <a:p>
            <a:pPr marL="0" indent="0">
              <a:buNone/>
            </a:pPr>
            <a:endParaRPr lang="en-US" sz="1800" i="1" dirty="0" smtClean="0">
              <a:latin typeface="Calibri" pitchFamily="34" charset="0"/>
              <a:cs typeface="Calibri" pitchFamily="34" charset="0"/>
            </a:endParaRPr>
          </a:p>
          <a:p>
            <a:pPr marL="0" indent="0">
              <a:buNone/>
            </a:pPr>
            <a:r>
              <a:rPr lang="en-US" sz="1600" i="1" dirty="0" smtClean="0">
                <a:latin typeface="Calibri" pitchFamily="34" charset="0"/>
                <a:cs typeface="Calibri" pitchFamily="34" charset="0"/>
              </a:rPr>
              <a:t>85</a:t>
            </a:r>
            <a:r>
              <a:rPr lang="en-US" sz="1600" i="1" dirty="0">
                <a:latin typeface="Calibri" pitchFamily="34" charset="0"/>
                <a:cs typeface="Calibri" pitchFamily="34" charset="0"/>
              </a:rPr>
              <a:t>% </a:t>
            </a:r>
            <a:r>
              <a:rPr lang="en-US" sz="1600" i="1" dirty="0" smtClean="0">
                <a:latin typeface="Calibri" pitchFamily="34" charset="0"/>
                <a:cs typeface="Calibri" pitchFamily="34" charset="0"/>
              </a:rPr>
              <a:t>Reduction </a:t>
            </a:r>
            <a:r>
              <a:rPr lang="en-US" sz="1600" i="1" dirty="0">
                <a:latin typeface="Calibri" pitchFamily="34" charset="0"/>
                <a:cs typeface="Calibri" pitchFamily="34" charset="0"/>
              </a:rPr>
              <a:t>in </a:t>
            </a:r>
            <a:r>
              <a:rPr lang="en-US" sz="1600" i="1" dirty="0">
                <a:solidFill>
                  <a:srgbClr val="007AC9"/>
                </a:solidFill>
                <a:latin typeface="Calibri" pitchFamily="34" charset="0"/>
                <a:cs typeface="Calibri" pitchFamily="34" charset="0"/>
              </a:rPr>
              <a:t>fresh water </a:t>
            </a:r>
            <a:r>
              <a:rPr lang="en-US" sz="1600" i="1" dirty="0">
                <a:latin typeface="Calibri" pitchFamily="34" charset="0"/>
                <a:cs typeface="Calibri" pitchFamily="34" charset="0"/>
              </a:rPr>
              <a:t>demand </a:t>
            </a:r>
            <a:r>
              <a:rPr lang="en-US" sz="1600" i="1" dirty="0" smtClean="0">
                <a:latin typeface="Calibri" pitchFamily="34" charset="0"/>
                <a:cs typeface="Calibri" pitchFamily="34" charset="0"/>
              </a:rPr>
              <a:t> for polymer </a:t>
            </a:r>
            <a:r>
              <a:rPr lang="en-US" sz="1600" i="1" dirty="0">
                <a:latin typeface="Calibri" pitchFamily="34" charset="0"/>
                <a:cs typeface="Calibri" pitchFamily="34" charset="0"/>
              </a:rPr>
              <a:t>makeup </a:t>
            </a:r>
            <a:r>
              <a:rPr lang="en-US" sz="1600" i="1" dirty="0" smtClean="0">
                <a:latin typeface="Calibri" pitchFamily="34" charset="0"/>
                <a:cs typeface="Calibri" pitchFamily="34" charset="0"/>
              </a:rPr>
              <a:t>lowering water </a:t>
            </a:r>
            <a:r>
              <a:rPr lang="en-US" sz="1600" i="1" dirty="0">
                <a:latin typeface="Calibri" pitchFamily="34" charset="0"/>
                <a:cs typeface="Calibri" pitchFamily="34" charset="0"/>
              </a:rPr>
              <a:t>costs </a:t>
            </a:r>
            <a:r>
              <a:rPr lang="en-US" sz="1600" i="1" dirty="0" smtClean="0">
                <a:latin typeface="Calibri" pitchFamily="34" charset="0"/>
                <a:cs typeface="Calibri" pitchFamily="34" charset="0"/>
              </a:rPr>
              <a:t>by €4,200 per year</a:t>
            </a:r>
          </a:p>
          <a:p>
            <a:pPr marL="0" indent="0">
              <a:buNone/>
            </a:pPr>
            <a:r>
              <a:rPr lang="en-US" sz="1600" i="1" dirty="0">
                <a:latin typeface="Calibri" pitchFamily="34" charset="0"/>
                <a:cs typeface="Calibri" pitchFamily="34" charset="0"/>
              </a:rPr>
              <a:t>Reduction in </a:t>
            </a:r>
            <a:r>
              <a:rPr lang="en-US" sz="1600" i="1" dirty="0">
                <a:solidFill>
                  <a:srgbClr val="007AC9"/>
                </a:solidFill>
                <a:latin typeface="Calibri" pitchFamily="34" charset="0"/>
                <a:cs typeface="Calibri" pitchFamily="34" charset="0"/>
              </a:rPr>
              <a:t>consumables</a:t>
            </a:r>
            <a:r>
              <a:rPr lang="en-US" sz="1600" i="1" dirty="0">
                <a:latin typeface="Calibri" pitchFamily="34" charset="0"/>
                <a:cs typeface="Calibri" pitchFamily="34" charset="0"/>
              </a:rPr>
              <a:t> up to 20% </a:t>
            </a:r>
            <a:endParaRPr lang="nl-NL" sz="1600" i="1" kern="0" dirty="0">
              <a:solidFill>
                <a:schemeClr val="tx1">
                  <a:lumMod val="75000"/>
                </a:schemeClr>
              </a:solidFill>
              <a:latin typeface="Calibri" pitchFamily="34" charset="0"/>
              <a:cs typeface="Calibri" pitchFamily="34" charset="0"/>
            </a:endParaRPr>
          </a:p>
          <a:p>
            <a:pPr marL="0" indent="0">
              <a:buNone/>
            </a:pPr>
            <a:r>
              <a:rPr lang="en-US" sz="1600" i="1" dirty="0" smtClean="0">
                <a:latin typeface="Calibri" pitchFamily="34" charset="0"/>
                <a:cs typeface="Calibri" pitchFamily="34" charset="0"/>
              </a:rPr>
              <a:t>15</a:t>
            </a:r>
            <a:r>
              <a:rPr lang="en-US" sz="1600" i="1" dirty="0">
                <a:latin typeface="Calibri" pitchFamily="34" charset="0"/>
                <a:cs typeface="Calibri" pitchFamily="34" charset="0"/>
              </a:rPr>
              <a:t>% increase in sludge cake dryness, reducing off-site sludge </a:t>
            </a:r>
            <a:r>
              <a:rPr lang="en-US" sz="1600" i="1" dirty="0">
                <a:solidFill>
                  <a:srgbClr val="007AC9"/>
                </a:solidFill>
                <a:latin typeface="Calibri" pitchFamily="34" charset="0"/>
                <a:cs typeface="Calibri" pitchFamily="34" charset="0"/>
              </a:rPr>
              <a:t>disposal </a:t>
            </a:r>
            <a:r>
              <a:rPr lang="en-US" sz="1600" i="1" dirty="0" smtClean="0">
                <a:solidFill>
                  <a:srgbClr val="007AC9"/>
                </a:solidFill>
                <a:latin typeface="Calibri" pitchFamily="34" charset="0"/>
                <a:cs typeface="Calibri" pitchFamily="34" charset="0"/>
              </a:rPr>
              <a:t>costs </a:t>
            </a:r>
            <a:r>
              <a:rPr lang="en-US" sz="1600" i="1" dirty="0" smtClean="0">
                <a:latin typeface="Calibri" pitchFamily="34" charset="0"/>
                <a:cs typeface="Calibri" pitchFamily="34" charset="0"/>
              </a:rPr>
              <a:t>and </a:t>
            </a:r>
            <a:r>
              <a:rPr lang="en-US" sz="1600" i="1" dirty="0">
                <a:latin typeface="Calibri" pitchFamily="34" charset="0"/>
                <a:cs typeface="Calibri" pitchFamily="34" charset="0"/>
              </a:rPr>
              <a:t>also associated trucking operations and </a:t>
            </a:r>
            <a:r>
              <a:rPr lang="en-US" sz="1600" i="1" dirty="0" smtClean="0">
                <a:solidFill>
                  <a:srgbClr val="007AC9"/>
                </a:solidFill>
                <a:latin typeface="Calibri" pitchFamily="34" charset="0"/>
                <a:cs typeface="Calibri" pitchFamily="34" charset="0"/>
              </a:rPr>
              <a:t>emissions</a:t>
            </a:r>
            <a:r>
              <a:rPr lang="en-US" sz="1600" i="1" dirty="0" smtClean="0">
                <a:latin typeface="Calibri" pitchFamily="34" charset="0"/>
                <a:cs typeface="Calibri" pitchFamily="34" charset="0"/>
              </a:rPr>
              <a:t> by  </a:t>
            </a:r>
            <a:r>
              <a:rPr lang="en-US" sz="1600" i="1" dirty="0">
                <a:latin typeface="Calibri" pitchFamily="34" charset="0"/>
                <a:cs typeface="Calibri" pitchFamily="34" charset="0"/>
              </a:rPr>
              <a:t>€32,000 per </a:t>
            </a:r>
            <a:r>
              <a:rPr lang="en-US" sz="1600" i="1" dirty="0" smtClean="0">
                <a:latin typeface="Calibri" pitchFamily="34" charset="0"/>
                <a:cs typeface="Calibri" pitchFamily="34" charset="0"/>
              </a:rPr>
              <a:t>year</a:t>
            </a:r>
            <a:r>
              <a:rPr lang="en-US" sz="1600" i="1" dirty="0">
                <a:latin typeface="Calibri" pitchFamily="34" charset="0"/>
                <a:cs typeface="Calibri" pitchFamily="34" charset="0"/>
              </a:rPr>
              <a:t>.</a:t>
            </a:r>
            <a:r>
              <a:rPr lang="en-US" sz="1600" i="1" dirty="0" smtClean="0">
                <a:latin typeface="Calibri" pitchFamily="34" charset="0"/>
                <a:cs typeface="Calibri" pitchFamily="34" charset="0"/>
              </a:rPr>
              <a:t> </a:t>
            </a:r>
            <a:endParaRPr lang="nl-NL" sz="1600" i="1" kern="0" dirty="0" smtClean="0">
              <a:solidFill>
                <a:schemeClr val="tx1">
                  <a:lumMod val="75000"/>
                </a:schemeClr>
              </a:solidFill>
              <a:latin typeface="Calibri" pitchFamily="34" charset="0"/>
              <a:cs typeface="Calibri" pitchFamily="34" charset="0"/>
            </a:endParaRPr>
          </a:p>
          <a:p>
            <a:pPr marL="0" indent="0">
              <a:lnSpc>
                <a:spcPct val="100000"/>
              </a:lnSpc>
              <a:spcBef>
                <a:spcPts val="0"/>
              </a:spcBef>
              <a:spcAft>
                <a:spcPts val="0"/>
              </a:spcAft>
              <a:buNone/>
            </a:pPr>
            <a:r>
              <a:rPr lang="en-US" sz="1600" b="1" i="1" dirty="0" smtClean="0">
                <a:solidFill>
                  <a:srgbClr val="007AC9"/>
                </a:solidFill>
                <a:latin typeface="Calibri" pitchFamily="34" charset="0"/>
                <a:cs typeface="Calibri" pitchFamily="34" charset="0"/>
              </a:rPr>
              <a:t>FLOCMASTER Technology now implemented </a:t>
            </a:r>
            <a:r>
              <a:rPr lang="en-US" sz="1600" b="1" i="1" dirty="0">
                <a:solidFill>
                  <a:srgbClr val="007AC9"/>
                </a:solidFill>
                <a:latin typeface="Calibri" pitchFamily="34" charset="0"/>
                <a:cs typeface="Calibri" pitchFamily="34" charset="0"/>
              </a:rPr>
              <a:t>at </a:t>
            </a:r>
            <a:r>
              <a:rPr lang="en-US" sz="1600" b="1" i="1" dirty="0" smtClean="0">
                <a:solidFill>
                  <a:srgbClr val="007AC9"/>
                </a:solidFill>
                <a:latin typeface="Calibri" pitchFamily="34" charset="0"/>
                <a:cs typeface="Calibri" pitchFamily="34" charset="0"/>
              </a:rPr>
              <a:t>3 sites in Europe</a:t>
            </a:r>
            <a:r>
              <a:rPr lang="en-US" sz="1800" b="1" i="1" dirty="0" smtClean="0">
                <a:solidFill>
                  <a:srgbClr val="007AC9"/>
                </a:solidFill>
                <a:latin typeface="Calibri" pitchFamily="34" charset="0"/>
                <a:cs typeface="Calibri" pitchFamily="34" charset="0"/>
              </a:rPr>
              <a:t>.</a:t>
            </a:r>
          </a:p>
          <a:p>
            <a:pPr marL="0" indent="0">
              <a:lnSpc>
                <a:spcPct val="100000"/>
              </a:lnSpc>
              <a:spcBef>
                <a:spcPts val="0"/>
              </a:spcBef>
              <a:spcAft>
                <a:spcPts val="0"/>
              </a:spcAft>
              <a:buNone/>
            </a:pPr>
            <a:endParaRPr lang="nl-NL" sz="2000" b="1" i="1" kern="0" dirty="0">
              <a:solidFill>
                <a:srgbClr val="007AC9"/>
              </a:solidFill>
              <a:latin typeface="Calibri" pitchFamily="34" charset="0"/>
              <a:cs typeface="Calibri" pitchFamily="34" charset="0"/>
            </a:endParaRPr>
          </a:p>
          <a:p>
            <a:pPr marL="0" indent="0">
              <a:lnSpc>
                <a:spcPct val="150000"/>
              </a:lnSpc>
              <a:spcBef>
                <a:spcPts val="0"/>
              </a:spcBef>
              <a:spcAft>
                <a:spcPts val="0"/>
              </a:spcAft>
              <a:buNone/>
            </a:pPr>
            <a:endParaRPr lang="nl-NL" sz="1800" i="1" kern="0" dirty="0" smtClean="0">
              <a:solidFill>
                <a:schemeClr val="tx1">
                  <a:lumMod val="75000"/>
                </a:schemeClr>
              </a:solidFill>
              <a:latin typeface="Calibri" pitchFamily="34" charset="0"/>
              <a:cs typeface="Calibri" pitchFamily="34" charset="0"/>
            </a:endParaRPr>
          </a:p>
          <a:p>
            <a:pPr>
              <a:lnSpc>
                <a:spcPct val="150000"/>
              </a:lnSpc>
              <a:spcBef>
                <a:spcPts val="0"/>
              </a:spcBef>
              <a:spcAft>
                <a:spcPts val="0"/>
              </a:spcAft>
            </a:pPr>
            <a:endParaRPr lang="nl-NL" sz="1800" i="1" kern="0" dirty="0">
              <a:solidFill>
                <a:schemeClr val="tx1">
                  <a:lumMod val="75000"/>
                </a:schemeClr>
              </a:solidFill>
              <a:latin typeface="Calibri" pitchFamily="34" charset="0"/>
              <a:cs typeface="Calibri" pitchFamily="34" charset="0"/>
            </a:endParaRPr>
          </a:p>
          <a:p>
            <a:pPr>
              <a:spcBef>
                <a:spcPts val="0"/>
              </a:spcBef>
              <a:spcAft>
                <a:spcPts val="600"/>
              </a:spcAft>
            </a:pPr>
            <a:endParaRPr lang="en-US" sz="1800" i="1" kern="0" dirty="0" smtClean="0">
              <a:latin typeface="Calibri" pitchFamily="34" charset="0"/>
              <a:cs typeface="Calibri" pitchFamily="34" charset="0"/>
            </a:endParaRPr>
          </a:p>
          <a:p>
            <a:pPr>
              <a:spcBef>
                <a:spcPts val="0"/>
              </a:spcBef>
              <a:spcAft>
                <a:spcPts val="600"/>
              </a:spcAft>
            </a:pPr>
            <a:endParaRPr lang="en-US" sz="1800" i="1" kern="0" dirty="0" smtClean="0">
              <a:latin typeface="Calibri" pitchFamily="34" charset="0"/>
              <a:cs typeface="Calibri" pitchFamily="34" charset="0"/>
            </a:endParaRPr>
          </a:p>
        </p:txBody>
      </p:sp>
      <p:sp>
        <p:nvSpPr>
          <p:cNvPr id="10" name="Rectangle 9"/>
          <p:cNvSpPr/>
          <p:nvPr/>
        </p:nvSpPr>
        <p:spPr>
          <a:xfrm>
            <a:off x="233368" y="572503"/>
            <a:ext cx="8756877" cy="369332"/>
          </a:xfrm>
          <a:prstGeom prst="rect">
            <a:avLst/>
          </a:prstGeom>
        </p:spPr>
        <p:txBody>
          <a:bodyPr wrap="square">
            <a:spAutoFit/>
          </a:bodyPr>
          <a:lstStyle/>
          <a:p>
            <a:r>
              <a:rPr lang="en-GB" dirty="0" smtClean="0">
                <a:solidFill>
                  <a:srgbClr val="007AC9"/>
                </a:solidFill>
                <a:latin typeface="Calibri" pitchFamily="34" charset="0"/>
                <a:cs typeface="Calibri" pitchFamily="34" charset="0"/>
              </a:rPr>
              <a:t>CUSTOMER: Food Plant  in Central </a:t>
            </a:r>
            <a:r>
              <a:rPr lang="en-GB" dirty="0" smtClean="0">
                <a:solidFill>
                  <a:srgbClr val="007AC9"/>
                </a:solidFill>
                <a:latin typeface="Calibri" pitchFamily="34" charset="0"/>
                <a:cs typeface="Calibri" pitchFamily="34" charset="0"/>
              </a:rPr>
              <a:t>Europe  </a:t>
            </a:r>
            <a:r>
              <a:rPr lang="en-GB" dirty="0">
                <a:solidFill>
                  <a:srgbClr val="007AC9"/>
                </a:solidFill>
                <a:latin typeface="Calibri" pitchFamily="34" charset="0"/>
                <a:cs typeface="Calibri" pitchFamily="34" charset="0"/>
              </a:rPr>
              <a:t>-  APPLICATION: </a:t>
            </a:r>
            <a:r>
              <a:rPr lang="en-GB" dirty="0" smtClean="0">
                <a:solidFill>
                  <a:srgbClr val="007AC9"/>
                </a:solidFill>
                <a:latin typeface="Calibri" pitchFamily="34" charset="0"/>
                <a:cs typeface="Calibri" pitchFamily="34" charset="0"/>
              </a:rPr>
              <a:t>Centrifuge</a:t>
            </a:r>
            <a:endParaRPr lang="en-US" dirty="0">
              <a:latin typeface="Calibri" pitchFamily="34" charset="0"/>
              <a:cs typeface="Calibri" pitchFamily="34" charset="0"/>
            </a:endParaRPr>
          </a:p>
        </p:txBody>
      </p:sp>
      <p:pic>
        <p:nvPicPr>
          <p:cNvPr id="12"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00898" y="1703250"/>
            <a:ext cx="855777" cy="73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9001" y="2584528"/>
            <a:ext cx="1016766" cy="836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20899" y="3676754"/>
            <a:ext cx="817253" cy="753845"/>
          </a:xfrm>
          <a:prstGeom prst="rect">
            <a:avLst/>
          </a:prstGeom>
        </p:spPr>
      </p:pic>
      <p:sp>
        <p:nvSpPr>
          <p:cNvPr id="17" name="TextBox 1"/>
          <p:cNvSpPr txBox="1">
            <a:spLocks noChangeArrowheads="1"/>
          </p:cNvSpPr>
          <p:nvPr/>
        </p:nvSpPr>
        <p:spPr bwMode="auto">
          <a:xfrm>
            <a:off x="215900" y="120254"/>
            <a:ext cx="8775700" cy="5847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sz="3200" dirty="0" smtClean="0">
                <a:solidFill>
                  <a:srgbClr val="007AC9"/>
                </a:solidFill>
                <a:latin typeface="Calibri" pitchFamily="34" charset="0"/>
                <a:cs typeface="Calibri" pitchFamily="34" charset="0"/>
              </a:rPr>
              <a:t>FLOCMASTER CASE HISTORY</a:t>
            </a:r>
            <a:endParaRPr lang="en-US" sz="3200" dirty="0">
              <a:solidFill>
                <a:srgbClr val="007AC9"/>
              </a:solidFill>
              <a:latin typeface="Calibri" pitchFamily="34" charset="0"/>
              <a:cs typeface="Calibri" pitchFamily="34" charset="0"/>
            </a:endParaRPr>
          </a:p>
        </p:txBody>
      </p:sp>
      <p:sp>
        <p:nvSpPr>
          <p:cNvPr id="18" name="Rectangle 17"/>
          <p:cNvSpPr/>
          <p:nvPr/>
        </p:nvSpPr>
        <p:spPr>
          <a:xfrm>
            <a:off x="4938550" y="4435614"/>
            <a:ext cx="3871691" cy="707886"/>
          </a:xfrm>
          <a:prstGeom prst="rect">
            <a:avLst/>
          </a:prstGeom>
        </p:spPr>
        <p:txBody>
          <a:bodyPr wrap="square">
            <a:spAutoFit/>
          </a:bodyPr>
          <a:lstStyle/>
          <a:p>
            <a:pPr>
              <a:spcAft>
                <a:spcPts val="1200"/>
              </a:spcAft>
            </a:pPr>
            <a:r>
              <a:rPr lang="en-US" sz="2000" b="1" kern="0" dirty="0">
                <a:solidFill>
                  <a:srgbClr val="007AC9"/>
                </a:solidFill>
                <a:latin typeface="Stencil" pitchFamily="82" charset="0"/>
                <a:cs typeface="Calibri" pitchFamily="34" charset="0"/>
              </a:rPr>
              <a:t>Total TCO savings </a:t>
            </a:r>
            <a:r>
              <a:rPr lang="en-US" sz="2000" b="1" kern="0" dirty="0" smtClean="0">
                <a:solidFill>
                  <a:srgbClr val="007AC9"/>
                </a:solidFill>
                <a:latin typeface="Stencil" pitchFamily="82" charset="0"/>
                <a:cs typeface="Calibri" pitchFamily="34" charset="0"/>
              </a:rPr>
              <a:t>(3 sites): €237,000 </a:t>
            </a:r>
            <a:r>
              <a:rPr lang="en-US" sz="2000" b="1" kern="0" dirty="0">
                <a:solidFill>
                  <a:srgbClr val="007AC9"/>
                </a:solidFill>
                <a:latin typeface="Stencil" pitchFamily="82" charset="0"/>
                <a:cs typeface="Calibri" pitchFamily="34" charset="0"/>
              </a:rPr>
              <a:t>per year</a:t>
            </a:r>
          </a:p>
        </p:txBody>
      </p:sp>
      <p:sp>
        <p:nvSpPr>
          <p:cNvPr id="19" name="Rectangle 2"/>
          <p:cNvSpPr txBox="1">
            <a:spLocks noChangeArrowheads="1"/>
          </p:cNvSpPr>
          <p:nvPr/>
        </p:nvSpPr>
        <p:spPr>
          <a:xfrm>
            <a:off x="215901" y="1143000"/>
            <a:ext cx="8928100" cy="362707"/>
          </a:xfrm>
          <a:prstGeom prst="rect">
            <a:avLst/>
          </a:prstGeom>
          <a:solidFill>
            <a:srgbClr val="007AC9"/>
          </a:solidFill>
        </p:spPr>
        <p:txBody>
          <a:bodyPr/>
          <a:lstStyle>
            <a:lvl1pPr algn="l" defTabSz="1023938" rtl="0" eaLnBrk="1" fontAlgn="base" hangingPunct="1">
              <a:spcBef>
                <a:spcPct val="0"/>
              </a:spcBef>
              <a:spcAft>
                <a:spcPct val="0"/>
              </a:spcAft>
              <a:defRPr sz="3600">
                <a:solidFill>
                  <a:srgbClr val="007AC9"/>
                </a:solidFill>
                <a:latin typeface="+mj-lt"/>
                <a:ea typeface="+mj-ea"/>
                <a:cs typeface="+mj-cs"/>
              </a:defRPr>
            </a:lvl1pPr>
            <a:lvl2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2pPr>
            <a:lvl3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3pPr>
            <a:lvl4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4pPr>
            <a:lvl5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5pPr>
            <a:lvl6pPr marL="4572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6pPr>
            <a:lvl7pPr marL="9144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7pPr>
            <a:lvl8pPr marL="13716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8pPr>
            <a:lvl9pPr marL="18288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9pPr>
          </a:lstStyle>
          <a:p>
            <a:pPr algn="ctr">
              <a:lnSpc>
                <a:spcPct val="90000"/>
              </a:lnSpc>
            </a:pPr>
            <a:r>
              <a:rPr lang="en-US" sz="2000" b="1" smtClean="0">
                <a:solidFill>
                  <a:schemeClr val="bg1"/>
                </a:solidFill>
                <a:latin typeface="Calibri" pitchFamily="34" charset="0"/>
                <a:cs typeface="Calibri" pitchFamily="34" charset="0"/>
              </a:rPr>
              <a:t>                                                                 eROI       Economic  and Environmental Results</a:t>
            </a:r>
          </a:p>
        </p:txBody>
      </p:sp>
      <p:sp>
        <p:nvSpPr>
          <p:cNvPr id="16"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20</a:t>
            </a:fld>
            <a:endParaRPr lang="en-US" dirty="0"/>
          </a:p>
        </p:txBody>
      </p:sp>
    </p:spTree>
    <p:extLst>
      <p:ext uri="{BB962C8B-B14F-4D97-AF65-F5344CB8AC3E}">
        <p14:creationId xmlns:p14="http://schemas.microsoft.com/office/powerpoint/2010/main" val="22686983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rot="10800000">
            <a:off x="4318150" y="1324654"/>
            <a:ext cx="4834088" cy="3818845"/>
          </a:xfrm>
          <a:prstGeom prst="rect">
            <a:avLst/>
          </a:prstGeom>
          <a:gradFill flip="none" rotWithShape="1">
            <a:gsLst>
              <a:gs pos="0">
                <a:srgbClr val="EAEAEA"/>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6" rIns="91349" bIns="45676" anchor="ctr"/>
          <a:lstStyle/>
          <a:p>
            <a:pPr algn="ctr">
              <a:defRPr/>
            </a:pPr>
            <a:endParaRPr lang="en-US" sz="2000">
              <a:latin typeface="Calibri" pitchFamily="34" charset="0"/>
              <a:cs typeface="Calibri" pitchFamily="34" charset="0"/>
            </a:endParaRPr>
          </a:p>
        </p:txBody>
      </p:sp>
      <p:sp>
        <p:nvSpPr>
          <p:cNvPr id="12" name="Content Placeholder 5"/>
          <p:cNvSpPr txBox="1">
            <a:spLocks/>
          </p:cNvSpPr>
          <p:nvPr/>
        </p:nvSpPr>
        <p:spPr>
          <a:xfrm>
            <a:off x="5105401" y="1371600"/>
            <a:ext cx="3799861" cy="3314700"/>
          </a:xfrm>
          <a:prstGeom prst="rect">
            <a:avLst/>
          </a:prstGeom>
        </p:spPr>
        <p:txBody>
          <a:bodyPr/>
          <a:lstStyle>
            <a:lvl1pPr marL="260350" indent="-260350" algn="l" defTabSz="1023938" rtl="0" fontAlgn="base">
              <a:lnSpc>
                <a:spcPct val="90000"/>
              </a:lnSpc>
              <a:spcBef>
                <a:spcPct val="50000"/>
              </a:spcBef>
              <a:spcAft>
                <a:spcPct val="20000"/>
              </a:spcAft>
              <a:buClr>
                <a:srgbClr val="007AC9"/>
              </a:buClr>
              <a:buSzPct val="70000"/>
              <a:buFont typeface="Wingdings 3" pitchFamily="18" charset="2"/>
              <a:buChar char="y"/>
              <a:defRPr sz="2400">
                <a:solidFill>
                  <a:srgbClr val="4D4F53"/>
                </a:solidFill>
                <a:latin typeface="+mn-lt"/>
                <a:ea typeface="+mn-ea"/>
                <a:cs typeface="+mn-cs"/>
              </a:defRPr>
            </a:lvl1pPr>
            <a:lvl2pPr marL="568325" indent="-179388" algn="l" defTabSz="1023938" rtl="0" fontAlgn="base">
              <a:lnSpc>
                <a:spcPct val="90000"/>
              </a:lnSpc>
              <a:spcBef>
                <a:spcPct val="0"/>
              </a:spcBef>
              <a:spcAft>
                <a:spcPct val="20000"/>
              </a:spcAft>
              <a:buClr>
                <a:srgbClr val="007AC9"/>
              </a:buClr>
              <a:buFont typeface="Wingdings" pitchFamily="2" charset="2"/>
              <a:buChar char="§"/>
              <a:defRPr sz="2000">
                <a:solidFill>
                  <a:srgbClr val="4D4F53"/>
                </a:solidFill>
                <a:latin typeface="+mn-lt"/>
                <a:ea typeface="+mn-ea"/>
                <a:cs typeface="+mn-cs"/>
              </a:defRPr>
            </a:lvl2pPr>
            <a:lvl3pPr marL="895350" indent="-196850" algn="l" defTabSz="1023938" rtl="0" fontAlgn="base">
              <a:lnSpc>
                <a:spcPct val="90000"/>
              </a:lnSpc>
              <a:spcBef>
                <a:spcPct val="15000"/>
              </a:spcBef>
              <a:spcAft>
                <a:spcPct val="0"/>
              </a:spcAft>
              <a:buClr>
                <a:srgbClr val="007AC9"/>
              </a:buClr>
              <a:buFont typeface="Arial" pitchFamily="34" charset="0"/>
              <a:buChar char="-"/>
              <a:defRPr sz="1700">
                <a:solidFill>
                  <a:srgbClr val="4D4F53"/>
                </a:solidFill>
                <a:latin typeface="+mn-lt"/>
                <a:ea typeface="+mn-ea"/>
                <a:cs typeface="+mn-cs"/>
              </a:defRPr>
            </a:lvl3pPr>
            <a:lvl4pPr marL="1220788" indent="-196850"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4pPr>
            <a:lvl5pPr marL="15446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5pPr>
            <a:lvl6pPr marL="20018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6pPr>
            <a:lvl7pPr marL="24590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7pPr>
            <a:lvl8pPr marL="29162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8pPr>
            <a:lvl9pPr marL="3373438" indent="-195263" algn="l" defTabSz="1023938" rtl="0" fontAlgn="base">
              <a:lnSpc>
                <a:spcPct val="90000"/>
              </a:lnSpc>
              <a:spcBef>
                <a:spcPct val="15000"/>
              </a:spcBef>
              <a:spcAft>
                <a:spcPct val="0"/>
              </a:spcAft>
              <a:buClr>
                <a:srgbClr val="007AC9"/>
              </a:buClr>
              <a:buFont typeface="Wingdings" pitchFamily="2" charset="2"/>
              <a:buChar char="§"/>
              <a:defRPr sz="1500">
                <a:solidFill>
                  <a:srgbClr val="4D4F53"/>
                </a:solidFill>
                <a:latin typeface="+mn-lt"/>
                <a:ea typeface="+mn-ea"/>
                <a:cs typeface="+mn-cs"/>
              </a:defRPr>
            </a:lvl9pPr>
          </a:lstStyle>
          <a:p>
            <a:pPr marL="0" indent="0">
              <a:lnSpc>
                <a:spcPct val="100000"/>
              </a:lnSpc>
              <a:spcBef>
                <a:spcPts val="0"/>
              </a:spcBef>
              <a:spcAft>
                <a:spcPts val="0"/>
              </a:spcAft>
              <a:buNone/>
            </a:pPr>
            <a:endParaRPr lang="en-US" sz="1800" i="1" dirty="0" smtClean="0">
              <a:latin typeface="Calibri" pitchFamily="34" charset="0"/>
              <a:cs typeface="Calibri" pitchFamily="34" charset="0"/>
            </a:endParaRPr>
          </a:p>
          <a:p>
            <a:pPr marL="0" indent="0">
              <a:lnSpc>
                <a:spcPct val="100000"/>
              </a:lnSpc>
              <a:spcBef>
                <a:spcPts val="0"/>
              </a:spcBef>
              <a:spcAft>
                <a:spcPts val="0"/>
              </a:spcAft>
              <a:buNone/>
            </a:pPr>
            <a:r>
              <a:rPr lang="en-US" sz="1600" i="1" dirty="0" smtClean="0">
                <a:latin typeface="Calibri" pitchFamily="34" charset="0"/>
                <a:cs typeface="Calibri" pitchFamily="34" charset="0"/>
              </a:rPr>
              <a:t>80% </a:t>
            </a:r>
            <a:r>
              <a:rPr lang="en-US" sz="1600" i="1" dirty="0">
                <a:latin typeface="Calibri" pitchFamily="34" charset="0"/>
                <a:cs typeface="Calibri" pitchFamily="34" charset="0"/>
              </a:rPr>
              <a:t>Reduction in </a:t>
            </a:r>
            <a:r>
              <a:rPr lang="en-US" sz="1600" i="1" dirty="0">
                <a:solidFill>
                  <a:srgbClr val="007AC9"/>
                </a:solidFill>
                <a:latin typeface="Calibri" pitchFamily="34" charset="0"/>
                <a:cs typeface="Calibri" pitchFamily="34" charset="0"/>
              </a:rPr>
              <a:t>fresh water </a:t>
            </a:r>
            <a:r>
              <a:rPr lang="en-US" sz="1600" i="1" dirty="0">
                <a:latin typeface="Calibri" pitchFamily="34" charset="0"/>
                <a:cs typeface="Calibri" pitchFamily="34" charset="0"/>
              </a:rPr>
              <a:t>demand  for polymer makeup lowering fresh water costs by </a:t>
            </a:r>
            <a:r>
              <a:rPr lang="en-US" sz="1600" i="1" dirty="0" smtClean="0">
                <a:latin typeface="Calibri" pitchFamily="34" charset="0"/>
                <a:cs typeface="Calibri" pitchFamily="34" charset="0"/>
              </a:rPr>
              <a:t>€6,000 </a:t>
            </a:r>
            <a:r>
              <a:rPr lang="en-US" sz="1600" i="1" dirty="0">
                <a:latin typeface="Calibri" pitchFamily="34" charset="0"/>
                <a:cs typeface="Calibri" pitchFamily="34" charset="0"/>
              </a:rPr>
              <a:t>per </a:t>
            </a:r>
            <a:r>
              <a:rPr lang="en-US" sz="1600" i="1" dirty="0" smtClean="0">
                <a:latin typeface="Calibri" pitchFamily="34" charset="0"/>
                <a:cs typeface="Calibri" pitchFamily="34" charset="0"/>
              </a:rPr>
              <a:t>year</a:t>
            </a:r>
          </a:p>
          <a:p>
            <a:pPr marL="0" indent="0">
              <a:buNone/>
            </a:pPr>
            <a:r>
              <a:rPr lang="en-US" sz="1600" i="1" dirty="0">
                <a:latin typeface="Calibri" pitchFamily="34" charset="0"/>
                <a:cs typeface="Calibri" pitchFamily="34" charset="0"/>
              </a:rPr>
              <a:t>Reduction in </a:t>
            </a:r>
            <a:r>
              <a:rPr lang="en-US" sz="1600" i="1" dirty="0">
                <a:solidFill>
                  <a:srgbClr val="007AC9"/>
                </a:solidFill>
                <a:latin typeface="Calibri" pitchFamily="34" charset="0"/>
                <a:cs typeface="Calibri" pitchFamily="34" charset="0"/>
              </a:rPr>
              <a:t>consumables</a:t>
            </a:r>
            <a:r>
              <a:rPr lang="en-US" sz="1600" i="1" dirty="0">
                <a:latin typeface="Calibri" pitchFamily="34" charset="0"/>
                <a:cs typeface="Calibri" pitchFamily="34" charset="0"/>
              </a:rPr>
              <a:t> up to </a:t>
            </a:r>
            <a:r>
              <a:rPr lang="en-US" sz="1600" i="1" dirty="0" smtClean="0">
                <a:latin typeface="Calibri" pitchFamily="34" charset="0"/>
                <a:cs typeface="Calibri" pitchFamily="34" charset="0"/>
              </a:rPr>
              <a:t>27% lowering treatment costs by </a:t>
            </a:r>
            <a:r>
              <a:rPr lang="en-US" sz="1600" i="1" dirty="0">
                <a:latin typeface="Calibri" pitchFamily="34" charset="0"/>
                <a:cs typeface="Calibri" pitchFamily="34" charset="0"/>
              </a:rPr>
              <a:t>€</a:t>
            </a:r>
            <a:r>
              <a:rPr lang="en-US" sz="1600" i="1" dirty="0" smtClean="0">
                <a:latin typeface="Calibri" pitchFamily="34" charset="0"/>
                <a:cs typeface="Calibri" pitchFamily="34" charset="0"/>
              </a:rPr>
              <a:t>60,000 per year</a:t>
            </a:r>
            <a:endParaRPr lang="nl-NL" sz="1600" i="1" kern="0" dirty="0">
              <a:solidFill>
                <a:schemeClr val="tx1">
                  <a:lumMod val="75000"/>
                </a:schemeClr>
              </a:solidFill>
              <a:latin typeface="Calibri" pitchFamily="34" charset="0"/>
              <a:cs typeface="Calibri" pitchFamily="34" charset="0"/>
            </a:endParaRPr>
          </a:p>
          <a:p>
            <a:pPr marL="0" indent="0">
              <a:buNone/>
            </a:pPr>
            <a:r>
              <a:rPr lang="en-US" sz="1600" i="1" dirty="0" smtClean="0">
                <a:latin typeface="Calibri" pitchFamily="34" charset="0"/>
                <a:cs typeface="Calibri" pitchFamily="34" charset="0"/>
              </a:rPr>
              <a:t>11% decrease in </a:t>
            </a:r>
            <a:r>
              <a:rPr lang="en-US" sz="1600" i="1" dirty="0">
                <a:latin typeface="Calibri" pitchFamily="34" charset="0"/>
                <a:cs typeface="Calibri" pitchFamily="34" charset="0"/>
              </a:rPr>
              <a:t>sludge </a:t>
            </a:r>
            <a:r>
              <a:rPr lang="en-US" sz="1600" i="1" dirty="0" smtClean="0">
                <a:latin typeface="Calibri" pitchFamily="34" charset="0"/>
                <a:cs typeface="Calibri" pitchFamily="34" charset="0"/>
              </a:rPr>
              <a:t>volume produced, </a:t>
            </a:r>
            <a:r>
              <a:rPr lang="en-US" sz="1600" i="1" dirty="0">
                <a:latin typeface="Calibri" pitchFamily="34" charset="0"/>
                <a:cs typeface="Calibri" pitchFamily="34" charset="0"/>
              </a:rPr>
              <a:t>reducing off-site </a:t>
            </a:r>
            <a:r>
              <a:rPr lang="en-US" sz="1600" i="1" dirty="0" smtClean="0">
                <a:solidFill>
                  <a:srgbClr val="007AC9"/>
                </a:solidFill>
                <a:latin typeface="Calibri" pitchFamily="34" charset="0"/>
                <a:cs typeface="Calibri" pitchFamily="34" charset="0"/>
              </a:rPr>
              <a:t>disposal </a:t>
            </a:r>
            <a:r>
              <a:rPr lang="en-US" sz="1600" i="1" dirty="0">
                <a:solidFill>
                  <a:srgbClr val="007AC9"/>
                </a:solidFill>
                <a:latin typeface="Calibri" pitchFamily="34" charset="0"/>
                <a:cs typeface="Calibri" pitchFamily="34" charset="0"/>
              </a:rPr>
              <a:t>costs </a:t>
            </a:r>
            <a:r>
              <a:rPr lang="en-US" sz="1600" i="1" dirty="0">
                <a:latin typeface="Calibri" pitchFamily="34" charset="0"/>
                <a:cs typeface="Calibri" pitchFamily="34" charset="0"/>
              </a:rPr>
              <a:t>and also associated trucking operations and emissions by  </a:t>
            </a:r>
            <a:r>
              <a:rPr lang="en-US" sz="1600" i="1" dirty="0" smtClean="0">
                <a:latin typeface="Calibri" pitchFamily="34" charset="0"/>
                <a:cs typeface="Calibri" pitchFamily="34" charset="0"/>
              </a:rPr>
              <a:t>€30,000 </a:t>
            </a:r>
            <a:r>
              <a:rPr lang="en-US" sz="1600" i="1" dirty="0">
                <a:latin typeface="Calibri" pitchFamily="34" charset="0"/>
                <a:cs typeface="Calibri" pitchFamily="34" charset="0"/>
              </a:rPr>
              <a:t>per year</a:t>
            </a:r>
            <a:r>
              <a:rPr lang="en-US" sz="1600" i="1" dirty="0" smtClean="0">
                <a:latin typeface="Calibri" pitchFamily="34" charset="0"/>
                <a:cs typeface="Calibri" pitchFamily="34" charset="0"/>
              </a:rPr>
              <a:t>.</a:t>
            </a:r>
          </a:p>
          <a:p>
            <a:pPr marL="0" indent="0">
              <a:buNone/>
            </a:pPr>
            <a:r>
              <a:rPr lang="en-US" sz="1600" i="1" dirty="0" smtClean="0">
                <a:latin typeface="Calibri" pitchFamily="34" charset="0"/>
                <a:cs typeface="Calibri" pitchFamily="34" charset="0"/>
              </a:rPr>
              <a:t> </a:t>
            </a:r>
          </a:p>
          <a:p>
            <a:pPr marL="0" indent="0">
              <a:lnSpc>
                <a:spcPct val="150000"/>
              </a:lnSpc>
              <a:spcBef>
                <a:spcPts val="0"/>
              </a:spcBef>
              <a:spcAft>
                <a:spcPts val="0"/>
              </a:spcAft>
              <a:buNone/>
            </a:pPr>
            <a:endParaRPr lang="en-US" sz="1800" i="1" kern="0" dirty="0" smtClean="0">
              <a:latin typeface="Calibri" pitchFamily="34" charset="0"/>
              <a:cs typeface="Calibri" pitchFamily="34" charset="0"/>
            </a:endParaRPr>
          </a:p>
          <a:p>
            <a:pPr>
              <a:spcBef>
                <a:spcPts val="0"/>
              </a:spcBef>
              <a:spcAft>
                <a:spcPts val="600"/>
              </a:spcAft>
            </a:pPr>
            <a:endParaRPr lang="en-US" sz="1600" i="1" kern="0" dirty="0" smtClean="0">
              <a:latin typeface="Calibri" pitchFamily="34" charset="0"/>
              <a:cs typeface="Calibri" pitchFamily="34" charset="0"/>
            </a:endParaRPr>
          </a:p>
        </p:txBody>
      </p:sp>
      <p:sp>
        <p:nvSpPr>
          <p:cNvPr id="13" name="Rectangle 12"/>
          <p:cNvSpPr/>
          <p:nvPr/>
        </p:nvSpPr>
        <p:spPr>
          <a:xfrm>
            <a:off x="228600" y="578154"/>
            <a:ext cx="8691643" cy="369332"/>
          </a:xfrm>
          <a:prstGeom prst="rect">
            <a:avLst/>
          </a:prstGeom>
        </p:spPr>
        <p:txBody>
          <a:bodyPr wrap="square">
            <a:spAutoFit/>
          </a:bodyPr>
          <a:lstStyle/>
          <a:p>
            <a:r>
              <a:rPr lang="en-GB" dirty="0" smtClean="0">
                <a:solidFill>
                  <a:srgbClr val="007AC9"/>
                </a:solidFill>
                <a:latin typeface="Calibri" pitchFamily="34" charset="0"/>
                <a:cs typeface="Calibri" pitchFamily="34" charset="0"/>
              </a:rPr>
              <a:t>CUSTOMER: Waste to Energy Power Plant,  Central </a:t>
            </a:r>
            <a:r>
              <a:rPr lang="en-GB" dirty="0" smtClean="0">
                <a:solidFill>
                  <a:srgbClr val="007AC9"/>
                </a:solidFill>
                <a:latin typeface="Calibri" pitchFamily="34" charset="0"/>
                <a:cs typeface="Calibri" pitchFamily="34" charset="0"/>
              </a:rPr>
              <a:t>Europe  -  APPLICATION</a:t>
            </a:r>
            <a:r>
              <a:rPr lang="en-GB" dirty="0" smtClean="0">
                <a:solidFill>
                  <a:srgbClr val="007AC9"/>
                </a:solidFill>
                <a:latin typeface="Calibri" pitchFamily="34" charset="0"/>
                <a:cs typeface="Calibri" pitchFamily="34" charset="0"/>
              </a:rPr>
              <a:t>: Centrifuge</a:t>
            </a:r>
            <a:endParaRPr lang="en-US" dirty="0">
              <a:latin typeface="Calibri" pitchFamily="34" charset="0"/>
              <a:cs typeface="Calibri" pitchFamily="34" charset="0"/>
            </a:endParaRPr>
          </a:p>
        </p:txBody>
      </p:sp>
      <p:pic>
        <p:nvPicPr>
          <p:cNvPr id="15" name="Picture 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4298" y="1716129"/>
            <a:ext cx="855777" cy="73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757400"/>
            <a:ext cx="1016766" cy="836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rot="20553031">
            <a:off x="6320859" y="4183983"/>
            <a:ext cx="2784537" cy="684803"/>
          </a:xfrm>
          <a:prstGeom prst="rect">
            <a:avLst/>
          </a:prstGeom>
        </p:spPr>
        <p:txBody>
          <a:bodyPr wrap="square">
            <a:spAutoFit/>
          </a:bodyPr>
          <a:lstStyle/>
          <a:p>
            <a:pPr>
              <a:spcAft>
                <a:spcPts val="1200"/>
              </a:spcAft>
            </a:pPr>
            <a:r>
              <a:rPr lang="en-US" b="1" kern="0" dirty="0">
                <a:solidFill>
                  <a:srgbClr val="007AC9"/>
                </a:solidFill>
                <a:latin typeface="Stencil" pitchFamily="82" charset="0"/>
                <a:cs typeface="Calibri" pitchFamily="34" charset="0"/>
              </a:rPr>
              <a:t>Total TCO savings </a:t>
            </a:r>
            <a:r>
              <a:rPr lang="en-US" b="1" kern="0" dirty="0" smtClean="0">
                <a:solidFill>
                  <a:srgbClr val="007AC9"/>
                </a:solidFill>
                <a:latin typeface="Stencil" pitchFamily="82" charset="0"/>
                <a:cs typeface="Calibri" pitchFamily="34" charset="0"/>
              </a:rPr>
              <a:t>: </a:t>
            </a:r>
            <a:endParaRPr lang="en-US" b="1" kern="0" dirty="0" smtClean="0">
              <a:solidFill>
                <a:srgbClr val="007AC9"/>
              </a:solidFill>
              <a:latin typeface="Stencil" pitchFamily="82" charset="0"/>
              <a:cs typeface="Calibri" pitchFamily="34" charset="0"/>
            </a:endParaRPr>
          </a:p>
          <a:p>
            <a:pPr>
              <a:lnSpc>
                <a:spcPct val="50000"/>
              </a:lnSpc>
              <a:spcAft>
                <a:spcPts val="1200"/>
              </a:spcAft>
            </a:pPr>
            <a:r>
              <a:rPr lang="en-US" b="1" kern="0" dirty="0" smtClean="0">
                <a:solidFill>
                  <a:srgbClr val="007AC9"/>
                </a:solidFill>
                <a:latin typeface="Stencil" pitchFamily="82" charset="0"/>
                <a:cs typeface="Calibri" pitchFamily="34" charset="0"/>
              </a:rPr>
              <a:t>€</a:t>
            </a:r>
            <a:r>
              <a:rPr lang="en-US" b="1" kern="0" dirty="0" smtClean="0">
                <a:solidFill>
                  <a:srgbClr val="007AC9"/>
                </a:solidFill>
                <a:latin typeface="Stencil" pitchFamily="82" charset="0"/>
                <a:cs typeface="Calibri" pitchFamily="34" charset="0"/>
              </a:rPr>
              <a:t>96,000 </a:t>
            </a:r>
            <a:r>
              <a:rPr lang="en-US" b="1" kern="0" dirty="0">
                <a:solidFill>
                  <a:srgbClr val="007AC9"/>
                </a:solidFill>
                <a:latin typeface="Stencil" pitchFamily="82" charset="0"/>
                <a:cs typeface="Calibri" pitchFamily="34" charset="0"/>
              </a:rPr>
              <a:t>per year</a:t>
            </a:r>
          </a:p>
        </p:txBody>
      </p:sp>
      <p:sp>
        <p:nvSpPr>
          <p:cNvPr id="17" name="Rectangle 2"/>
          <p:cNvSpPr txBox="1">
            <a:spLocks noChangeArrowheads="1"/>
          </p:cNvSpPr>
          <p:nvPr/>
        </p:nvSpPr>
        <p:spPr>
          <a:xfrm>
            <a:off x="215901" y="1143000"/>
            <a:ext cx="8928100" cy="362707"/>
          </a:xfrm>
          <a:prstGeom prst="rect">
            <a:avLst/>
          </a:prstGeom>
          <a:solidFill>
            <a:srgbClr val="007AC9"/>
          </a:solidFill>
        </p:spPr>
        <p:txBody>
          <a:bodyPr/>
          <a:lstStyle>
            <a:lvl1pPr algn="l" defTabSz="1023938" rtl="0" eaLnBrk="1" fontAlgn="base" hangingPunct="1">
              <a:spcBef>
                <a:spcPct val="0"/>
              </a:spcBef>
              <a:spcAft>
                <a:spcPct val="0"/>
              </a:spcAft>
              <a:defRPr sz="3600">
                <a:solidFill>
                  <a:srgbClr val="007AC9"/>
                </a:solidFill>
                <a:latin typeface="+mj-lt"/>
                <a:ea typeface="+mj-ea"/>
                <a:cs typeface="+mj-cs"/>
              </a:defRPr>
            </a:lvl1pPr>
            <a:lvl2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2pPr>
            <a:lvl3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3pPr>
            <a:lvl4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4pPr>
            <a:lvl5pPr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5pPr>
            <a:lvl6pPr marL="4572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6pPr>
            <a:lvl7pPr marL="9144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7pPr>
            <a:lvl8pPr marL="13716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8pPr>
            <a:lvl9pPr marL="1828800" algn="l" defTabSz="1023938" rtl="0" eaLnBrk="1" fontAlgn="base" hangingPunct="1">
              <a:spcBef>
                <a:spcPct val="0"/>
              </a:spcBef>
              <a:spcAft>
                <a:spcPct val="0"/>
              </a:spcAft>
              <a:defRPr sz="3600">
                <a:solidFill>
                  <a:srgbClr val="007AC9"/>
                </a:solidFill>
                <a:latin typeface="Arial" pitchFamily="34" charset="0"/>
                <a:ea typeface="ＭＳ Ｐゴシック" pitchFamily="34" charset="-128"/>
                <a:cs typeface="Arial" pitchFamily="34" charset="0"/>
              </a:defRPr>
            </a:lvl9pPr>
          </a:lstStyle>
          <a:p>
            <a:pPr algn="ctr">
              <a:lnSpc>
                <a:spcPct val="90000"/>
              </a:lnSpc>
            </a:pPr>
            <a:r>
              <a:rPr lang="en-US" sz="2000" b="1" smtClean="0">
                <a:solidFill>
                  <a:schemeClr val="bg1"/>
                </a:solidFill>
                <a:latin typeface="Calibri" pitchFamily="34" charset="0"/>
                <a:cs typeface="Calibri" pitchFamily="34" charset="0"/>
              </a:rPr>
              <a:t>                                                                 eROI       Economic  and Environmental Results</a:t>
            </a:r>
          </a:p>
        </p:txBody>
      </p:sp>
      <p:pic>
        <p:nvPicPr>
          <p:cNvPr id="2050" name="Picture 2" descr="F:\Etienne's FLOCMASTER files June 2013\Flocmaster-Heleen\Prospects\Orgaworld\pics\P1060345 Polymer buffertan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1" y="1488897"/>
            <a:ext cx="3131491" cy="150236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Etienne's FLOCMASTER files June 2013\Flocmaster-Heleen\Prospects\Orgaworld\pics\P106032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2" y="2923464"/>
            <a:ext cx="3131490" cy="162027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
          <p:cNvSpPr txBox="1">
            <a:spLocks noChangeArrowheads="1"/>
          </p:cNvSpPr>
          <p:nvPr/>
        </p:nvSpPr>
        <p:spPr bwMode="auto">
          <a:xfrm>
            <a:off x="215900" y="120254"/>
            <a:ext cx="8775700" cy="5847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sz="3200" dirty="0" smtClean="0">
                <a:solidFill>
                  <a:srgbClr val="007AC9"/>
                </a:solidFill>
                <a:latin typeface="Calibri" pitchFamily="34" charset="0"/>
                <a:cs typeface="Calibri" pitchFamily="34" charset="0"/>
              </a:rPr>
              <a:t>FLOCMASTER CASE HISTORY</a:t>
            </a:r>
            <a:endParaRPr lang="en-US" sz="3200" dirty="0">
              <a:solidFill>
                <a:srgbClr val="007AC9"/>
              </a:solidFill>
              <a:latin typeface="Calibri" pitchFamily="34" charset="0"/>
              <a:cs typeface="Calibri" pitchFamily="34" charset="0"/>
            </a:endParaRPr>
          </a:p>
        </p:txBody>
      </p:sp>
      <p:sp>
        <p:nvSpPr>
          <p:cNvPr id="19"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21</a:t>
            </a:fld>
            <a:endParaRPr lang="en-US" dirty="0"/>
          </a:p>
        </p:txBody>
      </p:sp>
    </p:spTree>
    <p:extLst>
      <p:ext uri="{BB962C8B-B14F-4D97-AF65-F5344CB8AC3E}">
        <p14:creationId xmlns:p14="http://schemas.microsoft.com/office/powerpoint/2010/main" val="2940814018"/>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858000" y="4835129"/>
            <a:ext cx="2133600" cy="273844"/>
          </a:xfrm>
          <a:prstGeom prst="rect">
            <a:avLst/>
          </a:prstGeom>
        </p:spPr>
        <p:txBody>
          <a:bodyPr/>
          <a:lstStyle/>
          <a:p>
            <a:pPr>
              <a:defRPr/>
            </a:pPr>
            <a:fld id="{3653919E-022D-472F-88AC-E52499BA4679}" type="slidenum">
              <a:rPr lang="en-US" smtClean="0"/>
              <a:pPr>
                <a:defRPr/>
              </a:pPr>
              <a:t>22</a:t>
            </a:fld>
            <a:endParaRPr lang="en-US"/>
          </a:p>
        </p:txBody>
      </p:sp>
      <p:sp>
        <p:nvSpPr>
          <p:cNvPr id="5" name="Round Diagonal Corner Rectangle 4"/>
          <p:cNvSpPr/>
          <p:nvPr/>
        </p:nvSpPr>
        <p:spPr>
          <a:xfrm flipH="1">
            <a:off x="87026" y="739964"/>
            <a:ext cx="4693104" cy="3859811"/>
          </a:xfrm>
          <a:prstGeom prst="round2DiagRect">
            <a:avLst/>
          </a:prstGeom>
          <a:solidFill>
            <a:schemeClr val="accent3">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45720" tIns="22860" rIns="45720" bIns="22860" anchor="ctr"/>
          <a:lstStyle>
            <a:lvl1pPr>
              <a:defRPr>
                <a:solidFill>
                  <a:schemeClr val="tx1"/>
                </a:solidFill>
                <a:latin typeface="Candara" pitchFamily="34" charset="0"/>
              </a:defRPr>
            </a:lvl1pPr>
            <a:lvl2pPr marL="742950" indent="-285750">
              <a:defRPr>
                <a:solidFill>
                  <a:schemeClr val="tx1"/>
                </a:solidFill>
                <a:latin typeface="Candara" pitchFamily="34" charset="0"/>
              </a:defRPr>
            </a:lvl2pPr>
            <a:lvl3pPr marL="1143000" indent="-228600">
              <a:defRPr>
                <a:solidFill>
                  <a:schemeClr val="tx1"/>
                </a:solidFill>
                <a:latin typeface="Candara" pitchFamily="34" charset="0"/>
              </a:defRPr>
            </a:lvl3pPr>
            <a:lvl4pPr marL="1600200" indent="-228600">
              <a:defRPr>
                <a:solidFill>
                  <a:schemeClr val="tx1"/>
                </a:solidFill>
                <a:latin typeface="Candara" pitchFamily="34" charset="0"/>
              </a:defRPr>
            </a:lvl4pPr>
            <a:lvl5pPr marL="2057400" indent="-228600">
              <a:defRPr>
                <a:solidFill>
                  <a:schemeClr val="tx1"/>
                </a:solidFill>
                <a:latin typeface="Candara" pitchFamily="34" charset="0"/>
              </a:defRPr>
            </a:lvl5pPr>
            <a:lvl6pPr marL="2514600" indent="-228600" fontAlgn="base">
              <a:spcBef>
                <a:spcPct val="0"/>
              </a:spcBef>
              <a:spcAft>
                <a:spcPct val="0"/>
              </a:spcAft>
              <a:defRPr>
                <a:solidFill>
                  <a:schemeClr val="tx1"/>
                </a:solidFill>
                <a:latin typeface="Candara" pitchFamily="34" charset="0"/>
              </a:defRPr>
            </a:lvl6pPr>
            <a:lvl7pPr marL="2971800" indent="-228600" fontAlgn="base">
              <a:spcBef>
                <a:spcPct val="0"/>
              </a:spcBef>
              <a:spcAft>
                <a:spcPct val="0"/>
              </a:spcAft>
              <a:defRPr>
                <a:solidFill>
                  <a:schemeClr val="tx1"/>
                </a:solidFill>
                <a:latin typeface="Candara" pitchFamily="34" charset="0"/>
              </a:defRPr>
            </a:lvl7pPr>
            <a:lvl8pPr marL="3429000" indent="-228600" fontAlgn="base">
              <a:spcBef>
                <a:spcPct val="0"/>
              </a:spcBef>
              <a:spcAft>
                <a:spcPct val="0"/>
              </a:spcAft>
              <a:defRPr>
                <a:solidFill>
                  <a:schemeClr val="tx1"/>
                </a:solidFill>
                <a:latin typeface="Candara" pitchFamily="34" charset="0"/>
              </a:defRPr>
            </a:lvl8pPr>
            <a:lvl9pPr marL="3886200" indent="-228600" fontAlgn="base">
              <a:spcBef>
                <a:spcPct val="0"/>
              </a:spcBef>
              <a:spcAft>
                <a:spcPct val="0"/>
              </a:spcAft>
              <a:defRPr>
                <a:solidFill>
                  <a:schemeClr val="tx1"/>
                </a:solidFill>
                <a:latin typeface="Candara" pitchFamily="34" charset="0"/>
              </a:defRPr>
            </a:lvl9pPr>
          </a:lstStyle>
          <a:p>
            <a:pPr algn="ctr" fontAlgn="auto">
              <a:spcBef>
                <a:spcPts val="0"/>
              </a:spcBef>
              <a:spcAft>
                <a:spcPts val="0"/>
              </a:spcAft>
              <a:defRPr/>
            </a:pPr>
            <a:endParaRPr lang="en-US" dirty="0" smtClean="0">
              <a:solidFill>
                <a:srgbClr val="FFFFFF"/>
              </a:solidFill>
            </a:endParaRPr>
          </a:p>
        </p:txBody>
      </p:sp>
      <p:cxnSp>
        <p:nvCxnSpPr>
          <p:cNvPr id="6" name="Straight Connector 5"/>
          <p:cNvCxnSpPr/>
          <p:nvPr/>
        </p:nvCxnSpPr>
        <p:spPr>
          <a:xfrm>
            <a:off x="570016" y="1219941"/>
            <a:ext cx="4020109" cy="9999"/>
          </a:xfrm>
          <a:prstGeom prst="line">
            <a:avLst/>
          </a:prstGeom>
        </p:spPr>
        <p:style>
          <a:lnRef idx="2">
            <a:schemeClr val="accent1"/>
          </a:lnRef>
          <a:fillRef idx="0">
            <a:schemeClr val="accent1"/>
          </a:fillRef>
          <a:effectRef idx="1">
            <a:schemeClr val="accent1"/>
          </a:effectRef>
          <a:fontRef idx="minor">
            <a:schemeClr val="tx1"/>
          </a:fontRef>
        </p:style>
      </p:cxnSp>
      <p:sp>
        <p:nvSpPr>
          <p:cNvPr id="17414" name="Rectangle 12"/>
          <p:cNvSpPr>
            <a:spLocks noChangeArrowheads="1"/>
          </p:cNvSpPr>
          <p:nvPr/>
        </p:nvSpPr>
        <p:spPr bwMode="auto">
          <a:xfrm>
            <a:off x="504198" y="1253002"/>
            <a:ext cx="4064000" cy="3362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p>
            <a:pPr>
              <a:spcBef>
                <a:spcPts val="1200"/>
              </a:spcBef>
              <a:spcAft>
                <a:spcPts val="300"/>
              </a:spcAft>
              <a:tabLst>
                <a:tab pos="1071563" algn="l"/>
              </a:tabLst>
            </a:pPr>
            <a:r>
              <a:rPr lang="nl-NL" sz="1100" b="1" dirty="0">
                <a:solidFill>
                  <a:srgbClr val="4D4E53"/>
                </a:solidFill>
              </a:rPr>
              <a:t>Plant: </a:t>
            </a:r>
            <a:r>
              <a:rPr lang="nl-NL" sz="1100" dirty="0" smtClean="0">
                <a:solidFill>
                  <a:srgbClr val="4D4E53"/>
                </a:solidFill>
              </a:rPr>
              <a:t>	</a:t>
            </a:r>
            <a:r>
              <a:rPr lang="en-GB" sz="1100" dirty="0">
                <a:solidFill>
                  <a:schemeClr val="tx1"/>
                </a:solidFill>
              </a:rPr>
              <a:t> </a:t>
            </a:r>
            <a:r>
              <a:rPr lang="en-GB" sz="1100" dirty="0" smtClean="0"/>
              <a:t>Paper Mill – Mexico – </a:t>
            </a:r>
            <a:r>
              <a:rPr lang="en-GB" sz="1100" b="1" dirty="0" smtClean="0"/>
              <a:t>ongoing trial</a:t>
            </a:r>
            <a:endParaRPr lang="en-GB" sz="1100" b="1" dirty="0" smtClean="0">
              <a:solidFill>
                <a:srgbClr val="4D4E53"/>
              </a:solidFill>
            </a:endParaRPr>
          </a:p>
          <a:p>
            <a:pPr>
              <a:spcBef>
                <a:spcPts val="300"/>
              </a:spcBef>
              <a:spcAft>
                <a:spcPts val="300"/>
              </a:spcAft>
              <a:tabLst>
                <a:tab pos="1071563" algn="l"/>
              </a:tabLst>
            </a:pPr>
            <a:r>
              <a:rPr lang="en-GB" sz="1100" b="1" dirty="0" smtClean="0">
                <a:solidFill>
                  <a:srgbClr val="4D4E53"/>
                </a:solidFill>
              </a:rPr>
              <a:t>Background: 	</a:t>
            </a:r>
            <a:r>
              <a:rPr lang="en-GB" sz="1100" dirty="0" smtClean="0">
                <a:solidFill>
                  <a:srgbClr val="4D4E53"/>
                </a:solidFill>
              </a:rPr>
              <a:t>Sludge Dewatering Application</a:t>
            </a:r>
          </a:p>
          <a:p>
            <a:pPr>
              <a:spcBef>
                <a:spcPts val="300"/>
              </a:spcBef>
              <a:spcAft>
                <a:spcPts val="300"/>
              </a:spcAft>
              <a:tabLst>
                <a:tab pos="1071563" algn="l"/>
              </a:tabLst>
            </a:pPr>
            <a:r>
              <a:rPr lang="en-GB" sz="1100" b="1" dirty="0" smtClean="0">
                <a:solidFill>
                  <a:srgbClr val="4D4E53"/>
                </a:solidFill>
              </a:rPr>
              <a:t>Situation</a:t>
            </a:r>
            <a:r>
              <a:rPr lang="en-GB" sz="1100" b="1" dirty="0">
                <a:solidFill>
                  <a:srgbClr val="4D4E53"/>
                </a:solidFill>
              </a:rPr>
              <a:t>: </a:t>
            </a:r>
          </a:p>
          <a:p>
            <a:pPr marL="228600" lvl="1" indent="0">
              <a:spcBef>
                <a:spcPts val="0"/>
              </a:spcBef>
              <a:spcAft>
                <a:spcPts val="0"/>
              </a:spcAft>
              <a:tabLst>
                <a:tab pos="1071563" algn="l"/>
              </a:tabLst>
            </a:pPr>
            <a:r>
              <a:rPr lang="en-US" sz="1100" dirty="0" smtClean="0">
                <a:solidFill>
                  <a:srgbClr val="4D4E53"/>
                </a:solidFill>
              </a:rPr>
              <a:t>Capacity of  dewatering system has been a bottle neck of production due poor sludge conditioning at GBTs. In the essence of water scarcity, a water conservation plan is in place to support investments at the WWTP. </a:t>
            </a:r>
          </a:p>
          <a:p>
            <a:pPr marL="1071563" indent="-1071563">
              <a:spcBef>
                <a:spcPts val="300"/>
              </a:spcBef>
              <a:spcAft>
                <a:spcPts val="0"/>
              </a:spcAft>
              <a:tabLst>
                <a:tab pos="1071563" algn="l"/>
              </a:tabLst>
            </a:pPr>
            <a:r>
              <a:rPr lang="nl-NL" sz="1100" b="1" dirty="0" smtClean="0">
                <a:solidFill>
                  <a:srgbClr val="4D4E53"/>
                </a:solidFill>
              </a:rPr>
              <a:t>Application: </a:t>
            </a:r>
            <a:r>
              <a:rPr lang="nl-NL" sz="1100" dirty="0" smtClean="0">
                <a:solidFill>
                  <a:srgbClr val="4D4E53"/>
                </a:solidFill>
              </a:rPr>
              <a:t>	Nalco</a:t>
            </a:r>
            <a:r>
              <a:rPr lang="en-US" sz="1100" dirty="0" smtClean="0">
                <a:solidFill>
                  <a:srgbClr val="4D4E53"/>
                </a:solidFill>
              </a:rPr>
              <a:t> Flocmaster technology</a:t>
            </a:r>
            <a:endParaRPr lang="nl-NL" sz="1100" dirty="0" smtClean="0">
              <a:solidFill>
                <a:srgbClr val="4D4E53"/>
              </a:solidFill>
            </a:endParaRPr>
          </a:p>
          <a:p>
            <a:pPr marL="400050" indent="-400050" algn="just">
              <a:spcBef>
                <a:spcPts val="0"/>
              </a:spcBef>
              <a:spcAft>
                <a:spcPts val="0"/>
              </a:spcAft>
              <a:tabLst>
                <a:tab pos="1071563" algn="l"/>
              </a:tabLst>
            </a:pPr>
            <a:r>
              <a:rPr lang="nl-NL" sz="1100" b="1" dirty="0" smtClean="0">
                <a:solidFill>
                  <a:srgbClr val="4D4E53"/>
                </a:solidFill>
              </a:rPr>
              <a:t>e</a:t>
            </a:r>
            <a:r>
              <a:rPr lang="nl-NL" sz="1100" b="1" baseline="30000" dirty="0" smtClean="0">
                <a:solidFill>
                  <a:srgbClr val="4D4E53"/>
                </a:solidFill>
              </a:rPr>
              <a:t>ROI</a:t>
            </a:r>
            <a:r>
              <a:rPr lang="nl-NL" sz="1100" b="1" dirty="0">
                <a:solidFill>
                  <a:srgbClr val="4D4E53"/>
                </a:solidFill>
              </a:rPr>
              <a:t>:  </a:t>
            </a:r>
            <a:endParaRPr lang="nl-NL" sz="1100" b="1" dirty="0" smtClean="0">
              <a:solidFill>
                <a:srgbClr val="4D4E53"/>
              </a:solidFill>
            </a:endParaRPr>
          </a:p>
          <a:p>
            <a:pPr marL="447675" lvl="1" indent="-228600" algn="just">
              <a:spcBef>
                <a:spcPts val="0"/>
              </a:spcBef>
              <a:spcAft>
                <a:spcPts val="300"/>
              </a:spcAft>
              <a:buAutoNum type="arabicPeriod"/>
              <a:tabLst>
                <a:tab pos="1071563" algn="l"/>
              </a:tabLst>
            </a:pPr>
            <a:r>
              <a:rPr lang="en-US" sz="1100" dirty="0" smtClean="0">
                <a:solidFill>
                  <a:srgbClr val="4D4E53"/>
                </a:solidFill>
              </a:rPr>
              <a:t>Reduction in fresh water demand of about 30.000 m³ per year, -70% and flocculant by 20%.</a:t>
            </a:r>
          </a:p>
          <a:p>
            <a:pPr marL="447675" lvl="1" indent="-228600" algn="just">
              <a:spcBef>
                <a:spcPts val="0"/>
              </a:spcBef>
              <a:spcAft>
                <a:spcPts val="300"/>
              </a:spcAft>
              <a:buAutoNum type="arabicPeriod"/>
              <a:tabLst>
                <a:tab pos="1071563" algn="l"/>
              </a:tabLst>
            </a:pPr>
            <a:r>
              <a:rPr lang="en-US" sz="1100" dirty="0" smtClean="0">
                <a:solidFill>
                  <a:srgbClr val="4D4E53"/>
                </a:solidFill>
              </a:rPr>
              <a:t>Increased  production by 31%.</a:t>
            </a:r>
          </a:p>
          <a:p>
            <a:pPr marL="447675" lvl="1" indent="-228600" algn="just">
              <a:spcBef>
                <a:spcPts val="0"/>
              </a:spcBef>
              <a:spcAft>
                <a:spcPts val="300"/>
              </a:spcAft>
              <a:buAutoNum type="arabicPeriod"/>
              <a:tabLst>
                <a:tab pos="1071563" algn="l"/>
              </a:tabLst>
            </a:pPr>
            <a:r>
              <a:rPr lang="en-US" sz="1100" dirty="0" smtClean="0">
                <a:solidFill>
                  <a:srgbClr val="4D4E53"/>
                </a:solidFill>
              </a:rPr>
              <a:t>Increased cake dryness in 2%.</a:t>
            </a:r>
          </a:p>
          <a:p>
            <a:pPr>
              <a:spcBef>
                <a:spcPts val="300"/>
              </a:spcBef>
              <a:spcAft>
                <a:spcPts val="300"/>
              </a:spcAft>
              <a:tabLst>
                <a:tab pos="1071563" algn="l"/>
              </a:tabLst>
            </a:pPr>
            <a:r>
              <a:rPr lang="nl-NL" sz="1100" b="1" dirty="0" smtClean="0">
                <a:solidFill>
                  <a:srgbClr val="4D4E53"/>
                </a:solidFill>
              </a:rPr>
              <a:t>Estimated Annual Savings:</a:t>
            </a:r>
          </a:p>
          <a:p>
            <a:pPr marL="228600" lvl="1" indent="0" algn="just">
              <a:spcBef>
                <a:spcPts val="0"/>
              </a:spcBef>
              <a:spcAft>
                <a:spcPts val="0"/>
              </a:spcAft>
              <a:tabLst>
                <a:tab pos="3768725" algn="r"/>
              </a:tabLst>
            </a:pPr>
            <a:r>
              <a:rPr lang="en-US" sz="1100" dirty="0" smtClean="0">
                <a:solidFill>
                  <a:srgbClr val="4D4E53"/>
                </a:solidFill>
              </a:rPr>
              <a:t>Water use reduction estimate delivering annual savings of USD 30.000. Further savings being consolidated with the customer, but we consider it will be significant!!! </a:t>
            </a:r>
            <a:r>
              <a:rPr lang="en-US" sz="1200" dirty="0" smtClean="0">
                <a:solidFill>
                  <a:srgbClr val="4D4E53"/>
                </a:solidFill>
              </a:rPr>
              <a:t>	</a:t>
            </a:r>
            <a:endParaRPr lang="en-US" sz="1200" b="1" dirty="0">
              <a:solidFill>
                <a:srgbClr val="4D4E53"/>
              </a:solidFill>
              <a:latin typeface="Calibri" pitchFamily="34" charset="0"/>
            </a:endParaRPr>
          </a:p>
        </p:txBody>
      </p:sp>
      <p:sp>
        <p:nvSpPr>
          <p:cNvPr id="17415" name="Rectangle 2"/>
          <p:cNvSpPr>
            <a:spLocks noChangeArrowheads="1"/>
          </p:cNvSpPr>
          <p:nvPr/>
        </p:nvSpPr>
        <p:spPr bwMode="auto">
          <a:xfrm>
            <a:off x="1092839" y="701564"/>
            <a:ext cx="2771775"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b="1" dirty="0" smtClean="0">
                <a:latin typeface="Calibri" pitchFamily="34" charset="0"/>
              </a:rPr>
              <a:t>Improve dewatering capacity and reduce consumables</a:t>
            </a:r>
            <a:endParaRPr lang="en-US" sz="1600" b="1" dirty="0">
              <a:latin typeface="Calibri" pitchFamily="34" charset="0"/>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29200" y="914401"/>
            <a:ext cx="3659204" cy="3600449"/>
          </a:xfrm>
          <a:prstGeom prst="round2DiagRect">
            <a:avLst>
              <a:gd name="adj1" fmla="val 0"/>
              <a:gd name="adj2" fmla="val 15947"/>
            </a:avLst>
          </a:prstGeom>
          <a:ln w="88900" cap="sq">
            <a:noFill/>
            <a:miter lim="800000"/>
          </a:ln>
          <a:effectLst>
            <a:outerShdw blurRad="50800" dist="38100" dir="2700000" algn="tl" rotWithShape="0">
              <a:prstClr val="black">
                <a:alpha val="40000"/>
              </a:prstClr>
            </a:outerShdw>
          </a:effectLst>
        </p:spPr>
      </p:pic>
      <p:sp>
        <p:nvSpPr>
          <p:cNvPr id="11" name="TextBox 10"/>
          <p:cNvSpPr txBox="1"/>
          <p:nvPr/>
        </p:nvSpPr>
        <p:spPr>
          <a:xfrm>
            <a:off x="4876800" y="4629150"/>
            <a:ext cx="3810000" cy="338554"/>
          </a:xfrm>
          <a:prstGeom prst="rect">
            <a:avLst/>
          </a:prstGeom>
          <a:solidFill>
            <a:schemeClr val="bg1"/>
          </a:solidFill>
        </p:spPr>
        <p:txBody>
          <a:bodyPr>
            <a:spAutoFit/>
          </a:bodyPr>
          <a:lstStyle/>
          <a:p>
            <a:pPr algn="ctr">
              <a:defRPr/>
            </a:pPr>
            <a:r>
              <a:rPr lang="en-US" sz="1600" b="1" dirty="0">
                <a:solidFill>
                  <a:srgbClr val="C00000"/>
                </a:solidFill>
                <a:latin typeface="+mn-lt"/>
                <a:cs typeface="Arial" charset="0"/>
              </a:rPr>
              <a:t>The right solution for the problem.</a:t>
            </a:r>
          </a:p>
        </p:txBody>
      </p:sp>
      <p:sp>
        <p:nvSpPr>
          <p:cNvPr id="12" name="Rounded Rectangle 11"/>
          <p:cNvSpPr>
            <a:spLocks noChangeArrowheads="1"/>
          </p:cNvSpPr>
          <p:nvPr/>
        </p:nvSpPr>
        <p:spPr bwMode="auto">
          <a:xfrm>
            <a:off x="65089" y="55960"/>
            <a:ext cx="9007475" cy="628650"/>
          </a:xfrm>
          <a:prstGeom prst="roundRect">
            <a:avLst>
              <a:gd name="adj" fmla="val 7681"/>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ct val="90000"/>
              </a:lnSpc>
              <a:spcBef>
                <a:spcPct val="50000"/>
              </a:spcBef>
              <a:spcAft>
                <a:spcPct val="20000"/>
              </a:spcAft>
              <a:buClr>
                <a:srgbClr val="007AC9"/>
              </a:buClr>
              <a:buSzPct val="70000"/>
              <a:buFont typeface="Wingdings 3" pitchFamily="18" charset="2"/>
              <a:buChar char="y"/>
              <a:defRPr sz="2400">
                <a:solidFill>
                  <a:srgbClr val="4D4F53"/>
                </a:solidFill>
                <a:latin typeface="Arial" pitchFamily="34" charset="0"/>
                <a:ea typeface="MS PGothic" pitchFamily="34" charset="-128"/>
                <a:cs typeface="Arial" pitchFamily="34" charset="0"/>
              </a:defRPr>
            </a:lvl1pPr>
            <a:lvl2pPr marL="742950" indent="-285750" eaLnBrk="0" hangingPunct="0">
              <a:lnSpc>
                <a:spcPct val="90000"/>
              </a:lnSpc>
              <a:spcAft>
                <a:spcPct val="20000"/>
              </a:spcAft>
              <a:buClr>
                <a:srgbClr val="007AC9"/>
              </a:buClr>
              <a:buFont typeface="Wingdings" pitchFamily="2" charset="2"/>
              <a:buChar char="§"/>
              <a:defRPr sz="2000">
                <a:solidFill>
                  <a:srgbClr val="4D4F53"/>
                </a:solidFill>
                <a:latin typeface="Arial" pitchFamily="34" charset="0"/>
                <a:ea typeface="MS PGothic" pitchFamily="34" charset="-128"/>
                <a:cs typeface="Arial" pitchFamily="34" charset="0"/>
              </a:defRPr>
            </a:lvl2pPr>
            <a:lvl3pPr marL="1143000" indent="-228600" eaLnBrk="0" hangingPunct="0">
              <a:lnSpc>
                <a:spcPct val="90000"/>
              </a:lnSpc>
              <a:spcBef>
                <a:spcPct val="15000"/>
              </a:spcBef>
              <a:buClr>
                <a:srgbClr val="007AC9"/>
              </a:buClr>
              <a:buFont typeface="Arial" pitchFamily="34" charset="0"/>
              <a:buChar char="-"/>
              <a:defRPr sz="1700">
                <a:solidFill>
                  <a:srgbClr val="4D4F53"/>
                </a:solidFill>
                <a:latin typeface="Arial" pitchFamily="34" charset="0"/>
                <a:ea typeface="MS PGothic" pitchFamily="34" charset="-128"/>
                <a:cs typeface="Arial" pitchFamily="34" charset="0"/>
              </a:defRPr>
            </a:lvl3pPr>
            <a:lvl4pPr marL="1600200" indent="-228600" eaLnBrk="0" hangingPunct="0">
              <a:lnSpc>
                <a:spcPct val="90000"/>
              </a:lnSpc>
              <a:spcBef>
                <a:spcPct val="15000"/>
              </a:spcBef>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4pPr>
            <a:lvl5pPr marL="2057400" indent="-228600" eaLnBrk="0" hangingPunct="0">
              <a:lnSpc>
                <a:spcPct val="90000"/>
              </a:lnSpc>
              <a:spcBef>
                <a:spcPct val="15000"/>
              </a:spcBef>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5pPr>
            <a:lvl6pPr marL="2514600" indent="-22860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6pPr>
            <a:lvl7pPr marL="2971800" indent="-22860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7pPr>
            <a:lvl8pPr marL="3429000" indent="-22860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8pPr>
            <a:lvl9pPr marL="3886200" indent="-22860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9pPr>
          </a:lstStyle>
          <a:p>
            <a:pPr eaLnBrk="1" hangingPunct="1">
              <a:lnSpc>
                <a:spcPct val="100000"/>
              </a:lnSpc>
              <a:spcBef>
                <a:spcPct val="0"/>
              </a:spcBef>
              <a:spcAft>
                <a:spcPct val="0"/>
              </a:spcAft>
              <a:buClrTx/>
              <a:buSzTx/>
              <a:buFontTx/>
              <a:buNone/>
            </a:pPr>
            <a:endParaRPr lang="en-US" altLang="en-US" sz="1800">
              <a:ea typeface="Arial Unicode MS" pitchFamily="34" charset="-128"/>
              <a:cs typeface="Arial Unicode MS" pitchFamily="34" charset="-128"/>
            </a:endParaRPr>
          </a:p>
        </p:txBody>
      </p:sp>
      <p:sp>
        <p:nvSpPr>
          <p:cNvPr id="13" name="Title 1"/>
          <p:cNvSpPr txBox="1">
            <a:spLocks/>
          </p:cNvSpPr>
          <p:nvPr/>
        </p:nvSpPr>
        <p:spPr bwMode="auto">
          <a:xfrm>
            <a:off x="304801" y="76477"/>
            <a:ext cx="8767763" cy="532805"/>
          </a:xfrm>
          <a:prstGeom prst="rect">
            <a:avLst/>
          </a:prstGeom>
          <a:noFill/>
          <a:ln w="9525">
            <a:noFill/>
            <a:miter lim="800000"/>
            <a:headEnd/>
            <a:tailEnd/>
          </a:ln>
        </p:spPr>
        <p:txBody>
          <a:bodyPr lIns="102413" tIns="51206" rIns="102413" bIns="51206"/>
          <a:lstStyle>
            <a:lvl1pPr algn="l" defTabSz="1023938" rtl="0" fontAlgn="base">
              <a:spcBef>
                <a:spcPct val="0"/>
              </a:spcBef>
              <a:spcAft>
                <a:spcPct val="0"/>
              </a:spcAft>
              <a:defRPr sz="3200" b="1" i="0">
                <a:solidFill>
                  <a:srgbClr val="FFFFFF"/>
                </a:solidFill>
                <a:latin typeface="Arial Narrow"/>
                <a:ea typeface="+mj-ea"/>
                <a:cs typeface="Arial Narrow"/>
              </a:defRPr>
            </a:lvl1pPr>
            <a:lvl2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2pPr>
            <a:lvl3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3pPr>
            <a:lvl4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4pPr>
            <a:lvl5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5pPr>
            <a:lvl6pPr marL="4572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6pPr>
            <a:lvl7pPr marL="9144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7pPr>
            <a:lvl8pPr marL="13716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8pPr>
            <a:lvl9pPr marL="18288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9pPr>
          </a:lstStyle>
          <a:p>
            <a:pPr>
              <a:lnSpc>
                <a:spcPct val="80000"/>
              </a:lnSpc>
              <a:defRPr/>
            </a:pPr>
            <a:r>
              <a:rPr lang="pt-BR" dirty="0" smtClean="0">
                <a:solidFill>
                  <a:schemeClr val="bg1"/>
                </a:solidFill>
              </a:rPr>
              <a:t>DELIVERING MEASURABLE </a:t>
            </a:r>
            <a:r>
              <a:rPr lang="pt-BR" sz="4400" dirty="0" smtClean="0">
                <a:solidFill>
                  <a:schemeClr val="accent1">
                    <a:lumMod val="40000"/>
                    <a:lumOff val="60000"/>
                  </a:schemeClr>
                </a:solidFill>
              </a:rPr>
              <a:t>RESULTS</a:t>
            </a:r>
            <a:r>
              <a:rPr lang="pt-BR" sz="4000" dirty="0">
                <a:solidFill>
                  <a:schemeClr val="accent1">
                    <a:lumMod val="40000"/>
                    <a:lumOff val="60000"/>
                  </a:schemeClr>
                </a:solidFill>
              </a:rPr>
              <a:t> </a:t>
            </a:r>
            <a:r>
              <a:rPr lang="pt-BR" sz="2800" dirty="0">
                <a:solidFill>
                  <a:schemeClr val="bg1"/>
                </a:solidFill>
              </a:rPr>
              <a:t>(ONGOING)</a:t>
            </a:r>
            <a:endParaRPr lang="pt-BR" sz="2500" dirty="0">
              <a:solidFill>
                <a:schemeClr val="tx2">
                  <a:lumMod val="50000"/>
                </a:schemeClr>
              </a:solidFill>
            </a:endParaRPr>
          </a:p>
        </p:txBody>
      </p:sp>
      <p:pic>
        <p:nvPicPr>
          <p:cNvPr id="2052"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962873" y="2164799"/>
            <a:ext cx="1109691" cy="1109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361047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858000" y="4835129"/>
            <a:ext cx="2133600" cy="273844"/>
          </a:xfrm>
          <a:prstGeom prst="rect">
            <a:avLst/>
          </a:prstGeom>
        </p:spPr>
        <p:txBody>
          <a:bodyPr/>
          <a:lstStyle/>
          <a:p>
            <a:pPr>
              <a:defRPr/>
            </a:pPr>
            <a:fld id="{3653919E-022D-472F-88AC-E52499BA4679}" type="slidenum">
              <a:rPr lang="en-US" smtClean="0"/>
              <a:pPr>
                <a:defRPr/>
              </a:pPr>
              <a:t>23</a:t>
            </a:fld>
            <a:endParaRPr lang="en-US"/>
          </a:p>
        </p:txBody>
      </p:sp>
      <p:sp>
        <p:nvSpPr>
          <p:cNvPr id="5" name="Round Diagonal Corner Rectangle 4"/>
          <p:cNvSpPr/>
          <p:nvPr/>
        </p:nvSpPr>
        <p:spPr>
          <a:xfrm flipH="1">
            <a:off x="87028" y="759963"/>
            <a:ext cx="4823105" cy="3734888"/>
          </a:xfrm>
          <a:prstGeom prst="round2DiagRect">
            <a:avLst/>
          </a:prstGeom>
          <a:solidFill>
            <a:schemeClr val="accent3">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45720" tIns="22860" rIns="45720" bIns="22860" anchor="ctr"/>
          <a:lstStyle>
            <a:lvl1pPr>
              <a:defRPr>
                <a:solidFill>
                  <a:schemeClr val="tx1"/>
                </a:solidFill>
                <a:latin typeface="Candara" pitchFamily="34" charset="0"/>
              </a:defRPr>
            </a:lvl1pPr>
            <a:lvl2pPr marL="742950" indent="-285750">
              <a:defRPr>
                <a:solidFill>
                  <a:schemeClr val="tx1"/>
                </a:solidFill>
                <a:latin typeface="Candara" pitchFamily="34" charset="0"/>
              </a:defRPr>
            </a:lvl2pPr>
            <a:lvl3pPr marL="1143000" indent="-228600">
              <a:defRPr>
                <a:solidFill>
                  <a:schemeClr val="tx1"/>
                </a:solidFill>
                <a:latin typeface="Candara" pitchFamily="34" charset="0"/>
              </a:defRPr>
            </a:lvl3pPr>
            <a:lvl4pPr marL="1600200" indent="-228600">
              <a:defRPr>
                <a:solidFill>
                  <a:schemeClr val="tx1"/>
                </a:solidFill>
                <a:latin typeface="Candara" pitchFamily="34" charset="0"/>
              </a:defRPr>
            </a:lvl4pPr>
            <a:lvl5pPr marL="2057400" indent="-228600">
              <a:defRPr>
                <a:solidFill>
                  <a:schemeClr val="tx1"/>
                </a:solidFill>
                <a:latin typeface="Candara" pitchFamily="34" charset="0"/>
              </a:defRPr>
            </a:lvl5pPr>
            <a:lvl6pPr marL="2514600" indent="-228600" fontAlgn="base">
              <a:spcBef>
                <a:spcPct val="0"/>
              </a:spcBef>
              <a:spcAft>
                <a:spcPct val="0"/>
              </a:spcAft>
              <a:defRPr>
                <a:solidFill>
                  <a:schemeClr val="tx1"/>
                </a:solidFill>
                <a:latin typeface="Candara" pitchFamily="34" charset="0"/>
              </a:defRPr>
            </a:lvl6pPr>
            <a:lvl7pPr marL="2971800" indent="-228600" fontAlgn="base">
              <a:spcBef>
                <a:spcPct val="0"/>
              </a:spcBef>
              <a:spcAft>
                <a:spcPct val="0"/>
              </a:spcAft>
              <a:defRPr>
                <a:solidFill>
                  <a:schemeClr val="tx1"/>
                </a:solidFill>
                <a:latin typeface="Candara" pitchFamily="34" charset="0"/>
              </a:defRPr>
            </a:lvl7pPr>
            <a:lvl8pPr marL="3429000" indent="-228600" fontAlgn="base">
              <a:spcBef>
                <a:spcPct val="0"/>
              </a:spcBef>
              <a:spcAft>
                <a:spcPct val="0"/>
              </a:spcAft>
              <a:defRPr>
                <a:solidFill>
                  <a:schemeClr val="tx1"/>
                </a:solidFill>
                <a:latin typeface="Candara" pitchFamily="34" charset="0"/>
              </a:defRPr>
            </a:lvl8pPr>
            <a:lvl9pPr marL="3886200" indent="-228600" fontAlgn="base">
              <a:spcBef>
                <a:spcPct val="0"/>
              </a:spcBef>
              <a:spcAft>
                <a:spcPct val="0"/>
              </a:spcAft>
              <a:defRPr>
                <a:solidFill>
                  <a:schemeClr val="tx1"/>
                </a:solidFill>
                <a:latin typeface="Candara" pitchFamily="34" charset="0"/>
              </a:defRPr>
            </a:lvl9pPr>
          </a:lstStyle>
          <a:p>
            <a:pPr algn="ctr" fontAlgn="auto">
              <a:spcBef>
                <a:spcPts val="0"/>
              </a:spcBef>
              <a:spcAft>
                <a:spcPts val="0"/>
              </a:spcAft>
              <a:defRPr/>
            </a:pPr>
            <a:endParaRPr lang="en-US" dirty="0" smtClean="0">
              <a:solidFill>
                <a:srgbClr val="FFFFFF"/>
              </a:solidFill>
            </a:endParaRPr>
          </a:p>
        </p:txBody>
      </p:sp>
      <p:cxnSp>
        <p:nvCxnSpPr>
          <p:cNvPr id="6" name="Straight Connector 5"/>
          <p:cNvCxnSpPr/>
          <p:nvPr/>
        </p:nvCxnSpPr>
        <p:spPr>
          <a:xfrm>
            <a:off x="581502" y="1276637"/>
            <a:ext cx="4024313" cy="0"/>
          </a:xfrm>
          <a:prstGeom prst="line">
            <a:avLst/>
          </a:prstGeom>
        </p:spPr>
        <p:style>
          <a:lnRef idx="2">
            <a:schemeClr val="accent1"/>
          </a:lnRef>
          <a:fillRef idx="0">
            <a:schemeClr val="accent1"/>
          </a:fillRef>
          <a:effectRef idx="1">
            <a:schemeClr val="accent1"/>
          </a:effectRef>
          <a:fontRef idx="minor">
            <a:schemeClr val="tx1"/>
          </a:fontRef>
        </p:style>
      </p:cxnSp>
      <p:sp>
        <p:nvSpPr>
          <p:cNvPr id="17414" name="Rectangle 12"/>
          <p:cNvSpPr>
            <a:spLocks noChangeArrowheads="1"/>
          </p:cNvSpPr>
          <p:nvPr/>
        </p:nvSpPr>
        <p:spPr bwMode="auto">
          <a:xfrm>
            <a:off x="574200" y="1302999"/>
            <a:ext cx="4064000"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p>
            <a:pPr>
              <a:spcBef>
                <a:spcPts val="300"/>
              </a:spcBef>
              <a:spcAft>
                <a:spcPts val="300"/>
              </a:spcAft>
              <a:tabLst>
                <a:tab pos="1071563" algn="l"/>
              </a:tabLst>
            </a:pPr>
            <a:r>
              <a:rPr lang="nl-NL" sz="1050" b="1" dirty="0">
                <a:solidFill>
                  <a:srgbClr val="4D4E53"/>
                </a:solidFill>
              </a:rPr>
              <a:t>Plant: </a:t>
            </a:r>
            <a:r>
              <a:rPr lang="nl-NL" sz="1050" dirty="0" smtClean="0">
                <a:solidFill>
                  <a:srgbClr val="4D4E53"/>
                </a:solidFill>
              </a:rPr>
              <a:t>	</a:t>
            </a:r>
            <a:r>
              <a:rPr lang="en-GB" sz="1050" dirty="0" smtClean="0"/>
              <a:t>Tissue Mill – Mexico </a:t>
            </a:r>
            <a:r>
              <a:rPr lang="en-GB" sz="1050" dirty="0"/>
              <a:t>– </a:t>
            </a:r>
            <a:r>
              <a:rPr lang="en-GB" sz="1050" b="1" dirty="0"/>
              <a:t>ongoing trial</a:t>
            </a:r>
            <a:endParaRPr lang="en-GB" sz="1050" dirty="0" smtClean="0">
              <a:solidFill>
                <a:srgbClr val="4D4E53"/>
              </a:solidFill>
            </a:endParaRPr>
          </a:p>
          <a:p>
            <a:pPr>
              <a:spcBef>
                <a:spcPts val="300"/>
              </a:spcBef>
              <a:spcAft>
                <a:spcPts val="300"/>
              </a:spcAft>
              <a:tabLst>
                <a:tab pos="1071563" algn="l"/>
              </a:tabLst>
            </a:pPr>
            <a:r>
              <a:rPr lang="en-GB" sz="1050" b="1" dirty="0" smtClean="0">
                <a:solidFill>
                  <a:srgbClr val="4D4E53"/>
                </a:solidFill>
              </a:rPr>
              <a:t>Background: 	</a:t>
            </a:r>
            <a:r>
              <a:rPr lang="en-GB" sz="1050" dirty="0" smtClean="0">
                <a:solidFill>
                  <a:srgbClr val="4D4E53"/>
                </a:solidFill>
              </a:rPr>
              <a:t>Sludge Dewatering Application</a:t>
            </a:r>
          </a:p>
          <a:p>
            <a:pPr>
              <a:spcBef>
                <a:spcPts val="300"/>
              </a:spcBef>
              <a:spcAft>
                <a:spcPts val="300"/>
              </a:spcAft>
              <a:tabLst>
                <a:tab pos="1071563" algn="l"/>
              </a:tabLst>
            </a:pPr>
            <a:r>
              <a:rPr lang="en-GB" sz="1050" b="1" dirty="0" smtClean="0">
                <a:solidFill>
                  <a:srgbClr val="4D4E53"/>
                </a:solidFill>
              </a:rPr>
              <a:t>Situation</a:t>
            </a:r>
            <a:r>
              <a:rPr lang="en-GB" sz="1050" b="1" dirty="0">
                <a:solidFill>
                  <a:srgbClr val="4D4E53"/>
                </a:solidFill>
              </a:rPr>
              <a:t>: </a:t>
            </a:r>
          </a:p>
          <a:p>
            <a:pPr marL="228600" lvl="1" indent="0">
              <a:spcBef>
                <a:spcPts val="300"/>
              </a:spcBef>
              <a:spcAft>
                <a:spcPts val="300"/>
              </a:spcAft>
              <a:tabLst>
                <a:tab pos="1071563" algn="l"/>
              </a:tabLst>
            </a:pPr>
            <a:r>
              <a:rPr lang="en-US" sz="1050" dirty="0" smtClean="0">
                <a:solidFill>
                  <a:srgbClr val="4D4E53"/>
                </a:solidFill>
              </a:rPr>
              <a:t>It’s a new WWTP of this customer and expectation is to ensure stable process, reduced TCO and reduction and consumables. Overall water consumption per produced paper in ton is still considered high to date.</a:t>
            </a:r>
          </a:p>
          <a:p>
            <a:pPr marL="1071563" indent="-1071563">
              <a:spcBef>
                <a:spcPts val="300"/>
              </a:spcBef>
              <a:spcAft>
                <a:spcPts val="0"/>
              </a:spcAft>
              <a:tabLst>
                <a:tab pos="1071563" algn="l"/>
              </a:tabLst>
            </a:pPr>
            <a:r>
              <a:rPr lang="nl-NL" sz="1050" b="1" dirty="0" smtClean="0">
                <a:solidFill>
                  <a:srgbClr val="4D4E53"/>
                </a:solidFill>
              </a:rPr>
              <a:t>Application: </a:t>
            </a:r>
            <a:r>
              <a:rPr lang="nl-NL" sz="1050" dirty="0" smtClean="0">
                <a:solidFill>
                  <a:srgbClr val="4D4E53"/>
                </a:solidFill>
              </a:rPr>
              <a:t>	</a:t>
            </a:r>
            <a:r>
              <a:rPr lang="en-US" sz="1050" dirty="0" smtClean="0">
                <a:solidFill>
                  <a:srgbClr val="4D4E53"/>
                </a:solidFill>
              </a:rPr>
              <a:t>Implementation of Flocmaster technology and high efficiency chemicals</a:t>
            </a:r>
            <a:endParaRPr lang="nl-NL" sz="1050" dirty="0" smtClean="0">
              <a:solidFill>
                <a:srgbClr val="4D4E53"/>
              </a:solidFill>
            </a:endParaRPr>
          </a:p>
          <a:p>
            <a:pPr marL="400050" indent="-400050" algn="just">
              <a:spcBef>
                <a:spcPts val="0"/>
              </a:spcBef>
              <a:spcAft>
                <a:spcPts val="0"/>
              </a:spcAft>
              <a:tabLst>
                <a:tab pos="1071563" algn="l"/>
              </a:tabLst>
            </a:pPr>
            <a:r>
              <a:rPr lang="nl-NL" sz="1050" b="1" dirty="0" smtClean="0">
                <a:solidFill>
                  <a:srgbClr val="4D4E53"/>
                </a:solidFill>
              </a:rPr>
              <a:t>e</a:t>
            </a:r>
            <a:r>
              <a:rPr lang="nl-NL" sz="1050" b="1" baseline="30000" dirty="0" smtClean="0">
                <a:solidFill>
                  <a:srgbClr val="4D4E53"/>
                </a:solidFill>
              </a:rPr>
              <a:t>ROI</a:t>
            </a:r>
            <a:r>
              <a:rPr lang="nl-NL" sz="1050" b="1" dirty="0">
                <a:solidFill>
                  <a:srgbClr val="4D4E53"/>
                </a:solidFill>
              </a:rPr>
              <a:t>:  </a:t>
            </a:r>
            <a:endParaRPr lang="nl-NL" sz="1050" b="1" dirty="0" smtClean="0">
              <a:solidFill>
                <a:srgbClr val="4D4E53"/>
              </a:solidFill>
            </a:endParaRPr>
          </a:p>
          <a:p>
            <a:pPr marL="447675" lvl="1" indent="-228600" algn="just">
              <a:spcBef>
                <a:spcPts val="0"/>
              </a:spcBef>
              <a:spcAft>
                <a:spcPts val="300"/>
              </a:spcAft>
              <a:buAutoNum type="arabicPeriod"/>
              <a:tabLst>
                <a:tab pos="1071563" algn="l"/>
              </a:tabLst>
            </a:pPr>
            <a:r>
              <a:rPr lang="en-US" sz="1050" dirty="0" smtClean="0">
                <a:solidFill>
                  <a:srgbClr val="4D4E53"/>
                </a:solidFill>
              </a:rPr>
              <a:t>Estimate annual reduction in fresh water demand of 45.000 m³ per year</a:t>
            </a:r>
          </a:p>
          <a:p>
            <a:pPr marL="447675" lvl="1" indent="-228600" algn="just">
              <a:spcBef>
                <a:spcPts val="0"/>
              </a:spcBef>
              <a:spcAft>
                <a:spcPts val="300"/>
              </a:spcAft>
              <a:buAutoNum type="arabicPeriod"/>
              <a:tabLst>
                <a:tab pos="1071563" algn="l"/>
              </a:tabLst>
            </a:pPr>
            <a:r>
              <a:rPr lang="en-US" sz="1050" dirty="0" smtClean="0">
                <a:solidFill>
                  <a:srgbClr val="4D4E53"/>
                </a:solidFill>
              </a:rPr>
              <a:t>Increased efficiency of RST operation by 3% in cake solids</a:t>
            </a:r>
          </a:p>
          <a:p>
            <a:pPr marL="447675" lvl="1" indent="-228600" algn="just">
              <a:spcBef>
                <a:spcPts val="0"/>
              </a:spcBef>
              <a:spcAft>
                <a:spcPts val="300"/>
              </a:spcAft>
              <a:buAutoNum type="arabicPeriod"/>
              <a:tabLst>
                <a:tab pos="1071563" algn="l"/>
              </a:tabLst>
            </a:pPr>
            <a:r>
              <a:rPr lang="en-US" sz="1050" dirty="0" smtClean="0">
                <a:solidFill>
                  <a:srgbClr val="4D4E53"/>
                </a:solidFill>
              </a:rPr>
              <a:t>Reduction of treatment consumables by 17 %</a:t>
            </a:r>
            <a:endParaRPr lang="en-US" sz="1050" dirty="0">
              <a:solidFill>
                <a:srgbClr val="4D4E53"/>
              </a:solidFill>
            </a:endParaRPr>
          </a:p>
          <a:p>
            <a:pPr>
              <a:spcBef>
                <a:spcPts val="300"/>
              </a:spcBef>
              <a:spcAft>
                <a:spcPts val="300"/>
              </a:spcAft>
              <a:tabLst>
                <a:tab pos="1071563" algn="l"/>
              </a:tabLst>
            </a:pPr>
            <a:r>
              <a:rPr lang="nl-NL" sz="1050" b="1" dirty="0" smtClean="0">
                <a:solidFill>
                  <a:srgbClr val="4D4E53"/>
                </a:solidFill>
              </a:rPr>
              <a:t>Estimated Annual Savings:</a:t>
            </a:r>
          </a:p>
          <a:p>
            <a:pPr marL="228600" lvl="1" indent="0" algn="just">
              <a:spcBef>
                <a:spcPts val="0"/>
              </a:spcBef>
              <a:spcAft>
                <a:spcPts val="0"/>
              </a:spcAft>
              <a:tabLst>
                <a:tab pos="3768725" algn="r"/>
              </a:tabLst>
            </a:pPr>
            <a:r>
              <a:rPr lang="en-US" sz="1050" dirty="0" smtClean="0">
                <a:solidFill>
                  <a:srgbClr val="4D4E53"/>
                </a:solidFill>
              </a:rPr>
              <a:t>We are consolidating estimates with the customer. </a:t>
            </a:r>
            <a:r>
              <a:rPr lang="en-US" sz="1200" dirty="0" smtClean="0">
                <a:solidFill>
                  <a:srgbClr val="4D4E53"/>
                </a:solidFill>
              </a:rPr>
              <a:t>	</a:t>
            </a:r>
            <a:endParaRPr lang="en-US" sz="1200" b="1" dirty="0">
              <a:solidFill>
                <a:srgbClr val="4D4E53"/>
              </a:solidFill>
              <a:latin typeface="Calibri" pitchFamily="34" charset="0"/>
            </a:endParaRPr>
          </a:p>
        </p:txBody>
      </p:sp>
      <p:sp>
        <p:nvSpPr>
          <p:cNvPr id="17415" name="Rectangle 2"/>
          <p:cNvSpPr>
            <a:spLocks noChangeArrowheads="1"/>
          </p:cNvSpPr>
          <p:nvPr/>
        </p:nvSpPr>
        <p:spPr bwMode="auto">
          <a:xfrm>
            <a:off x="1152840" y="741562"/>
            <a:ext cx="2771775"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b="1" dirty="0">
                <a:latin typeface="Calibri" pitchFamily="34" charset="0"/>
              </a:rPr>
              <a:t>Reduction of operational cost  and consumables</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29201" y="914400"/>
            <a:ext cx="3657599" cy="3600450"/>
          </a:xfrm>
          <a:prstGeom prst="round2DiagRect">
            <a:avLst>
              <a:gd name="adj1" fmla="val 0"/>
              <a:gd name="adj2" fmla="val 15947"/>
            </a:avLst>
          </a:prstGeom>
          <a:ln w="88900" cap="sq">
            <a:noFill/>
            <a:miter lim="800000"/>
          </a:ln>
          <a:effectLst>
            <a:outerShdw blurRad="50800" dist="38100" dir="2700000" algn="tl" rotWithShape="0">
              <a:prstClr val="black">
                <a:alpha val="40000"/>
              </a:prstClr>
            </a:outerShdw>
          </a:effectLst>
        </p:spPr>
      </p:pic>
      <p:sp>
        <p:nvSpPr>
          <p:cNvPr id="11" name="TextBox 10"/>
          <p:cNvSpPr txBox="1"/>
          <p:nvPr/>
        </p:nvSpPr>
        <p:spPr>
          <a:xfrm>
            <a:off x="4876800" y="4629150"/>
            <a:ext cx="3810000" cy="338554"/>
          </a:xfrm>
          <a:prstGeom prst="rect">
            <a:avLst/>
          </a:prstGeom>
          <a:solidFill>
            <a:schemeClr val="bg1"/>
          </a:solidFill>
        </p:spPr>
        <p:txBody>
          <a:bodyPr>
            <a:spAutoFit/>
          </a:bodyPr>
          <a:lstStyle/>
          <a:p>
            <a:pPr algn="ctr">
              <a:defRPr/>
            </a:pPr>
            <a:r>
              <a:rPr lang="en-US" sz="1600" b="1" dirty="0">
                <a:solidFill>
                  <a:srgbClr val="C00000"/>
                </a:solidFill>
                <a:latin typeface="+mn-lt"/>
                <a:cs typeface="Arial" charset="0"/>
              </a:rPr>
              <a:t>The right solution for the problem.</a:t>
            </a:r>
          </a:p>
        </p:txBody>
      </p:sp>
      <p:sp>
        <p:nvSpPr>
          <p:cNvPr id="12" name="Rounded Rectangle 11"/>
          <p:cNvSpPr>
            <a:spLocks noChangeArrowheads="1"/>
          </p:cNvSpPr>
          <p:nvPr/>
        </p:nvSpPr>
        <p:spPr bwMode="auto">
          <a:xfrm>
            <a:off x="65089" y="55960"/>
            <a:ext cx="9007475" cy="628650"/>
          </a:xfrm>
          <a:prstGeom prst="roundRect">
            <a:avLst>
              <a:gd name="adj" fmla="val 7681"/>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ct val="90000"/>
              </a:lnSpc>
              <a:spcBef>
                <a:spcPct val="50000"/>
              </a:spcBef>
              <a:spcAft>
                <a:spcPct val="20000"/>
              </a:spcAft>
              <a:buClr>
                <a:srgbClr val="007AC9"/>
              </a:buClr>
              <a:buSzPct val="70000"/>
              <a:buFont typeface="Wingdings 3" pitchFamily="18" charset="2"/>
              <a:buChar char="y"/>
              <a:defRPr sz="2400">
                <a:solidFill>
                  <a:srgbClr val="4D4F53"/>
                </a:solidFill>
                <a:latin typeface="Arial" pitchFamily="34" charset="0"/>
                <a:ea typeface="MS PGothic" pitchFamily="34" charset="-128"/>
                <a:cs typeface="Arial" pitchFamily="34" charset="0"/>
              </a:defRPr>
            </a:lvl1pPr>
            <a:lvl2pPr marL="742950" indent="-285750" eaLnBrk="0" hangingPunct="0">
              <a:lnSpc>
                <a:spcPct val="90000"/>
              </a:lnSpc>
              <a:spcAft>
                <a:spcPct val="20000"/>
              </a:spcAft>
              <a:buClr>
                <a:srgbClr val="007AC9"/>
              </a:buClr>
              <a:buFont typeface="Wingdings" pitchFamily="2" charset="2"/>
              <a:buChar char="§"/>
              <a:defRPr sz="2000">
                <a:solidFill>
                  <a:srgbClr val="4D4F53"/>
                </a:solidFill>
                <a:latin typeface="Arial" pitchFamily="34" charset="0"/>
                <a:ea typeface="MS PGothic" pitchFamily="34" charset="-128"/>
                <a:cs typeface="Arial" pitchFamily="34" charset="0"/>
              </a:defRPr>
            </a:lvl2pPr>
            <a:lvl3pPr marL="1143000" indent="-228600" eaLnBrk="0" hangingPunct="0">
              <a:lnSpc>
                <a:spcPct val="90000"/>
              </a:lnSpc>
              <a:spcBef>
                <a:spcPct val="15000"/>
              </a:spcBef>
              <a:buClr>
                <a:srgbClr val="007AC9"/>
              </a:buClr>
              <a:buFont typeface="Arial" pitchFamily="34" charset="0"/>
              <a:buChar char="-"/>
              <a:defRPr sz="1700">
                <a:solidFill>
                  <a:srgbClr val="4D4F53"/>
                </a:solidFill>
                <a:latin typeface="Arial" pitchFamily="34" charset="0"/>
                <a:ea typeface="MS PGothic" pitchFamily="34" charset="-128"/>
                <a:cs typeface="Arial" pitchFamily="34" charset="0"/>
              </a:defRPr>
            </a:lvl3pPr>
            <a:lvl4pPr marL="1600200" indent="-228600" eaLnBrk="0" hangingPunct="0">
              <a:lnSpc>
                <a:spcPct val="90000"/>
              </a:lnSpc>
              <a:spcBef>
                <a:spcPct val="15000"/>
              </a:spcBef>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4pPr>
            <a:lvl5pPr marL="2057400" indent="-228600" eaLnBrk="0" hangingPunct="0">
              <a:lnSpc>
                <a:spcPct val="90000"/>
              </a:lnSpc>
              <a:spcBef>
                <a:spcPct val="15000"/>
              </a:spcBef>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5pPr>
            <a:lvl6pPr marL="2514600" indent="-22860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6pPr>
            <a:lvl7pPr marL="2971800" indent="-22860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7pPr>
            <a:lvl8pPr marL="3429000" indent="-22860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8pPr>
            <a:lvl9pPr marL="3886200" indent="-228600" eaLnBrk="0" fontAlgn="base" hangingPunct="0">
              <a:lnSpc>
                <a:spcPct val="90000"/>
              </a:lnSpc>
              <a:spcBef>
                <a:spcPct val="15000"/>
              </a:spcBef>
              <a:spcAft>
                <a:spcPct val="0"/>
              </a:spcAft>
              <a:buClr>
                <a:srgbClr val="007AC9"/>
              </a:buClr>
              <a:buFont typeface="Wingdings" pitchFamily="2" charset="2"/>
              <a:buChar char="§"/>
              <a:defRPr sz="1500">
                <a:solidFill>
                  <a:srgbClr val="4D4F53"/>
                </a:solidFill>
                <a:latin typeface="Arial" pitchFamily="34" charset="0"/>
                <a:ea typeface="MS PGothic" pitchFamily="34" charset="-128"/>
                <a:cs typeface="Arial" pitchFamily="34" charset="0"/>
              </a:defRPr>
            </a:lvl9pPr>
          </a:lstStyle>
          <a:p>
            <a:pPr eaLnBrk="1" hangingPunct="1">
              <a:lnSpc>
                <a:spcPct val="100000"/>
              </a:lnSpc>
              <a:spcBef>
                <a:spcPct val="0"/>
              </a:spcBef>
              <a:spcAft>
                <a:spcPct val="0"/>
              </a:spcAft>
              <a:buClrTx/>
              <a:buSzTx/>
              <a:buFontTx/>
              <a:buNone/>
            </a:pPr>
            <a:endParaRPr lang="en-US" altLang="en-US" sz="1800">
              <a:ea typeface="Arial Unicode MS" pitchFamily="34" charset="-128"/>
              <a:cs typeface="Arial Unicode MS" pitchFamily="34" charset="-128"/>
            </a:endParaRPr>
          </a:p>
        </p:txBody>
      </p:sp>
      <p:sp>
        <p:nvSpPr>
          <p:cNvPr id="13" name="Title 1"/>
          <p:cNvSpPr txBox="1">
            <a:spLocks/>
          </p:cNvSpPr>
          <p:nvPr/>
        </p:nvSpPr>
        <p:spPr bwMode="auto">
          <a:xfrm>
            <a:off x="274800" y="0"/>
            <a:ext cx="8767763" cy="532805"/>
          </a:xfrm>
          <a:prstGeom prst="rect">
            <a:avLst/>
          </a:prstGeom>
          <a:noFill/>
          <a:ln w="9525">
            <a:noFill/>
            <a:miter lim="800000"/>
            <a:headEnd/>
            <a:tailEnd/>
          </a:ln>
        </p:spPr>
        <p:txBody>
          <a:bodyPr lIns="102413" tIns="51206" rIns="102413" bIns="51206"/>
          <a:lstStyle>
            <a:lvl1pPr algn="l" defTabSz="1023938" rtl="0" fontAlgn="base">
              <a:spcBef>
                <a:spcPct val="0"/>
              </a:spcBef>
              <a:spcAft>
                <a:spcPct val="0"/>
              </a:spcAft>
              <a:defRPr sz="3200" b="1" i="0">
                <a:solidFill>
                  <a:srgbClr val="FFFFFF"/>
                </a:solidFill>
                <a:latin typeface="Arial Narrow"/>
                <a:ea typeface="+mj-ea"/>
                <a:cs typeface="Arial Narrow"/>
              </a:defRPr>
            </a:lvl1pPr>
            <a:lvl2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2pPr>
            <a:lvl3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3pPr>
            <a:lvl4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4pPr>
            <a:lvl5pPr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5pPr>
            <a:lvl6pPr marL="4572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6pPr>
            <a:lvl7pPr marL="9144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7pPr>
            <a:lvl8pPr marL="13716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8pPr>
            <a:lvl9pPr marL="1828800" algn="l" defTabSz="1023938" rtl="0" fontAlgn="base">
              <a:spcBef>
                <a:spcPct val="0"/>
              </a:spcBef>
              <a:spcAft>
                <a:spcPct val="0"/>
              </a:spcAft>
              <a:defRPr sz="3600">
                <a:solidFill>
                  <a:srgbClr val="007AC9"/>
                </a:solidFill>
                <a:latin typeface="Arial" pitchFamily="34" charset="0"/>
                <a:ea typeface="ＭＳ Ｐゴシック" pitchFamily="34" charset="-128"/>
                <a:cs typeface="Arial" pitchFamily="34" charset="0"/>
              </a:defRPr>
            </a:lvl9pPr>
          </a:lstStyle>
          <a:p>
            <a:pPr>
              <a:lnSpc>
                <a:spcPct val="80000"/>
              </a:lnSpc>
              <a:defRPr/>
            </a:pPr>
            <a:r>
              <a:rPr lang="pt-BR" dirty="0" smtClean="0">
                <a:solidFill>
                  <a:schemeClr val="bg1"/>
                </a:solidFill>
              </a:rPr>
              <a:t>DELIVERING MEASURABLE </a:t>
            </a:r>
            <a:r>
              <a:rPr lang="pt-BR" sz="4400" dirty="0" smtClean="0">
                <a:solidFill>
                  <a:schemeClr val="accent1">
                    <a:lumMod val="40000"/>
                    <a:lumOff val="60000"/>
                  </a:schemeClr>
                </a:solidFill>
              </a:rPr>
              <a:t>RESULTS </a:t>
            </a:r>
            <a:r>
              <a:rPr lang="pt-BR" sz="2800" dirty="0">
                <a:solidFill>
                  <a:schemeClr val="bg1"/>
                </a:solidFill>
              </a:rPr>
              <a:t>(</a:t>
            </a:r>
            <a:r>
              <a:rPr lang="pt-BR" sz="2800" dirty="0" smtClean="0">
                <a:solidFill>
                  <a:schemeClr val="bg1"/>
                </a:solidFill>
              </a:rPr>
              <a:t>ONGOING)</a:t>
            </a:r>
            <a:endParaRPr lang="pt-BR" sz="2500" dirty="0">
              <a:solidFill>
                <a:schemeClr val="tx2">
                  <a:lumMod val="50000"/>
                </a:schemeClr>
              </a:solidFill>
            </a:endParaRPr>
          </a:p>
        </p:txBody>
      </p:sp>
    </p:spTree>
    <p:extLst>
      <p:ext uri="{BB962C8B-B14F-4D97-AF65-F5344CB8AC3E}">
        <p14:creationId xmlns:p14="http://schemas.microsoft.com/office/powerpoint/2010/main" val="96019988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871321347"/>
              </p:ext>
            </p:extLst>
          </p:nvPr>
        </p:nvGraphicFramePr>
        <p:xfrm>
          <a:off x="143369" y="748714"/>
          <a:ext cx="8810625" cy="36910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1"/>
          <p:cNvSpPr txBox="1">
            <a:spLocks noChangeArrowheads="1"/>
          </p:cNvSpPr>
          <p:nvPr/>
        </p:nvSpPr>
        <p:spPr bwMode="auto">
          <a:xfrm>
            <a:off x="215900" y="120254"/>
            <a:ext cx="8775700" cy="5847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sz="3200" dirty="0" smtClean="0">
                <a:solidFill>
                  <a:srgbClr val="007AC9"/>
                </a:solidFill>
                <a:latin typeface="Calibri" pitchFamily="34" charset="0"/>
                <a:cs typeface="Calibri" pitchFamily="34" charset="0"/>
              </a:rPr>
              <a:t>FLOCMASTER: Market Fit</a:t>
            </a:r>
            <a:endParaRPr lang="en-US" sz="3200" dirty="0">
              <a:solidFill>
                <a:srgbClr val="007AC9"/>
              </a:solidFill>
              <a:latin typeface="Calibri" pitchFamily="34" charset="0"/>
              <a:cs typeface="Calibri" pitchFamily="34" charset="0"/>
            </a:endParaRPr>
          </a:p>
        </p:txBody>
      </p:sp>
      <p:sp>
        <p:nvSpPr>
          <p:cNvPr id="7"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24</a:t>
            </a:fld>
            <a:endParaRPr lang="en-US" dirty="0"/>
          </a:p>
        </p:txBody>
      </p:sp>
    </p:spTree>
    <p:extLst>
      <p:ext uri="{BB962C8B-B14F-4D97-AF65-F5344CB8AC3E}">
        <p14:creationId xmlns:p14="http://schemas.microsoft.com/office/powerpoint/2010/main" val="273546670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Content Placeholder 9"/>
          <p:cNvSpPr>
            <a:spLocks noGrp="1"/>
          </p:cNvSpPr>
          <p:nvPr>
            <p:ph idx="1"/>
          </p:nvPr>
        </p:nvSpPr>
        <p:spPr>
          <a:xfrm>
            <a:off x="3860800" y="280125"/>
            <a:ext cx="5283200" cy="2514600"/>
          </a:xfrm>
        </p:spPr>
        <p:txBody>
          <a:bodyPr/>
          <a:lstStyle/>
          <a:p>
            <a:pPr>
              <a:lnSpc>
                <a:spcPct val="100000"/>
              </a:lnSpc>
              <a:spcAft>
                <a:spcPts val="1200"/>
              </a:spcAft>
            </a:pPr>
            <a:r>
              <a:rPr lang="en-US" sz="1600" dirty="0" smtClean="0">
                <a:latin typeface="Arial" panose="020B0604020202020204" pitchFamily="34" charset="0"/>
                <a:cs typeface="Arial" panose="020B0604020202020204" pitchFamily="34" charset="0"/>
              </a:rPr>
              <a:t>Delivering superior sustainability performance and </a:t>
            </a:r>
            <a:r>
              <a:rPr lang="en-US" sz="1600" b="1" dirty="0" smtClean="0">
                <a:solidFill>
                  <a:srgbClr val="007AC9"/>
                </a:solidFill>
                <a:latin typeface="Arial" panose="020B0604020202020204" pitchFamily="34" charset="0"/>
                <a:cs typeface="Arial" panose="020B0604020202020204" pitchFamily="34" charset="0"/>
              </a:rPr>
              <a:t>TCO reduction</a:t>
            </a:r>
          </a:p>
          <a:p>
            <a:pPr lvl="1">
              <a:lnSpc>
                <a:spcPct val="100000"/>
              </a:lnSpc>
              <a:spcAft>
                <a:spcPts val="600"/>
              </a:spcAft>
            </a:pPr>
            <a:r>
              <a:rPr lang="en-US" sz="1600" dirty="0" smtClean="0">
                <a:latin typeface="Arial" panose="020B0604020202020204" pitchFamily="34" charset="0"/>
                <a:cs typeface="Arial" panose="020B0604020202020204" pitchFamily="34" charset="0"/>
              </a:rPr>
              <a:t>Contributes to environmental sustainability by </a:t>
            </a:r>
            <a:r>
              <a:rPr lang="en-US" sz="1600" b="1" dirty="0" smtClean="0">
                <a:solidFill>
                  <a:srgbClr val="007AC9"/>
                </a:solidFill>
                <a:latin typeface="Arial" panose="020B0604020202020204" pitchFamily="34" charset="0"/>
                <a:cs typeface="Arial" panose="020B0604020202020204" pitchFamily="34" charset="0"/>
              </a:rPr>
              <a:t>saving water</a:t>
            </a:r>
            <a:r>
              <a:rPr lang="en-US" sz="1600" dirty="0" smtClean="0">
                <a:latin typeface="Arial" panose="020B0604020202020204" pitchFamily="34" charset="0"/>
                <a:cs typeface="Arial" panose="020B0604020202020204" pitchFamily="34" charset="0"/>
              </a:rPr>
              <a:t>, </a:t>
            </a:r>
            <a:r>
              <a:rPr lang="en-US" sz="1600" b="1" dirty="0" smtClean="0">
                <a:solidFill>
                  <a:srgbClr val="007AC9"/>
                </a:solidFill>
                <a:latin typeface="Arial" panose="020B0604020202020204" pitchFamily="34" charset="0"/>
                <a:cs typeface="Arial" panose="020B0604020202020204" pitchFamily="34" charset="0"/>
              </a:rPr>
              <a:t>reduction of solids </a:t>
            </a:r>
            <a:r>
              <a:rPr lang="en-US" sz="1600" dirty="0" smtClean="0">
                <a:latin typeface="Arial" panose="020B0604020202020204" pitchFamily="34" charset="0"/>
                <a:cs typeface="Arial" panose="020B0604020202020204" pitchFamily="34" charset="0"/>
              </a:rPr>
              <a:t>disposal</a:t>
            </a:r>
          </a:p>
          <a:p>
            <a:pPr lvl="1">
              <a:lnSpc>
                <a:spcPct val="100000"/>
              </a:lnSpc>
              <a:spcAft>
                <a:spcPts val="600"/>
              </a:spcAft>
            </a:pPr>
            <a:r>
              <a:rPr lang="en-US" sz="1600" dirty="0" smtClean="0">
                <a:latin typeface="Arial" panose="020B0604020202020204" pitchFamily="34" charset="0"/>
                <a:cs typeface="Arial" panose="020B0604020202020204" pitchFamily="34" charset="0"/>
              </a:rPr>
              <a:t>Provides consistent </a:t>
            </a:r>
            <a:r>
              <a:rPr lang="en-US" sz="1600" b="1" dirty="0" smtClean="0">
                <a:solidFill>
                  <a:srgbClr val="007AC9"/>
                </a:solidFill>
                <a:latin typeface="Arial" panose="020B0604020202020204" pitchFamily="34" charset="0"/>
                <a:cs typeface="Arial" panose="020B0604020202020204" pitchFamily="34" charset="0"/>
              </a:rPr>
              <a:t>asset reliability </a:t>
            </a:r>
            <a:r>
              <a:rPr lang="en-US" sz="1600" dirty="0" smtClean="0">
                <a:latin typeface="Arial" panose="020B0604020202020204" pitchFamily="34" charset="0"/>
                <a:cs typeface="Arial" panose="020B0604020202020204" pitchFamily="34" charset="0"/>
              </a:rPr>
              <a:t>and availability by </a:t>
            </a:r>
            <a:r>
              <a:rPr lang="en-US" sz="1600" b="1" dirty="0" smtClean="0">
                <a:solidFill>
                  <a:srgbClr val="007AC9"/>
                </a:solidFill>
                <a:latin typeface="Arial" panose="020B0604020202020204" pitchFamily="34" charset="0"/>
                <a:cs typeface="Arial" panose="020B0604020202020204" pitchFamily="34" charset="0"/>
              </a:rPr>
              <a:t>improved hydraulic load</a:t>
            </a:r>
            <a:r>
              <a:rPr lang="en-US" sz="1600" dirty="0" smtClean="0">
                <a:latin typeface="Arial" panose="020B0604020202020204" pitchFamily="34" charset="0"/>
                <a:cs typeface="Arial" panose="020B0604020202020204" pitchFamily="34" charset="0"/>
              </a:rPr>
              <a:t> of the dewatering equipment</a:t>
            </a:r>
          </a:p>
          <a:p>
            <a:pPr lvl="1">
              <a:lnSpc>
                <a:spcPct val="100000"/>
              </a:lnSpc>
              <a:spcAft>
                <a:spcPts val="600"/>
              </a:spcAft>
            </a:pPr>
            <a:r>
              <a:rPr lang="en-US" sz="1600" dirty="0" smtClean="0">
                <a:latin typeface="Arial" panose="020B0604020202020204" pitchFamily="34" charset="0"/>
                <a:cs typeface="Arial" panose="020B0604020202020204" pitchFamily="34" charset="0"/>
              </a:rPr>
              <a:t>Improvement of </a:t>
            </a:r>
            <a:r>
              <a:rPr lang="en-US" sz="1600" b="1" dirty="0" smtClean="0">
                <a:solidFill>
                  <a:srgbClr val="007AC9"/>
                </a:solidFill>
                <a:latin typeface="Arial" panose="020B0604020202020204" pitchFamily="34" charset="0"/>
                <a:cs typeface="Arial" panose="020B0604020202020204" pitchFamily="34" charset="0"/>
              </a:rPr>
              <a:t>treatment and application efficiency</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28700"/>
            <a:ext cx="3860800" cy="3371850"/>
          </a:xfrm>
          <a:prstGeom prst="rect">
            <a:avLst/>
          </a:prstGeom>
        </p:spPr>
      </p:pic>
      <p:sp>
        <p:nvSpPr>
          <p:cNvPr id="4" name="Rectangle 3"/>
          <p:cNvSpPr/>
          <p:nvPr/>
        </p:nvSpPr>
        <p:spPr>
          <a:xfrm>
            <a:off x="3886200" y="2935203"/>
            <a:ext cx="5257800" cy="2208297"/>
          </a:xfrm>
          <a:prstGeom prst="rect">
            <a:avLst/>
          </a:prstGeom>
        </p:spPr>
        <p:txBody>
          <a:bodyPr wrap="square">
            <a:spAutoFit/>
          </a:bodyPr>
          <a:lstStyle/>
          <a:p>
            <a:pPr marL="342900" indent="-342900">
              <a:spcAft>
                <a:spcPts val="1800"/>
              </a:spcAft>
              <a:buClr>
                <a:srgbClr val="007AC9"/>
              </a:buClr>
              <a:buSzPct val="77000"/>
              <a:buFont typeface="Wingdings 3" pitchFamily="18" charset="2"/>
              <a:buChar char="y"/>
            </a:pPr>
            <a:r>
              <a:rPr lang="en-US" sz="1600" dirty="0">
                <a:latin typeface="Arial" panose="020B0604020202020204" pitchFamily="34" charset="0"/>
                <a:cs typeface="Arial" panose="020B0604020202020204" pitchFamily="34" charset="0"/>
              </a:rPr>
              <a:t>Average industrial </a:t>
            </a:r>
            <a:r>
              <a:rPr lang="en-US" sz="1600" b="1" dirty="0">
                <a:solidFill>
                  <a:srgbClr val="007AC9"/>
                </a:solidFill>
                <a:latin typeface="Arial" panose="020B0604020202020204" pitchFamily="34" charset="0"/>
                <a:cs typeface="Arial" panose="020B0604020202020204" pitchFamily="34" charset="0"/>
              </a:rPr>
              <a:t>results</a:t>
            </a:r>
          </a:p>
          <a:p>
            <a:pPr marL="568325" lvl="1" indent="-179388" defTabSz="1023938" fontAlgn="base">
              <a:spcBef>
                <a:spcPct val="0"/>
              </a:spcBef>
              <a:spcAft>
                <a:spcPts val="900"/>
              </a:spcAft>
              <a:buClr>
                <a:srgbClr val="007AC9"/>
              </a:buClr>
              <a:buFont typeface="Wingdings" pitchFamily="2" charset="2"/>
              <a:buChar char="§"/>
            </a:pPr>
            <a:r>
              <a:rPr lang="en-US" sz="1600" dirty="0">
                <a:solidFill>
                  <a:srgbClr val="4D4F53"/>
                </a:solidFill>
                <a:latin typeface="Arial" panose="020B0604020202020204" pitchFamily="34" charset="0"/>
                <a:cs typeface="Arial" panose="020B0604020202020204" pitchFamily="34" charset="0"/>
              </a:rPr>
              <a:t>Increased sludge dry solids by </a:t>
            </a:r>
            <a:r>
              <a:rPr lang="en-US" sz="1600" b="1" dirty="0">
                <a:solidFill>
                  <a:srgbClr val="007AC9"/>
                </a:solidFill>
                <a:latin typeface="Arial" panose="020B0604020202020204" pitchFamily="34" charset="0"/>
                <a:cs typeface="Arial" panose="020B0604020202020204" pitchFamily="34" charset="0"/>
              </a:rPr>
              <a:t>1-5%</a:t>
            </a:r>
          </a:p>
          <a:p>
            <a:pPr marL="568325" lvl="1" indent="-179388" defTabSz="1023938" fontAlgn="base">
              <a:spcBef>
                <a:spcPct val="0"/>
              </a:spcBef>
              <a:spcAft>
                <a:spcPts val="900"/>
              </a:spcAft>
              <a:buClr>
                <a:srgbClr val="007AC9"/>
              </a:buClr>
              <a:buFont typeface="Wingdings" pitchFamily="2" charset="2"/>
              <a:buChar char="§"/>
            </a:pPr>
            <a:r>
              <a:rPr lang="en-US" sz="1600" dirty="0">
                <a:solidFill>
                  <a:srgbClr val="4D4F53"/>
                </a:solidFill>
                <a:latin typeface="Arial" panose="020B0604020202020204" pitchFamily="34" charset="0"/>
                <a:cs typeface="Arial" panose="020B0604020202020204" pitchFamily="34" charset="0"/>
              </a:rPr>
              <a:t>Reduction of make-down water by </a:t>
            </a:r>
            <a:r>
              <a:rPr lang="en-US" sz="1600" b="1" dirty="0">
                <a:solidFill>
                  <a:srgbClr val="007AC9"/>
                </a:solidFill>
                <a:latin typeface="Arial" panose="020B0604020202020204" pitchFamily="34" charset="0"/>
                <a:cs typeface="Arial" panose="020B0604020202020204" pitchFamily="34" charset="0"/>
              </a:rPr>
              <a:t>50-90 % </a:t>
            </a:r>
          </a:p>
          <a:p>
            <a:pPr marL="568325" lvl="1" indent="-179388" defTabSz="1023938" fontAlgn="base">
              <a:spcBef>
                <a:spcPct val="0"/>
              </a:spcBef>
              <a:spcAft>
                <a:spcPts val="900"/>
              </a:spcAft>
              <a:buClr>
                <a:srgbClr val="007AC9"/>
              </a:buClr>
              <a:buFont typeface="Wingdings" pitchFamily="2" charset="2"/>
              <a:buChar char="§"/>
            </a:pPr>
            <a:r>
              <a:rPr lang="en-US" sz="1600" dirty="0">
                <a:solidFill>
                  <a:srgbClr val="4D4F53"/>
                </a:solidFill>
                <a:latin typeface="Arial" panose="020B0604020202020204" pitchFamily="34" charset="0"/>
                <a:cs typeface="Arial" panose="020B0604020202020204" pitchFamily="34" charset="0"/>
              </a:rPr>
              <a:t>Reduction  of chemical usage by </a:t>
            </a:r>
            <a:r>
              <a:rPr lang="en-US" sz="1600" b="1" dirty="0">
                <a:solidFill>
                  <a:srgbClr val="007AC9"/>
                </a:solidFill>
                <a:latin typeface="Arial" panose="020B0604020202020204" pitchFamily="34" charset="0"/>
                <a:cs typeface="Arial" panose="020B0604020202020204" pitchFamily="34" charset="0"/>
              </a:rPr>
              <a:t>15-25 % </a:t>
            </a:r>
          </a:p>
          <a:p>
            <a:pPr marL="568325" lvl="1" indent="-179388" defTabSz="1023938" fontAlgn="base">
              <a:spcBef>
                <a:spcPct val="0"/>
              </a:spcBef>
              <a:spcAft>
                <a:spcPts val="900"/>
              </a:spcAft>
              <a:buClr>
                <a:srgbClr val="007AC9"/>
              </a:buClr>
              <a:buFont typeface="Wingdings" pitchFamily="2" charset="2"/>
              <a:buChar char="§"/>
            </a:pPr>
            <a:r>
              <a:rPr lang="en-US" sz="1600" dirty="0">
                <a:solidFill>
                  <a:srgbClr val="4D4F53"/>
                </a:solidFill>
                <a:latin typeface="Arial" panose="020B0604020202020204" pitchFamily="34" charset="0"/>
                <a:cs typeface="Arial" panose="020B0604020202020204" pitchFamily="34" charset="0"/>
              </a:rPr>
              <a:t>Improved hydraulic load of the dewatering equipment</a:t>
            </a:r>
          </a:p>
        </p:txBody>
      </p:sp>
      <p:sp>
        <p:nvSpPr>
          <p:cNvPr id="7" name="TextBox 1"/>
          <p:cNvSpPr txBox="1">
            <a:spLocks noChangeArrowheads="1"/>
          </p:cNvSpPr>
          <p:nvPr/>
        </p:nvSpPr>
        <p:spPr bwMode="auto">
          <a:xfrm>
            <a:off x="215900" y="120254"/>
            <a:ext cx="8775700" cy="5847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sz="3200" dirty="0" smtClean="0">
                <a:solidFill>
                  <a:srgbClr val="007AC9"/>
                </a:solidFill>
                <a:latin typeface="Calibri" pitchFamily="34" charset="0"/>
                <a:cs typeface="Calibri" pitchFamily="34" charset="0"/>
              </a:rPr>
              <a:t>Summary</a:t>
            </a:r>
            <a:endParaRPr lang="en-US" sz="3200" dirty="0">
              <a:solidFill>
                <a:srgbClr val="007AC9"/>
              </a:solidFill>
              <a:latin typeface="Calibri" pitchFamily="34" charset="0"/>
              <a:cs typeface="Calibri" pitchFamily="34" charset="0"/>
            </a:endParaRPr>
          </a:p>
        </p:txBody>
      </p:sp>
      <p:sp>
        <p:nvSpPr>
          <p:cNvPr id="8" name="Slide Number Placeholder 3"/>
          <p:cNvSpPr>
            <a:spLocks noGrp="1"/>
          </p:cNvSpPr>
          <p:nvPr>
            <p:ph type="sldNum" sz="quarter" idx="10"/>
          </p:nvPr>
        </p:nvSpPr>
        <p:spPr>
          <a:xfrm>
            <a:off x="7010400" y="0"/>
            <a:ext cx="2133600" cy="273844"/>
          </a:xfrm>
        </p:spPr>
        <p:txBody>
          <a:bodyPr/>
          <a:lstStyle/>
          <a:p>
            <a:fld id="{489FBD2B-4A0F-463B-A8A3-0BDD8CADAF66}" type="slidenum">
              <a:rPr lang="en-US" smtClean="0"/>
              <a:pPr/>
              <a:t>25</a:t>
            </a:fld>
            <a:endParaRPr lang="en-US" dirty="0"/>
          </a:p>
        </p:txBody>
      </p:sp>
    </p:spTree>
    <p:extLst>
      <p:ext uri="{BB962C8B-B14F-4D97-AF65-F5344CB8AC3E}">
        <p14:creationId xmlns:p14="http://schemas.microsoft.com/office/powerpoint/2010/main" val="336405554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Questions ???</a:t>
            </a:r>
            <a:endParaRPr lang="en-US" sz="3200" dirty="0"/>
          </a:p>
        </p:txBody>
      </p:sp>
      <p:sp>
        <p:nvSpPr>
          <p:cNvPr id="3" name="Content Placeholder 2"/>
          <p:cNvSpPr>
            <a:spLocks noGrp="1"/>
          </p:cNvSpPr>
          <p:nvPr>
            <p:ph idx="1"/>
          </p:nvPr>
        </p:nvSpPr>
        <p:spPr/>
        <p:txBody>
          <a:bodyPr/>
          <a:lstStyle/>
          <a:p>
            <a:r>
              <a:rPr lang="en-GB" dirty="0" smtClean="0"/>
              <a:t>NALCO’s Programme for sludge dewatering?</a:t>
            </a:r>
          </a:p>
          <a:p>
            <a:r>
              <a:rPr lang="en-GB" dirty="0" smtClean="0"/>
              <a:t>FLOCMASTER Technology?</a:t>
            </a:r>
          </a:p>
          <a:p>
            <a:r>
              <a:rPr lang="en-GB" dirty="0" smtClean="0"/>
              <a:t>Nalco’s chemical programmes for wastewater?</a:t>
            </a:r>
          </a:p>
          <a:p>
            <a:r>
              <a:rPr lang="en-GB" dirty="0" smtClean="0"/>
              <a:t>Nalco’s on-site expertise?</a:t>
            </a:r>
          </a:p>
          <a:p>
            <a:r>
              <a:rPr lang="en-GB" dirty="0" smtClean="0"/>
              <a:t>Our case studies?</a:t>
            </a:r>
            <a:endParaRPr lang="en-US" dirty="0"/>
          </a:p>
        </p:txBody>
      </p:sp>
      <p:sp>
        <p:nvSpPr>
          <p:cNvPr id="4" name="Slide Number Placeholder 3"/>
          <p:cNvSpPr>
            <a:spLocks noGrp="1"/>
          </p:cNvSpPr>
          <p:nvPr>
            <p:ph type="sldNum" sz="quarter" idx="10"/>
          </p:nvPr>
        </p:nvSpPr>
        <p:spPr/>
        <p:txBody>
          <a:bodyPr/>
          <a:lstStyle/>
          <a:p>
            <a:fld id="{489FBD2B-4A0F-463B-A8A3-0BDD8CADAF66}" type="slidenum">
              <a:rPr lang="en-US" smtClean="0"/>
              <a:pPr/>
              <a:t>26</a:t>
            </a:fld>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3719" r="66673" b="56528"/>
          <a:stretch/>
        </p:blipFill>
        <p:spPr>
          <a:xfrm>
            <a:off x="7556734" y="1765566"/>
            <a:ext cx="872959" cy="602038"/>
          </a:xfrm>
          <a:prstGeom prst="rect">
            <a:avLst/>
          </a:prstGeom>
        </p:spPr>
      </p:pic>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901" t="56095" r="64772" b="7610"/>
          <a:stretch/>
        </p:blipFill>
        <p:spPr>
          <a:xfrm>
            <a:off x="7606703" y="2425190"/>
            <a:ext cx="872959" cy="549686"/>
          </a:xfrm>
          <a:prstGeom prst="rect">
            <a:avLst/>
          </a:prstGeom>
        </p:spPr>
      </p:pic>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63885" t="678" r="2788" b="56690"/>
          <a:stretch/>
        </p:blipFill>
        <p:spPr>
          <a:xfrm>
            <a:off x="7603110" y="3486184"/>
            <a:ext cx="872959" cy="645653"/>
          </a:xfrm>
          <a:prstGeom prst="rect">
            <a:avLst/>
          </a:prstGeom>
        </p:spPr>
      </p:pic>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33337" t="55051" r="33337" b="7616"/>
          <a:stretch/>
        </p:blipFill>
        <p:spPr>
          <a:xfrm>
            <a:off x="7612367" y="598135"/>
            <a:ext cx="872959" cy="565392"/>
          </a:xfrm>
          <a:prstGeom prst="rect">
            <a:avLst/>
          </a:prstGeom>
        </p:spPr>
      </p:pic>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66673" t="54360" b="6925"/>
          <a:stretch/>
        </p:blipFill>
        <p:spPr>
          <a:xfrm>
            <a:off x="7682377" y="1179232"/>
            <a:ext cx="872959" cy="586334"/>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31792" t="4635" r="34881" b="56650"/>
          <a:stretch/>
        </p:blipFill>
        <p:spPr>
          <a:xfrm>
            <a:off x="7581616" y="2974876"/>
            <a:ext cx="872959" cy="586333"/>
          </a:xfrm>
          <a:prstGeom prst="rect">
            <a:avLst/>
          </a:prstGeom>
        </p:spPr>
      </p:pic>
      <p:grpSp>
        <p:nvGrpSpPr>
          <p:cNvPr id="11" name="Group 10"/>
          <p:cNvGrpSpPr/>
          <p:nvPr/>
        </p:nvGrpSpPr>
        <p:grpSpPr>
          <a:xfrm>
            <a:off x="7682377" y="4084395"/>
            <a:ext cx="1044989" cy="712662"/>
            <a:chOff x="7814148" y="566058"/>
            <a:chExt cx="1329852" cy="1209243"/>
          </a:xfrm>
        </p:grpSpPr>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9019" t="-1" r="20490" b="-4481"/>
            <a:stretch/>
          </p:blipFill>
          <p:spPr bwMode="auto">
            <a:xfrm>
              <a:off x="7814148" y="566058"/>
              <a:ext cx="998595" cy="1030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7814148" y="1409736"/>
              <a:ext cx="1329852" cy="365565"/>
            </a:xfrm>
            <a:prstGeom prst="rect">
              <a:avLst/>
            </a:prstGeom>
            <a:solidFill>
              <a:schemeClr val="bg1"/>
            </a:solidFill>
          </p:spPr>
          <p:txBody>
            <a:bodyPr wrap="square" rtlCol="0">
              <a:spAutoFit/>
            </a:bodyPr>
            <a:lstStyle/>
            <a:p>
              <a:r>
                <a:rPr lang="en-US" sz="800" b="1" dirty="0" smtClean="0">
                  <a:solidFill>
                    <a:srgbClr val="0072C0"/>
                  </a:solidFill>
                  <a:latin typeface="+mn-lt"/>
                  <a:cs typeface="Aharoni" panose="02010803020104030203" pitchFamily="2" charset="-79"/>
                </a:rPr>
                <a:t>PRODUCTIVITY</a:t>
              </a:r>
              <a:endParaRPr lang="en-US" sz="800" b="1" dirty="0">
                <a:solidFill>
                  <a:srgbClr val="0072C0"/>
                </a:solidFill>
                <a:latin typeface="+mn-lt"/>
                <a:cs typeface="Aharoni" panose="02010803020104030203" pitchFamily="2" charset="-79"/>
              </a:endParaRPr>
            </a:p>
          </p:txBody>
        </p:sp>
      </p:grpSp>
    </p:spTree>
    <p:extLst>
      <p:ext uri="{BB962C8B-B14F-4D97-AF65-F5344CB8AC3E}">
        <p14:creationId xmlns:p14="http://schemas.microsoft.com/office/powerpoint/2010/main" val="126931018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9FBD2B-4A0F-463B-A8A3-0BDD8CADAF66}" type="slidenum">
              <a:rPr lang="en-US" smtClean="0"/>
              <a:pPr/>
              <a:t>27</a:t>
            </a:fld>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3719" r="66673" b="56528"/>
          <a:stretch/>
        </p:blipFill>
        <p:spPr>
          <a:xfrm>
            <a:off x="7556734" y="1765566"/>
            <a:ext cx="872959" cy="602038"/>
          </a:xfrm>
          <a:prstGeom prst="rect">
            <a:avLst/>
          </a:prstGeom>
        </p:spPr>
      </p:pic>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901" t="56095" r="64772" b="7610"/>
          <a:stretch/>
        </p:blipFill>
        <p:spPr>
          <a:xfrm>
            <a:off x="7606703" y="2425190"/>
            <a:ext cx="872959" cy="549686"/>
          </a:xfrm>
          <a:prstGeom prst="rect">
            <a:avLst/>
          </a:prstGeom>
        </p:spPr>
      </p:pic>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63885" t="678" r="2788" b="56690"/>
          <a:stretch/>
        </p:blipFill>
        <p:spPr>
          <a:xfrm>
            <a:off x="7603110" y="3486184"/>
            <a:ext cx="872959" cy="645653"/>
          </a:xfrm>
          <a:prstGeom prst="rect">
            <a:avLst/>
          </a:prstGeom>
        </p:spPr>
      </p:pic>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33337" t="55051" r="33337" b="7616"/>
          <a:stretch/>
        </p:blipFill>
        <p:spPr>
          <a:xfrm>
            <a:off x="7612367" y="598135"/>
            <a:ext cx="872959" cy="565392"/>
          </a:xfrm>
          <a:prstGeom prst="rect">
            <a:avLst/>
          </a:prstGeom>
        </p:spPr>
      </p:pic>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66673" t="54360" b="6925"/>
          <a:stretch/>
        </p:blipFill>
        <p:spPr>
          <a:xfrm>
            <a:off x="7682377" y="1179232"/>
            <a:ext cx="872959" cy="586334"/>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31792" t="4635" r="34881" b="56650"/>
          <a:stretch/>
        </p:blipFill>
        <p:spPr>
          <a:xfrm>
            <a:off x="7581616" y="2974876"/>
            <a:ext cx="872959" cy="586333"/>
          </a:xfrm>
          <a:prstGeom prst="rect">
            <a:avLst/>
          </a:prstGeom>
        </p:spPr>
      </p:pic>
      <p:grpSp>
        <p:nvGrpSpPr>
          <p:cNvPr id="11" name="Group 10"/>
          <p:cNvGrpSpPr/>
          <p:nvPr/>
        </p:nvGrpSpPr>
        <p:grpSpPr>
          <a:xfrm>
            <a:off x="7682377" y="4084395"/>
            <a:ext cx="1044989" cy="712662"/>
            <a:chOff x="7814148" y="566058"/>
            <a:chExt cx="1329852" cy="1209243"/>
          </a:xfrm>
        </p:grpSpPr>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9019" t="-1" r="20490" b="-4481"/>
            <a:stretch/>
          </p:blipFill>
          <p:spPr bwMode="auto">
            <a:xfrm>
              <a:off x="7814148" y="566058"/>
              <a:ext cx="998595" cy="1030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7814148" y="1409736"/>
              <a:ext cx="1329852" cy="365565"/>
            </a:xfrm>
            <a:prstGeom prst="rect">
              <a:avLst/>
            </a:prstGeom>
            <a:solidFill>
              <a:schemeClr val="bg1"/>
            </a:solidFill>
          </p:spPr>
          <p:txBody>
            <a:bodyPr wrap="square" rtlCol="0">
              <a:spAutoFit/>
            </a:bodyPr>
            <a:lstStyle/>
            <a:p>
              <a:r>
                <a:rPr lang="en-US" sz="800" b="1" dirty="0" smtClean="0">
                  <a:solidFill>
                    <a:srgbClr val="0072C0"/>
                  </a:solidFill>
                  <a:latin typeface="+mn-lt"/>
                  <a:cs typeface="Aharoni" panose="02010803020104030203" pitchFamily="2" charset="-79"/>
                </a:rPr>
                <a:t>PRODUCTIVITY</a:t>
              </a:r>
              <a:endParaRPr lang="en-US" sz="800" b="1" dirty="0">
                <a:solidFill>
                  <a:srgbClr val="0072C0"/>
                </a:solidFill>
                <a:latin typeface="+mn-lt"/>
                <a:cs typeface="Aharoni" panose="02010803020104030203" pitchFamily="2" charset="-79"/>
              </a:endParaRP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3939" y="725091"/>
            <a:ext cx="6677025" cy="3693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07740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lLFeKhWDY0qE3jGA2N_wig"/>
  <p:tag name="EE4P_BEAUTIFY"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lLFeKhWDY0qE3jGA2N_wig"/>
  <p:tag name="EE4P_BEAUTIFY" val="1"/>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lLFeKhWDY0qE3jGA2N_wig"/>
  <p:tag name="EE4P_BEAUTIFY" val="1"/>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lLFeKhWDY0qE3jGA2N_wig"/>
  <p:tag name="EE4P_BEAUTIFY" val="1"/>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lLFeKhWDY0qE3jGA2N_wig"/>
  <p:tag name="EE4P_BEAUTIFY" val="1"/>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lLFeKhWDY0qE3jGA2N_wig"/>
  <p:tag name="EE4P_BEAUTIFY" val="1"/>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lLFeKhWDY0qE3jGA2N_wig"/>
  <p:tag name="EE4P_BEAUTIFY" val="1"/>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lLFeKhWDY0qE3jGA2N_wig"/>
  <p:tag name="EE4P_BEAUTIFY" val="1"/>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lLFeKhWDY0qE3jGA2N_wig"/>
  <p:tag name="EE4P_BEAUTIFY" val="1"/>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lLFeKhWDY0qE3jGA2N_wig"/>
  <p:tag name="EE4P_BEAUTIFY" val="1"/>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lLFeKhWDY0qE3jGA2N_wig"/>
  <p:tag name="EE4P_BEAUTIFY" val="1"/>
</p:tagLst>
</file>

<file path=ppt/theme/theme1.xml><?xml version="1.0" encoding="utf-8"?>
<a:theme xmlns:a="http://schemas.openxmlformats.org/drawingml/2006/main" name="Ecolab">
  <a:themeElements>
    <a:clrScheme name="ECOLAB NEW colors">
      <a:dk1>
        <a:srgbClr val="4D4F53"/>
      </a:dk1>
      <a:lt1>
        <a:sysClr val="window" lastClr="FFFFFF"/>
      </a:lt1>
      <a:dk2>
        <a:srgbClr val="007AC9"/>
      </a:dk2>
      <a:lt2>
        <a:srgbClr val="EEECE1"/>
      </a:lt2>
      <a:accent1>
        <a:srgbClr val="007AC9"/>
      </a:accent1>
      <a:accent2>
        <a:srgbClr val="4D4F53"/>
      </a:accent2>
      <a:accent3>
        <a:srgbClr val="5B8F22"/>
      </a:accent3>
      <a:accent4>
        <a:srgbClr val="E17000"/>
      </a:accent4>
      <a:accent5>
        <a:srgbClr val="EEAF00"/>
      </a:accent5>
      <a:accent6>
        <a:srgbClr val="5EB6EE"/>
      </a:accent6>
      <a:hlink>
        <a:srgbClr val="002060"/>
      </a:hlink>
      <a:folHlink>
        <a:srgbClr val="4D4F53"/>
      </a:folHlink>
    </a:clrScheme>
    <a:fontScheme name="3_Olson Title Option 2">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4D4F53"/>
            </a:solidFill>
            <a:effectLst/>
            <a:latin typeface="Arial" pitchFamily="34" charset="0"/>
            <a:ea typeface="ＭＳ Ｐゴシック" pitchFamily="34" charset="-128"/>
            <a:cs typeface="Arial Unicode MS" pitchFamily="34" charset="-128"/>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4D4F53"/>
            </a:solidFill>
            <a:effectLst/>
            <a:latin typeface="Arial" pitchFamily="34" charset="0"/>
            <a:ea typeface="ＭＳ Ｐゴシック" pitchFamily="34" charset="-128"/>
            <a:cs typeface="Arial Unicode MS" pitchFamily="34" charset="-128"/>
          </a:defRPr>
        </a:defPPr>
      </a:lstStyle>
    </a:lnDef>
  </a:objectDefaults>
  <a:extraClrSchemeLst>
    <a:extraClrScheme>
      <a:clrScheme name="3_Olson Title Op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Olson Title Op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Olson Title Op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Olson Title Op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Olson Title Op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Olson Title Op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Olson Title Op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Olson Title Op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Olson Title Op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Olson Title Op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Olson Title Op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Olson Title Op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Olson Title Option 2 13">
        <a:dk1>
          <a:srgbClr val="007AC9"/>
        </a:dk1>
        <a:lt1>
          <a:srgbClr val="FFFFFF"/>
        </a:lt1>
        <a:dk2>
          <a:srgbClr val="0099CC"/>
        </a:dk2>
        <a:lt2>
          <a:srgbClr val="DC0451"/>
        </a:lt2>
        <a:accent1>
          <a:srgbClr val="58A618"/>
        </a:accent1>
        <a:accent2>
          <a:srgbClr val="4060AF"/>
        </a:accent2>
        <a:accent3>
          <a:srgbClr val="FFFFFF"/>
        </a:accent3>
        <a:accent4>
          <a:srgbClr val="0067AB"/>
        </a:accent4>
        <a:accent5>
          <a:srgbClr val="B4D0AB"/>
        </a:accent5>
        <a:accent6>
          <a:srgbClr val="39569E"/>
        </a:accent6>
        <a:hlink>
          <a:srgbClr val="EEAF00"/>
        </a:hlink>
        <a:folHlink>
          <a:srgbClr val="E17000"/>
        </a:folHlink>
      </a:clrScheme>
      <a:clrMap bg1="lt1" tx1="dk1" bg2="lt2" tx2="dk2" accent1="accent1" accent2="accent2" accent3="accent3" accent4="accent4" accent5="accent5" accent6="accent6" hlink="hlink" folHlink="folHlink"/>
    </a:extraClrScheme>
    <a:extraClrScheme>
      <a:clrScheme name="3_Olson Title Option 2 14">
        <a:dk1>
          <a:srgbClr val="007AC9"/>
        </a:dk1>
        <a:lt1>
          <a:srgbClr val="FFFFFF"/>
        </a:lt1>
        <a:dk2>
          <a:srgbClr val="0099CC"/>
        </a:dk2>
        <a:lt2>
          <a:srgbClr val="DC0451"/>
        </a:lt2>
        <a:accent1>
          <a:srgbClr val="007AC9"/>
        </a:accent1>
        <a:accent2>
          <a:srgbClr val="4060AF"/>
        </a:accent2>
        <a:accent3>
          <a:srgbClr val="FFFFFF"/>
        </a:accent3>
        <a:accent4>
          <a:srgbClr val="0067AB"/>
        </a:accent4>
        <a:accent5>
          <a:srgbClr val="AABEE1"/>
        </a:accent5>
        <a:accent6>
          <a:srgbClr val="39569E"/>
        </a:accent6>
        <a:hlink>
          <a:srgbClr val="ADAFAF"/>
        </a:hlink>
        <a:folHlink>
          <a:srgbClr val="4D4F53"/>
        </a:folHlink>
      </a:clrScheme>
      <a:clrMap bg1="lt1" tx1="dk1" bg2="lt2" tx2="dk2" accent1="accent1" accent2="accent2" accent3="accent3" accent4="accent4" accent5="accent5" accent6="accent6" hlink="hlink" folHlink="folHlink"/>
    </a:extraClrScheme>
    <a:extraClrScheme>
      <a:clrScheme name="3_Olson Title Option 2 15">
        <a:dk1>
          <a:srgbClr val="007AC9"/>
        </a:dk1>
        <a:lt1>
          <a:srgbClr val="FFFFFF"/>
        </a:lt1>
        <a:dk2>
          <a:srgbClr val="0099CC"/>
        </a:dk2>
        <a:lt2>
          <a:srgbClr val="DC0451"/>
        </a:lt2>
        <a:accent1>
          <a:srgbClr val="0099CC"/>
        </a:accent1>
        <a:accent2>
          <a:srgbClr val="4060AF"/>
        </a:accent2>
        <a:accent3>
          <a:srgbClr val="FFFFFF"/>
        </a:accent3>
        <a:accent4>
          <a:srgbClr val="0067AB"/>
        </a:accent4>
        <a:accent5>
          <a:srgbClr val="AACAE2"/>
        </a:accent5>
        <a:accent6>
          <a:srgbClr val="39569E"/>
        </a:accent6>
        <a:hlink>
          <a:srgbClr val="ADAFAF"/>
        </a:hlink>
        <a:folHlink>
          <a:srgbClr val="4D4F53"/>
        </a:folHlink>
      </a:clrScheme>
      <a:clrMap bg1="lt1" tx1="dk1" bg2="lt2" tx2="dk2" accent1="accent1" accent2="accent2" accent3="accent3" accent4="accent4" accent5="accent5" accent6="accent6" hlink="hlink" folHlink="folHlink"/>
    </a:extraClrScheme>
    <a:extraClrScheme>
      <a:clrScheme name="3_Olson Title Option 2 16">
        <a:dk1>
          <a:srgbClr val="4D4F53"/>
        </a:dk1>
        <a:lt1>
          <a:srgbClr val="FFFFFF"/>
        </a:lt1>
        <a:dk2>
          <a:srgbClr val="007AC9"/>
        </a:dk2>
        <a:lt2>
          <a:srgbClr val="000000"/>
        </a:lt2>
        <a:accent1>
          <a:srgbClr val="007AC9"/>
        </a:accent1>
        <a:accent2>
          <a:srgbClr val="4D4F53"/>
        </a:accent2>
        <a:accent3>
          <a:srgbClr val="FFFFFF"/>
        </a:accent3>
        <a:accent4>
          <a:srgbClr val="404246"/>
        </a:accent4>
        <a:accent5>
          <a:srgbClr val="AABEE1"/>
        </a:accent5>
        <a:accent6>
          <a:srgbClr val="45474A"/>
        </a:accent6>
        <a:hlink>
          <a:srgbClr val="ADAFAF"/>
        </a:hlink>
        <a:folHlink>
          <a:srgbClr val="E0003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Olson Title Option 2">
  <a:themeElements>
    <a:clrScheme name="ECOLAB NEW colors">
      <a:dk1>
        <a:srgbClr val="4D4F53"/>
      </a:dk1>
      <a:lt1>
        <a:sysClr val="window" lastClr="FFFFFF"/>
      </a:lt1>
      <a:dk2>
        <a:srgbClr val="007AC9"/>
      </a:dk2>
      <a:lt2>
        <a:srgbClr val="EEECE1"/>
      </a:lt2>
      <a:accent1>
        <a:srgbClr val="007AC9"/>
      </a:accent1>
      <a:accent2>
        <a:srgbClr val="4D4F53"/>
      </a:accent2>
      <a:accent3>
        <a:srgbClr val="5B8F22"/>
      </a:accent3>
      <a:accent4>
        <a:srgbClr val="E17000"/>
      </a:accent4>
      <a:accent5>
        <a:srgbClr val="EEAF00"/>
      </a:accent5>
      <a:accent6>
        <a:srgbClr val="5EB6EE"/>
      </a:accent6>
      <a:hlink>
        <a:srgbClr val="002060"/>
      </a:hlink>
      <a:folHlink>
        <a:srgbClr val="4D4F53"/>
      </a:folHlink>
    </a:clrScheme>
    <a:fontScheme name="3_Olson Title Option 2">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4D4F53"/>
            </a:solidFill>
            <a:effectLst/>
            <a:latin typeface="Arial" pitchFamily="34" charset="0"/>
            <a:ea typeface="ＭＳ Ｐゴシック" pitchFamily="34" charset="-128"/>
            <a:cs typeface="Arial Unicode MS" pitchFamily="34" charset="-128"/>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4D4F53"/>
            </a:solidFill>
            <a:effectLst/>
            <a:latin typeface="Arial" pitchFamily="34" charset="0"/>
            <a:ea typeface="ＭＳ Ｐゴシック" pitchFamily="34" charset="-128"/>
            <a:cs typeface="Arial Unicode MS" pitchFamily="34" charset="-128"/>
          </a:defRPr>
        </a:defPPr>
      </a:lstStyle>
    </a:lnDef>
  </a:objectDefaults>
  <a:extraClrSchemeLst>
    <a:extraClrScheme>
      <a:clrScheme name="3_Olson Title Op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Olson Title Op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Olson Title Op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Olson Title Op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Olson Title Op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Olson Title Op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Olson Title Op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Olson Title Op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Olson Title Op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Olson Title Op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Olson Title Op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Olson Title Op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Olson Title Option 2 13">
        <a:dk1>
          <a:srgbClr val="007AC9"/>
        </a:dk1>
        <a:lt1>
          <a:srgbClr val="FFFFFF"/>
        </a:lt1>
        <a:dk2>
          <a:srgbClr val="0099CC"/>
        </a:dk2>
        <a:lt2>
          <a:srgbClr val="DC0451"/>
        </a:lt2>
        <a:accent1>
          <a:srgbClr val="58A618"/>
        </a:accent1>
        <a:accent2>
          <a:srgbClr val="4060AF"/>
        </a:accent2>
        <a:accent3>
          <a:srgbClr val="FFFFFF"/>
        </a:accent3>
        <a:accent4>
          <a:srgbClr val="0067AB"/>
        </a:accent4>
        <a:accent5>
          <a:srgbClr val="B4D0AB"/>
        </a:accent5>
        <a:accent6>
          <a:srgbClr val="39569E"/>
        </a:accent6>
        <a:hlink>
          <a:srgbClr val="EEAF00"/>
        </a:hlink>
        <a:folHlink>
          <a:srgbClr val="E17000"/>
        </a:folHlink>
      </a:clrScheme>
      <a:clrMap bg1="lt1" tx1="dk1" bg2="lt2" tx2="dk2" accent1="accent1" accent2="accent2" accent3="accent3" accent4="accent4" accent5="accent5" accent6="accent6" hlink="hlink" folHlink="folHlink"/>
    </a:extraClrScheme>
    <a:extraClrScheme>
      <a:clrScheme name="3_Olson Title Option 2 14">
        <a:dk1>
          <a:srgbClr val="007AC9"/>
        </a:dk1>
        <a:lt1>
          <a:srgbClr val="FFFFFF"/>
        </a:lt1>
        <a:dk2>
          <a:srgbClr val="0099CC"/>
        </a:dk2>
        <a:lt2>
          <a:srgbClr val="DC0451"/>
        </a:lt2>
        <a:accent1>
          <a:srgbClr val="007AC9"/>
        </a:accent1>
        <a:accent2>
          <a:srgbClr val="4060AF"/>
        </a:accent2>
        <a:accent3>
          <a:srgbClr val="FFFFFF"/>
        </a:accent3>
        <a:accent4>
          <a:srgbClr val="0067AB"/>
        </a:accent4>
        <a:accent5>
          <a:srgbClr val="AABEE1"/>
        </a:accent5>
        <a:accent6>
          <a:srgbClr val="39569E"/>
        </a:accent6>
        <a:hlink>
          <a:srgbClr val="ADAFAF"/>
        </a:hlink>
        <a:folHlink>
          <a:srgbClr val="4D4F53"/>
        </a:folHlink>
      </a:clrScheme>
      <a:clrMap bg1="lt1" tx1="dk1" bg2="lt2" tx2="dk2" accent1="accent1" accent2="accent2" accent3="accent3" accent4="accent4" accent5="accent5" accent6="accent6" hlink="hlink" folHlink="folHlink"/>
    </a:extraClrScheme>
    <a:extraClrScheme>
      <a:clrScheme name="3_Olson Title Option 2 15">
        <a:dk1>
          <a:srgbClr val="007AC9"/>
        </a:dk1>
        <a:lt1>
          <a:srgbClr val="FFFFFF"/>
        </a:lt1>
        <a:dk2>
          <a:srgbClr val="0099CC"/>
        </a:dk2>
        <a:lt2>
          <a:srgbClr val="DC0451"/>
        </a:lt2>
        <a:accent1>
          <a:srgbClr val="0099CC"/>
        </a:accent1>
        <a:accent2>
          <a:srgbClr val="4060AF"/>
        </a:accent2>
        <a:accent3>
          <a:srgbClr val="FFFFFF"/>
        </a:accent3>
        <a:accent4>
          <a:srgbClr val="0067AB"/>
        </a:accent4>
        <a:accent5>
          <a:srgbClr val="AACAE2"/>
        </a:accent5>
        <a:accent6>
          <a:srgbClr val="39569E"/>
        </a:accent6>
        <a:hlink>
          <a:srgbClr val="ADAFAF"/>
        </a:hlink>
        <a:folHlink>
          <a:srgbClr val="4D4F53"/>
        </a:folHlink>
      </a:clrScheme>
      <a:clrMap bg1="lt1" tx1="dk1" bg2="lt2" tx2="dk2" accent1="accent1" accent2="accent2" accent3="accent3" accent4="accent4" accent5="accent5" accent6="accent6" hlink="hlink" folHlink="folHlink"/>
    </a:extraClrScheme>
    <a:extraClrScheme>
      <a:clrScheme name="3_Olson Title Option 2 16">
        <a:dk1>
          <a:srgbClr val="4D4F53"/>
        </a:dk1>
        <a:lt1>
          <a:srgbClr val="FFFFFF"/>
        </a:lt1>
        <a:dk2>
          <a:srgbClr val="007AC9"/>
        </a:dk2>
        <a:lt2>
          <a:srgbClr val="000000"/>
        </a:lt2>
        <a:accent1>
          <a:srgbClr val="007AC9"/>
        </a:accent1>
        <a:accent2>
          <a:srgbClr val="4D4F53"/>
        </a:accent2>
        <a:accent3>
          <a:srgbClr val="FFFFFF"/>
        </a:accent3>
        <a:accent4>
          <a:srgbClr val="404246"/>
        </a:accent4>
        <a:accent5>
          <a:srgbClr val="AABEE1"/>
        </a:accent5>
        <a:accent6>
          <a:srgbClr val="45474A"/>
        </a:accent6>
        <a:hlink>
          <a:srgbClr val="ADAFAF"/>
        </a:hlink>
        <a:folHlink>
          <a:srgbClr val="E0003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F271BECA81305478392223BCA2D945C" ma:contentTypeVersion="0" ma:contentTypeDescription="Create a new document." ma:contentTypeScope="" ma:versionID="108e059c4b861076d16be989f355a828">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CA70B2-5EA0-4D64-9368-AADCC272062A}">
  <ds:schemaRefs>
    <ds:schemaRef ds:uri="http://purl.org/dc/terms/"/>
    <ds:schemaRef ds:uri="http://schemas.microsoft.com/office/2006/metadata/properties"/>
    <ds:schemaRef ds:uri="http://purl.org/dc/elements/1.1/"/>
    <ds:schemaRef ds:uri="http://purl.org/dc/dcmitype/"/>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B2B1979D-8E58-4835-8A8C-14202B1B979F}">
  <ds:schemaRefs>
    <ds:schemaRef ds:uri="http://schemas.microsoft.com/sharepoint/v3/contenttype/forms"/>
  </ds:schemaRefs>
</ds:datastoreItem>
</file>

<file path=customXml/itemProps3.xml><?xml version="1.0" encoding="utf-8"?>
<ds:datastoreItem xmlns:ds="http://schemas.openxmlformats.org/officeDocument/2006/customXml" ds:itemID="{504BB0D4-F6D2-4E35-94E2-CD644CBDDE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Ecolab</Template>
  <TotalTime>70705</TotalTime>
  <Words>1706</Words>
  <Application>Microsoft Macintosh PowerPoint</Application>
  <PresentationFormat>Presentación en pantalla (16:9)</PresentationFormat>
  <Paragraphs>339</Paragraphs>
  <Slides>27</Slides>
  <Notes>19</Notes>
  <HiddenSlides>0</HiddenSlides>
  <MMClips>0</MMClips>
  <ScaleCrop>false</ScaleCrop>
  <HeadingPairs>
    <vt:vector size="4" baseType="variant">
      <vt:variant>
        <vt:lpstr>Tema</vt:lpstr>
      </vt:variant>
      <vt:variant>
        <vt:i4>2</vt:i4>
      </vt:variant>
      <vt:variant>
        <vt:lpstr>Títulos de diapositiva</vt:lpstr>
      </vt:variant>
      <vt:variant>
        <vt:i4>27</vt:i4>
      </vt:variant>
    </vt:vector>
  </HeadingPairs>
  <TitlesOfParts>
    <vt:vector size="29" baseType="lpstr">
      <vt:lpstr>Ecolab</vt:lpstr>
      <vt:lpstr>3_Olson Title Option 2</vt:lpstr>
      <vt:lpstr>Providing Value  with  Nalco’s FLOCMASTER Technology  Kleber  Martins April, 2015</vt:lpstr>
      <vt:lpstr>Agenda</vt:lpstr>
      <vt:lpstr>Understanding Customer’s Corporate Challenges </vt:lpstr>
      <vt:lpstr>Understanding Customer’s Wastewater Challenges </vt:lpstr>
      <vt:lpstr>How Nalco’s Solutions Help Meet Your Challenges</vt:lpstr>
      <vt:lpstr>Understanding Our Solutions</vt:lpstr>
      <vt:lpstr>Sludge dewatering impact on Your Corporate Goals</vt:lpstr>
      <vt:lpstr>Nalco’s integrated approach of sludge dewatering</vt:lpstr>
      <vt:lpstr> Preparation of Nalco Flocculants</vt:lpstr>
      <vt:lpstr>  FLOCMASTER™ technology </vt:lpstr>
      <vt:lpstr>FLOCMASTER Automation</vt:lpstr>
      <vt:lpstr>Personal service</vt:lpstr>
      <vt:lpstr>Understanding Our Solutions</vt:lpstr>
      <vt:lpstr>Understanding Our Solutions: Nalco’s Programme for sludge dewatering</vt:lpstr>
      <vt:lpstr>Generating Value</vt:lpstr>
      <vt:lpstr>      Environmental Indicators                    eROI                    Economic Results</vt:lpstr>
      <vt:lpstr>Environmental Indicators            eROI          Economic Results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Questions ???</vt:lpstr>
      <vt:lpstr>Presentación de PowerPoint</vt:lpstr>
    </vt:vector>
  </TitlesOfParts>
  <Company>Nalco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ellamasrey@nalco.com</dc:creator>
  <cp:lastModifiedBy>ximena giussani</cp:lastModifiedBy>
  <cp:revision>832</cp:revision>
  <cp:lastPrinted>2011-01-21T21:11:10Z</cp:lastPrinted>
  <dcterms:created xsi:type="dcterms:W3CDTF">2010-03-29T14:40:45Z</dcterms:created>
  <dcterms:modified xsi:type="dcterms:W3CDTF">2015-05-12T20:07:07Z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0x0101000F271BECA81305478392223BCA2D945C</vt:lpwstr>
  </property>
</Properties>
</file>