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322" r:id="rId2"/>
    <p:sldId id="329" r:id="rId3"/>
    <p:sldId id="330" r:id="rId4"/>
    <p:sldId id="331" r:id="rId5"/>
    <p:sldId id="332" r:id="rId6"/>
    <p:sldId id="333" r:id="rId7"/>
    <p:sldId id="314" r:id="rId8"/>
    <p:sldId id="347" r:id="rId9"/>
    <p:sldId id="348" r:id="rId10"/>
    <p:sldId id="349" r:id="rId11"/>
    <p:sldId id="350" r:id="rId12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8BB1"/>
    <a:srgbClr val="5489B1"/>
    <a:srgbClr val="395B79"/>
    <a:srgbClr val="FFCC32"/>
    <a:srgbClr val="A7A9AC"/>
    <a:srgbClr val="6462AB"/>
    <a:srgbClr val="ABC27F"/>
    <a:srgbClr val="DDDDDD"/>
    <a:srgbClr val="1D3A63"/>
    <a:srgbClr val="167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6" d="100"/>
          <a:sy n="116" d="100"/>
        </p:scale>
        <p:origin x="-784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18C438D-B638-1F47-B304-D4ECBE8A9037}" type="datetimeFigureOut">
              <a:rPr lang="en-US"/>
              <a:pPr>
                <a:defRPr/>
              </a:pPr>
              <a:t>5/12/15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1CB3E6D-1908-F846-9EE9-BA7BADC4180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229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A3B12BF-E1D0-9A46-BC90-A3A7C593F78A}" type="datetimeFigureOut">
              <a:rPr lang="en-US"/>
              <a:pPr>
                <a:defRPr/>
              </a:pPr>
              <a:t>5/12/15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BCE63B5-E4DB-B047-9A82-E58F56A020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541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CE63B5-E4DB-B047-9A82-E58F56A0205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409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CE63B5-E4DB-B047-9A82-E58F56A0205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409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leni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0" y="0"/>
            <a:chExt cx="9144001" cy="6858000"/>
          </a:xfrm>
        </p:grpSpPr>
        <p:pic>
          <p:nvPicPr>
            <p:cNvPr id="5" name="Picture 10" descr="Solenis_PPT-radial5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1" descr="Solenis-tag-RGB-ppt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37" y="616095"/>
              <a:ext cx="4510463" cy="973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2" descr="White Solenis symbol.png"/>
            <p:cNvPicPr>
              <a:picLocks noChangeAspect="1"/>
            </p:cNvPicPr>
            <p:nvPr/>
          </p:nvPicPr>
          <p:blipFill>
            <a:blip r:embed="rId4">
              <a:alphaModFix amt="1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/>
            <a:stretch>
              <a:fillRect/>
            </a:stretch>
          </p:blipFill>
          <p:spPr bwMode="auto">
            <a:xfrm>
              <a:off x="3810001" y="1143000"/>
              <a:ext cx="5334000" cy="571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18823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71750"/>
            <a:ext cx="7696200" cy="870199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2400" b="1"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14551"/>
            <a:ext cx="7696200" cy="427361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107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ymbol faint.png"/>
          <p:cNvPicPr>
            <a:picLocks noChangeAspect="1"/>
          </p:cNvPicPr>
          <p:nvPr/>
        </p:nvPicPr>
        <p:blipFill>
          <a:blip r:embed="rId2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68" b="12857"/>
          <a:stretch>
            <a:fillRect/>
          </a:stretch>
        </p:blipFill>
        <p:spPr bwMode="auto">
          <a:xfrm>
            <a:off x="3810000" y="914400"/>
            <a:ext cx="53340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67842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2571750"/>
            <a:ext cx="7696200" cy="755899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2400" b="1" cap="all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14551"/>
            <a:ext cx="7696200" cy="427361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5183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33375"/>
            <a:ext cx="9144000" cy="4810125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noAutofit/>
          </a:bodyPr>
          <a:lstStyle>
            <a:lvl1pPr marL="0" indent="0">
              <a:buClr>
                <a:schemeClr val="accent2"/>
              </a:buClr>
              <a:buFont typeface="Arial"/>
              <a:buNone/>
              <a:defRPr sz="2000" b="0"/>
            </a:lvl1pPr>
            <a:lvl2pPr marL="685800" indent="-228600">
              <a:buFont typeface="Lucida Grande"/>
              <a:buChar char="­"/>
              <a:defRPr sz="2000"/>
            </a:lvl2pPr>
            <a:lvl3pPr marL="973138" indent="-168275">
              <a:defRPr sz="2000"/>
            </a:lvl3pPr>
            <a:lvl4pPr marL="1143000" indent="-169863">
              <a:defRPr/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31800" y="4452169"/>
            <a:ext cx="8229600" cy="308795"/>
          </a:xfrm>
        </p:spPr>
        <p:txBody>
          <a:bodyPr wrap="none" t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1600" b="1" cap="all">
                <a:solidFill>
                  <a:srgbClr val="FFFFFF"/>
                </a:solidFill>
              </a:defRPr>
            </a:lvl1pPr>
            <a:lvl2pPr marL="457200" indent="0">
              <a:buFont typeface="Lucida Grande"/>
              <a:buNone/>
              <a:defRPr sz="1600" b="1"/>
            </a:lvl2pPr>
            <a:lvl3pPr marL="804863" indent="0">
              <a:buNone/>
              <a:defRPr sz="1600" b="1"/>
            </a:lvl3pPr>
            <a:lvl4pPr marL="1143000" indent="-169863">
              <a:defRPr/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09270"/>
            <a:ext cx="8229600" cy="285750"/>
          </a:xfrm>
        </p:spPr>
        <p:txBody>
          <a:bodyPr anchor="b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208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ymbol faint.png"/>
          <p:cNvPicPr>
            <a:picLocks noChangeAspect="1"/>
          </p:cNvPicPr>
          <p:nvPr/>
        </p:nvPicPr>
        <p:blipFill>
          <a:blip r:embed="rId2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68" b="12857"/>
          <a:stretch>
            <a:fillRect/>
          </a:stretch>
        </p:blipFill>
        <p:spPr bwMode="auto">
          <a:xfrm>
            <a:off x="3810000" y="914400"/>
            <a:ext cx="53340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67058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620000" cy="3486150"/>
          </a:xfrm>
        </p:spPr>
        <p:txBody>
          <a:bodyPr>
            <a:noAutofit/>
          </a:bodyPr>
          <a:lstStyle>
            <a:lvl1pPr marL="228600" indent="-228600">
              <a:spcBef>
                <a:spcPts val="600"/>
              </a:spcBef>
              <a:buClr>
                <a:schemeClr val="accent2"/>
              </a:buClr>
              <a:buFont typeface="Arial"/>
              <a:buChar char="•"/>
              <a:defRPr sz="2000" b="0"/>
            </a:lvl1pPr>
            <a:lvl2pPr marL="685800" indent="-228600">
              <a:buFont typeface="Lucida Grande"/>
              <a:buChar char="­"/>
              <a:defRPr sz="2000"/>
            </a:lvl2pPr>
            <a:lvl3pPr marL="973138" indent="-168275">
              <a:defRPr sz="2000"/>
            </a:lvl3pPr>
            <a:lvl4pPr marL="1143000" indent="-169863">
              <a:defRPr/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09600" y="628650"/>
            <a:ext cx="7620000" cy="285750"/>
          </a:xfrm>
        </p:spPr>
        <p:txBody>
          <a:bodyPr wrap="none" t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2400" b="1" cap="all">
                <a:solidFill>
                  <a:srgbClr val="5489B1"/>
                </a:solidFill>
              </a:defRPr>
            </a:lvl1pPr>
            <a:lvl2pPr marL="457200" indent="0">
              <a:buFont typeface="Lucida Grande"/>
              <a:buNone/>
              <a:defRPr sz="1600" b="1"/>
            </a:lvl2pPr>
            <a:lvl3pPr marL="804863" indent="0">
              <a:buNone/>
              <a:defRPr sz="1600" b="1"/>
            </a:lvl3pPr>
            <a:lvl4pPr marL="1143000" indent="-169863">
              <a:defRPr/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0278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o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85850"/>
            <a:ext cx="8229600" cy="3429000"/>
          </a:xfrm>
        </p:spPr>
        <p:txBody>
          <a:bodyPr>
            <a:normAutofit/>
          </a:bodyPr>
          <a:lstStyle>
            <a:lvl1pPr marL="0" indent="0">
              <a:buClr>
                <a:schemeClr val="accent2"/>
              </a:buClr>
              <a:buFontTx/>
              <a:buNone/>
              <a:defRPr sz="2000" b="1">
                <a:solidFill>
                  <a:schemeClr val="accent2"/>
                </a:solidFill>
              </a:defRPr>
            </a:lvl1pPr>
            <a:lvl2pPr marL="457200" indent="-228600">
              <a:buFont typeface="Arial"/>
              <a:buChar char="•"/>
              <a:defRPr sz="2000"/>
            </a:lvl2pPr>
            <a:lvl3pPr marL="973138" indent="-168275">
              <a:defRPr sz="2000"/>
            </a:lvl3pPr>
            <a:lvl4pPr marL="1143000" indent="-169863">
              <a:defRPr/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28650"/>
            <a:ext cx="8229600" cy="2857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95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85850"/>
            <a:ext cx="8229600" cy="3429000"/>
          </a:xfrm>
        </p:spPr>
        <p:txBody>
          <a:bodyPr>
            <a:normAutofit/>
          </a:bodyPr>
          <a:lstStyle>
            <a:lvl1pPr marL="228600" indent="-228600">
              <a:buClr>
                <a:schemeClr val="accent2"/>
              </a:buClr>
              <a:buFont typeface="Arial"/>
              <a:buChar char="•"/>
              <a:defRPr sz="2000" b="0"/>
            </a:lvl1pPr>
            <a:lvl2pPr marL="685800" indent="-228600">
              <a:buFont typeface="Lucida Grande"/>
              <a:buChar char="­"/>
              <a:defRPr sz="2000"/>
            </a:lvl2pPr>
            <a:lvl3pPr marL="973138" indent="-168275">
              <a:defRPr sz="2000"/>
            </a:lvl3pPr>
            <a:lvl4pPr marL="1143000" indent="-169863">
              <a:defRPr/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28650"/>
            <a:ext cx="8229600" cy="2857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957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14450"/>
            <a:ext cx="8229600" cy="3429000"/>
          </a:xfrm>
        </p:spPr>
        <p:txBody>
          <a:bodyPr>
            <a:noAutofit/>
          </a:bodyPr>
          <a:lstStyle>
            <a:lvl1pPr marL="228600" indent="-228600">
              <a:buClr>
                <a:schemeClr val="accent2"/>
              </a:buClr>
              <a:buFont typeface="Arial"/>
              <a:buChar char="•"/>
              <a:defRPr sz="2000" b="0"/>
            </a:lvl1pPr>
            <a:lvl2pPr marL="685800" indent="-228600">
              <a:buFont typeface="Lucida Grande"/>
              <a:buChar char="­"/>
              <a:defRPr sz="2000"/>
            </a:lvl2pPr>
            <a:lvl3pPr marL="973138" indent="-168275">
              <a:defRPr sz="2000"/>
            </a:lvl3pPr>
            <a:lvl4pPr marL="1143000" indent="-169863">
              <a:defRPr/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09600" y="971550"/>
            <a:ext cx="8229600" cy="308795"/>
          </a:xfrm>
        </p:spPr>
        <p:txBody>
          <a:bodyPr wrap="none"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1600" b="1" cap="all">
                <a:solidFill>
                  <a:srgbClr val="7F7F7F"/>
                </a:solidFill>
              </a:defRPr>
            </a:lvl1pPr>
            <a:lvl2pPr marL="457200" indent="0">
              <a:buFont typeface="Lucida Grande"/>
              <a:buNone/>
              <a:defRPr sz="1600" b="1"/>
            </a:lvl2pPr>
            <a:lvl3pPr marL="804863" indent="0">
              <a:buNone/>
              <a:defRPr sz="1600" b="1"/>
            </a:lvl3pPr>
            <a:lvl4pPr marL="1143000" indent="-169863">
              <a:defRPr/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28650"/>
            <a:ext cx="8229600" cy="2857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73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41746"/>
            <a:ext cx="8229600" cy="27265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946546"/>
            <a:ext cx="4040188" cy="320279"/>
          </a:xfrm>
        </p:spPr>
        <p:txBody>
          <a:bodyPr/>
          <a:lstStyle>
            <a:lvl1pPr marL="0" indent="0">
              <a:buNone/>
              <a:defRPr sz="1600" b="1" cap="all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1304925"/>
            <a:ext cx="4040188" cy="3571875"/>
          </a:xfrm>
        </p:spPr>
        <p:txBody>
          <a:bodyPr/>
          <a:lstStyle>
            <a:lvl1pPr>
              <a:defRPr sz="2000" b="1">
                <a:solidFill>
                  <a:schemeClr val="accent2"/>
                </a:solidFill>
              </a:defRPr>
            </a:lvl1pPr>
            <a:lvl2pPr>
              <a:defRPr sz="1800"/>
            </a:lvl2pPr>
            <a:lvl3pPr>
              <a:defRPr sz="1800"/>
            </a:lvl3pPr>
            <a:lvl4pPr marL="685800" indent="-169863">
              <a:buFont typeface="Arial"/>
              <a:buChar char="•"/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427" y="946546"/>
            <a:ext cx="4041775" cy="320279"/>
          </a:xfrm>
        </p:spPr>
        <p:txBody>
          <a:bodyPr/>
          <a:lstStyle>
            <a:lvl1pPr marL="0" indent="0">
              <a:buNone/>
              <a:defRPr sz="1600" b="1" cap="all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7427" y="1304925"/>
            <a:ext cx="4041775" cy="3571875"/>
          </a:xfrm>
        </p:spPr>
        <p:txBody>
          <a:bodyPr/>
          <a:lstStyle>
            <a:lvl1pPr>
              <a:defRPr sz="2000" b="1">
                <a:solidFill>
                  <a:srgbClr val="5489B1"/>
                </a:solidFill>
              </a:defRPr>
            </a:lvl1pPr>
            <a:lvl2pPr>
              <a:defRPr sz="1800"/>
            </a:lvl2pPr>
            <a:lvl3pPr>
              <a:defRPr sz="1800"/>
            </a:lvl3pPr>
            <a:lvl4pPr marL="685800" indent="-169863">
              <a:buFont typeface="Arial"/>
              <a:buChar char="•"/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163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, Sub,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09600" y="971550"/>
            <a:ext cx="8229600" cy="308795"/>
          </a:xfrm>
        </p:spPr>
        <p:txBody>
          <a:bodyPr wrap="none"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1600" b="1" cap="all">
                <a:solidFill>
                  <a:srgbClr val="7F7F7F"/>
                </a:solidFill>
              </a:defRPr>
            </a:lvl1pPr>
            <a:lvl2pPr marL="457200" indent="0">
              <a:buFont typeface="Lucida Grande"/>
              <a:buNone/>
              <a:defRPr sz="1600" b="1"/>
            </a:lvl2pPr>
            <a:lvl3pPr marL="804863" indent="0">
              <a:buNone/>
              <a:defRPr sz="1600" b="1"/>
            </a:lvl3pPr>
            <a:lvl4pPr marL="1143000" indent="-169863">
              <a:defRPr/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28650"/>
            <a:ext cx="8229600" cy="2857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debar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532063" y="457200"/>
            <a:ext cx="0" cy="451485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514350"/>
            <a:ext cx="6248400" cy="342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514350"/>
            <a:ext cx="2133600" cy="4400550"/>
          </a:xfrm>
        </p:spPr>
        <p:txBody>
          <a:bodyPr tIns="0" bIns="0">
            <a:noAutofit/>
          </a:bodyPr>
          <a:lstStyle>
            <a:lvl1pPr>
              <a:defRPr sz="1200" b="1" cap="all">
                <a:latin typeface="Arial Narrow"/>
                <a:cs typeface="Arial Narrow"/>
              </a:defRPr>
            </a:lvl1pPr>
            <a:lvl2pPr marL="119063" indent="-119063">
              <a:defRPr sz="1200">
                <a:latin typeface="Arial Narrow"/>
                <a:cs typeface="Arial Narrow"/>
              </a:defRPr>
            </a:lvl2pPr>
            <a:lvl3pPr marL="119063" indent="168275">
              <a:defRPr sz="1200">
                <a:latin typeface="Arial Narrow"/>
                <a:cs typeface="Arial Narrow"/>
              </a:defRPr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67000" y="857250"/>
            <a:ext cx="6248400" cy="4057650"/>
          </a:xfrm>
        </p:spPr>
        <p:txBody>
          <a:bodyPr>
            <a:noAutofit/>
          </a:bodyPr>
          <a:lstStyle>
            <a:lvl1pPr>
              <a:defRPr sz="14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92683660"/>
      </p:ext>
    </p:extLst>
  </p:cSld>
  <p:clrMapOvr>
    <a:masterClrMapping/>
  </p:clrMapOvr>
  <p:transition xmlns:p14="http://schemas.microsoft.com/office/powerpoint/2010/main"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ead,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514350"/>
            <a:ext cx="6112931" cy="342900"/>
          </a:xfrm>
        </p:spPr>
        <p:txBody>
          <a:bodyPr/>
          <a:lstStyle>
            <a:lvl1pPr>
              <a:defRPr>
                <a:solidFill>
                  <a:srgbClr val="468DB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654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863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961166" y="1192494"/>
            <a:ext cx="3858768" cy="228092"/>
          </a:xfrm>
          <a:prstGeom prst="rect">
            <a:avLst/>
          </a:prstGeom>
          <a:solidFill>
            <a:srgbClr val="5075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1" y="641746"/>
            <a:ext cx="4040188" cy="272654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942115" y="596297"/>
            <a:ext cx="3874861" cy="338554"/>
          </a:xfrm>
        </p:spPr>
        <p:txBody>
          <a:bodyPr anchor="ctr" anchorCtr="0">
            <a:sp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A7BACB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" y="1126670"/>
            <a:ext cx="4040188" cy="3403997"/>
          </a:xfrm>
        </p:spPr>
        <p:txBody>
          <a:bodyPr/>
          <a:lstStyle>
            <a:lvl1pPr marL="0" indent="4763">
              <a:defRPr sz="2000" b="1"/>
            </a:lvl1pPr>
            <a:lvl2pPr>
              <a:spcBef>
                <a:spcPts val="1200"/>
              </a:spcBef>
              <a:spcAft>
                <a:spcPts val="300"/>
              </a:spcAft>
              <a:buFontTx/>
              <a:buNone/>
              <a:defRPr sz="1600" b="1">
                <a:solidFill>
                  <a:srgbClr val="448BB1"/>
                </a:solidFill>
              </a:defRPr>
            </a:lvl2pPr>
            <a:lvl3pPr marL="174625" indent="-174625">
              <a:buClr>
                <a:srgbClr val="448BB1"/>
              </a:buClr>
              <a:buFont typeface="Arial" pitchFamily="34" charset="0"/>
              <a:buChar char="•"/>
              <a:defRPr sz="16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4941889" y="1194370"/>
            <a:ext cx="3875087" cy="1661689"/>
          </a:xfrm>
        </p:spPr>
        <p:txBody>
          <a:bodyPr/>
          <a:lstStyle>
            <a:lvl1pPr algn="ctr">
              <a:spcAft>
                <a:spcPts val="1200"/>
              </a:spcAft>
              <a:defRPr sz="1400" b="1" cap="all" baseline="0">
                <a:solidFill>
                  <a:schemeClr val="bg1"/>
                </a:solidFill>
              </a:defRPr>
            </a:lvl1pPr>
            <a:lvl2pPr marL="174625" indent="-174625">
              <a:buClrTx/>
              <a:defRPr sz="16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3"/>
          </p:nvPr>
        </p:nvSpPr>
        <p:spPr>
          <a:xfrm>
            <a:off x="4941889" y="2980135"/>
            <a:ext cx="3875087" cy="1550194"/>
          </a:xfrm>
        </p:spPr>
        <p:txBody>
          <a:bodyPr/>
          <a:lstStyle/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14350"/>
            <a:ext cx="8229600" cy="34290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857250"/>
            <a:ext cx="82296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28" name="TextBox 6"/>
          <p:cNvSpPr txBox="1">
            <a:spLocks noChangeArrowheads="1"/>
          </p:cNvSpPr>
          <p:nvPr/>
        </p:nvSpPr>
        <p:spPr bwMode="auto">
          <a:xfrm>
            <a:off x="246063" y="4908650"/>
            <a:ext cx="6096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A264CA97-AAAF-2545-A261-F6BC49D20F22}" type="slidenum">
              <a:rPr lang="en-US" sz="1000">
                <a:solidFill>
                  <a:srgbClr val="595959"/>
                </a:solidFill>
                <a:cs typeface="Calibri" charset="0"/>
              </a:rPr>
              <a:pPr>
                <a:defRPr/>
              </a:pPr>
              <a:t>‹Nr.›</a:t>
            </a:fld>
            <a:endParaRPr lang="en-US" sz="1000" dirty="0">
              <a:solidFill>
                <a:srgbClr val="595959"/>
              </a:solidFill>
              <a:cs typeface="Calibri" charset="0"/>
            </a:endParaRPr>
          </a:p>
        </p:txBody>
      </p:sp>
      <p:sp>
        <p:nvSpPr>
          <p:cNvPr id="1029" name="TextBox 7"/>
          <p:cNvSpPr txBox="1">
            <a:spLocks noChangeArrowheads="1"/>
          </p:cNvSpPr>
          <p:nvPr/>
        </p:nvSpPr>
        <p:spPr bwMode="auto">
          <a:xfrm>
            <a:off x="609600" y="4924039"/>
            <a:ext cx="45720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900" dirty="0">
                <a:solidFill>
                  <a:srgbClr val="595959"/>
                </a:solidFill>
                <a:cs typeface="Calibri" charset="0"/>
              </a:rPr>
              <a:t>Confidential and proprietary.</a:t>
            </a:r>
          </a:p>
        </p:txBody>
      </p:sp>
      <p:sp>
        <p:nvSpPr>
          <p:cNvPr id="16" name="Rectangle 15"/>
          <p:cNvSpPr/>
          <p:nvPr/>
        </p:nvSpPr>
        <p:spPr>
          <a:xfrm rot="10800000">
            <a:off x="0" y="0"/>
            <a:ext cx="6781800" cy="342900"/>
          </a:xfrm>
          <a:prstGeom prst="rect">
            <a:avLst/>
          </a:prstGeom>
          <a:gradFill flip="none" rotWithShape="1">
            <a:gsLst>
              <a:gs pos="71000">
                <a:srgbClr val="5478A3"/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1031" name="Picture 8" descr="Solenis-RGB-ppt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0" y="95250"/>
            <a:ext cx="1620838" cy="20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698" r:id="rId3"/>
    <p:sldLayoutId id="214748370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9" r:id="rId10"/>
    <p:sldLayoutId id="2147483704" r:id="rId11"/>
    <p:sldLayoutId id="2147483705" r:id="rId12"/>
    <p:sldLayoutId id="2147483712" r:id="rId13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kern="1200" cap="all">
          <a:solidFill>
            <a:schemeClr val="accent2"/>
          </a:solidFill>
          <a:latin typeface="+mj-lt"/>
          <a:ea typeface="ＭＳ Ｐゴシック" charset="0"/>
          <a:cs typeface="Calibri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5pPr>
      <a:lvl6pPr marL="4572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6pPr>
      <a:lvl7pPr marL="9144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7pPr>
      <a:lvl8pPr marL="13716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8pPr>
      <a:lvl9pPr marL="18288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ts val="1200"/>
        </a:spcBef>
        <a:spcAft>
          <a:spcPts val="600"/>
        </a:spcAft>
        <a:buClr>
          <a:schemeClr val="accent2"/>
        </a:buClr>
        <a:buFont typeface="Arial" charset="0"/>
        <a:defRPr sz="2000" kern="1200">
          <a:solidFill>
            <a:srgbClr val="404040"/>
          </a:solidFill>
          <a:latin typeface="+mj-lt"/>
          <a:ea typeface="ＭＳ Ｐゴシック" charset="0"/>
          <a:cs typeface="Calibri"/>
        </a:defRPr>
      </a:lvl1pPr>
      <a:lvl2pPr marL="228600" indent="-228600" algn="l" defTabSz="457200" rtl="0" eaLnBrk="1" fontAlgn="base" hangingPunct="1">
        <a:spcBef>
          <a:spcPct val="0"/>
        </a:spcBef>
        <a:spcAft>
          <a:spcPts val="600"/>
        </a:spcAft>
        <a:buClr>
          <a:schemeClr val="accent2"/>
        </a:buClr>
        <a:buFont typeface="Wingdings" charset="0"/>
        <a:buChar char="§"/>
        <a:defRPr sz="2000" kern="1200">
          <a:solidFill>
            <a:schemeClr val="tx1"/>
          </a:solidFill>
          <a:latin typeface="+mj-lt"/>
          <a:ea typeface="ＭＳ Ｐゴシック" charset="0"/>
          <a:cs typeface="Calibri"/>
        </a:defRPr>
      </a:lvl2pPr>
      <a:lvl3pPr marL="515938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 charset="0"/>
        <a:buChar char="­"/>
        <a:defRPr sz="2000" kern="1200">
          <a:solidFill>
            <a:srgbClr val="404040"/>
          </a:solidFill>
          <a:latin typeface="+mj-lt"/>
          <a:ea typeface="ＭＳ Ｐゴシック" charset="0"/>
          <a:cs typeface="Calibri"/>
        </a:defRPr>
      </a:lvl3pPr>
      <a:lvl4pPr marL="685800" indent="-169863" algn="l" defTabSz="457200" rtl="0" eaLnBrk="1" fontAlgn="base" hangingPunct="1">
        <a:spcBef>
          <a:spcPct val="0"/>
        </a:spcBef>
        <a:spcAft>
          <a:spcPts val="600"/>
        </a:spcAft>
        <a:buSzPct val="85000"/>
        <a:buFont typeface="Wingdings" charset="0"/>
        <a:buChar char=""/>
        <a:defRPr sz="2000" kern="1200">
          <a:solidFill>
            <a:srgbClr val="5478A3"/>
          </a:solidFill>
          <a:latin typeface="+mj-lt"/>
          <a:ea typeface="ＭＳ Ｐゴシック" charset="0"/>
          <a:cs typeface="Calibri"/>
        </a:defRPr>
      </a:lvl4pPr>
      <a:lvl5pPr marL="21145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hyperlink" Target="http://www.google.com.br/url?sa=i&amp;rct=j&amp;q=&amp;esrc=s&amp;frm=1&amp;source=images&amp;cd=&amp;cad=rja&amp;uact=8&amp;ved=0CAcQjRw&amp;url=http://engenheirosdoamanha.blogspot.com/2013/08/o-que-e-concreto.html&amp;ei=GlYtVf_BIYSfNpmQgPgN&amp;psig=AFQjCNG3oRrC0RL5hUL3vAtICVNLqyGH3A&amp;ust=1429120758657189" TargetMode="External"/><Relationship Id="rId6" Type="http://schemas.openxmlformats.org/officeDocument/2006/relationships/image" Target="../media/image19.jpeg"/><Relationship Id="rId7" Type="http://schemas.openxmlformats.org/officeDocument/2006/relationships/image" Target="../media/image20.png"/><Relationship Id="rId8" Type="http://schemas.openxmlformats.org/officeDocument/2006/relationships/image" Target="../media/image21.jpeg"/><Relationship Id="rId9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I - Packaging - Roll of Corrugated Board - iStock.jpg"/>
          <p:cNvPicPr>
            <a:picLocks noChangeAspect="1"/>
          </p:cNvPicPr>
          <p:nvPr/>
        </p:nvPicPr>
        <p:blipFill>
          <a:blip r:embed="rId2"/>
          <a:srcRect r="4762"/>
          <a:stretch>
            <a:fillRect/>
          </a:stretch>
        </p:blipFill>
        <p:spPr>
          <a:xfrm>
            <a:off x="0" y="353451"/>
            <a:ext cx="9144000" cy="48006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1800" y="3249630"/>
            <a:ext cx="8229600" cy="981221"/>
          </a:xfrm>
        </p:spPr>
        <p:txBody>
          <a:bodyPr/>
          <a:lstStyle/>
          <a:p>
            <a:pPr algn="ctr"/>
            <a:r>
              <a:rPr lang="pt-BR" sz="3200" dirty="0" smtClean="0"/>
              <a:t>Mejoras y Optimización para papeles del segmento packaging</a:t>
            </a:r>
            <a:endParaRPr lang="en-US" sz="3200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66032" y="4726733"/>
            <a:ext cx="8229600" cy="388619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0"/>
                <a:cs typeface="Calibri"/>
              </a:rPr>
              <a:t>Athos Maranhão</a:t>
            </a:r>
          </a:p>
          <a:p>
            <a:pPr marL="0" marR="0" lvl="0" indent="0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100" b="1" cap="all" dirty="0" smtClean="0">
                <a:solidFill>
                  <a:schemeClr val="bg1"/>
                </a:solidFill>
                <a:latin typeface="+mj-lt"/>
                <a:cs typeface="Calibri"/>
              </a:rPr>
              <a:t>Stratégic Marketing Manager - LA</a:t>
            </a:r>
            <a:endParaRPr kumimoji="0" lang="en-US" sz="1100" b="1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0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6036" y="348172"/>
            <a:ext cx="8447559" cy="439616"/>
          </a:xfrm>
        </p:spPr>
        <p:txBody>
          <a:bodyPr/>
          <a:lstStyle/>
          <a:p>
            <a:r>
              <a:rPr lang="en-US" sz="2200" dirty="0" err="1" smtClean="0"/>
              <a:t>Tendencias</a:t>
            </a:r>
            <a:r>
              <a:rPr lang="en-US" sz="2200" dirty="0" smtClean="0"/>
              <a:t> E </a:t>
            </a:r>
            <a:r>
              <a:rPr lang="en-US" sz="2200" dirty="0" err="1" smtClean="0"/>
              <a:t>influencias</a:t>
            </a:r>
            <a:r>
              <a:rPr lang="en-US" sz="2200" dirty="0" smtClean="0"/>
              <a:t> del </a:t>
            </a:r>
            <a:r>
              <a:rPr lang="en-US" sz="2200" dirty="0" err="1" smtClean="0"/>
              <a:t>mercado</a:t>
            </a:r>
            <a:r>
              <a:rPr lang="en-US" sz="2200" dirty="0" smtClean="0"/>
              <a:t> de packaging</a:t>
            </a:r>
            <a:endParaRPr lang="en-US" sz="2200" dirty="0"/>
          </a:p>
        </p:txBody>
      </p:sp>
      <p:sp>
        <p:nvSpPr>
          <p:cNvPr id="6" name="Rectangle 5"/>
          <p:cNvSpPr/>
          <p:nvPr/>
        </p:nvSpPr>
        <p:spPr>
          <a:xfrm>
            <a:off x="433378" y="1147157"/>
            <a:ext cx="2421775" cy="723207"/>
          </a:xfrm>
          <a:prstGeom prst="rect">
            <a:avLst/>
          </a:prstGeom>
          <a:solidFill>
            <a:srgbClr val="ABC2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Consumidor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12907" y="1147157"/>
            <a:ext cx="2421775" cy="7232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Producción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Sustentable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92435" y="1147157"/>
            <a:ext cx="2421775" cy="72320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Dinámica</a:t>
            </a:r>
            <a:r>
              <a:rPr lang="en-US" b="1" dirty="0" smtClean="0">
                <a:solidFill>
                  <a:schemeClr val="bg1"/>
                </a:solidFill>
              </a:rPr>
              <a:t> del Mercado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38162" y="2660905"/>
            <a:ext cx="2903913" cy="740663"/>
          </a:xfrm>
          <a:prstGeom prst="rect">
            <a:avLst/>
          </a:prstGeom>
          <a:solidFill>
            <a:srgbClr val="448B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Fabricante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Embalaje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2" name="Picture 21" descr="iStock_000017751563XX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755" y="2117188"/>
            <a:ext cx="3198520" cy="299465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638162" y="3890597"/>
            <a:ext cx="2903913" cy="830997"/>
          </a:xfrm>
          <a:prstGeom prst="rect">
            <a:avLst/>
          </a:prstGeom>
          <a:solidFill>
            <a:srgbClr val="395B79"/>
          </a:solidFill>
          <a:ln>
            <a:noFill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Otimización</a:t>
            </a:r>
            <a:r>
              <a:rPr lang="en-US" b="1" dirty="0" smtClean="0">
                <a:solidFill>
                  <a:schemeClr val="bg1"/>
                </a:solidFill>
              </a:rPr>
              <a:t> del </a:t>
            </a:r>
          </a:p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Producto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cxnSp>
        <p:nvCxnSpPr>
          <p:cNvPr id="59" name="Straight Arrow Connector 58"/>
          <p:cNvCxnSpPr>
            <a:stCxn id="9" idx="2"/>
            <a:endCxn id="23" idx="0"/>
          </p:cNvCxnSpPr>
          <p:nvPr/>
        </p:nvCxnSpPr>
        <p:spPr>
          <a:xfrm>
            <a:off x="3090119" y="3401568"/>
            <a:ext cx="0" cy="489029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3090118" y="2029968"/>
            <a:ext cx="0" cy="63093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433377" y="2029968"/>
            <a:ext cx="8180832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49283"/>
            <a:ext cx="8229600" cy="285750"/>
          </a:xfrm>
        </p:spPr>
        <p:txBody>
          <a:bodyPr/>
          <a:lstStyle/>
          <a:p>
            <a:r>
              <a:rPr lang="en-US" dirty="0" err="1" smtClean="0"/>
              <a:t>Tendencias</a:t>
            </a:r>
            <a:r>
              <a:rPr lang="en-US" dirty="0" smtClean="0"/>
              <a:t> del </a:t>
            </a:r>
            <a:r>
              <a:rPr lang="en-US" dirty="0" err="1" smtClean="0"/>
              <a:t>Consumidor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16992" y="994042"/>
            <a:ext cx="1739384" cy="32316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pt-BR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Estilo de Vida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129528" y="1379053"/>
            <a:ext cx="3336233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Comida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Rapida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Marca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Impresa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en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Empaque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Facil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Utilización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682921" y="1379053"/>
            <a:ext cx="3207018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Aumento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Demanda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Mejor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Tersura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Mejor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Impresión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16993" y="2260042"/>
            <a:ext cx="3374529" cy="35373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Embalaje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Verde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129529" y="2647371"/>
            <a:ext cx="3336233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Cambio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Cajas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Madera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para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Cajas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Corrugadas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Reciclabilidad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682921" y="2647371"/>
            <a:ext cx="3207018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Barreras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Reciclables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Alternativas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PE/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Cera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lvl="1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Reemplazo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del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Plastico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16992" y="3657600"/>
            <a:ext cx="3096768" cy="219456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Segurança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129529" y="3884901"/>
            <a:ext cx="3336233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Empaque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Libre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Olor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Protección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contra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Migración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Requerimiento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Regulatorio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682921" y="3884901"/>
            <a:ext cx="3207018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Control de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Materia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</a:t>
            </a: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Proceso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sin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Olor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29528" y="989119"/>
            <a:ext cx="3200400" cy="430887"/>
          </a:xfrm>
          <a:prstGeom prst="rect">
            <a:avLst/>
          </a:prstGeom>
          <a:solidFill>
            <a:schemeClr val="accent6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IMPACTO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82922" y="989119"/>
            <a:ext cx="3203707" cy="430887"/>
          </a:xfrm>
          <a:prstGeom prst="rect">
            <a:avLst/>
          </a:prstGeom>
          <a:solidFill>
            <a:srgbClr val="448BB1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OPORTUNIDAD/DESAFIO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16992" y="2374409"/>
            <a:ext cx="8569636" cy="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16992" y="3619725"/>
            <a:ext cx="8569636" cy="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16992" y="1443061"/>
            <a:ext cx="1572768" cy="8275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16992" y="3921477"/>
            <a:ext cx="1572768" cy="82753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iStock_000008848145XSm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92" y="1411408"/>
            <a:ext cx="1572768" cy="782684"/>
          </a:xfrm>
          <a:prstGeom prst="rect">
            <a:avLst/>
          </a:prstGeom>
        </p:spPr>
      </p:pic>
      <p:pic>
        <p:nvPicPr>
          <p:cNvPr id="23" name="Picture 2" descr="Resultado de imagem para imagens de resistencia de caixas papela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3658" y="2689575"/>
            <a:ext cx="1628306" cy="8126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5532" y="459834"/>
            <a:ext cx="8229600" cy="285750"/>
          </a:xfrm>
        </p:spPr>
        <p:txBody>
          <a:bodyPr/>
          <a:lstStyle/>
          <a:p>
            <a:r>
              <a:rPr lang="en-US" dirty="0" err="1" smtClean="0"/>
              <a:t>Producción</a:t>
            </a:r>
            <a:r>
              <a:rPr lang="en-US" dirty="0" smtClean="0"/>
              <a:t> </a:t>
            </a:r>
            <a:r>
              <a:rPr lang="en-US" dirty="0" err="1" smtClean="0"/>
              <a:t>Sustentable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16992" y="941583"/>
            <a:ext cx="1739384" cy="32316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Fuentes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Renovables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129528" y="1348587"/>
            <a:ext cx="3226144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Reducción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del Agua</a:t>
            </a: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Re-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del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Lodo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682921" y="1348587"/>
            <a:ext cx="3207018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Cierre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Circuíto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Aumento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Olor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(VFA)</a:t>
            </a: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pt-BR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Consumo de quimicos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16993" y="2217838"/>
            <a:ext cx="3374529" cy="35373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Control Emission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129529" y="2597190"/>
            <a:ext cx="3336233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Plantas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en Areas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Urbanas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39725" lvl="1" indent="-174625">
              <a:spcAft>
                <a:spcPts val="80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−"/>
            </a:pPr>
            <a:r>
              <a:rPr lang="en-US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Respecto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 la </a:t>
            </a:r>
            <a:r>
              <a:rPr lang="en-US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Communidad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Restriciones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Guvernamental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682921" y="2692820"/>
            <a:ext cx="3207018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Proceso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Olor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-Free</a:t>
            </a: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Limitación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BOD/COD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16992" y="3721520"/>
            <a:ext cx="3096768" cy="219456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Reducción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Peso Base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29528" y="4114800"/>
            <a:ext cx="3336233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Reduccíon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Gramaje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Nuevos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diseños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Cajas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682921" y="4091291"/>
            <a:ext cx="3207018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Necesidad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Resistencia</a:t>
            </a: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en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Producción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&amp;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Conversión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29528" y="900939"/>
            <a:ext cx="3200400" cy="430887"/>
          </a:xfrm>
          <a:prstGeom prst="rect">
            <a:avLst/>
          </a:prstGeom>
          <a:solidFill>
            <a:schemeClr val="accent6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IMPACTO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82922" y="900939"/>
            <a:ext cx="3203707" cy="430887"/>
          </a:xfrm>
          <a:prstGeom prst="rect">
            <a:avLst/>
          </a:prstGeom>
          <a:solidFill>
            <a:srgbClr val="448BB1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OPORTUNIDAD/DESAFIO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16992" y="2300552"/>
            <a:ext cx="8569636" cy="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16992" y="3619725"/>
            <a:ext cx="8569636" cy="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16992" y="2692820"/>
            <a:ext cx="1572768" cy="82753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31060" y="4057863"/>
            <a:ext cx="1572768" cy="82753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iStock_000011980523XSma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90" y="1331826"/>
            <a:ext cx="1582370" cy="8216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1124" y="470385"/>
            <a:ext cx="8229600" cy="285750"/>
          </a:xfrm>
        </p:spPr>
        <p:txBody>
          <a:bodyPr/>
          <a:lstStyle/>
          <a:p>
            <a:r>
              <a:rPr lang="en-US" dirty="0" err="1" smtClean="0"/>
              <a:t>Dinámica</a:t>
            </a:r>
            <a:r>
              <a:rPr lang="en-US" dirty="0" smtClean="0"/>
              <a:t> del Mercado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16992" y="983491"/>
            <a:ext cx="1739384" cy="32316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Control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Costo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129528" y="1400155"/>
            <a:ext cx="3226144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Reducción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Peso</a:t>
            </a: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Maximizar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Rendimiento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682921" y="1400155"/>
            <a:ext cx="3207018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Reducción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Costo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Incremiento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Resistencia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16993" y="2238940"/>
            <a:ext cx="3374529" cy="35373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Calidad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Furnish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129529" y="2647371"/>
            <a:ext cx="3336233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Reducción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Calidad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Fibra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Fibras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más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Baratas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682921" y="2647371"/>
            <a:ext cx="3207018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Incremiento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Resistencia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16992" y="3657600"/>
            <a:ext cx="3096768" cy="219456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Eficiencia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Producción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29529" y="3958758"/>
            <a:ext cx="3336233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Maquinas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más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Grandes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y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Rápidas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Maximizar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Productividad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682921" y="3958758"/>
            <a:ext cx="3207018" cy="1028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Maximizar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Velocidad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174625">
              <a:spcAft>
                <a:spcPts val="400"/>
              </a:spcAft>
              <a:buFont typeface="Arial" pitchFamily="34" charset="0"/>
              <a:buChar char="•"/>
            </a:pP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Maximizar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Producción</a:t>
            </a:r>
            <a:endParaRPr lang="en-US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29528" y="957466"/>
            <a:ext cx="3200400" cy="430887"/>
          </a:xfrm>
          <a:prstGeom prst="rect">
            <a:avLst/>
          </a:prstGeom>
          <a:solidFill>
            <a:schemeClr val="accent6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IMPACTO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82922" y="957466"/>
            <a:ext cx="3203707" cy="430887"/>
          </a:xfrm>
          <a:prstGeom prst="rect">
            <a:avLst/>
          </a:prstGeom>
          <a:solidFill>
            <a:srgbClr val="448BB1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OPORTUNIDAD/DESAFIO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16992" y="2342756"/>
            <a:ext cx="8569636" cy="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16992" y="3619725"/>
            <a:ext cx="8569636" cy="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16992" y="1379755"/>
            <a:ext cx="1572768" cy="82753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16992" y="2682269"/>
            <a:ext cx="1572768" cy="82753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16992" y="3963681"/>
            <a:ext cx="1572768" cy="82753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ResumEN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125583" y="768448"/>
            <a:ext cx="2903913" cy="847115"/>
          </a:xfrm>
          <a:prstGeom prst="rect">
            <a:avLst/>
          </a:prstGeom>
          <a:solidFill>
            <a:srgbClr val="448B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Fabricante</a:t>
            </a:r>
            <a:r>
              <a:rPr lang="en-US" b="1" dirty="0" smtClean="0">
                <a:solidFill>
                  <a:schemeClr val="bg1"/>
                </a:solidFill>
              </a:rPr>
              <a:t> de Packaging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03444" y="2373641"/>
            <a:ext cx="3814989" cy="130391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31775" indent="-231775">
              <a:spcAft>
                <a:spcPts val="300"/>
              </a:spcAft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Aumento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Demanda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06413" lvl="1" indent="-285750">
              <a:spcAft>
                <a:spcPts val="200"/>
              </a:spcAft>
              <a:buFont typeface="Arial" pitchFamily="34" charset="0"/>
              <a:buChar char="−"/>
            </a:pPr>
            <a:r>
              <a:rPr lang="en-US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del </a:t>
            </a:r>
            <a:r>
              <a:rPr lang="en-US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Producto</a:t>
            </a:r>
            <a:endParaRPr lang="en-US" sz="2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06413" lvl="1" indent="-285750">
              <a:spcAft>
                <a:spcPts val="200"/>
              </a:spcAft>
              <a:buFont typeface="Arial" pitchFamily="34" charset="0"/>
              <a:buChar char="−"/>
            </a:pPr>
            <a:r>
              <a:rPr lang="en-US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Productos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Verdes</a:t>
            </a:r>
          </a:p>
          <a:p>
            <a:pPr marL="506413" lvl="1" indent="-285750">
              <a:spcAft>
                <a:spcPts val="200"/>
              </a:spcAft>
              <a:buFont typeface="Arial" pitchFamily="34" charset="0"/>
              <a:buChar char="−"/>
            </a:pPr>
            <a:r>
              <a:rPr lang="en-US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Conformidad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Regulatoria</a:t>
            </a:r>
            <a:endParaRPr lang="en-US" sz="22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125583" y="4229555"/>
            <a:ext cx="2903913" cy="830997"/>
          </a:xfrm>
          <a:prstGeom prst="rect">
            <a:avLst/>
          </a:prstGeom>
          <a:solidFill>
            <a:srgbClr val="395B79"/>
          </a:solidFill>
          <a:ln>
            <a:noFill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Producto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Optimizado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3716" y="2023045"/>
            <a:ext cx="4112029" cy="430887"/>
          </a:xfrm>
          <a:prstGeom prst="rect">
            <a:avLst/>
          </a:prstGeom>
          <a:solidFill>
            <a:schemeClr val="accent6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OPORTUNIDADES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93716" y="2023044"/>
            <a:ext cx="4112029" cy="1940654"/>
          </a:xfrm>
          <a:prstGeom prst="rect">
            <a:avLst/>
          </a:prstGeom>
          <a:noFill/>
          <a:ln w="254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727172" y="2023044"/>
            <a:ext cx="4112029" cy="1940654"/>
            <a:chOff x="4727171" y="2697392"/>
            <a:chExt cx="4112029" cy="2587538"/>
          </a:xfrm>
        </p:grpSpPr>
        <p:sp>
          <p:nvSpPr>
            <p:cNvPr id="17" name="Rounded Rectangle 16"/>
            <p:cNvSpPr/>
            <p:nvPr/>
          </p:nvSpPr>
          <p:spPr>
            <a:xfrm>
              <a:off x="4836899" y="3164854"/>
              <a:ext cx="3758461" cy="173854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31775" indent="-231775">
                <a:spcAft>
                  <a:spcPts val="200"/>
                </a:spcAft>
                <a:buFont typeface="Arial" pitchFamily="34" charset="0"/>
                <a:buChar char="•"/>
              </a:pPr>
              <a:r>
                <a:rPr lang="pt-BR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Resistencia</a:t>
              </a:r>
              <a:endPara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marL="231775" indent="-231775">
                <a:spcAft>
                  <a:spcPts val="200"/>
                </a:spcAft>
                <a:buFont typeface="Arial" pitchFamily="34" charset="0"/>
                <a:buChar char="•"/>
              </a:pPr>
              <a:r>
                <a:rPr lang="en-US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Velocidad</a:t>
              </a:r>
              <a:endPara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marL="231775" indent="-231775">
                <a:spcAft>
                  <a:spcPts val="200"/>
                </a:spcAft>
                <a:buFont typeface="Arial" pitchFamily="34" charset="0"/>
                <a:buChar char="•"/>
              </a:pPr>
              <a:r>
                <a:rPr lang="en-US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Producción</a:t>
              </a:r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Sustentable</a:t>
              </a:r>
              <a:endPara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marL="231775" indent="-231775">
                <a:spcAft>
                  <a:spcPts val="200"/>
                </a:spcAft>
                <a:buFont typeface="Arial" pitchFamily="34" charset="0"/>
                <a:buChar char="•"/>
              </a:pPr>
              <a:r>
                <a:rPr lang="en-US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Costos</a:t>
              </a:r>
              <a:endPara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endPara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27171" y="2697392"/>
              <a:ext cx="4112029" cy="574516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tIns="91440" bIns="91440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DESAFIOS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727171" y="2697392"/>
              <a:ext cx="4112029" cy="2587538"/>
            </a:xfrm>
            <a:prstGeom prst="rect">
              <a:avLst/>
            </a:prstGeom>
            <a:noFill/>
            <a:ln w="2540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hape 25"/>
          <p:cNvCxnSpPr>
            <a:stCxn id="9" idx="1"/>
            <a:endCxn id="23" idx="0"/>
          </p:cNvCxnSpPr>
          <p:nvPr/>
        </p:nvCxnSpPr>
        <p:spPr>
          <a:xfrm rot="10800000" flipV="1">
            <a:off x="2349731" y="1192006"/>
            <a:ext cx="775852" cy="831038"/>
          </a:xfrm>
          <a:prstGeom prst="bentConnector2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hape 27"/>
          <p:cNvCxnSpPr>
            <a:stCxn id="9" idx="3"/>
          </p:cNvCxnSpPr>
          <p:nvPr/>
        </p:nvCxnSpPr>
        <p:spPr>
          <a:xfrm>
            <a:off x="6029495" y="1192005"/>
            <a:ext cx="834602" cy="666798"/>
          </a:xfrm>
          <a:prstGeom prst="bentConnector2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hape 29"/>
          <p:cNvCxnSpPr>
            <a:stCxn id="23" idx="2"/>
            <a:endCxn id="11" idx="1"/>
          </p:cNvCxnSpPr>
          <p:nvPr/>
        </p:nvCxnSpPr>
        <p:spPr>
          <a:xfrm rot="16200000" flipH="1">
            <a:off x="2396979" y="3916450"/>
            <a:ext cx="681356" cy="775852"/>
          </a:xfrm>
          <a:prstGeom prst="bentConnector2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hape 41"/>
          <p:cNvCxnSpPr>
            <a:stCxn id="24" idx="2"/>
            <a:endCxn id="11" idx="3"/>
          </p:cNvCxnSpPr>
          <p:nvPr/>
        </p:nvCxnSpPr>
        <p:spPr>
          <a:xfrm rot="5400000">
            <a:off x="6065664" y="3927531"/>
            <a:ext cx="681356" cy="753691"/>
          </a:xfrm>
          <a:prstGeom prst="bentConnector2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814" y="429971"/>
            <a:ext cx="8710623" cy="285750"/>
          </a:xfrm>
        </p:spPr>
        <p:txBody>
          <a:bodyPr/>
          <a:lstStyle/>
          <a:p>
            <a:r>
              <a:rPr lang="en-US" sz="2000" dirty="0" err="1" smtClean="0">
                <a:solidFill>
                  <a:srgbClr val="5489B1"/>
                </a:solidFill>
              </a:rPr>
              <a:t>requerimientos</a:t>
            </a:r>
            <a:r>
              <a:rPr lang="en-US" sz="2000" dirty="0" smtClean="0">
                <a:solidFill>
                  <a:srgbClr val="5489B1"/>
                </a:solidFill>
              </a:rPr>
              <a:t> de </a:t>
            </a:r>
            <a:r>
              <a:rPr lang="en-US" sz="2000" dirty="0" err="1" smtClean="0">
                <a:solidFill>
                  <a:srgbClr val="5489B1"/>
                </a:solidFill>
              </a:rPr>
              <a:t>lOs</a:t>
            </a:r>
            <a:r>
              <a:rPr lang="en-US" sz="2000" dirty="0" smtClean="0">
                <a:solidFill>
                  <a:srgbClr val="5489B1"/>
                </a:solidFill>
              </a:rPr>
              <a:t> </a:t>
            </a:r>
            <a:r>
              <a:rPr lang="en-US" sz="2000" dirty="0" err="1" smtClean="0">
                <a:solidFill>
                  <a:srgbClr val="5489B1"/>
                </a:solidFill>
              </a:rPr>
              <a:t>emabalajes</a:t>
            </a:r>
            <a:r>
              <a:rPr lang="en-US" sz="2000" dirty="0" smtClean="0">
                <a:solidFill>
                  <a:srgbClr val="5489B1"/>
                </a:solidFill>
              </a:rPr>
              <a:t> de </a:t>
            </a:r>
            <a:r>
              <a:rPr lang="en-US" sz="2000" dirty="0" err="1" smtClean="0">
                <a:solidFill>
                  <a:srgbClr val="5489B1"/>
                </a:solidFill>
              </a:rPr>
              <a:t>papel</a:t>
            </a:r>
            <a:endParaRPr lang="en-US" sz="2000" dirty="0">
              <a:solidFill>
                <a:srgbClr val="5489B1"/>
              </a:solidFill>
            </a:endParaRPr>
          </a:p>
        </p:txBody>
      </p:sp>
      <p:pic>
        <p:nvPicPr>
          <p:cNvPr id="15364" name="Picture 4" descr="Resultado de imagem para imagens de embalagens de pape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9329" y="3207434"/>
            <a:ext cx="2704578" cy="1290709"/>
          </a:xfrm>
          <a:prstGeom prst="rect">
            <a:avLst/>
          </a:prstGeom>
          <a:noFill/>
        </p:spPr>
      </p:pic>
      <p:pic>
        <p:nvPicPr>
          <p:cNvPr id="15366" name="Picture 6" descr="Resultado de imagem para imagens de embalagens de pape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3060" y="3175781"/>
            <a:ext cx="2881496" cy="1332913"/>
          </a:xfrm>
          <a:prstGeom prst="rect">
            <a:avLst/>
          </a:prstGeom>
          <a:noFill/>
        </p:spPr>
      </p:pic>
      <p:sp>
        <p:nvSpPr>
          <p:cNvPr id="15370" name="AutoShape 10" descr="Resultado de imagem para imagens de sacos de cemento empilhados"/>
          <p:cNvSpPr>
            <a:spLocks noChangeAspect="1" noChangeArrowheads="1"/>
          </p:cNvSpPr>
          <p:nvPr/>
        </p:nvSpPr>
        <p:spPr bwMode="auto">
          <a:xfrm>
            <a:off x="63500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2" name="AutoShape 12" descr="Resultado de imagem para imagens de sacos de cemento empilhados"/>
          <p:cNvSpPr>
            <a:spLocks noChangeAspect="1" noChangeArrowheads="1"/>
          </p:cNvSpPr>
          <p:nvPr/>
        </p:nvSpPr>
        <p:spPr bwMode="auto">
          <a:xfrm>
            <a:off x="63500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4" name="AutoShape 14" descr="Resultado de imagem para imagens de sacos de cemento empilhados"/>
          <p:cNvSpPr>
            <a:spLocks noChangeAspect="1" noChangeArrowheads="1"/>
          </p:cNvSpPr>
          <p:nvPr/>
        </p:nvSpPr>
        <p:spPr bwMode="auto">
          <a:xfrm>
            <a:off x="63500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6" name="AutoShape 16" descr="Resultado de imagem para imagens de sacos de cemento empilhados"/>
          <p:cNvSpPr>
            <a:spLocks noChangeAspect="1" noChangeArrowheads="1"/>
          </p:cNvSpPr>
          <p:nvPr/>
        </p:nvSpPr>
        <p:spPr bwMode="auto">
          <a:xfrm>
            <a:off x="63500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8" name="AutoShape 18" descr="Resultado de imagem para imagens de sacos de cemento empilhados"/>
          <p:cNvSpPr>
            <a:spLocks noChangeAspect="1" noChangeArrowheads="1"/>
          </p:cNvSpPr>
          <p:nvPr/>
        </p:nvSpPr>
        <p:spPr bwMode="auto">
          <a:xfrm>
            <a:off x="63500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0" name="AutoShape 20" descr="Resultado de imagem para imagens de sacos de cemento empilhados"/>
          <p:cNvSpPr>
            <a:spLocks noChangeAspect="1" noChangeArrowheads="1"/>
          </p:cNvSpPr>
          <p:nvPr/>
        </p:nvSpPr>
        <p:spPr bwMode="auto">
          <a:xfrm>
            <a:off x="63500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82" name="Picture 22" descr="http://1.bp.blogspot.com/-GZE7vQf922I/UgGSnG1qsMI/AAAAAAAAAW8/QqtngpnaPb4/s1600/cimento-armazenar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9330" y="944191"/>
            <a:ext cx="2697719" cy="1524686"/>
          </a:xfrm>
          <a:prstGeom prst="rect">
            <a:avLst/>
          </a:prstGeom>
          <a:noFill/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359450" y="891437"/>
            <a:ext cx="2296548" cy="1767351"/>
          </a:xfrm>
          <a:prstGeom prst="rect">
            <a:avLst/>
          </a:prstGeom>
          <a:noFill/>
          <a:ln/>
        </p:spPr>
      </p:pic>
      <p:pic>
        <p:nvPicPr>
          <p:cNvPr id="24" name="Content Placeholder 9" descr="PPI - Packaging - Cardboard Boxes 1 - iStock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52017" y="715721"/>
            <a:ext cx="2627057" cy="199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20504" y="2553277"/>
            <a:ext cx="1629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i="1" dirty="0" smtClean="0"/>
              <a:t>Compresión</a:t>
            </a:r>
            <a:endParaRPr lang="en-US" sz="2000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3908545" y="2635924"/>
            <a:ext cx="1102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i="1" dirty="0" smtClean="0"/>
              <a:t>Rigidez</a:t>
            </a:r>
            <a:endParaRPr lang="en-US" sz="2000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7338789" y="2539204"/>
            <a:ext cx="7365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i="1" dirty="0" smtClean="0"/>
              <a:t>TEA</a:t>
            </a:r>
            <a:endParaRPr lang="en-US" sz="2000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82401" y="4461247"/>
            <a:ext cx="1211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i="1" dirty="0" smtClean="0"/>
              <a:t>Tracción</a:t>
            </a:r>
            <a:endParaRPr lang="en-US" sz="2000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6942537" y="4468276"/>
            <a:ext cx="100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i="1" dirty="0" smtClean="0"/>
              <a:t>Mullen</a:t>
            </a:r>
            <a:endParaRPr lang="en-US" sz="2000" i="1" dirty="0"/>
          </a:p>
        </p:txBody>
      </p:sp>
      <p:pic>
        <p:nvPicPr>
          <p:cNvPr id="31" name="Picture 30" descr="ICC-2011-10-26-GREENCOAT-Floral-Box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9451" y="3233248"/>
            <a:ext cx="2446289" cy="127485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470089" y="4480588"/>
            <a:ext cx="22523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i="1" dirty="0" smtClean="0"/>
              <a:t>Tracción Húmeda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51332" y="2113243"/>
            <a:ext cx="4193373" cy="2803056"/>
          </a:xfrm>
          <a:prstGeom prst="roundRect">
            <a:avLst>
              <a:gd name="adj" fmla="val 6936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51332" y="1062096"/>
            <a:ext cx="4193373" cy="1051147"/>
          </a:xfrm>
          <a:prstGeom prst="roundRect">
            <a:avLst>
              <a:gd name="adj" fmla="val 9702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90210"/>
            <a:ext cx="6269501" cy="272654"/>
          </a:xfrm>
        </p:spPr>
        <p:txBody>
          <a:bodyPr/>
          <a:lstStyle/>
          <a:p>
            <a:r>
              <a:rPr lang="en-US" dirty="0" err="1" smtClean="0"/>
              <a:t>desafio</a:t>
            </a:r>
            <a:r>
              <a:rPr lang="en-US" dirty="0" smtClean="0"/>
              <a:t>: </a:t>
            </a:r>
            <a:r>
              <a:rPr lang="en-US" dirty="0" err="1" smtClean="0"/>
              <a:t>resistencia</a:t>
            </a:r>
            <a:r>
              <a:rPr lang="en-US" dirty="0" smtClean="0"/>
              <a:t>  &amp; </a:t>
            </a:r>
            <a:r>
              <a:rPr lang="en-US" dirty="0" err="1" smtClean="0"/>
              <a:t>velocidad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1"/>
          </p:nvPr>
        </p:nvSpPr>
        <p:spPr>
          <a:xfrm>
            <a:off x="460516" y="774097"/>
            <a:ext cx="4084189" cy="4142202"/>
          </a:xfrm>
        </p:spPr>
        <p:txBody>
          <a:bodyPr>
            <a:normAutofit fontScale="92500" lnSpcReduction="20000"/>
          </a:bodyPr>
          <a:lstStyle/>
          <a:p>
            <a:pPr lvl="2"/>
            <a:r>
              <a:rPr lang="en-US" sz="2400" dirty="0" err="1" smtClean="0"/>
              <a:t>Oportunidad</a:t>
            </a:r>
            <a:endParaRPr lang="en-US" sz="2400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 err="1" smtClean="0"/>
              <a:t>Reducción</a:t>
            </a:r>
            <a:r>
              <a:rPr lang="en-US" sz="1800" dirty="0" smtClean="0"/>
              <a:t> de peso base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 err="1" smtClean="0"/>
              <a:t>Menor</a:t>
            </a:r>
            <a:r>
              <a:rPr lang="en-US" sz="1800" dirty="0" smtClean="0"/>
              <a:t> </a:t>
            </a:r>
            <a:r>
              <a:rPr lang="en-US" sz="1800" dirty="0" err="1" smtClean="0"/>
              <a:t>costo</a:t>
            </a:r>
            <a:r>
              <a:rPr lang="en-US" sz="1800" dirty="0" smtClean="0"/>
              <a:t> de </a:t>
            </a:r>
            <a:r>
              <a:rPr lang="en-US" sz="1800" dirty="0" err="1" smtClean="0"/>
              <a:t>fibras</a:t>
            </a:r>
            <a:endParaRPr lang="en-US" sz="1800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 err="1" smtClean="0"/>
              <a:t>Aumento</a:t>
            </a:r>
            <a:r>
              <a:rPr lang="en-US" sz="1800" dirty="0" smtClean="0"/>
              <a:t> de </a:t>
            </a:r>
            <a:r>
              <a:rPr lang="en-US" sz="1800" dirty="0" err="1" smtClean="0"/>
              <a:t>velocidad</a:t>
            </a:r>
            <a:endParaRPr lang="en-US" sz="1800" dirty="0" smtClean="0"/>
          </a:p>
          <a:p>
            <a:pPr lvl="2">
              <a:spcBef>
                <a:spcPts val="1800"/>
              </a:spcBef>
            </a:pPr>
            <a:r>
              <a:rPr lang="en-US" sz="2400" dirty="0" err="1" smtClean="0"/>
              <a:t>Solución</a:t>
            </a:r>
            <a:r>
              <a:rPr lang="en-US" sz="2400" dirty="0" smtClean="0"/>
              <a:t>: </a:t>
            </a:r>
            <a:r>
              <a:rPr lang="en-US" sz="2400" dirty="0" err="1" smtClean="0"/>
              <a:t>Hercobond</a:t>
            </a:r>
            <a:r>
              <a:rPr lang="en-US" sz="2400" dirty="0" smtClean="0"/>
              <a:t>™</a:t>
            </a:r>
          </a:p>
          <a:p>
            <a:pPr lvl="2"/>
            <a:r>
              <a:rPr lang="en-US" dirty="0" err="1" smtClean="0"/>
              <a:t>Combinación</a:t>
            </a:r>
            <a:r>
              <a:rPr lang="en-US" dirty="0" smtClean="0"/>
              <a:t> </a:t>
            </a:r>
            <a:r>
              <a:rPr lang="en-US" dirty="0" err="1" smtClean="0"/>
              <a:t>Sinergética</a:t>
            </a:r>
            <a:r>
              <a:rPr lang="en-US" dirty="0" smtClean="0"/>
              <a:t> </a:t>
            </a:r>
            <a:r>
              <a:rPr lang="en-US" dirty="0" err="1" smtClean="0"/>
              <a:t>Patentada</a:t>
            </a:r>
            <a:r>
              <a:rPr lang="en-US" dirty="0" smtClean="0"/>
              <a:t> de </a:t>
            </a:r>
            <a:endParaRPr lang="en-US" dirty="0" smtClean="0"/>
          </a:p>
          <a:p>
            <a:pPr marL="0" lvl="2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Polímeros</a:t>
            </a:r>
            <a:r>
              <a:rPr lang="en-US" dirty="0" smtClean="0"/>
              <a:t> </a:t>
            </a:r>
            <a:r>
              <a:rPr lang="en-US" dirty="0" err="1" smtClean="0"/>
              <a:t>Sintéticos</a:t>
            </a:r>
            <a:endParaRPr lang="en-US" dirty="0"/>
          </a:p>
          <a:p>
            <a:pPr lvl="2"/>
            <a:r>
              <a:rPr lang="en-US" sz="1800" dirty="0" smtClean="0"/>
              <a:t>Dry Strength component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 smtClean="0"/>
              <a:t>Resistencia y </a:t>
            </a:r>
            <a:r>
              <a:rPr lang="en-US" sz="1800" dirty="0" err="1" smtClean="0"/>
              <a:t>Velocidad</a:t>
            </a:r>
            <a:endParaRPr lang="en-US" sz="1800" dirty="0"/>
          </a:p>
          <a:p>
            <a:pPr lvl="2"/>
            <a:r>
              <a:rPr lang="en-US" sz="1800" dirty="0" smtClean="0"/>
              <a:t>Dual Polymer component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/>
              <a:t>Reduce </a:t>
            </a:r>
            <a:r>
              <a:rPr lang="en-US" sz="1800" dirty="0" err="1" smtClean="0"/>
              <a:t>conductividad</a:t>
            </a:r>
            <a:r>
              <a:rPr lang="en-US" sz="1800" dirty="0" smtClean="0"/>
              <a:t> y </a:t>
            </a:r>
            <a:r>
              <a:rPr lang="en-US" sz="1800" dirty="0" err="1" smtClean="0"/>
              <a:t>turbidez</a:t>
            </a:r>
            <a:endParaRPr lang="en-US" sz="18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 err="1" smtClean="0"/>
              <a:t>Potencializa</a:t>
            </a:r>
            <a:r>
              <a:rPr lang="en-US" sz="1800" dirty="0" smtClean="0"/>
              <a:t> </a:t>
            </a:r>
            <a:r>
              <a:rPr lang="en-US" sz="1800" dirty="0" err="1" smtClean="0"/>
              <a:t>resistencia</a:t>
            </a:r>
            <a:r>
              <a:rPr lang="en-US" sz="1800" dirty="0" smtClean="0"/>
              <a:t> </a:t>
            </a:r>
            <a:r>
              <a:rPr lang="en-US" sz="1800" dirty="0" err="1" smtClean="0"/>
              <a:t>fisica</a:t>
            </a:r>
            <a:endParaRPr lang="en-US" sz="18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 err="1" smtClean="0"/>
              <a:t>Retención</a:t>
            </a:r>
            <a:r>
              <a:rPr lang="en-US" sz="1800" dirty="0" smtClean="0"/>
              <a:t> </a:t>
            </a:r>
            <a:r>
              <a:rPr lang="en-US" sz="1800" dirty="0" err="1" smtClean="0"/>
              <a:t>coloidal</a:t>
            </a:r>
            <a:r>
              <a:rPr lang="en-US" sz="1800" dirty="0" smtClean="0"/>
              <a:t> (</a:t>
            </a:r>
            <a:r>
              <a:rPr lang="en-US" sz="1800" dirty="0" err="1" smtClean="0"/>
              <a:t>quimicos</a:t>
            </a:r>
            <a:r>
              <a:rPr lang="en-US" sz="1800" dirty="0" smtClean="0"/>
              <a:t>)</a:t>
            </a:r>
            <a:endParaRPr lang="en-US" sz="1800" dirty="0"/>
          </a:p>
          <a:p>
            <a:pPr lvl="3"/>
            <a:endParaRPr lang="en-US" sz="2400" dirty="0" smtClean="0"/>
          </a:p>
          <a:p>
            <a:pPr lvl="3"/>
            <a:endParaRPr lang="en-US" sz="3200" dirty="0" smtClean="0"/>
          </a:p>
          <a:p>
            <a:pPr lvl="3"/>
            <a:endParaRPr lang="en-US" sz="3200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66163" y="3197958"/>
            <a:ext cx="3542517" cy="187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4996481" y="1175375"/>
            <a:ext cx="4035306" cy="1901417"/>
          </a:xfrm>
        </p:spPr>
        <p:txBody>
          <a:bodyPr>
            <a:noAutofit/>
          </a:bodyPr>
          <a:lstStyle/>
          <a:p>
            <a:r>
              <a:rPr lang="en-US" dirty="0" err="1" smtClean="0"/>
              <a:t>Beneficios</a:t>
            </a:r>
            <a:r>
              <a:rPr lang="en-US" dirty="0" smtClean="0"/>
              <a:t>  </a:t>
            </a:r>
            <a:r>
              <a:rPr lang="en-US" dirty="0" err="1" smtClean="0"/>
              <a:t>reportados</a:t>
            </a:r>
            <a:endParaRPr lang="en-US" dirty="0" smtClean="0"/>
          </a:p>
          <a:p>
            <a:pPr lvl="1"/>
            <a:r>
              <a:rPr lang="en-US" dirty="0" err="1" smtClean="0"/>
              <a:t>Aumento</a:t>
            </a:r>
            <a:r>
              <a:rPr lang="en-US" dirty="0" smtClean="0"/>
              <a:t> de </a:t>
            </a:r>
            <a:r>
              <a:rPr lang="en-US" dirty="0" err="1" smtClean="0"/>
              <a:t>velocidad</a:t>
            </a:r>
            <a:r>
              <a:rPr lang="en-US" dirty="0" smtClean="0"/>
              <a:t> 5-10%</a:t>
            </a:r>
          </a:p>
          <a:p>
            <a:pPr lvl="1"/>
            <a:r>
              <a:rPr lang="en-US" dirty="0" err="1" smtClean="0"/>
              <a:t>Aumento</a:t>
            </a:r>
            <a:r>
              <a:rPr lang="en-US" dirty="0" smtClean="0"/>
              <a:t> de </a:t>
            </a:r>
            <a:r>
              <a:rPr lang="en-US" dirty="0" err="1" smtClean="0"/>
              <a:t>resistencia</a:t>
            </a:r>
            <a:r>
              <a:rPr lang="en-US" dirty="0" smtClean="0"/>
              <a:t> 10%</a:t>
            </a:r>
          </a:p>
          <a:p>
            <a:pPr lvl="1"/>
            <a:r>
              <a:rPr lang="en-US" dirty="0" err="1" smtClean="0"/>
              <a:t>Habilidad</a:t>
            </a:r>
            <a:r>
              <a:rPr lang="en-US" dirty="0" smtClean="0"/>
              <a:t> de </a:t>
            </a:r>
            <a:r>
              <a:rPr lang="en-US" dirty="0" err="1" smtClean="0"/>
              <a:t>reducir</a:t>
            </a:r>
            <a:r>
              <a:rPr lang="en-US" dirty="0" smtClean="0"/>
              <a:t> </a:t>
            </a:r>
            <a:r>
              <a:rPr lang="en-US" dirty="0" err="1" smtClean="0"/>
              <a:t>costo</a:t>
            </a:r>
            <a:r>
              <a:rPr lang="en-US" dirty="0" smtClean="0"/>
              <a:t> de </a:t>
            </a:r>
            <a:r>
              <a:rPr lang="en-US" dirty="0" err="1" smtClean="0"/>
              <a:t>fibra</a:t>
            </a:r>
            <a:endParaRPr lang="en-US" dirty="0" smtClean="0"/>
          </a:p>
          <a:p>
            <a:pPr lvl="1"/>
            <a:r>
              <a:rPr lang="en-US" dirty="0" err="1" smtClean="0"/>
              <a:t>Permite</a:t>
            </a:r>
            <a:r>
              <a:rPr lang="en-US" dirty="0" smtClean="0"/>
              <a:t> </a:t>
            </a:r>
            <a:r>
              <a:rPr lang="en-US" dirty="0" err="1" smtClean="0"/>
              <a:t>utilización</a:t>
            </a:r>
            <a:r>
              <a:rPr lang="en-US" dirty="0" smtClean="0"/>
              <a:t> ó </a:t>
            </a:r>
            <a:r>
              <a:rPr lang="en-US" dirty="0" err="1" smtClean="0"/>
              <a:t>aumento</a:t>
            </a:r>
            <a:r>
              <a:rPr lang="en-US" dirty="0" smtClean="0"/>
              <a:t> de </a:t>
            </a:r>
            <a:r>
              <a:rPr lang="en-US" dirty="0" err="1" smtClean="0"/>
              <a:t>lodo</a:t>
            </a:r>
            <a:endParaRPr lang="en-US" dirty="0" smtClean="0"/>
          </a:p>
          <a:p>
            <a:pPr lvl="1"/>
            <a:r>
              <a:rPr lang="en-US" dirty="0" err="1" smtClean="0"/>
              <a:t>Posibilita</a:t>
            </a:r>
            <a:r>
              <a:rPr lang="en-US" dirty="0" smtClean="0"/>
              <a:t> el </a:t>
            </a:r>
            <a:r>
              <a:rPr lang="en-US" dirty="0" err="1" smtClean="0"/>
              <a:t>cierre</a:t>
            </a:r>
            <a:r>
              <a:rPr lang="en-US" dirty="0" smtClean="0"/>
              <a:t> del </a:t>
            </a:r>
            <a:r>
              <a:rPr lang="en-US" dirty="0" err="1" smtClean="0"/>
              <a:t>circuito</a:t>
            </a:r>
            <a:r>
              <a:rPr lang="en-US" dirty="0" smtClean="0"/>
              <a:t> de </a:t>
            </a:r>
            <a:r>
              <a:rPr lang="en-US" dirty="0" err="1" smtClean="0"/>
              <a:t>agua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83091" y="2447774"/>
            <a:ext cx="4350688" cy="2471591"/>
          </a:xfrm>
          <a:prstGeom prst="roundRect">
            <a:avLst>
              <a:gd name="adj" fmla="val 6936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69443" y="1065241"/>
            <a:ext cx="4364336" cy="1382534"/>
          </a:xfrm>
          <a:prstGeom prst="roundRect">
            <a:avLst>
              <a:gd name="adj" fmla="val 9702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41746"/>
            <a:ext cx="6924260" cy="272654"/>
          </a:xfrm>
        </p:spPr>
        <p:txBody>
          <a:bodyPr/>
          <a:lstStyle/>
          <a:p>
            <a:r>
              <a:rPr lang="en-US" dirty="0" err="1" smtClean="0"/>
              <a:t>Desafio</a:t>
            </a:r>
            <a:r>
              <a:rPr lang="en-US" dirty="0" smtClean="0"/>
              <a:t> : </a:t>
            </a:r>
            <a:r>
              <a:rPr lang="en-US" dirty="0" err="1" smtClean="0"/>
              <a:t>producción</a:t>
            </a:r>
            <a:r>
              <a:rPr lang="en-US" dirty="0" smtClean="0"/>
              <a:t> </a:t>
            </a:r>
            <a:r>
              <a:rPr lang="en-US" dirty="0" err="1" smtClean="0"/>
              <a:t>sustentable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1"/>
          </p:nvPr>
        </p:nvSpPr>
        <p:spPr>
          <a:xfrm>
            <a:off x="356083" y="1065240"/>
            <a:ext cx="4332288" cy="3605066"/>
          </a:xfrm>
        </p:spPr>
        <p:txBody>
          <a:bodyPr/>
          <a:lstStyle/>
          <a:p>
            <a:pPr lvl="2"/>
            <a:r>
              <a:rPr lang="en-US" sz="2200" dirty="0" err="1" smtClean="0"/>
              <a:t>Oportunidad</a:t>
            </a:r>
            <a:endParaRPr lang="en-US" sz="2200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 err="1" smtClean="0"/>
              <a:t>Reciclaje</a:t>
            </a:r>
            <a:r>
              <a:rPr lang="en-US" sz="1600" dirty="0" smtClean="0"/>
              <a:t> del </a:t>
            </a:r>
            <a:r>
              <a:rPr lang="en-US" sz="1600" dirty="0" err="1" smtClean="0"/>
              <a:t>almidón</a:t>
            </a:r>
            <a:r>
              <a:rPr lang="en-US" sz="1600" dirty="0" smtClean="0"/>
              <a:t> del OCC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 err="1" smtClean="0"/>
              <a:t>Reducción</a:t>
            </a:r>
            <a:r>
              <a:rPr lang="en-US" sz="1600" dirty="0" smtClean="0"/>
              <a:t> de </a:t>
            </a:r>
            <a:r>
              <a:rPr lang="en-US" sz="1600" dirty="0" err="1" smtClean="0"/>
              <a:t>costo</a:t>
            </a:r>
            <a:r>
              <a:rPr lang="en-US" sz="1600" dirty="0" smtClean="0"/>
              <a:t>: </a:t>
            </a:r>
            <a:r>
              <a:rPr lang="en-US" sz="1600" dirty="0" err="1" smtClean="0"/>
              <a:t>Aumento</a:t>
            </a:r>
            <a:r>
              <a:rPr lang="en-US" sz="1600" dirty="0" smtClean="0"/>
              <a:t> </a:t>
            </a:r>
            <a:r>
              <a:rPr lang="en-US" sz="1600" dirty="0" err="1" smtClean="0"/>
              <a:t>rendimiento</a:t>
            </a:r>
            <a:endParaRPr lang="en-US" sz="1600" dirty="0" smtClean="0"/>
          </a:p>
          <a:p>
            <a:pPr lvl="2">
              <a:spcBef>
                <a:spcPts val="1200"/>
              </a:spcBef>
            </a:pPr>
            <a:r>
              <a:rPr lang="en-US" sz="2200" dirty="0" err="1" smtClean="0"/>
              <a:t>Solucción</a:t>
            </a:r>
            <a:r>
              <a:rPr lang="en-US" sz="2200" dirty="0" smtClean="0"/>
              <a:t>: </a:t>
            </a:r>
            <a:r>
              <a:rPr lang="en-US" sz="2200" dirty="0" err="1" smtClean="0"/>
              <a:t>Biobond</a:t>
            </a:r>
            <a:r>
              <a:rPr lang="en-US" sz="2200" dirty="0" smtClean="0"/>
              <a:t>™</a:t>
            </a:r>
            <a:endParaRPr lang="en-US" sz="2200" dirty="0" smtClean="0"/>
          </a:p>
          <a:p>
            <a:pPr lvl="2"/>
            <a:r>
              <a:rPr lang="en-US" dirty="0" err="1" smtClean="0"/>
              <a:t>Proceso</a:t>
            </a:r>
            <a:r>
              <a:rPr lang="en-US" dirty="0" smtClean="0"/>
              <a:t> </a:t>
            </a:r>
            <a:r>
              <a:rPr lang="en-US" dirty="0" err="1" smtClean="0"/>
              <a:t>Patentado</a:t>
            </a:r>
            <a:r>
              <a:rPr lang="en-US" dirty="0" smtClean="0"/>
              <a:t> de  2 </a:t>
            </a:r>
            <a:r>
              <a:rPr lang="en-US" dirty="0" err="1" smtClean="0"/>
              <a:t>Etapas</a:t>
            </a:r>
            <a:endParaRPr lang="en-US" dirty="0" smtClean="0"/>
          </a:p>
          <a:p>
            <a:pPr lvl="2"/>
            <a:r>
              <a:rPr lang="en-US" dirty="0" smtClean="0"/>
              <a:t>Control </a:t>
            </a:r>
            <a:r>
              <a:rPr lang="en-US" dirty="0" err="1" smtClean="0"/>
              <a:t>Avanzado</a:t>
            </a:r>
            <a:r>
              <a:rPr lang="en-US" dirty="0" smtClean="0"/>
              <a:t> de </a:t>
            </a:r>
            <a:r>
              <a:rPr lang="en-US" dirty="0" err="1" smtClean="0"/>
              <a:t>Bacterias</a:t>
            </a:r>
            <a:endParaRPr lang="en-US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 err="1" smtClean="0"/>
              <a:t>Preservación</a:t>
            </a:r>
            <a:r>
              <a:rPr lang="en-US" sz="1600" dirty="0" smtClean="0"/>
              <a:t> del </a:t>
            </a:r>
            <a:r>
              <a:rPr lang="en-US" sz="1600" dirty="0" err="1" smtClean="0"/>
              <a:t>almidón</a:t>
            </a:r>
            <a:endParaRPr lang="en-US" sz="1600" dirty="0"/>
          </a:p>
          <a:p>
            <a:pPr lvl="2"/>
            <a:r>
              <a:rPr lang="en-US" dirty="0" err="1" smtClean="0"/>
              <a:t>Polímeros</a:t>
            </a:r>
            <a:r>
              <a:rPr lang="en-US" dirty="0" smtClean="0"/>
              <a:t> </a:t>
            </a:r>
            <a:r>
              <a:rPr lang="en-US" dirty="0" err="1" smtClean="0"/>
              <a:t>especiales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fijación</a:t>
            </a:r>
            <a:r>
              <a:rPr lang="en-US" dirty="0" smtClean="0"/>
              <a:t> del </a:t>
            </a:r>
            <a:r>
              <a:rPr lang="en-US" dirty="0" err="1" smtClean="0"/>
              <a:t>almidón</a:t>
            </a:r>
            <a:endParaRPr lang="en-US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 err="1" smtClean="0"/>
              <a:t>Retención</a:t>
            </a:r>
            <a:r>
              <a:rPr lang="en-US" sz="1600" dirty="0" smtClean="0"/>
              <a:t> del </a:t>
            </a:r>
            <a:r>
              <a:rPr lang="en-US" sz="1600" dirty="0" err="1" smtClean="0"/>
              <a:t>almidón</a:t>
            </a:r>
            <a:endParaRPr lang="en-US" sz="1600" dirty="0" smtClean="0"/>
          </a:p>
          <a:p>
            <a:pPr lvl="3"/>
            <a:endParaRPr lang="en-US" sz="2400" dirty="0" smtClean="0"/>
          </a:p>
          <a:p>
            <a:pPr lvl="3"/>
            <a:endParaRPr lang="en-US" sz="3200" dirty="0" smtClean="0"/>
          </a:p>
          <a:p>
            <a:pPr lvl="3"/>
            <a:endParaRPr lang="en-US" sz="3200" dirty="0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4941889" y="1206084"/>
            <a:ext cx="3875087" cy="1661689"/>
          </a:xfrm>
        </p:spPr>
        <p:txBody>
          <a:bodyPr/>
          <a:lstStyle/>
          <a:p>
            <a:r>
              <a:rPr lang="en-US" dirty="0" err="1" smtClean="0"/>
              <a:t>Beneficios</a:t>
            </a:r>
            <a:r>
              <a:rPr lang="en-US" dirty="0" smtClean="0"/>
              <a:t> </a:t>
            </a:r>
            <a:r>
              <a:rPr lang="en-US" dirty="0" err="1" smtClean="0"/>
              <a:t>reportados</a:t>
            </a:r>
            <a:endParaRPr lang="en-US" dirty="0" smtClean="0"/>
          </a:p>
          <a:p>
            <a:pPr lvl="1"/>
            <a:r>
              <a:rPr lang="en-US" dirty="0" err="1" smtClean="0"/>
              <a:t>Aumento</a:t>
            </a:r>
            <a:r>
              <a:rPr lang="en-US" dirty="0" smtClean="0"/>
              <a:t> de </a:t>
            </a:r>
            <a:r>
              <a:rPr lang="en-US" dirty="0" err="1" smtClean="0"/>
              <a:t>velocidad</a:t>
            </a:r>
            <a:r>
              <a:rPr lang="en-US" dirty="0" smtClean="0"/>
              <a:t> de 5-10%</a:t>
            </a:r>
          </a:p>
          <a:p>
            <a:pPr lvl="1"/>
            <a:r>
              <a:rPr lang="en-US" dirty="0" err="1" smtClean="0"/>
              <a:t>Aumento</a:t>
            </a:r>
            <a:r>
              <a:rPr lang="en-US" dirty="0" smtClean="0"/>
              <a:t> de </a:t>
            </a:r>
            <a:r>
              <a:rPr lang="en-US" dirty="0" err="1" smtClean="0"/>
              <a:t>resistencia</a:t>
            </a:r>
            <a:endParaRPr lang="en-US" dirty="0" smtClean="0"/>
          </a:p>
          <a:p>
            <a:pPr lvl="1"/>
            <a:r>
              <a:rPr lang="en-US" dirty="0" err="1" smtClean="0"/>
              <a:t>Trabaja</a:t>
            </a:r>
            <a:r>
              <a:rPr lang="en-US" dirty="0" smtClean="0"/>
              <a:t> </a:t>
            </a:r>
            <a:r>
              <a:rPr lang="en-US" dirty="0" err="1" smtClean="0"/>
              <a:t>bien</a:t>
            </a:r>
            <a:r>
              <a:rPr lang="en-US" dirty="0" smtClean="0"/>
              <a:t> en </a:t>
            </a:r>
            <a:r>
              <a:rPr lang="en-US" dirty="0" err="1" smtClean="0"/>
              <a:t>circuítos</a:t>
            </a:r>
            <a:r>
              <a:rPr lang="en-US" dirty="0" smtClean="0"/>
              <a:t> </a:t>
            </a:r>
            <a:r>
              <a:rPr lang="en-US" dirty="0" err="1" smtClean="0"/>
              <a:t>cerrados</a:t>
            </a:r>
            <a:endParaRPr lang="en-US" dirty="0" smtClean="0"/>
          </a:p>
          <a:p>
            <a:pPr lvl="1"/>
            <a:r>
              <a:rPr lang="en-US" dirty="0" smtClean="0"/>
              <a:t>Reduce </a:t>
            </a:r>
            <a:r>
              <a:rPr lang="en-US" dirty="0" err="1" smtClean="0"/>
              <a:t>conductividad</a:t>
            </a:r>
            <a:r>
              <a:rPr lang="en-US" dirty="0" smtClean="0"/>
              <a:t> y </a:t>
            </a:r>
            <a:r>
              <a:rPr lang="en-US" dirty="0" err="1" smtClean="0"/>
              <a:t>turbidez</a:t>
            </a:r>
            <a:endParaRPr lang="en-US" dirty="0" smtClean="0"/>
          </a:p>
          <a:p>
            <a:pPr lvl="1"/>
            <a:r>
              <a:rPr lang="en-US" dirty="0" err="1" smtClean="0"/>
              <a:t>Aumenta</a:t>
            </a:r>
            <a:r>
              <a:rPr lang="en-US" dirty="0" smtClean="0"/>
              <a:t> el pH</a:t>
            </a:r>
          </a:p>
          <a:p>
            <a:pPr lvl="1"/>
            <a:r>
              <a:rPr lang="en-US" dirty="0" smtClean="0"/>
              <a:t>Reduce el COD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1889" y="2961725"/>
            <a:ext cx="4016375" cy="212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68447" y="2541184"/>
            <a:ext cx="4238155" cy="2461052"/>
          </a:xfrm>
          <a:prstGeom prst="roundRect">
            <a:avLst>
              <a:gd name="adj" fmla="val 6936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82516" y="1126670"/>
            <a:ext cx="4193373" cy="1207099"/>
          </a:xfrm>
          <a:prstGeom prst="roundRect">
            <a:avLst>
              <a:gd name="adj" fmla="val 9702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41746"/>
            <a:ext cx="6924260" cy="272654"/>
          </a:xfrm>
        </p:spPr>
        <p:txBody>
          <a:bodyPr/>
          <a:lstStyle/>
          <a:p>
            <a:r>
              <a:rPr lang="en-US" dirty="0" err="1" smtClean="0"/>
              <a:t>desafio</a:t>
            </a:r>
            <a:r>
              <a:rPr lang="en-US" dirty="0" smtClean="0"/>
              <a:t>: </a:t>
            </a:r>
            <a:r>
              <a:rPr lang="en-US" dirty="0" err="1" smtClean="0"/>
              <a:t>Reducción</a:t>
            </a:r>
            <a:r>
              <a:rPr lang="en-US" dirty="0" smtClean="0"/>
              <a:t> de </a:t>
            </a:r>
            <a:r>
              <a:rPr lang="en-US" dirty="0" err="1" smtClean="0"/>
              <a:t>costos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1"/>
          </p:nvPr>
        </p:nvSpPr>
        <p:spPr>
          <a:xfrm>
            <a:off x="221358" y="1007349"/>
            <a:ext cx="4185244" cy="3554971"/>
          </a:xfrm>
        </p:spPr>
        <p:txBody>
          <a:bodyPr/>
          <a:lstStyle/>
          <a:p>
            <a:pPr lvl="2"/>
            <a:r>
              <a:rPr lang="en-US" sz="2200" dirty="0" err="1" smtClean="0"/>
              <a:t>Oportunidad</a:t>
            </a:r>
            <a:endParaRPr lang="en-US" sz="2200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 err="1" smtClean="0"/>
              <a:t>Aumento</a:t>
            </a:r>
            <a:r>
              <a:rPr lang="en-US" sz="1600" dirty="0" smtClean="0"/>
              <a:t> de </a:t>
            </a:r>
            <a:r>
              <a:rPr lang="en-US" sz="1600" dirty="0" err="1" smtClean="0"/>
              <a:t>Eficiencia</a:t>
            </a:r>
            <a:r>
              <a:rPr lang="en-US" sz="1600" dirty="0" smtClean="0"/>
              <a:t> </a:t>
            </a:r>
            <a:r>
              <a:rPr lang="en-US" sz="1600" dirty="0" err="1" smtClean="0"/>
              <a:t>quimica</a:t>
            </a:r>
            <a:endParaRPr lang="en-US" sz="1600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 err="1" smtClean="0"/>
              <a:t>Mejor</a:t>
            </a:r>
            <a:r>
              <a:rPr lang="en-US" sz="1600" dirty="0" smtClean="0"/>
              <a:t> </a:t>
            </a:r>
            <a:r>
              <a:rPr lang="en-US" sz="1600" dirty="0" err="1" smtClean="0"/>
              <a:t>Calidad</a:t>
            </a:r>
            <a:r>
              <a:rPr lang="en-US" sz="1600" dirty="0" smtClean="0"/>
              <a:t> del </a:t>
            </a:r>
            <a:r>
              <a:rPr lang="en-US" sz="1600" dirty="0" err="1" smtClean="0"/>
              <a:t>papel</a:t>
            </a:r>
            <a:endParaRPr lang="en-US" sz="1600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 err="1" smtClean="0"/>
              <a:t>Aumento</a:t>
            </a:r>
            <a:r>
              <a:rPr lang="en-US" sz="1600" dirty="0" smtClean="0"/>
              <a:t> de </a:t>
            </a:r>
            <a:r>
              <a:rPr lang="en-US" sz="1600" dirty="0" err="1" smtClean="0"/>
              <a:t>Productividad</a:t>
            </a:r>
            <a:endParaRPr lang="en-US" sz="1800" dirty="0"/>
          </a:p>
          <a:p>
            <a:pPr lvl="2"/>
            <a:endParaRPr lang="en-US" sz="900" dirty="0" smtClean="0"/>
          </a:p>
          <a:p>
            <a:pPr lvl="2"/>
            <a:r>
              <a:rPr lang="en-US" sz="2200" dirty="0" err="1" smtClean="0"/>
              <a:t>Solucción</a:t>
            </a:r>
            <a:r>
              <a:rPr lang="en-US" sz="2200" dirty="0" smtClean="0"/>
              <a:t>: Spectrum™ XD</a:t>
            </a:r>
            <a:endParaRPr lang="en-US" sz="2200" dirty="0"/>
          </a:p>
          <a:p>
            <a:pPr lvl="2"/>
            <a:r>
              <a:rPr lang="en-US" dirty="0" smtClean="0"/>
              <a:t>Control de Bacteria </a:t>
            </a:r>
            <a:r>
              <a:rPr lang="en-US" dirty="0" err="1" smtClean="0"/>
              <a:t>Patentado</a:t>
            </a:r>
            <a:r>
              <a:rPr lang="en-US" dirty="0" smtClean="0"/>
              <a:t> </a:t>
            </a:r>
          </a:p>
          <a:p>
            <a:pPr lvl="3">
              <a:buFont typeface="Wingdings" pitchFamily="2" charset="2"/>
              <a:buChar char="§"/>
            </a:pPr>
            <a:r>
              <a:rPr lang="en-US" sz="1600" dirty="0" err="1" smtClean="0"/>
              <a:t>Más</a:t>
            </a:r>
            <a:r>
              <a:rPr lang="en-US" sz="1600" dirty="0" smtClean="0"/>
              <a:t> </a:t>
            </a:r>
            <a:r>
              <a:rPr lang="en-US" sz="1600" dirty="0" err="1" smtClean="0"/>
              <a:t>amplia</a:t>
            </a:r>
            <a:r>
              <a:rPr lang="en-US" sz="1600" dirty="0" smtClean="0"/>
              <a:t> </a:t>
            </a:r>
            <a:r>
              <a:rPr lang="en-US" sz="1600" dirty="0" err="1" smtClean="0"/>
              <a:t>ventana</a:t>
            </a:r>
            <a:r>
              <a:rPr lang="en-US" sz="1600" dirty="0" smtClean="0"/>
              <a:t> </a:t>
            </a:r>
            <a:r>
              <a:rPr lang="en-US" sz="1600" dirty="0" err="1" smtClean="0"/>
              <a:t>operacional</a:t>
            </a:r>
            <a:endParaRPr lang="en-US" sz="1600" dirty="0" smtClean="0"/>
          </a:p>
          <a:p>
            <a:pPr lvl="3">
              <a:buFont typeface="Wingdings" pitchFamily="2" charset="2"/>
              <a:buChar char="§"/>
            </a:pPr>
            <a:r>
              <a:rPr lang="en-US" sz="1600" dirty="0" err="1" smtClean="0"/>
              <a:t>Menor</a:t>
            </a:r>
            <a:r>
              <a:rPr lang="en-US" sz="1600" dirty="0" smtClean="0"/>
              <a:t> </a:t>
            </a:r>
            <a:r>
              <a:rPr lang="en-US" sz="1600" dirty="0" err="1" smtClean="0"/>
              <a:t>dosis</a:t>
            </a:r>
            <a:r>
              <a:rPr lang="en-US" sz="1600" dirty="0" smtClean="0"/>
              <a:t> de Hypo</a:t>
            </a:r>
          </a:p>
          <a:p>
            <a:pPr lvl="3">
              <a:buFont typeface="Wingdings" pitchFamily="2" charset="2"/>
              <a:buChar char="§"/>
            </a:pPr>
            <a:r>
              <a:rPr lang="en-US" sz="1600" dirty="0" err="1" smtClean="0"/>
              <a:t>Solución</a:t>
            </a:r>
            <a:r>
              <a:rPr lang="en-US" sz="1600" dirty="0" smtClean="0"/>
              <a:t> </a:t>
            </a:r>
            <a:r>
              <a:rPr lang="en-US" sz="1600" dirty="0" err="1" smtClean="0"/>
              <a:t>Personalizada</a:t>
            </a:r>
            <a:endParaRPr lang="en-US" sz="1600" dirty="0" smtClean="0"/>
          </a:p>
          <a:p>
            <a:pPr marL="1082675" lvl="4" indent="-277813">
              <a:buFont typeface="Wingdings" pitchFamily="2" charset="2"/>
              <a:buChar char="§"/>
            </a:pPr>
            <a:r>
              <a:rPr lang="en-US" sz="1600" dirty="0" err="1" smtClean="0"/>
              <a:t>Tratamiento</a:t>
            </a:r>
            <a:r>
              <a:rPr lang="en-US" sz="1600" dirty="0" smtClean="0"/>
              <a:t> del </a:t>
            </a:r>
            <a:r>
              <a:rPr lang="en-US" sz="1600" dirty="0" err="1" smtClean="0"/>
              <a:t>circuíto</a:t>
            </a:r>
            <a:r>
              <a:rPr lang="en-US" sz="1600" dirty="0" smtClean="0"/>
              <a:t> </a:t>
            </a:r>
            <a:r>
              <a:rPr lang="en-US" sz="1600" dirty="0" err="1" smtClean="0"/>
              <a:t>corto</a:t>
            </a:r>
            <a:endParaRPr lang="en-US" sz="1600" dirty="0" smtClean="0"/>
          </a:p>
          <a:p>
            <a:pPr marL="1082675" lvl="4" indent="-277813">
              <a:buFont typeface="Wingdings" pitchFamily="2" charset="2"/>
              <a:buChar char="§"/>
            </a:pPr>
            <a:r>
              <a:rPr lang="en-US" sz="1600" dirty="0" err="1" smtClean="0"/>
              <a:t>Tratamiento</a:t>
            </a:r>
            <a:r>
              <a:rPr lang="en-US" sz="1600" dirty="0" smtClean="0"/>
              <a:t> de </a:t>
            </a:r>
            <a:r>
              <a:rPr lang="en-US" sz="1600" dirty="0" err="1" smtClean="0"/>
              <a:t>todo</a:t>
            </a:r>
            <a:r>
              <a:rPr lang="en-US" sz="1600" dirty="0" smtClean="0"/>
              <a:t> </a:t>
            </a:r>
            <a:r>
              <a:rPr lang="en-US" sz="1600" dirty="0" err="1" smtClean="0"/>
              <a:t>circuíto</a:t>
            </a:r>
            <a:endParaRPr lang="en-US" sz="1600" dirty="0" smtClean="0"/>
          </a:p>
          <a:p>
            <a:pPr lvl="3"/>
            <a:endParaRPr lang="en-US" sz="3200" dirty="0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4941889" y="1115475"/>
            <a:ext cx="3875087" cy="1661689"/>
          </a:xfrm>
        </p:spPr>
        <p:txBody>
          <a:bodyPr>
            <a:no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Beneficios</a:t>
            </a:r>
            <a:r>
              <a:rPr lang="en-US" dirty="0" smtClean="0"/>
              <a:t> </a:t>
            </a:r>
            <a:r>
              <a:rPr lang="en-US" dirty="0" err="1" smtClean="0"/>
              <a:t>reportados</a:t>
            </a:r>
            <a:endParaRPr lang="en-US" dirty="0" smtClean="0"/>
          </a:p>
          <a:p>
            <a:pPr lvl="1">
              <a:spcAft>
                <a:spcPts val="0"/>
              </a:spcAft>
            </a:pPr>
            <a:r>
              <a:rPr lang="en-US" sz="1400" dirty="0" err="1" smtClean="0"/>
              <a:t>Reducción</a:t>
            </a:r>
            <a:r>
              <a:rPr lang="en-US" sz="1400" dirty="0" smtClean="0"/>
              <a:t> de </a:t>
            </a:r>
            <a:r>
              <a:rPr lang="en-US" sz="1400" dirty="0" err="1" smtClean="0"/>
              <a:t>gastos</a:t>
            </a:r>
            <a:r>
              <a:rPr lang="en-US" sz="1400" dirty="0" smtClean="0"/>
              <a:t> con </a:t>
            </a:r>
            <a:r>
              <a:rPr lang="en-US" sz="1400" dirty="0" err="1" smtClean="0"/>
              <a:t>quimicos</a:t>
            </a:r>
            <a:endParaRPr lang="en-US" sz="1400" dirty="0" smtClean="0"/>
          </a:p>
          <a:p>
            <a:pPr lvl="2">
              <a:spcAft>
                <a:spcPts val="0"/>
              </a:spcAft>
            </a:pPr>
            <a:r>
              <a:rPr lang="en-US" sz="1400" dirty="0" smtClean="0">
                <a:solidFill>
                  <a:schemeClr val="tx1"/>
                </a:solidFill>
              </a:rPr>
              <a:t>Resistencia en </a:t>
            </a:r>
            <a:r>
              <a:rPr lang="en-US" sz="1400" dirty="0" err="1" smtClean="0">
                <a:solidFill>
                  <a:schemeClr val="tx1"/>
                </a:solidFill>
              </a:rPr>
              <a:t>seco</a:t>
            </a:r>
            <a:endParaRPr lang="en-US" sz="1400" dirty="0" smtClean="0">
              <a:solidFill>
                <a:schemeClr val="tx1"/>
              </a:solidFill>
            </a:endParaRPr>
          </a:p>
          <a:p>
            <a:pPr lvl="2"/>
            <a:r>
              <a:rPr lang="en-US" sz="1400" dirty="0" err="1" smtClean="0">
                <a:solidFill>
                  <a:schemeClr val="tx1"/>
                </a:solidFill>
              </a:rPr>
              <a:t>Encolado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r>
              <a:rPr lang="en-US" sz="1400" dirty="0" err="1" smtClean="0">
                <a:solidFill>
                  <a:schemeClr val="tx1"/>
                </a:solidFill>
              </a:rPr>
              <a:t>Antiespumante</a:t>
            </a:r>
            <a:endParaRPr lang="en-US" sz="1400" dirty="0" smtClean="0">
              <a:solidFill>
                <a:schemeClr val="tx1"/>
              </a:solidFill>
            </a:endParaRPr>
          </a:p>
          <a:p>
            <a:pPr lvl="1"/>
            <a:r>
              <a:rPr lang="en-US" sz="1400" dirty="0" err="1" smtClean="0"/>
              <a:t>Reducción</a:t>
            </a:r>
            <a:r>
              <a:rPr lang="en-US" sz="1400" dirty="0" smtClean="0"/>
              <a:t> de </a:t>
            </a:r>
            <a:r>
              <a:rPr lang="en-US" sz="1400" dirty="0" err="1" smtClean="0"/>
              <a:t>Olor</a:t>
            </a:r>
            <a:r>
              <a:rPr lang="en-US" sz="1400" dirty="0" smtClean="0"/>
              <a:t> VFA (</a:t>
            </a:r>
            <a:r>
              <a:rPr lang="en-US" sz="1400" dirty="0" err="1" smtClean="0"/>
              <a:t>papel</a:t>
            </a:r>
            <a:r>
              <a:rPr lang="en-US" sz="1400" dirty="0" smtClean="0"/>
              <a:t>, </a:t>
            </a:r>
            <a:r>
              <a:rPr lang="en-US" sz="1400" dirty="0" err="1" smtClean="0"/>
              <a:t>efluente</a:t>
            </a:r>
            <a:r>
              <a:rPr lang="en-US" sz="1400" dirty="0" smtClean="0"/>
              <a:t>)</a:t>
            </a:r>
          </a:p>
          <a:p>
            <a:pPr lvl="1"/>
            <a:r>
              <a:rPr lang="en-US" sz="1400" dirty="0" err="1" smtClean="0"/>
              <a:t>Aumento</a:t>
            </a:r>
            <a:r>
              <a:rPr lang="en-US" sz="1400" dirty="0" smtClean="0"/>
              <a:t> </a:t>
            </a:r>
            <a:r>
              <a:rPr lang="en-US" sz="1400" dirty="0" err="1" smtClean="0"/>
              <a:t>Productividad</a:t>
            </a:r>
            <a:r>
              <a:rPr lang="en-US" sz="1400" dirty="0" smtClean="0"/>
              <a:t> (</a:t>
            </a:r>
            <a:r>
              <a:rPr lang="en-US" sz="1400" dirty="0" err="1" smtClean="0"/>
              <a:t>menos</a:t>
            </a:r>
            <a:r>
              <a:rPr lang="en-US" sz="1400" dirty="0" smtClean="0"/>
              <a:t> </a:t>
            </a:r>
            <a:r>
              <a:rPr lang="en-US" sz="1400" dirty="0" err="1" smtClean="0"/>
              <a:t>cortes</a:t>
            </a:r>
            <a:r>
              <a:rPr lang="en-US" sz="1400" dirty="0" smtClean="0"/>
              <a:t>)</a:t>
            </a:r>
          </a:p>
          <a:p>
            <a:pPr lvl="1"/>
            <a:r>
              <a:rPr lang="en-US" sz="1400" dirty="0" err="1" smtClean="0"/>
              <a:t>Reducción</a:t>
            </a:r>
            <a:r>
              <a:rPr lang="en-US" sz="1400" dirty="0" smtClean="0"/>
              <a:t> de </a:t>
            </a:r>
            <a:r>
              <a:rPr lang="en-US" sz="1400" dirty="0" err="1" smtClean="0"/>
              <a:t>depósitos</a:t>
            </a:r>
            <a:r>
              <a:rPr lang="en-US" sz="1400" dirty="0" smtClean="0"/>
              <a:t> de </a:t>
            </a:r>
            <a:r>
              <a:rPr lang="en-US" sz="1400" dirty="0" err="1" smtClean="0"/>
              <a:t>Calcio</a:t>
            </a:r>
            <a:endParaRPr lang="en-US" sz="1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5157" y="3174448"/>
            <a:ext cx="3564412" cy="1740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1026498"/>
            <a:ext cx="4716087" cy="3632007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Es </a:t>
            </a:r>
            <a:r>
              <a:rPr lang="en-US" b="1" dirty="0" err="1" smtClean="0"/>
              <a:t>posible</a:t>
            </a:r>
            <a:r>
              <a:rPr lang="en-US" b="1" dirty="0" smtClean="0"/>
              <a:t> </a:t>
            </a:r>
            <a:r>
              <a:rPr lang="en-US" b="1" dirty="0" err="1" smtClean="0"/>
              <a:t>mejorar</a:t>
            </a:r>
            <a:r>
              <a:rPr lang="en-US" b="1" dirty="0" smtClean="0"/>
              <a:t> y </a:t>
            </a:r>
            <a:r>
              <a:rPr lang="en-US" b="1" dirty="0" err="1" smtClean="0"/>
              <a:t>optimizar</a:t>
            </a:r>
            <a:r>
              <a:rPr lang="en-US" b="1" dirty="0" smtClean="0"/>
              <a:t> </a:t>
            </a:r>
            <a:r>
              <a:rPr lang="en-US" b="1" dirty="0" err="1" smtClean="0"/>
              <a:t>procesos</a:t>
            </a:r>
            <a:r>
              <a:rPr lang="en-US" b="1" dirty="0" smtClean="0"/>
              <a:t> y </a:t>
            </a:r>
            <a:r>
              <a:rPr lang="en-US" b="1" dirty="0" err="1" smtClean="0"/>
              <a:t>productos</a:t>
            </a:r>
            <a:r>
              <a:rPr lang="en-US" b="1" dirty="0" smtClean="0"/>
              <a:t> </a:t>
            </a:r>
            <a:r>
              <a:rPr lang="en-US" b="1" dirty="0" err="1" smtClean="0"/>
              <a:t>para</a:t>
            </a:r>
            <a:r>
              <a:rPr lang="en-US" b="1" dirty="0" smtClean="0"/>
              <a:t> </a:t>
            </a:r>
            <a:r>
              <a:rPr lang="en-US" b="1" dirty="0" err="1" smtClean="0"/>
              <a:t>atender</a:t>
            </a:r>
            <a:r>
              <a:rPr lang="en-US" b="1" dirty="0" smtClean="0"/>
              <a:t> </a:t>
            </a:r>
            <a:r>
              <a:rPr lang="en-US" b="1" dirty="0" err="1" smtClean="0"/>
              <a:t>las</a:t>
            </a:r>
            <a:r>
              <a:rPr lang="en-US" b="1" dirty="0" smtClean="0"/>
              <a:t> </a:t>
            </a:r>
            <a:r>
              <a:rPr lang="en-US" b="1" dirty="0" err="1" smtClean="0"/>
              <a:t>demandas</a:t>
            </a:r>
            <a:r>
              <a:rPr lang="en-US" b="1" dirty="0" smtClean="0"/>
              <a:t> y </a:t>
            </a:r>
            <a:r>
              <a:rPr lang="en-US" b="1" dirty="0" err="1" smtClean="0"/>
              <a:t>tendencias</a:t>
            </a:r>
            <a:r>
              <a:rPr lang="en-US" b="1" dirty="0" smtClean="0"/>
              <a:t> del </a:t>
            </a:r>
            <a:r>
              <a:rPr lang="en-US" b="1" dirty="0" err="1" smtClean="0"/>
              <a:t>mercado</a:t>
            </a:r>
            <a:r>
              <a:rPr lang="en-US" b="1" dirty="0" smtClean="0"/>
              <a:t>?</a:t>
            </a:r>
          </a:p>
          <a:p>
            <a:r>
              <a:rPr lang="en-US" b="1" dirty="0" smtClean="0"/>
              <a:t>Si, </a:t>
            </a:r>
            <a:r>
              <a:rPr lang="en-US" b="1" dirty="0" err="1" smtClean="0"/>
              <a:t>és</a:t>
            </a:r>
            <a:r>
              <a:rPr lang="en-US" b="1" dirty="0" smtClean="0"/>
              <a:t>…</a:t>
            </a:r>
          </a:p>
          <a:p>
            <a:pPr lvl="1"/>
            <a:r>
              <a:rPr lang="en-US" sz="2400" b="1" dirty="0" err="1" smtClean="0">
                <a:solidFill>
                  <a:schemeClr val="accent1"/>
                </a:solidFill>
              </a:rPr>
              <a:t>Cooperación</a:t>
            </a:r>
            <a:r>
              <a:rPr lang="en-US" sz="2400" b="1" dirty="0" smtClean="0">
                <a:solidFill>
                  <a:schemeClr val="accent1"/>
                </a:solidFill>
              </a:rPr>
              <a:t> de la </a:t>
            </a:r>
            <a:r>
              <a:rPr lang="en-US" sz="2400" b="1" dirty="0" err="1" smtClean="0">
                <a:solidFill>
                  <a:schemeClr val="accent1"/>
                </a:solidFill>
              </a:rPr>
              <a:t>industria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pPr lvl="1"/>
            <a:r>
              <a:rPr lang="en-US" sz="2400" b="1" dirty="0" err="1" smtClean="0">
                <a:solidFill>
                  <a:schemeClr val="accent1"/>
                </a:solidFill>
              </a:rPr>
              <a:t>Inovación</a:t>
            </a:r>
            <a:r>
              <a:rPr lang="en-US" sz="2400" b="1" dirty="0" smtClean="0">
                <a:solidFill>
                  <a:schemeClr val="accent1"/>
                </a:solidFill>
              </a:rPr>
              <a:t> </a:t>
            </a:r>
            <a:r>
              <a:rPr lang="en-US" sz="2400" b="1" dirty="0" err="1" smtClean="0">
                <a:solidFill>
                  <a:schemeClr val="accent1"/>
                </a:solidFill>
              </a:rPr>
              <a:t>Tecnológica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pPr lvl="1"/>
            <a:r>
              <a:rPr lang="en-US" sz="2400" b="1" dirty="0" err="1" smtClean="0">
                <a:solidFill>
                  <a:schemeClr val="accent1"/>
                </a:solidFill>
              </a:rPr>
              <a:t>Mejorias</a:t>
            </a:r>
            <a:r>
              <a:rPr lang="en-US" sz="2400" b="1" dirty="0" smtClean="0">
                <a:solidFill>
                  <a:schemeClr val="accent1"/>
                </a:solidFill>
              </a:rPr>
              <a:t> de </a:t>
            </a:r>
            <a:r>
              <a:rPr lang="en-US" sz="2400" b="1" dirty="0" err="1" smtClean="0">
                <a:solidFill>
                  <a:schemeClr val="accent1"/>
                </a:solidFill>
              </a:rPr>
              <a:t>procesos</a:t>
            </a:r>
            <a:endParaRPr lang="en-US" dirty="0" smtClean="0"/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r>
              <a:rPr lang="en-US" sz="2800" b="1" dirty="0" err="1" smtClean="0"/>
              <a:t>Muchas</a:t>
            </a:r>
            <a:r>
              <a:rPr lang="en-US" sz="2800" b="1" dirty="0" smtClean="0"/>
              <a:t> Gracias !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0"/>
          </p:nvPr>
        </p:nvSpPr>
        <p:spPr>
          <a:xfrm>
            <a:off x="609600" y="575895"/>
            <a:ext cx="7620000" cy="285750"/>
          </a:xfrm>
        </p:spPr>
        <p:txBody>
          <a:bodyPr/>
          <a:lstStyle/>
          <a:p>
            <a:r>
              <a:rPr lang="en-US" dirty="0" err="1" smtClean="0"/>
              <a:t>Conclusión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94650" y="983534"/>
            <a:ext cx="2903913" cy="830997"/>
          </a:xfrm>
          <a:prstGeom prst="rect">
            <a:avLst/>
          </a:prstGeom>
          <a:solidFill>
            <a:srgbClr val="395B79"/>
          </a:solidFill>
          <a:ln>
            <a:noFill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Producto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</a:rPr>
              <a:t>Optimizado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54993" y="2133600"/>
            <a:ext cx="2421775" cy="723207"/>
          </a:xfrm>
          <a:prstGeom prst="rect">
            <a:avLst/>
          </a:prstGeom>
          <a:solidFill>
            <a:srgbClr val="ABC2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Consumidor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54993" y="2948940"/>
            <a:ext cx="2421775" cy="72320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Dinámica</a:t>
            </a:r>
            <a:r>
              <a:rPr lang="en-US" b="1" dirty="0" smtClean="0">
                <a:solidFill>
                  <a:schemeClr val="bg1"/>
                </a:solidFill>
              </a:rPr>
              <a:t> del Mercado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54993" y="3756660"/>
            <a:ext cx="2421775" cy="7232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Producción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Sustentable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41443" y="1828800"/>
            <a:ext cx="0" cy="2651067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494650" y="1828800"/>
            <a:ext cx="2903913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229601" y="1996441"/>
            <a:ext cx="575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 Unicode MS"/>
                <a:ea typeface="Arial Unicode MS"/>
                <a:cs typeface="Arial Unicode MS"/>
              </a:rPr>
              <a:t>✔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8288868" y="2761372"/>
            <a:ext cx="575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 Unicode MS"/>
                <a:ea typeface="Arial Unicode MS"/>
                <a:cs typeface="Arial Unicode MS"/>
              </a:rPr>
              <a:t>✔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8288868" y="3514286"/>
            <a:ext cx="575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 Unicode MS"/>
                <a:ea typeface="Arial Unicode MS"/>
                <a:cs typeface="Arial Unicode MS"/>
              </a:rPr>
              <a:t>✔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4753632" y="4914641"/>
            <a:ext cx="41110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/>
              <a:t>™Trademark, Solenis or its subsidiaries, registered in various countries.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 Presentation Packaging Template">
  <a:themeElements>
    <a:clrScheme name="Solenis Color Palet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395B79"/>
      </a:accent1>
      <a:accent2>
        <a:srgbClr val="5489B1"/>
      </a:accent2>
      <a:accent3>
        <a:srgbClr val="93A6BF"/>
      </a:accent3>
      <a:accent4>
        <a:srgbClr val="ACAFB1"/>
      </a:accent4>
      <a:accent5>
        <a:srgbClr val="EBB31D"/>
      </a:accent5>
      <a:accent6>
        <a:srgbClr val="9CB86C"/>
      </a:accent6>
      <a:hlink>
        <a:srgbClr val="395B79"/>
      </a:hlink>
      <a:folHlink>
        <a:srgbClr val="7987B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 Presentation Packaging Template</Template>
  <TotalTime>12994</TotalTime>
  <Words>527</Words>
  <Application>Microsoft Macintosh PowerPoint</Application>
  <PresentationFormat>Presentación en pantalla (16:9)</PresentationFormat>
  <Paragraphs>168</Paragraphs>
  <Slides>11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STANDARD Presentation Packaging Template</vt:lpstr>
      <vt:lpstr>Mejoras y Optimización para papeles del segmento packaging</vt:lpstr>
      <vt:lpstr>Tendencias E influencias del mercado de packaging</vt:lpstr>
      <vt:lpstr>Tendencias del Consumidor</vt:lpstr>
      <vt:lpstr>Producción Sustentable</vt:lpstr>
      <vt:lpstr>Dinámica del Mercado</vt:lpstr>
      <vt:lpstr>ResumEN</vt:lpstr>
      <vt:lpstr>requerimientos de lOs emabalajes de papel</vt:lpstr>
      <vt:lpstr>desafio: resistencia  &amp; velocidad</vt:lpstr>
      <vt:lpstr>Desafio : producción sustentable</vt:lpstr>
      <vt:lpstr>desafio: Reducción de costos</vt:lpstr>
      <vt:lpstr>Presentación de PowerPoint</vt:lpstr>
    </vt:vector>
  </TitlesOfParts>
  <Company>Solenis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 Presentation Template</dc:title>
  <dc:creator>a798624</dc:creator>
  <cp:lastModifiedBy>ximena giussani</cp:lastModifiedBy>
  <cp:revision>117</cp:revision>
  <cp:lastPrinted>2014-06-12T17:26:58Z</cp:lastPrinted>
  <dcterms:created xsi:type="dcterms:W3CDTF">2015-03-04T12:28:15Z</dcterms:created>
  <dcterms:modified xsi:type="dcterms:W3CDTF">2015-05-12T18:38:49Z</dcterms:modified>
</cp:coreProperties>
</file>