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1"/>
  </p:notesMasterIdLst>
  <p:sldIdLst>
    <p:sldId id="256" r:id="rId2"/>
    <p:sldId id="286" r:id="rId3"/>
    <p:sldId id="278" r:id="rId4"/>
    <p:sldId id="283" r:id="rId5"/>
    <p:sldId id="266" r:id="rId6"/>
    <p:sldId id="287" r:id="rId7"/>
    <p:sldId id="282" r:id="rId8"/>
    <p:sldId id="284" r:id="rId9"/>
    <p:sldId id="281" r:id="rId10"/>
    <p:sldId id="293" r:id="rId11"/>
    <p:sldId id="277" r:id="rId12"/>
    <p:sldId id="263" r:id="rId13"/>
    <p:sldId id="260" r:id="rId14"/>
    <p:sldId id="268" r:id="rId15"/>
    <p:sldId id="265" r:id="rId16"/>
    <p:sldId id="290" r:id="rId17"/>
    <p:sldId id="288" r:id="rId18"/>
    <p:sldId id="291" r:id="rId19"/>
    <p:sldId id="289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33FF"/>
    <a:srgbClr val="FFFF99"/>
    <a:srgbClr val="C59621"/>
    <a:srgbClr val="333399"/>
    <a:srgbClr val="3366FF"/>
    <a:srgbClr val="6600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54" autoAdjust="0"/>
    <p:restoredTop sz="92705" autoAdjust="0"/>
  </p:normalViewPr>
  <p:slideViewPr>
    <p:cSldViewPr>
      <p:cViewPr>
        <p:scale>
          <a:sx n="90" d="100"/>
          <a:sy n="90" d="100"/>
        </p:scale>
        <p:origin x="-486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A4BFC2-051A-4153-BDD1-BEC36098DD11}" type="doc">
      <dgm:prSet loTypeId="urn:microsoft.com/office/officeart/2005/8/layout/chevron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1DAE3A-C7BD-44EF-8AE5-5F28E98D4820}">
      <dgm:prSet phldrT="[Texto]" custT="1"/>
      <dgm:spPr/>
      <dgm:t>
        <a:bodyPr/>
        <a:lstStyle/>
        <a:p>
          <a:r>
            <a:rPr lang="es-ES" sz="1000" b="1" dirty="0" smtClean="0"/>
            <a:t>Demanda</a:t>
          </a:r>
          <a:endParaRPr lang="en-US" sz="1000" dirty="0"/>
        </a:p>
      </dgm:t>
    </dgm:pt>
    <dgm:pt modelId="{8CA28F78-3AEA-441E-BDB4-7A176200F330}" type="parTrans" cxnId="{67E36D31-1FA5-462A-A3EF-8A84CAADA9B4}">
      <dgm:prSet/>
      <dgm:spPr/>
      <dgm:t>
        <a:bodyPr/>
        <a:lstStyle/>
        <a:p>
          <a:endParaRPr lang="en-US" sz="2000"/>
        </a:p>
      </dgm:t>
    </dgm:pt>
    <dgm:pt modelId="{B7E65D85-DBDF-4321-99E5-4604F1FEEA00}" type="sibTrans" cxnId="{67E36D31-1FA5-462A-A3EF-8A84CAADA9B4}">
      <dgm:prSet/>
      <dgm:spPr/>
      <dgm:t>
        <a:bodyPr/>
        <a:lstStyle/>
        <a:p>
          <a:endParaRPr lang="en-US" sz="2000"/>
        </a:p>
      </dgm:t>
    </dgm:pt>
    <dgm:pt modelId="{C4BEB0E5-B96D-46F9-A4E1-4A9266D80238}">
      <dgm:prSet phldrT="[Texto]" custT="1"/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dirty="0" smtClean="0"/>
            <a:t>Necesidad biomateriales que igualen o superan los materiales a base de petróleo</a:t>
          </a:r>
          <a:endParaRPr lang="en-US" sz="1200" dirty="0"/>
        </a:p>
      </dgm:t>
    </dgm:pt>
    <dgm:pt modelId="{521BB03A-1111-42C3-B03A-C720F208C282}" type="parTrans" cxnId="{09062A71-4D17-43C7-A9A2-C49448DB7420}">
      <dgm:prSet/>
      <dgm:spPr/>
      <dgm:t>
        <a:bodyPr/>
        <a:lstStyle/>
        <a:p>
          <a:endParaRPr lang="en-US" sz="2000"/>
        </a:p>
      </dgm:t>
    </dgm:pt>
    <dgm:pt modelId="{2137B78D-43AC-43AE-9E05-74FCC3F72B52}" type="sibTrans" cxnId="{09062A71-4D17-43C7-A9A2-C49448DB7420}">
      <dgm:prSet/>
      <dgm:spPr/>
      <dgm:t>
        <a:bodyPr/>
        <a:lstStyle/>
        <a:p>
          <a:endParaRPr lang="en-US" sz="2000"/>
        </a:p>
      </dgm:t>
    </dgm:pt>
    <dgm:pt modelId="{FF812131-D4A5-47D8-A061-55CB2DC9031F}">
      <dgm:prSet phldrT="[Texto]" custT="1"/>
      <dgm:spPr/>
      <dgm:t>
        <a:bodyPr/>
        <a:lstStyle/>
        <a:p>
          <a:r>
            <a:rPr lang="es-ES" sz="1000" b="1" dirty="0" smtClean="0"/>
            <a:t>Nuevos materiales</a:t>
          </a:r>
          <a:endParaRPr lang="en-US" sz="1000" dirty="0"/>
        </a:p>
      </dgm:t>
    </dgm:pt>
    <dgm:pt modelId="{8F11E3CB-32FC-44CC-977C-AD936E2D61EF}" type="parTrans" cxnId="{6BAD7659-B102-4414-BB5A-18806541FFC6}">
      <dgm:prSet/>
      <dgm:spPr/>
      <dgm:t>
        <a:bodyPr/>
        <a:lstStyle/>
        <a:p>
          <a:endParaRPr lang="en-US" sz="2000"/>
        </a:p>
      </dgm:t>
    </dgm:pt>
    <dgm:pt modelId="{969A62A2-940E-493B-928E-9D78139758B0}" type="sibTrans" cxnId="{6BAD7659-B102-4414-BB5A-18806541FFC6}">
      <dgm:prSet/>
      <dgm:spPr/>
      <dgm:t>
        <a:bodyPr/>
        <a:lstStyle/>
        <a:p>
          <a:endParaRPr lang="en-US" sz="2000"/>
        </a:p>
      </dgm:t>
    </dgm:pt>
    <dgm:pt modelId="{80DD6A05-8496-42F8-9992-767F85321F3A}">
      <dgm:prSet phldrT="[Texto]" custT="1"/>
      <dgm:spPr/>
      <dgm:t>
        <a:bodyPr/>
        <a:lstStyle/>
        <a:p>
          <a:r>
            <a:rPr lang="es-ES" sz="1200" dirty="0" smtClean="0"/>
            <a:t>Productos </a:t>
          </a:r>
          <a:r>
            <a:rPr lang="es-ES" sz="1200" dirty="0" err="1" smtClean="0"/>
            <a:t>nanométricos</a:t>
          </a:r>
          <a:r>
            <a:rPr lang="es-ES" sz="1200" dirty="0" smtClean="0"/>
            <a:t> hechos de material celulósico: </a:t>
          </a:r>
          <a:r>
            <a:rPr lang="es-ES" sz="1200" dirty="0" err="1" smtClean="0"/>
            <a:t>nanofibras</a:t>
          </a:r>
          <a:r>
            <a:rPr lang="es-ES" sz="1200" dirty="0" smtClean="0"/>
            <a:t>, </a:t>
          </a:r>
          <a:r>
            <a:rPr lang="es-ES" sz="1200" dirty="0" err="1" smtClean="0"/>
            <a:t>microcristales</a:t>
          </a:r>
          <a:r>
            <a:rPr lang="es-ES" sz="1200" dirty="0" smtClean="0"/>
            <a:t>, filamentos, </a:t>
          </a:r>
          <a:r>
            <a:rPr lang="es-ES" sz="1200" dirty="0" err="1" smtClean="0"/>
            <a:t>nanofibras</a:t>
          </a:r>
          <a:r>
            <a:rPr lang="es-ES" sz="1200" dirty="0" smtClean="0"/>
            <a:t> y </a:t>
          </a:r>
          <a:r>
            <a:rPr lang="es-ES" sz="1200" dirty="0" err="1" smtClean="0"/>
            <a:t>nanocristales</a:t>
          </a:r>
          <a:endParaRPr lang="en-US" sz="1200" dirty="0"/>
        </a:p>
      </dgm:t>
    </dgm:pt>
    <dgm:pt modelId="{B109C959-F409-4753-BD93-14A7E7928ECD}" type="parTrans" cxnId="{F2408E9F-D7E4-454C-B3EB-E4084D97A300}">
      <dgm:prSet/>
      <dgm:spPr/>
      <dgm:t>
        <a:bodyPr/>
        <a:lstStyle/>
        <a:p>
          <a:endParaRPr lang="en-US" sz="2000"/>
        </a:p>
      </dgm:t>
    </dgm:pt>
    <dgm:pt modelId="{1227F9C9-EEA1-4E56-928E-9B2A859783EA}" type="sibTrans" cxnId="{F2408E9F-D7E4-454C-B3EB-E4084D97A300}">
      <dgm:prSet/>
      <dgm:spPr/>
      <dgm:t>
        <a:bodyPr/>
        <a:lstStyle/>
        <a:p>
          <a:endParaRPr lang="en-US" sz="2000"/>
        </a:p>
      </dgm:t>
    </dgm:pt>
    <dgm:pt modelId="{DE7A5227-00E8-49EB-9BAA-ADF470515A73}">
      <dgm:prSet phldrT="[Texto]" custT="1"/>
      <dgm:spPr/>
      <dgm:t>
        <a:bodyPr/>
        <a:lstStyle/>
        <a:p>
          <a:r>
            <a:rPr lang="es-ES" sz="1000" b="1" dirty="0" smtClean="0"/>
            <a:t>Materia prima renovable </a:t>
          </a:r>
          <a:endParaRPr lang="en-US" sz="1000" dirty="0"/>
        </a:p>
      </dgm:t>
    </dgm:pt>
    <dgm:pt modelId="{8F02BBD4-2179-4F86-8872-F43B578E1074}" type="parTrans" cxnId="{42F5E3DC-8B90-438E-8031-E468CFE61E27}">
      <dgm:prSet/>
      <dgm:spPr/>
      <dgm:t>
        <a:bodyPr/>
        <a:lstStyle/>
        <a:p>
          <a:endParaRPr lang="en-US" sz="2000"/>
        </a:p>
      </dgm:t>
    </dgm:pt>
    <dgm:pt modelId="{61DAEFA2-B3A5-4C75-8DAC-67D651EC7589}" type="sibTrans" cxnId="{42F5E3DC-8B90-438E-8031-E468CFE61E27}">
      <dgm:prSet/>
      <dgm:spPr/>
      <dgm:t>
        <a:bodyPr/>
        <a:lstStyle/>
        <a:p>
          <a:endParaRPr lang="en-US" sz="2000"/>
        </a:p>
      </dgm:t>
    </dgm:pt>
    <dgm:pt modelId="{633A2E54-4A7F-424A-B7AE-6D675D189E2C}">
      <dgm:prSet phldrT="[Texto]" custT="1"/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dirty="0" smtClean="0"/>
            <a:t>Se extraen de distintas fuentes de celulosa de origen natural tales como pulpa de madera, algodón, algas y bacterias.</a:t>
          </a:r>
          <a:endParaRPr lang="en-US" sz="1200" dirty="0" smtClean="0"/>
        </a:p>
      </dgm:t>
    </dgm:pt>
    <dgm:pt modelId="{15AED9DC-097B-4309-B524-92EB064A0085}" type="parTrans" cxnId="{B48A1166-9FB3-439C-8B80-2BADB090BA70}">
      <dgm:prSet/>
      <dgm:spPr/>
      <dgm:t>
        <a:bodyPr/>
        <a:lstStyle/>
        <a:p>
          <a:endParaRPr lang="en-US" sz="2000"/>
        </a:p>
      </dgm:t>
    </dgm:pt>
    <dgm:pt modelId="{502B67F7-8267-4CF4-BF01-EF84EE4DFB9A}" type="sibTrans" cxnId="{B48A1166-9FB3-439C-8B80-2BADB090BA70}">
      <dgm:prSet/>
      <dgm:spPr/>
      <dgm:t>
        <a:bodyPr/>
        <a:lstStyle/>
        <a:p>
          <a:endParaRPr lang="en-US" sz="2000"/>
        </a:p>
      </dgm:t>
    </dgm:pt>
    <dgm:pt modelId="{7C18DF9B-C1FE-4D5A-9F57-9A029555CC9E}">
      <dgm:prSet custT="1"/>
      <dgm:spPr/>
      <dgm:t>
        <a:bodyPr/>
        <a:lstStyle/>
        <a:p>
          <a:r>
            <a:rPr lang="es-ES" sz="1000" b="1" dirty="0" smtClean="0"/>
            <a:t>Interés industrial y científico</a:t>
          </a:r>
          <a:endParaRPr lang="en-US" sz="1000" dirty="0"/>
        </a:p>
      </dgm:t>
    </dgm:pt>
    <dgm:pt modelId="{568235C1-CD33-41E2-9F77-E416444C6C63}" type="parTrans" cxnId="{F5A9C11E-9431-4621-BFD1-35514A061B44}">
      <dgm:prSet/>
      <dgm:spPr/>
      <dgm:t>
        <a:bodyPr/>
        <a:lstStyle/>
        <a:p>
          <a:endParaRPr lang="en-US" sz="2000"/>
        </a:p>
      </dgm:t>
    </dgm:pt>
    <dgm:pt modelId="{92A607F1-67D1-4490-BFE7-4ECF49C20588}" type="sibTrans" cxnId="{F5A9C11E-9431-4621-BFD1-35514A061B44}">
      <dgm:prSet/>
      <dgm:spPr/>
      <dgm:t>
        <a:bodyPr/>
        <a:lstStyle/>
        <a:p>
          <a:endParaRPr lang="en-US" sz="2000"/>
        </a:p>
      </dgm:t>
    </dgm:pt>
    <dgm:pt modelId="{A9022FA2-6EA8-4397-9C45-0EC1C66BD055}">
      <dgm:prSet custT="1"/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dirty="0" smtClean="0"/>
            <a:t>Crecimiento exponencial de la literatura científica y patentes</a:t>
          </a:r>
          <a:endParaRPr lang="en-US" sz="1200" dirty="0" smtClean="0"/>
        </a:p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dirty="0"/>
        </a:p>
      </dgm:t>
    </dgm:pt>
    <dgm:pt modelId="{19095207-5A80-40A9-A12F-93CB8C19A0E1}" type="parTrans" cxnId="{6E18079B-AE06-4DED-A2BE-A6D2BC7BF199}">
      <dgm:prSet/>
      <dgm:spPr/>
      <dgm:t>
        <a:bodyPr/>
        <a:lstStyle/>
        <a:p>
          <a:endParaRPr lang="en-US" sz="2000"/>
        </a:p>
      </dgm:t>
    </dgm:pt>
    <dgm:pt modelId="{D7EDCBEE-E350-4E9B-B3CC-31BF5DF4F0FF}" type="sibTrans" cxnId="{6E18079B-AE06-4DED-A2BE-A6D2BC7BF199}">
      <dgm:prSet/>
      <dgm:spPr/>
      <dgm:t>
        <a:bodyPr/>
        <a:lstStyle/>
        <a:p>
          <a:endParaRPr lang="en-US" sz="2000"/>
        </a:p>
      </dgm:t>
    </dgm:pt>
    <dgm:pt modelId="{0ED41AB2-5814-46A0-9791-DC63D2C1B076}" type="pres">
      <dgm:prSet presAssocID="{ECA4BFC2-051A-4153-BDD1-BEC36098DD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DEF368-87CE-4D5B-8CB1-1A0337D90716}" type="pres">
      <dgm:prSet presAssocID="{3F1DAE3A-C7BD-44EF-8AE5-5F28E98D4820}" presName="composite" presStyleCnt="0"/>
      <dgm:spPr/>
    </dgm:pt>
    <dgm:pt modelId="{B4BF890A-9BD1-47C9-8217-FA9952A77E79}" type="pres">
      <dgm:prSet presAssocID="{3F1DAE3A-C7BD-44EF-8AE5-5F28E98D482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C32059-58C9-4CBA-855F-248A6B571337}" type="pres">
      <dgm:prSet presAssocID="{3F1DAE3A-C7BD-44EF-8AE5-5F28E98D4820}" presName="descendantText" presStyleLbl="alignAcc1" presStyleIdx="0" presStyleCnt="4" custScaleX="1008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F5233-2F76-4DF3-B6A5-F3FBE4B19CA0}" type="pres">
      <dgm:prSet presAssocID="{B7E65D85-DBDF-4321-99E5-4604F1FEEA00}" presName="sp" presStyleCnt="0"/>
      <dgm:spPr/>
    </dgm:pt>
    <dgm:pt modelId="{57F2B944-041A-4F5F-8C36-CE39B3950B4D}" type="pres">
      <dgm:prSet presAssocID="{FF812131-D4A5-47D8-A061-55CB2DC9031F}" presName="composite" presStyleCnt="0"/>
      <dgm:spPr/>
    </dgm:pt>
    <dgm:pt modelId="{1F7CCAD2-92D9-4E60-BDDF-608B5DE075F5}" type="pres">
      <dgm:prSet presAssocID="{FF812131-D4A5-47D8-A061-55CB2DC9031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2985B6-9919-454B-92D0-61415DA9908C}" type="pres">
      <dgm:prSet presAssocID="{FF812131-D4A5-47D8-A061-55CB2DC9031F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3512F2-02E0-4728-9981-5F1DF1062E92}" type="pres">
      <dgm:prSet presAssocID="{969A62A2-940E-493B-928E-9D78139758B0}" presName="sp" presStyleCnt="0"/>
      <dgm:spPr/>
    </dgm:pt>
    <dgm:pt modelId="{22B3F2F8-2AFA-4A85-B75D-D6BEBDA9E21D}" type="pres">
      <dgm:prSet presAssocID="{DE7A5227-00E8-49EB-9BAA-ADF470515A73}" presName="composite" presStyleCnt="0"/>
      <dgm:spPr/>
    </dgm:pt>
    <dgm:pt modelId="{6CD48FE9-ED0C-445C-A81B-5953FFEB548F}" type="pres">
      <dgm:prSet presAssocID="{DE7A5227-00E8-49EB-9BAA-ADF470515A7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632DA-9B27-4BCB-B42F-9C2A03D7B976}" type="pres">
      <dgm:prSet presAssocID="{DE7A5227-00E8-49EB-9BAA-ADF470515A7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239772-E362-4CD6-A809-1B2BD2F14601}" type="pres">
      <dgm:prSet presAssocID="{61DAEFA2-B3A5-4C75-8DAC-67D651EC7589}" presName="sp" presStyleCnt="0"/>
      <dgm:spPr/>
    </dgm:pt>
    <dgm:pt modelId="{1ECADE84-C82F-4954-8EC6-D99E198F03EA}" type="pres">
      <dgm:prSet presAssocID="{7C18DF9B-C1FE-4D5A-9F57-9A029555CC9E}" presName="composite" presStyleCnt="0"/>
      <dgm:spPr/>
    </dgm:pt>
    <dgm:pt modelId="{0BA9EDA5-F702-41A7-AFB8-9CE8C11A5946}" type="pres">
      <dgm:prSet presAssocID="{7C18DF9B-C1FE-4D5A-9F57-9A029555CC9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72ECF-A933-481A-8E3E-81BD900BEF3C}" type="pres">
      <dgm:prSet presAssocID="{7C18DF9B-C1FE-4D5A-9F57-9A029555CC9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408E9F-D7E4-454C-B3EB-E4084D97A300}" srcId="{FF812131-D4A5-47D8-A061-55CB2DC9031F}" destId="{80DD6A05-8496-42F8-9992-767F85321F3A}" srcOrd="0" destOrd="0" parTransId="{B109C959-F409-4753-BD93-14A7E7928ECD}" sibTransId="{1227F9C9-EEA1-4E56-928E-9B2A859783EA}"/>
    <dgm:cxn modelId="{67E36D31-1FA5-462A-A3EF-8A84CAADA9B4}" srcId="{ECA4BFC2-051A-4153-BDD1-BEC36098DD11}" destId="{3F1DAE3A-C7BD-44EF-8AE5-5F28E98D4820}" srcOrd="0" destOrd="0" parTransId="{8CA28F78-3AEA-441E-BDB4-7A176200F330}" sibTransId="{B7E65D85-DBDF-4321-99E5-4604F1FEEA00}"/>
    <dgm:cxn modelId="{6E18079B-AE06-4DED-A2BE-A6D2BC7BF199}" srcId="{7C18DF9B-C1FE-4D5A-9F57-9A029555CC9E}" destId="{A9022FA2-6EA8-4397-9C45-0EC1C66BD055}" srcOrd="0" destOrd="0" parTransId="{19095207-5A80-40A9-A12F-93CB8C19A0E1}" sibTransId="{D7EDCBEE-E350-4E9B-B3CC-31BF5DF4F0FF}"/>
    <dgm:cxn modelId="{42F5E3DC-8B90-438E-8031-E468CFE61E27}" srcId="{ECA4BFC2-051A-4153-BDD1-BEC36098DD11}" destId="{DE7A5227-00E8-49EB-9BAA-ADF470515A73}" srcOrd="2" destOrd="0" parTransId="{8F02BBD4-2179-4F86-8872-F43B578E1074}" sibTransId="{61DAEFA2-B3A5-4C75-8DAC-67D651EC7589}"/>
    <dgm:cxn modelId="{F01E83AD-C5C4-465D-AFA5-803C8FF6E9CA}" type="presOf" srcId="{80DD6A05-8496-42F8-9992-767F85321F3A}" destId="{8B2985B6-9919-454B-92D0-61415DA9908C}" srcOrd="0" destOrd="0" presId="urn:microsoft.com/office/officeart/2005/8/layout/chevron2"/>
    <dgm:cxn modelId="{F5C013CC-4834-43CB-B705-4CCB1CC8B586}" type="presOf" srcId="{633A2E54-4A7F-424A-B7AE-6D675D189E2C}" destId="{248632DA-9B27-4BCB-B42F-9C2A03D7B976}" srcOrd="0" destOrd="0" presId="urn:microsoft.com/office/officeart/2005/8/layout/chevron2"/>
    <dgm:cxn modelId="{61AC1E19-1129-4DED-8DA7-EE72B69C9BD2}" type="presOf" srcId="{DE7A5227-00E8-49EB-9BAA-ADF470515A73}" destId="{6CD48FE9-ED0C-445C-A81B-5953FFEB548F}" srcOrd="0" destOrd="0" presId="urn:microsoft.com/office/officeart/2005/8/layout/chevron2"/>
    <dgm:cxn modelId="{EEE8DF37-64B3-4F3C-8ED2-D1A2BC972D7F}" type="presOf" srcId="{7C18DF9B-C1FE-4D5A-9F57-9A029555CC9E}" destId="{0BA9EDA5-F702-41A7-AFB8-9CE8C11A5946}" srcOrd="0" destOrd="0" presId="urn:microsoft.com/office/officeart/2005/8/layout/chevron2"/>
    <dgm:cxn modelId="{284B97CC-DFDE-443F-B8FC-CA5780731659}" type="presOf" srcId="{3F1DAE3A-C7BD-44EF-8AE5-5F28E98D4820}" destId="{B4BF890A-9BD1-47C9-8217-FA9952A77E79}" srcOrd="0" destOrd="0" presId="urn:microsoft.com/office/officeart/2005/8/layout/chevron2"/>
    <dgm:cxn modelId="{CD2CDD51-9A07-4CF7-AA79-1D1D2201F367}" type="presOf" srcId="{A9022FA2-6EA8-4397-9C45-0EC1C66BD055}" destId="{B7172ECF-A933-481A-8E3E-81BD900BEF3C}" srcOrd="0" destOrd="0" presId="urn:microsoft.com/office/officeart/2005/8/layout/chevron2"/>
    <dgm:cxn modelId="{09062A71-4D17-43C7-A9A2-C49448DB7420}" srcId="{3F1DAE3A-C7BD-44EF-8AE5-5F28E98D4820}" destId="{C4BEB0E5-B96D-46F9-A4E1-4A9266D80238}" srcOrd="0" destOrd="0" parTransId="{521BB03A-1111-42C3-B03A-C720F208C282}" sibTransId="{2137B78D-43AC-43AE-9E05-74FCC3F72B52}"/>
    <dgm:cxn modelId="{A1A5A3FD-ECC3-47C8-B29A-75F4A5D9FA49}" type="presOf" srcId="{ECA4BFC2-051A-4153-BDD1-BEC36098DD11}" destId="{0ED41AB2-5814-46A0-9791-DC63D2C1B076}" srcOrd="0" destOrd="0" presId="urn:microsoft.com/office/officeart/2005/8/layout/chevron2"/>
    <dgm:cxn modelId="{9D9E0CA3-E734-4F9D-9800-E6623817C502}" type="presOf" srcId="{FF812131-D4A5-47D8-A061-55CB2DC9031F}" destId="{1F7CCAD2-92D9-4E60-BDDF-608B5DE075F5}" srcOrd="0" destOrd="0" presId="urn:microsoft.com/office/officeart/2005/8/layout/chevron2"/>
    <dgm:cxn modelId="{6BAD7659-B102-4414-BB5A-18806541FFC6}" srcId="{ECA4BFC2-051A-4153-BDD1-BEC36098DD11}" destId="{FF812131-D4A5-47D8-A061-55CB2DC9031F}" srcOrd="1" destOrd="0" parTransId="{8F11E3CB-32FC-44CC-977C-AD936E2D61EF}" sibTransId="{969A62A2-940E-493B-928E-9D78139758B0}"/>
    <dgm:cxn modelId="{F5A9C11E-9431-4621-BFD1-35514A061B44}" srcId="{ECA4BFC2-051A-4153-BDD1-BEC36098DD11}" destId="{7C18DF9B-C1FE-4D5A-9F57-9A029555CC9E}" srcOrd="3" destOrd="0" parTransId="{568235C1-CD33-41E2-9F77-E416444C6C63}" sibTransId="{92A607F1-67D1-4490-BFE7-4ECF49C20588}"/>
    <dgm:cxn modelId="{B48A1166-9FB3-439C-8B80-2BADB090BA70}" srcId="{DE7A5227-00E8-49EB-9BAA-ADF470515A73}" destId="{633A2E54-4A7F-424A-B7AE-6D675D189E2C}" srcOrd="0" destOrd="0" parTransId="{15AED9DC-097B-4309-B524-92EB064A0085}" sibTransId="{502B67F7-8267-4CF4-BF01-EF84EE4DFB9A}"/>
    <dgm:cxn modelId="{032CE5AF-6F9F-43DB-A048-D0FE4DE1F7AA}" type="presOf" srcId="{C4BEB0E5-B96D-46F9-A4E1-4A9266D80238}" destId="{7BC32059-58C9-4CBA-855F-248A6B571337}" srcOrd="0" destOrd="0" presId="urn:microsoft.com/office/officeart/2005/8/layout/chevron2"/>
    <dgm:cxn modelId="{6419A197-3E9B-4AC1-BEB3-09D5A2765295}" type="presParOf" srcId="{0ED41AB2-5814-46A0-9791-DC63D2C1B076}" destId="{F8DEF368-87CE-4D5B-8CB1-1A0337D90716}" srcOrd="0" destOrd="0" presId="urn:microsoft.com/office/officeart/2005/8/layout/chevron2"/>
    <dgm:cxn modelId="{47B06A83-F7E8-4A19-B961-0AAFF22D2DC5}" type="presParOf" srcId="{F8DEF368-87CE-4D5B-8CB1-1A0337D90716}" destId="{B4BF890A-9BD1-47C9-8217-FA9952A77E79}" srcOrd="0" destOrd="0" presId="urn:microsoft.com/office/officeart/2005/8/layout/chevron2"/>
    <dgm:cxn modelId="{71A88327-B587-45BA-B7E0-E0A524D49E1F}" type="presParOf" srcId="{F8DEF368-87CE-4D5B-8CB1-1A0337D90716}" destId="{7BC32059-58C9-4CBA-855F-248A6B571337}" srcOrd="1" destOrd="0" presId="urn:microsoft.com/office/officeart/2005/8/layout/chevron2"/>
    <dgm:cxn modelId="{E4CD0694-10F6-4581-B6BB-D6F8B91E4841}" type="presParOf" srcId="{0ED41AB2-5814-46A0-9791-DC63D2C1B076}" destId="{154F5233-2F76-4DF3-B6A5-F3FBE4B19CA0}" srcOrd="1" destOrd="0" presId="urn:microsoft.com/office/officeart/2005/8/layout/chevron2"/>
    <dgm:cxn modelId="{48BF110D-092D-4EE2-8F55-DD98476B3C57}" type="presParOf" srcId="{0ED41AB2-5814-46A0-9791-DC63D2C1B076}" destId="{57F2B944-041A-4F5F-8C36-CE39B3950B4D}" srcOrd="2" destOrd="0" presId="urn:microsoft.com/office/officeart/2005/8/layout/chevron2"/>
    <dgm:cxn modelId="{AE0971A6-10E1-4F6F-8BA4-2EDCCB7055C6}" type="presParOf" srcId="{57F2B944-041A-4F5F-8C36-CE39B3950B4D}" destId="{1F7CCAD2-92D9-4E60-BDDF-608B5DE075F5}" srcOrd="0" destOrd="0" presId="urn:microsoft.com/office/officeart/2005/8/layout/chevron2"/>
    <dgm:cxn modelId="{6F93ECB0-E139-4165-BC10-FA4EC851AACB}" type="presParOf" srcId="{57F2B944-041A-4F5F-8C36-CE39B3950B4D}" destId="{8B2985B6-9919-454B-92D0-61415DA9908C}" srcOrd="1" destOrd="0" presId="urn:microsoft.com/office/officeart/2005/8/layout/chevron2"/>
    <dgm:cxn modelId="{D2B2921A-A13C-42CB-84F7-A8C3F31715C8}" type="presParOf" srcId="{0ED41AB2-5814-46A0-9791-DC63D2C1B076}" destId="{FA3512F2-02E0-4728-9981-5F1DF1062E92}" srcOrd="3" destOrd="0" presId="urn:microsoft.com/office/officeart/2005/8/layout/chevron2"/>
    <dgm:cxn modelId="{4A914FB3-4E3F-4308-8239-2B431D9757B9}" type="presParOf" srcId="{0ED41AB2-5814-46A0-9791-DC63D2C1B076}" destId="{22B3F2F8-2AFA-4A85-B75D-D6BEBDA9E21D}" srcOrd="4" destOrd="0" presId="urn:microsoft.com/office/officeart/2005/8/layout/chevron2"/>
    <dgm:cxn modelId="{DCD6B3FF-5838-417B-81D5-8012A5EA4F48}" type="presParOf" srcId="{22B3F2F8-2AFA-4A85-B75D-D6BEBDA9E21D}" destId="{6CD48FE9-ED0C-445C-A81B-5953FFEB548F}" srcOrd="0" destOrd="0" presId="urn:microsoft.com/office/officeart/2005/8/layout/chevron2"/>
    <dgm:cxn modelId="{1175D710-C073-4F10-A07A-037B3C68EBB9}" type="presParOf" srcId="{22B3F2F8-2AFA-4A85-B75D-D6BEBDA9E21D}" destId="{248632DA-9B27-4BCB-B42F-9C2A03D7B976}" srcOrd="1" destOrd="0" presId="urn:microsoft.com/office/officeart/2005/8/layout/chevron2"/>
    <dgm:cxn modelId="{A8EB71E2-AF1A-464D-AF91-EB9B062643AC}" type="presParOf" srcId="{0ED41AB2-5814-46A0-9791-DC63D2C1B076}" destId="{4C239772-E362-4CD6-A809-1B2BD2F14601}" srcOrd="5" destOrd="0" presId="urn:microsoft.com/office/officeart/2005/8/layout/chevron2"/>
    <dgm:cxn modelId="{6FD3FCDC-AFF1-46CB-8292-04369B5BE57B}" type="presParOf" srcId="{0ED41AB2-5814-46A0-9791-DC63D2C1B076}" destId="{1ECADE84-C82F-4954-8EC6-D99E198F03EA}" srcOrd="6" destOrd="0" presId="urn:microsoft.com/office/officeart/2005/8/layout/chevron2"/>
    <dgm:cxn modelId="{C384CFE1-38B8-4FE3-8CC7-C65652B9514B}" type="presParOf" srcId="{1ECADE84-C82F-4954-8EC6-D99E198F03EA}" destId="{0BA9EDA5-F702-41A7-AFB8-9CE8C11A5946}" srcOrd="0" destOrd="0" presId="urn:microsoft.com/office/officeart/2005/8/layout/chevron2"/>
    <dgm:cxn modelId="{FCDADBA5-1DB9-457C-A069-5D6154A223CE}" type="presParOf" srcId="{1ECADE84-C82F-4954-8EC6-D99E198F03EA}" destId="{B7172ECF-A933-481A-8E3E-81BD900BEF3C}" srcOrd="1" destOrd="0" presId="urn:microsoft.com/office/officeart/2005/8/layout/chevron2"/>
  </dgm:cxnLst>
  <dgm:bg>
    <a:effectLst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37693C-23D8-4ED9-917B-3B064919BFBD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AEC77341-6CD9-48CC-B8CC-DC390023E02B}">
      <dgm:prSet phldrT="[Texto]" custT="1"/>
      <dgm:spPr/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s-AR" sz="1050" b="1" noProof="0" dirty="0" smtClean="0"/>
            <a:t>TRATAMIENTO MECÁNICO</a:t>
          </a:r>
        </a:p>
      </dgm:t>
    </dgm:pt>
    <dgm:pt modelId="{7B723993-1F4F-44EC-A315-BFAAE2A27DDC}" type="parTrans" cxnId="{97CA4C34-1C7B-411A-AE46-E164A877D5F1}">
      <dgm:prSet/>
      <dgm:spPr/>
      <dgm:t>
        <a:bodyPr/>
        <a:lstStyle/>
        <a:p>
          <a:endParaRPr lang="es-AR" sz="1400" noProof="0"/>
        </a:p>
      </dgm:t>
    </dgm:pt>
    <dgm:pt modelId="{F87AF30E-8AA6-409F-9670-325DD20DFB7B}" type="sibTrans" cxnId="{97CA4C34-1C7B-411A-AE46-E164A877D5F1}">
      <dgm:prSet custT="1"/>
      <dgm:spPr/>
      <dgm:t>
        <a:bodyPr/>
        <a:lstStyle/>
        <a:p>
          <a:endParaRPr lang="es-AR" sz="1100" noProof="0"/>
        </a:p>
      </dgm:t>
    </dgm:pt>
    <dgm:pt modelId="{0CDEB4D6-E301-41B1-B802-E9A1D55536B1}">
      <dgm:prSet custT="1"/>
      <dgm:spPr>
        <a:solidFill>
          <a:schemeClr val="bg1"/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Rendimiento: &gt; 90%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L &gt; 10 </a:t>
          </a:r>
          <a:r>
            <a:rPr lang="es-AR" sz="11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noProof="0" dirty="0" smtClean="0">
              <a:solidFill>
                <a:schemeClr val="tx1"/>
              </a:solidFill>
            </a:rPr>
            <a:t>m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D 2 – 50 </a:t>
          </a:r>
          <a:r>
            <a:rPr lang="es-AR" sz="1100" noProof="0" dirty="0" err="1" smtClean="0">
              <a:solidFill>
                <a:schemeClr val="tx1"/>
              </a:solidFill>
            </a:rPr>
            <a:t>nm</a:t>
          </a:r>
          <a:endParaRPr lang="es-AR" sz="1100" noProof="0" dirty="0">
            <a:solidFill>
              <a:schemeClr val="tx1"/>
            </a:solidFill>
          </a:endParaRPr>
        </a:p>
      </dgm:t>
    </dgm:pt>
    <dgm:pt modelId="{EF96BBE7-4E29-4B1F-9CFC-A28533C92A3B}" type="parTrans" cxnId="{8E873B28-AD4F-4D83-A751-365C4367BEFE}">
      <dgm:prSet/>
      <dgm:spPr/>
      <dgm:t>
        <a:bodyPr/>
        <a:lstStyle/>
        <a:p>
          <a:endParaRPr lang="es-AR" sz="1400" noProof="0"/>
        </a:p>
      </dgm:t>
    </dgm:pt>
    <dgm:pt modelId="{EEA07D8F-08DF-43EA-B34A-B8E804A545FB}" type="sibTrans" cxnId="{8E873B28-AD4F-4D83-A751-365C4367BEFE}">
      <dgm:prSet/>
      <dgm:spPr/>
      <dgm:t>
        <a:bodyPr/>
        <a:lstStyle/>
        <a:p>
          <a:endParaRPr lang="es-AR" sz="1400" noProof="0"/>
        </a:p>
      </dgm:t>
    </dgm:pt>
    <dgm:pt modelId="{6D8AFDE3-DF77-4A57-879F-AAFE275BF95E}" type="pres">
      <dgm:prSet presAssocID="{3737693C-23D8-4ED9-917B-3B064919BFBD}" presName="Name0" presStyleCnt="0">
        <dgm:presLayoutVars>
          <dgm:dir/>
          <dgm:resizeHandles val="exact"/>
        </dgm:presLayoutVars>
      </dgm:prSet>
      <dgm:spPr/>
    </dgm:pt>
    <dgm:pt modelId="{F5FF66E5-2D21-46B7-ABF3-A5C72F60AF1C}" type="pres">
      <dgm:prSet presAssocID="{AEC77341-6CD9-48CC-B8CC-DC390023E02B}" presName="node" presStyleLbl="node1" presStyleIdx="0" presStyleCnt="2" custScaleX="945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A8EE99-7BB6-4B22-805F-0D72FB3751C5}" type="pres">
      <dgm:prSet presAssocID="{F87AF30E-8AA6-409F-9670-325DD20DFB7B}" presName="sibTrans" presStyleLbl="sibTrans2D1" presStyleIdx="0" presStyleCnt="1" custScaleX="98773" custScaleY="62569"/>
      <dgm:spPr/>
      <dgm:t>
        <a:bodyPr/>
        <a:lstStyle/>
        <a:p>
          <a:endParaRPr lang="en-US"/>
        </a:p>
      </dgm:t>
    </dgm:pt>
    <dgm:pt modelId="{5348D507-E471-4A8F-B03B-44504A8C305D}" type="pres">
      <dgm:prSet presAssocID="{F87AF30E-8AA6-409F-9670-325DD20DFB7B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E4E71499-3397-4BFD-9ACA-5222F98C51A6}" type="pres">
      <dgm:prSet presAssocID="{0CDEB4D6-E301-41B1-B802-E9A1D55536B1}" presName="node" presStyleLbl="node1" presStyleIdx="1" presStyleCnt="2" custScaleX="139596" custLinFactNeighborX="-22713" custLinFactNeighborY="30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AACE9D-BA37-4801-B0BF-7B0B6666F960}" type="presOf" srcId="{F87AF30E-8AA6-409F-9670-325DD20DFB7B}" destId="{5348D507-E471-4A8F-B03B-44504A8C305D}" srcOrd="1" destOrd="0" presId="urn:microsoft.com/office/officeart/2005/8/layout/process1"/>
    <dgm:cxn modelId="{8E873B28-AD4F-4D83-A751-365C4367BEFE}" srcId="{3737693C-23D8-4ED9-917B-3B064919BFBD}" destId="{0CDEB4D6-E301-41B1-B802-E9A1D55536B1}" srcOrd="1" destOrd="0" parTransId="{EF96BBE7-4E29-4B1F-9CFC-A28533C92A3B}" sibTransId="{EEA07D8F-08DF-43EA-B34A-B8E804A545FB}"/>
    <dgm:cxn modelId="{2BAF817C-26E3-4885-94F8-2CB6B73E341A}" type="presOf" srcId="{3737693C-23D8-4ED9-917B-3B064919BFBD}" destId="{6D8AFDE3-DF77-4A57-879F-AAFE275BF95E}" srcOrd="0" destOrd="0" presId="urn:microsoft.com/office/officeart/2005/8/layout/process1"/>
    <dgm:cxn modelId="{EDE4348B-6DDC-42F0-8168-C84121E0D654}" type="presOf" srcId="{AEC77341-6CD9-48CC-B8CC-DC390023E02B}" destId="{F5FF66E5-2D21-46B7-ABF3-A5C72F60AF1C}" srcOrd="0" destOrd="0" presId="urn:microsoft.com/office/officeart/2005/8/layout/process1"/>
    <dgm:cxn modelId="{8322CD2C-34E6-4062-B656-94CBB6752F58}" type="presOf" srcId="{F87AF30E-8AA6-409F-9670-325DD20DFB7B}" destId="{07A8EE99-7BB6-4B22-805F-0D72FB3751C5}" srcOrd="0" destOrd="0" presId="urn:microsoft.com/office/officeart/2005/8/layout/process1"/>
    <dgm:cxn modelId="{97CA4C34-1C7B-411A-AE46-E164A877D5F1}" srcId="{3737693C-23D8-4ED9-917B-3B064919BFBD}" destId="{AEC77341-6CD9-48CC-B8CC-DC390023E02B}" srcOrd="0" destOrd="0" parTransId="{7B723993-1F4F-44EC-A315-BFAAE2A27DDC}" sibTransId="{F87AF30E-8AA6-409F-9670-325DD20DFB7B}"/>
    <dgm:cxn modelId="{10CA12AB-EEB0-41A9-9D39-C0C76B5CD6D0}" type="presOf" srcId="{0CDEB4D6-E301-41B1-B802-E9A1D55536B1}" destId="{E4E71499-3397-4BFD-9ACA-5222F98C51A6}" srcOrd="0" destOrd="0" presId="urn:microsoft.com/office/officeart/2005/8/layout/process1"/>
    <dgm:cxn modelId="{7EE56192-CD86-46F1-A666-8364DC2AC75D}" type="presParOf" srcId="{6D8AFDE3-DF77-4A57-879F-AAFE275BF95E}" destId="{F5FF66E5-2D21-46B7-ABF3-A5C72F60AF1C}" srcOrd="0" destOrd="0" presId="urn:microsoft.com/office/officeart/2005/8/layout/process1"/>
    <dgm:cxn modelId="{26CB3CD5-AA4B-4242-9D02-A32E74301DA2}" type="presParOf" srcId="{6D8AFDE3-DF77-4A57-879F-AAFE275BF95E}" destId="{07A8EE99-7BB6-4B22-805F-0D72FB3751C5}" srcOrd="1" destOrd="0" presId="urn:microsoft.com/office/officeart/2005/8/layout/process1"/>
    <dgm:cxn modelId="{8C62A796-6C3F-4137-A879-2DFAD5D5347A}" type="presParOf" srcId="{07A8EE99-7BB6-4B22-805F-0D72FB3751C5}" destId="{5348D507-E471-4A8F-B03B-44504A8C305D}" srcOrd="0" destOrd="0" presId="urn:microsoft.com/office/officeart/2005/8/layout/process1"/>
    <dgm:cxn modelId="{2FE35A2C-77DD-4C54-8729-F7BCB1FF0130}" type="presParOf" srcId="{6D8AFDE3-DF77-4A57-879F-AAFE275BF95E}" destId="{E4E71499-3397-4BFD-9ACA-5222F98C51A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37693C-23D8-4ED9-917B-3B064919BFBD}" type="doc">
      <dgm:prSet loTypeId="urn:microsoft.com/office/officeart/2005/8/layout/process1" loCatId="process" qsTypeId="urn:microsoft.com/office/officeart/2005/8/quickstyle/simple4" qsCatId="simple" csTypeId="urn:microsoft.com/office/officeart/2005/8/colors/accent6_2" csCatId="accent6" phldr="1"/>
      <dgm:spPr/>
    </dgm:pt>
    <dgm:pt modelId="{2F96111F-A4C7-4BAF-9633-D97AA1D862F7}">
      <dgm:prSet phldrT="[Texto]" custT="1"/>
      <dgm:spPr/>
      <dgm:t>
        <a:bodyPr lIns="0" tIns="0" rIns="0" bIns="0"/>
        <a:lstStyle/>
        <a:p>
          <a:r>
            <a:rPr lang="es-AR" sz="1100" b="1" noProof="0" dirty="0" smtClean="0"/>
            <a:t>TRAMIENTO</a:t>
          </a:r>
        </a:p>
        <a:p>
          <a:r>
            <a:rPr lang="es-AR" sz="1100" b="1" noProof="0" dirty="0" smtClean="0"/>
            <a:t>QUIMICO</a:t>
          </a:r>
        </a:p>
      </dgm:t>
    </dgm:pt>
    <dgm:pt modelId="{13C23079-8728-41BE-AFC3-DF86527FE691}" type="parTrans" cxnId="{581D3BAF-CC54-4627-A591-FC5ABB8323F5}">
      <dgm:prSet/>
      <dgm:spPr/>
      <dgm:t>
        <a:bodyPr/>
        <a:lstStyle/>
        <a:p>
          <a:endParaRPr lang="es-AR" sz="1100" noProof="0"/>
        </a:p>
      </dgm:t>
    </dgm:pt>
    <dgm:pt modelId="{1BD7B839-1CCE-4B9A-8561-BC5258CD755C}" type="sibTrans" cxnId="{581D3BAF-CC54-4627-A591-FC5ABB8323F5}">
      <dgm:prSet custT="1"/>
      <dgm:spPr/>
      <dgm:t>
        <a:bodyPr/>
        <a:lstStyle/>
        <a:p>
          <a:endParaRPr lang="es-AR" sz="1100" noProof="0"/>
        </a:p>
      </dgm:t>
    </dgm:pt>
    <dgm:pt modelId="{0CDEB4D6-E301-41B1-B802-E9A1D55536B1}">
      <dgm:prSet custT="1"/>
      <dgm:spPr>
        <a:solidFill>
          <a:schemeClr val="bg1"/>
        </a:solidFill>
      </dgm:spPr>
      <dgm:t>
        <a:bodyPr/>
        <a:lstStyle/>
        <a:p>
          <a:pPr algn="l">
            <a:lnSpc>
              <a:spcPct val="100000"/>
            </a:lnSpc>
            <a:spcAft>
              <a:spcPts val="200"/>
            </a:spcAft>
          </a:pPr>
          <a:r>
            <a:rPr lang="es-AR" sz="1100" noProof="0" dirty="0" smtClean="0">
              <a:solidFill>
                <a:schemeClr val="tx1"/>
              </a:solidFill>
            </a:rPr>
            <a:t>H</a:t>
          </a:r>
          <a:r>
            <a:rPr lang="es-AR" sz="1100" baseline="-25000" noProof="0" dirty="0" smtClean="0">
              <a:solidFill>
                <a:schemeClr val="tx1"/>
              </a:solidFill>
            </a:rPr>
            <a:t>2</a:t>
          </a:r>
          <a:r>
            <a:rPr lang="es-AR" sz="1100" noProof="0" dirty="0" smtClean="0">
              <a:solidFill>
                <a:schemeClr val="tx1"/>
              </a:solidFill>
            </a:rPr>
            <a:t>SO</a:t>
          </a:r>
          <a:r>
            <a:rPr lang="es-AR" sz="1100" baseline="-25000" noProof="0" dirty="0" smtClean="0">
              <a:solidFill>
                <a:schemeClr val="tx1"/>
              </a:solidFill>
            </a:rPr>
            <a:t>4</a:t>
          </a:r>
          <a:r>
            <a:rPr lang="es-AR" sz="1100" noProof="0" dirty="0" smtClean="0">
              <a:solidFill>
                <a:schemeClr val="tx1"/>
              </a:solidFill>
            </a:rPr>
            <a:t>: 40 - 60%</a:t>
          </a:r>
        </a:p>
        <a:p>
          <a:pPr algn="l">
            <a:lnSpc>
              <a:spcPct val="100000"/>
            </a:lnSpc>
            <a:spcAft>
              <a:spcPts val="200"/>
            </a:spcAft>
          </a:pPr>
          <a:r>
            <a:rPr lang="es-AR" sz="1100" noProof="0" dirty="0" smtClean="0">
              <a:solidFill>
                <a:schemeClr val="tx1"/>
              </a:solidFill>
            </a:rPr>
            <a:t>Rendimiento: 20 - 45%</a:t>
          </a:r>
        </a:p>
        <a:p>
          <a:pPr algn="l">
            <a:lnSpc>
              <a:spcPct val="100000"/>
            </a:lnSpc>
            <a:spcAft>
              <a:spcPts val="200"/>
            </a:spcAft>
          </a:pPr>
          <a:r>
            <a:rPr lang="es-AR" sz="1100" noProof="0" dirty="0" smtClean="0">
              <a:solidFill>
                <a:schemeClr val="tx1"/>
              </a:solidFill>
            </a:rPr>
            <a:t>D: 5 – 70 </a:t>
          </a:r>
          <a:r>
            <a:rPr lang="es-AR" sz="1100" noProof="0" dirty="0" err="1" smtClean="0">
              <a:solidFill>
                <a:schemeClr val="tx1"/>
              </a:solidFill>
            </a:rPr>
            <a:t>nm</a:t>
          </a:r>
          <a:r>
            <a:rPr lang="es-AR" sz="1100" noProof="0" dirty="0" smtClean="0">
              <a:solidFill>
                <a:schemeClr val="tx1"/>
              </a:solidFill>
            </a:rPr>
            <a:t> </a:t>
          </a:r>
        </a:p>
        <a:p>
          <a:pPr algn="l">
            <a:lnSpc>
              <a:spcPct val="100000"/>
            </a:lnSpc>
            <a:spcAft>
              <a:spcPts val="200"/>
            </a:spcAft>
          </a:pPr>
          <a:r>
            <a:rPr lang="es-AR" sz="1100" noProof="0" dirty="0" smtClean="0">
              <a:solidFill>
                <a:schemeClr val="tx1"/>
              </a:solidFill>
            </a:rPr>
            <a:t>L: 100 – 250 </a:t>
          </a:r>
          <a:r>
            <a:rPr lang="es-AR" sz="1100" noProof="0" dirty="0" err="1" smtClean="0">
              <a:solidFill>
                <a:schemeClr val="tx1"/>
              </a:solidFill>
            </a:rPr>
            <a:t>nm</a:t>
          </a:r>
          <a:endParaRPr lang="es-AR" sz="1100" noProof="0" dirty="0">
            <a:solidFill>
              <a:schemeClr val="tx1"/>
            </a:solidFill>
          </a:endParaRPr>
        </a:p>
      </dgm:t>
    </dgm:pt>
    <dgm:pt modelId="{EEA07D8F-08DF-43EA-B34A-B8E804A545FB}" type="sib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EF96BBE7-4E29-4B1F-9CFC-A28533C92A3B}" type="par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CA095641-D886-46DA-9F1D-C1B22D19A494}">
      <dgm:prSet custT="1"/>
      <dgm:spPr/>
      <dgm:t>
        <a:bodyPr lIns="0" tIns="0" rIns="0" bIns="0" anchor="ctr" anchorCtr="1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AR" sz="1100" b="1" dirty="0" smtClean="0"/>
            <a:t>MOLIENDA</a:t>
          </a:r>
          <a:endParaRPr lang="en-US" sz="3100" b="1" dirty="0"/>
        </a:p>
      </dgm:t>
    </dgm:pt>
    <dgm:pt modelId="{8FE6439A-8BBE-44D9-B76F-B7D3DEE2BE7C}" type="parTrans" cxnId="{0F414925-F0F5-4723-860E-11B75A12D5AD}">
      <dgm:prSet/>
      <dgm:spPr/>
      <dgm:t>
        <a:bodyPr/>
        <a:lstStyle/>
        <a:p>
          <a:endParaRPr lang="en-US"/>
        </a:p>
      </dgm:t>
    </dgm:pt>
    <dgm:pt modelId="{30A871E9-BD78-4DB2-BA8E-8AE845FF3972}" type="sibTrans" cxnId="{0F414925-F0F5-4723-860E-11B75A12D5AD}">
      <dgm:prSet/>
      <dgm:spPr/>
      <dgm:t>
        <a:bodyPr/>
        <a:lstStyle/>
        <a:p>
          <a:endParaRPr lang="en-US"/>
        </a:p>
      </dgm:t>
    </dgm:pt>
    <dgm:pt modelId="{F4FC2F1C-40F3-4BCF-B68C-2900788DA26C}">
      <dgm:prSet custT="1"/>
      <dgm:spPr/>
      <dgm:t>
        <a:bodyPr lIns="0" tIns="0" rIns="0" bIns="0"/>
        <a:lstStyle/>
        <a:p>
          <a:r>
            <a:rPr lang="es-AR" sz="1100" b="1" dirty="0" smtClean="0"/>
            <a:t>LAVADO </a:t>
          </a:r>
          <a:endParaRPr lang="en-US" sz="1100" b="1" dirty="0"/>
        </a:p>
      </dgm:t>
    </dgm:pt>
    <dgm:pt modelId="{588A5442-7F75-48E9-9C67-905D787C9589}" type="parTrans" cxnId="{DB5B4581-4AD1-4D01-A021-1BC6DA4B8B79}">
      <dgm:prSet/>
      <dgm:spPr/>
      <dgm:t>
        <a:bodyPr/>
        <a:lstStyle/>
        <a:p>
          <a:endParaRPr lang="en-US"/>
        </a:p>
      </dgm:t>
    </dgm:pt>
    <dgm:pt modelId="{9097379D-F352-4E77-9627-D81D6668A778}" type="sibTrans" cxnId="{DB5B4581-4AD1-4D01-A021-1BC6DA4B8B79}">
      <dgm:prSet/>
      <dgm:spPr/>
      <dgm:t>
        <a:bodyPr/>
        <a:lstStyle/>
        <a:p>
          <a:endParaRPr lang="en-US"/>
        </a:p>
      </dgm:t>
    </dgm:pt>
    <dgm:pt modelId="{6D8AFDE3-DF77-4A57-879F-AAFE275BF95E}" type="pres">
      <dgm:prSet presAssocID="{3737693C-23D8-4ED9-917B-3B064919BFBD}" presName="Name0" presStyleCnt="0">
        <dgm:presLayoutVars>
          <dgm:dir/>
          <dgm:resizeHandles val="exact"/>
        </dgm:presLayoutVars>
      </dgm:prSet>
      <dgm:spPr/>
    </dgm:pt>
    <dgm:pt modelId="{52F92EA6-E8C0-4575-8C0A-8BB7A648CD61}" type="pres">
      <dgm:prSet presAssocID="{CA095641-D886-46DA-9F1D-C1B22D19A494}" presName="node" presStyleLbl="node1" presStyleIdx="0" presStyleCnt="4" custScaleX="1545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E166B-3892-46AA-AD41-F686E5B30980}" type="pres">
      <dgm:prSet presAssocID="{30A871E9-BD78-4DB2-BA8E-8AE845FF3972}" presName="sibTrans" presStyleLbl="sibTrans2D1" presStyleIdx="0" presStyleCnt="3" custScaleX="92569" custScaleY="101430" custLinFactNeighborX="-4157"/>
      <dgm:spPr/>
      <dgm:t>
        <a:bodyPr/>
        <a:lstStyle/>
        <a:p>
          <a:endParaRPr lang="en-US"/>
        </a:p>
      </dgm:t>
    </dgm:pt>
    <dgm:pt modelId="{556487D9-11A4-427D-AA0B-25467499E157}" type="pres">
      <dgm:prSet presAssocID="{30A871E9-BD78-4DB2-BA8E-8AE845FF3972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F577BF84-9995-4BEB-BF84-7D12B079C367}" type="pres">
      <dgm:prSet presAssocID="{2F96111F-A4C7-4BAF-9633-D97AA1D862F7}" presName="node" presStyleLbl="node1" presStyleIdx="1" presStyleCnt="4" custScaleX="170522" custLinFactNeighborX="-33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84DA2-65F5-4E39-8FF9-FB24E0BB4C41}" type="pres">
      <dgm:prSet presAssocID="{1BD7B839-1CCE-4B9A-8561-BC5258CD755C}" presName="sibTrans" presStyleLbl="sibTrans2D1" presStyleIdx="1" presStyleCnt="3" custScaleX="123811" custScaleY="78260" custLinFactNeighborX="-15402" custLinFactNeighborY="2077"/>
      <dgm:spPr/>
      <dgm:t>
        <a:bodyPr/>
        <a:lstStyle/>
        <a:p>
          <a:endParaRPr lang="en-US"/>
        </a:p>
      </dgm:t>
    </dgm:pt>
    <dgm:pt modelId="{6CD652E1-402C-4993-850E-AA6EE261DBE3}" type="pres">
      <dgm:prSet presAssocID="{1BD7B839-1CCE-4B9A-8561-BC5258CD755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6556E8E-D552-4C4A-88DE-D4BF11DC59F9}" type="pres">
      <dgm:prSet presAssocID="{F4FC2F1C-40F3-4BCF-B68C-2900788DA26C}" presName="node" presStyleLbl="node1" presStyleIdx="2" presStyleCnt="4" custScaleX="146834" custLinFactNeighborX="-536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73A7F-5F0E-4D41-B512-A5724DC3ED59}" type="pres">
      <dgm:prSet presAssocID="{9097379D-F352-4E77-9627-D81D6668A778}" presName="sibTrans" presStyleLbl="sibTrans2D1" presStyleIdx="2" presStyleCnt="3" custLinFactNeighborX="-26313"/>
      <dgm:spPr/>
      <dgm:t>
        <a:bodyPr/>
        <a:lstStyle/>
        <a:p>
          <a:endParaRPr lang="en-US"/>
        </a:p>
      </dgm:t>
    </dgm:pt>
    <dgm:pt modelId="{F910ECD5-0B35-4DA6-AAD2-B759948E1346}" type="pres">
      <dgm:prSet presAssocID="{9097379D-F352-4E77-9627-D81D6668A778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E4E71499-3397-4BFD-9ACA-5222F98C51A6}" type="pres">
      <dgm:prSet presAssocID="{0CDEB4D6-E301-41B1-B802-E9A1D55536B1}" presName="node" presStyleLbl="node1" presStyleIdx="3" presStyleCnt="4" custScaleX="268680" custLinFactNeighborX="-12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4C8289-61FB-413F-BB1E-506C0C077AA8}" type="presOf" srcId="{CA095641-D886-46DA-9F1D-C1B22D19A494}" destId="{52F92EA6-E8C0-4575-8C0A-8BB7A648CD61}" srcOrd="0" destOrd="0" presId="urn:microsoft.com/office/officeart/2005/8/layout/process1"/>
    <dgm:cxn modelId="{A64F08B0-2618-47A7-9A5A-B358430BE2B6}" type="presOf" srcId="{9097379D-F352-4E77-9627-D81D6668A778}" destId="{F910ECD5-0B35-4DA6-AAD2-B759948E1346}" srcOrd="1" destOrd="0" presId="urn:microsoft.com/office/officeart/2005/8/layout/process1"/>
    <dgm:cxn modelId="{8E873B28-AD4F-4D83-A751-365C4367BEFE}" srcId="{3737693C-23D8-4ED9-917B-3B064919BFBD}" destId="{0CDEB4D6-E301-41B1-B802-E9A1D55536B1}" srcOrd="3" destOrd="0" parTransId="{EF96BBE7-4E29-4B1F-9CFC-A28533C92A3B}" sibTransId="{EEA07D8F-08DF-43EA-B34A-B8E804A545FB}"/>
    <dgm:cxn modelId="{8C72119B-EED5-4EE4-9CBB-8CCCFA6ABF4F}" type="presOf" srcId="{1BD7B839-1CCE-4B9A-8561-BC5258CD755C}" destId="{DAE84DA2-65F5-4E39-8FF9-FB24E0BB4C41}" srcOrd="0" destOrd="0" presId="urn:microsoft.com/office/officeart/2005/8/layout/process1"/>
    <dgm:cxn modelId="{BAC6D10C-E145-48DC-AE12-264C2410008A}" type="presOf" srcId="{9097379D-F352-4E77-9627-D81D6668A778}" destId="{05F73A7F-5F0E-4D41-B512-A5724DC3ED59}" srcOrd="0" destOrd="0" presId="urn:microsoft.com/office/officeart/2005/8/layout/process1"/>
    <dgm:cxn modelId="{3145E0F0-404B-49AD-8818-BCCA1754AD73}" type="presOf" srcId="{30A871E9-BD78-4DB2-BA8E-8AE845FF3972}" destId="{890E166B-3892-46AA-AD41-F686E5B30980}" srcOrd="0" destOrd="0" presId="urn:microsoft.com/office/officeart/2005/8/layout/process1"/>
    <dgm:cxn modelId="{75C2B69E-8F9D-44C8-A340-AA7FD5D57354}" type="presOf" srcId="{1BD7B839-1CCE-4B9A-8561-BC5258CD755C}" destId="{6CD652E1-402C-4993-850E-AA6EE261DBE3}" srcOrd="1" destOrd="0" presId="urn:microsoft.com/office/officeart/2005/8/layout/process1"/>
    <dgm:cxn modelId="{DB5B4581-4AD1-4D01-A021-1BC6DA4B8B79}" srcId="{3737693C-23D8-4ED9-917B-3B064919BFBD}" destId="{F4FC2F1C-40F3-4BCF-B68C-2900788DA26C}" srcOrd="2" destOrd="0" parTransId="{588A5442-7F75-48E9-9C67-905D787C9589}" sibTransId="{9097379D-F352-4E77-9627-D81D6668A778}"/>
    <dgm:cxn modelId="{581D3BAF-CC54-4627-A591-FC5ABB8323F5}" srcId="{3737693C-23D8-4ED9-917B-3B064919BFBD}" destId="{2F96111F-A4C7-4BAF-9633-D97AA1D862F7}" srcOrd="1" destOrd="0" parTransId="{13C23079-8728-41BE-AFC3-DF86527FE691}" sibTransId="{1BD7B839-1CCE-4B9A-8561-BC5258CD755C}"/>
    <dgm:cxn modelId="{FAEC400A-C61D-4356-8196-697B9E9CF43C}" type="presOf" srcId="{30A871E9-BD78-4DB2-BA8E-8AE845FF3972}" destId="{556487D9-11A4-427D-AA0B-25467499E157}" srcOrd="1" destOrd="0" presId="urn:microsoft.com/office/officeart/2005/8/layout/process1"/>
    <dgm:cxn modelId="{0F414925-F0F5-4723-860E-11B75A12D5AD}" srcId="{3737693C-23D8-4ED9-917B-3B064919BFBD}" destId="{CA095641-D886-46DA-9F1D-C1B22D19A494}" srcOrd="0" destOrd="0" parTransId="{8FE6439A-8BBE-44D9-B76F-B7D3DEE2BE7C}" sibTransId="{30A871E9-BD78-4DB2-BA8E-8AE845FF3972}"/>
    <dgm:cxn modelId="{9AE405C1-4CE7-49A0-805A-F13D17797289}" type="presOf" srcId="{F4FC2F1C-40F3-4BCF-B68C-2900788DA26C}" destId="{96556E8E-D552-4C4A-88DE-D4BF11DC59F9}" srcOrd="0" destOrd="0" presId="urn:microsoft.com/office/officeart/2005/8/layout/process1"/>
    <dgm:cxn modelId="{21443ABE-3B36-462E-B845-60849A0E1B98}" type="presOf" srcId="{3737693C-23D8-4ED9-917B-3B064919BFBD}" destId="{6D8AFDE3-DF77-4A57-879F-AAFE275BF95E}" srcOrd="0" destOrd="0" presId="urn:microsoft.com/office/officeart/2005/8/layout/process1"/>
    <dgm:cxn modelId="{8421AABA-2FD5-4056-842B-A777C63EB97B}" type="presOf" srcId="{2F96111F-A4C7-4BAF-9633-D97AA1D862F7}" destId="{F577BF84-9995-4BEB-BF84-7D12B079C367}" srcOrd="0" destOrd="0" presId="urn:microsoft.com/office/officeart/2005/8/layout/process1"/>
    <dgm:cxn modelId="{33EAAAF1-FF3C-493C-8C3D-7C1771CB3A83}" type="presOf" srcId="{0CDEB4D6-E301-41B1-B802-E9A1D55536B1}" destId="{E4E71499-3397-4BFD-9ACA-5222F98C51A6}" srcOrd="0" destOrd="0" presId="urn:microsoft.com/office/officeart/2005/8/layout/process1"/>
    <dgm:cxn modelId="{D50A75A6-D79D-42FC-9860-93DD71AC9021}" type="presParOf" srcId="{6D8AFDE3-DF77-4A57-879F-AAFE275BF95E}" destId="{52F92EA6-E8C0-4575-8C0A-8BB7A648CD61}" srcOrd="0" destOrd="0" presId="urn:microsoft.com/office/officeart/2005/8/layout/process1"/>
    <dgm:cxn modelId="{5B0CF49F-C89B-45F4-A1B1-9F901789E72A}" type="presParOf" srcId="{6D8AFDE3-DF77-4A57-879F-AAFE275BF95E}" destId="{890E166B-3892-46AA-AD41-F686E5B30980}" srcOrd="1" destOrd="0" presId="urn:microsoft.com/office/officeart/2005/8/layout/process1"/>
    <dgm:cxn modelId="{5E2E94D0-B062-4FA8-9777-E4FFCD6310B7}" type="presParOf" srcId="{890E166B-3892-46AA-AD41-F686E5B30980}" destId="{556487D9-11A4-427D-AA0B-25467499E157}" srcOrd="0" destOrd="0" presId="urn:microsoft.com/office/officeart/2005/8/layout/process1"/>
    <dgm:cxn modelId="{09B89A1F-D37D-45FA-84F5-779A699F66FE}" type="presParOf" srcId="{6D8AFDE3-DF77-4A57-879F-AAFE275BF95E}" destId="{F577BF84-9995-4BEB-BF84-7D12B079C367}" srcOrd="2" destOrd="0" presId="urn:microsoft.com/office/officeart/2005/8/layout/process1"/>
    <dgm:cxn modelId="{ABA9144B-24FE-452D-AE4C-0148E12992B8}" type="presParOf" srcId="{6D8AFDE3-DF77-4A57-879F-AAFE275BF95E}" destId="{DAE84DA2-65F5-4E39-8FF9-FB24E0BB4C41}" srcOrd="3" destOrd="0" presId="urn:microsoft.com/office/officeart/2005/8/layout/process1"/>
    <dgm:cxn modelId="{29356EB3-7B68-4B30-A848-C517F78CC292}" type="presParOf" srcId="{DAE84DA2-65F5-4E39-8FF9-FB24E0BB4C41}" destId="{6CD652E1-402C-4993-850E-AA6EE261DBE3}" srcOrd="0" destOrd="0" presId="urn:microsoft.com/office/officeart/2005/8/layout/process1"/>
    <dgm:cxn modelId="{3C06D46C-B708-4119-AE97-C3B5469E168C}" type="presParOf" srcId="{6D8AFDE3-DF77-4A57-879F-AAFE275BF95E}" destId="{96556E8E-D552-4C4A-88DE-D4BF11DC59F9}" srcOrd="4" destOrd="0" presId="urn:microsoft.com/office/officeart/2005/8/layout/process1"/>
    <dgm:cxn modelId="{869EBCF4-7319-4414-90C4-3C5F071A6C8A}" type="presParOf" srcId="{6D8AFDE3-DF77-4A57-879F-AAFE275BF95E}" destId="{05F73A7F-5F0E-4D41-B512-A5724DC3ED59}" srcOrd="5" destOrd="0" presId="urn:microsoft.com/office/officeart/2005/8/layout/process1"/>
    <dgm:cxn modelId="{F9C7A5B4-2E79-48CB-A32F-7F5CC5973E1C}" type="presParOf" srcId="{05F73A7F-5F0E-4D41-B512-A5724DC3ED59}" destId="{F910ECD5-0B35-4DA6-AAD2-B759948E1346}" srcOrd="0" destOrd="0" presId="urn:microsoft.com/office/officeart/2005/8/layout/process1"/>
    <dgm:cxn modelId="{CB327A7B-3E5B-426B-8156-59B0B626B5A2}" type="presParOf" srcId="{6D8AFDE3-DF77-4A57-879F-AAFE275BF95E}" destId="{E4E71499-3397-4BFD-9ACA-5222F98C51A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37693C-23D8-4ED9-917B-3B064919BFBD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2F96111F-A4C7-4BAF-9633-D97AA1D862F7}">
      <dgm:prSet phldrT="[Texto]" custT="1"/>
      <dgm:spPr/>
      <dgm:t>
        <a:bodyPr/>
        <a:lstStyle/>
        <a:p>
          <a:r>
            <a:rPr lang="es-AR" sz="1100" b="1" noProof="0" dirty="0" smtClean="0"/>
            <a:t>TRAMIENTO</a:t>
          </a:r>
        </a:p>
        <a:p>
          <a:r>
            <a:rPr lang="es-AR" sz="1100" b="1" noProof="0" dirty="0" smtClean="0"/>
            <a:t>ENZIMÁTICO</a:t>
          </a:r>
          <a:endParaRPr lang="es-AR" sz="1100" b="1" noProof="0" dirty="0"/>
        </a:p>
      </dgm:t>
    </dgm:pt>
    <dgm:pt modelId="{13C23079-8728-41BE-AFC3-DF86527FE691}" type="parTrans" cxnId="{581D3BAF-CC54-4627-A591-FC5ABB8323F5}">
      <dgm:prSet/>
      <dgm:spPr/>
      <dgm:t>
        <a:bodyPr/>
        <a:lstStyle/>
        <a:p>
          <a:endParaRPr lang="es-AR" sz="1100" noProof="0"/>
        </a:p>
      </dgm:t>
    </dgm:pt>
    <dgm:pt modelId="{1BD7B839-1CCE-4B9A-8561-BC5258CD755C}" type="sibTrans" cxnId="{581D3BAF-CC54-4627-A591-FC5ABB8323F5}">
      <dgm:prSet custT="1"/>
      <dgm:spPr/>
      <dgm:t>
        <a:bodyPr/>
        <a:lstStyle/>
        <a:p>
          <a:endParaRPr lang="es-AR" sz="1100" noProof="0"/>
        </a:p>
      </dgm:t>
    </dgm:pt>
    <dgm:pt modelId="{AEC77341-6CD9-48CC-B8CC-DC390023E02B}">
      <dgm:prSet phldrT="[Texto]" custT="1"/>
      <dgm:spPr/>
      <dgm:t>
        <a:bodyPr/>
        <a:lstStyle/>
        <a:p>
          <a:r>
            <a:rPr lang="es-AR" sz="1100" b="1" noProof="0" dirty="0" smtClean="0"/>
            <a:t>TRATAMIENTO MECÁNICO</a:t>
          </a:r>
        </a:p>
      </dgm:t>
    </dgm:pt>
    <dgm:pt modelId="{7B723993-1F4F-44EC-A315-BFAAE2A27DDC}" type="parTrans" cxnId="{97CA4C34-1C7B-411A-AE46-E164A877D5F1}">
      <dgm:prSet/>
      <dgm:spPr/>
      <dgm:t>
        <a:bodyPr/>
        <a:lstStyle/>
        <a:p>
          <a:endParaRPr lang="es-AR" sz="1100" noProof="0"/>
        </a:p>
      </dgm:t>
    </dgm:pt>
    <dgm:pt modelId="{F87AF30E-8AA6-409F-9670-325DD20DFB7B}" type="sibTrans" cxnId="{97CA4C34-1C7B-411A-AE46-E164A877D5F1}">
      <dgm:prSet custT="1"/>
      <dgm:spPr/>
      <dgm:t>
        <a:bodyPr/>
        <a:lstStyle/>
        <a:p>
          <a:endParaRPr lang="es-AR" sz="1100" noProof="0"/>
        </a:p>
      </dgm:t>
    </dgm:pt>
    <dgm:pt modelId="{0CDEB4D6-E301-41B1-B802-E9A1D55536B1}">
      <dgm:prSet custT="1"/>
      <dgm:spPr>
        <a:solidFill>
          <a:schemeClr val="bg1"/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Rendimiento: &gt; 90%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L &gt; 2 </a:t>
          </a:r>
          <a:r>
            <a:rPr lang="es-AR" sz="11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noProof="0" dirty="0" smtClean="0">
              <a:solidFill>
                <a:schemeClr val="tx1"/>
              </a:solidFill>
            </a:rPr>
            <a:t>m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D 17 – 30 </a:t>
          </a:r>
          <a:r>
            <a:rPr lang="es-AR" sz="1100" noProof="0" dirty="0" err="1" smtClean="0">
              <a:solidFill>
                <a:schemeClr val="tx1"/>
              </a:solidFill>
            </a:rPr>
            <a:t>nm</a:t>
          </a:r>
          <a:endParaRPr lang="es-AR" sz="1100" noProof="0" dirty="0">
            <a:solidFill>
              <a:schemeClr val="tx1"/>
            </a:solidFill>
          </a:endParaRPr>
        </a:p>
      </dgm:t>
    </dgm:pt>
    <dgm:pt modelId="{EF96BBE7-4E29-4B1F-9CFC-A28533C92A3B}" type="par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EEA07D8F-08DF-43EA-B34A-B8E804A545FB}" type="sib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6D8AFDE3-DF77-4A57-879F-AAFE275BF95E}" type="pres">
      <dgm:prSet presAssocID="{3737693C-23D8-4ED9-917B-3B064919BFBD}" presName="Name0" presStyleCnt="0">
        <dgm:presLayoutVars>
          <dgm:dir/>
          <dgm:resizeHandles val="exact"/>
        </dgm:presLayoutVars>
      </dgm:prSet>
      <dgm:spPr/>
    </dgm:pt>
    <dgm:pt modelId="{F577BF84-9995-4BEB-BF84-7D12B079C367}" type="pres">
      <dgm:prSet presAssocID="{2F96111F-A4C7-4BAF-9633-D97AA1D862F7}" presName="node" presStyleLbl="node1" presStyleIdx="0" presStyleCnt="3" custScaleX="121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84DA2-65F5-4E39-8FF9-FB24E0BB4C41}" type="pres">
      <dgm:prSet presAssocID="{1BD7B839-1CCE-4B9A-8561-BC5258CD755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CD652E1-402C-4993-850E-AA6EE261DBE3}" type="pres">
      <dgm:prSet presAssocID="{1BD7B839-1CCE-4B9A-8561-BC5258CD755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5FF66E5-2D21-46B7-ABF3-A5C72F60AF1C}" type="pres">
      <dgm:prSet presAssocID="{AEC77341-6CD9-48CC-B8CC-DC390023E02B}" presName="node" presStyleLbl="node1" presStyleIdx="1" presStyleCnt="3" custScaleX="1316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A8EE99-7BB6-4B22-805F-0D72FB3751C5}" type="pres">
      <dgm:prSet presAssocID="{F87AF30E-8AA6-409F-9670-325DD20DFB7B}" presName="sibTrans" presStyleLbl="sibTrans2D1" presStyleIdx="1" presStyleCnt="2"/>
      <dgm:spPr/>
      <dgm:t>
        <a:bodyPr/>
        <a:lstStyle/>
        <a:p>
          <a:endParaRPr lang="en-US"/>
        </a:p>
      </dgm:t>
    </dgm:pt>
    <dgm:pt modelId="{5348D507-E471-4A8F-B03B-44504A8C305D}" type="pres">
      <dgm:prSet presAssocID="{F87AF30E-8AA6-409F-9670-325DD20DFB7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4E71499-3397-4BFD-9ACA-5222F98C51A6}" type="pres">
      <dgm:prSet presAssocID="{0CDEB4D6-E301-41B1-B802-E9A1D55536B1}" presName="node" presStyleLbl="node1" presStyleIdx="2" presStyleCnt="3" custScaleX="186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964044-00AD-4275-89A6-19B03ABD0DFF}" type="presOf" srcId="{F87AF30E-8AA6-409F-9670-325DD20DFB7B}" destId="{5348D507-E471-4A8F-B03B-44504A8C305D}" srcOrd="1" destOrd="0" presId="urn:microsoft.com/office/officeart/2005/8/layout/process1"/>
    <dgm:cxn modelId="{1C3CFF98-DE3A-4533-B9A3-A586885E2354}" type="presOf" srcId="{1BD7B839-1CCE-4B9A-8561-BC5258CD755C}" destId="{DAE84DA2-65F5-4E39-8FF9-FB24E0BB4C41}" srcOrd="0" destOrd="0" presId="urn:microsoft.com/office/officeart/2005/8/layout/process1"/>
    <dgm:cxn modelId="{E9C78EDE-7DC2-4284-A337-B8E754CCA578}" type="presOf" srcId="{2F96111F-A4C7-4BAF-9633-D97AA1D862F7}" destId="{F577BF84-9995-4BEB-BF84-7D12B079C367}" srcOrd="0" destOrd="0" presId="urn:microsoft.com/office/officeart/2005/8/layout/process1"/>
    <dgm:cxn modelId="{81B90B53-3962-4F78-9F71-3CBD55B3DC6F}" type="presOf" srcId="{F87AF30E-8AA6-409F-9670-325DD20DFB7B}" destId="{07A8EE99-7BB6-4B22-805F-0D72FB3751C5}" srcOrd="0" destOrd="0" presId="urn:microsoft.com/office/officeart/2005/8/layout/process1"/>
    <dgm:cxn modelId="{8E873B28-AD4F-4D83-A751-365C4367BEFE}" srcId="{3737693C-23D8-4ED9-917B-3B064919BFBD}" destId="{0CDEB4D6-E301-41B1-B802-E9A1D55536B1}" srcOrd="2" destOrd="0" parTransId="{EF96BBE7-4E29-4B1F-9CFC-A28533C92A3B}" sibTransId="{EEA07D8F-08DF-43EA-B34A-B8E804A545FB}"/>
    <dgm:cxn modelId="{581D3BAF-CC54-4627-A591-FC5ABB8323F5}" srcId="{3737693C-23D8-4ED9-917B-3B064919BFBD}" destId="{2F96111F-A4C7-4BAF-9633-D97AA1D862F7}" srcOrd="0" destOrd="0" parTransId="{13C23079-8728-41BE-AFC3-DF86527FE691}" sibTransId="{1BD7B839-1CCE-4B9A-8561-BC5258CD755C}"/>
    <dgm:cxn modelId="{A29A165D-E908-4164-8642-FDAABCDC6A64}" type="presOf" srcId="{3737693C-23D8-4ED9-917B-3B064919BFBD}" destId="{6D8AFDE3-DF77-4A57-879F-AAFE275BF95E}" srcOrd="0" destOrd="0" presId="urn:microsoft.com/office/officeart/2005/8/layout/process1"/>
    <dgm:cxn modelId="{BDB3A297-8CD7-4292-9D98-31CAB80BBE03}" type="presOf" srcId="{0CDEB4D6-E301-41B1-B802-E9A1D55536B1}" destId="{E4E71499-3397-4BFD-9ACA-5222F98C51A6}" srcOrd="0" destOrd="0" presId="urn:microsoft.com/office/officeart/2005/8/layout/process1"/>
    <dgm:cxn modelId="{0121890C-4A3E-4436-B1A4-038C934CB73A}" type="presOf" srcId="{AEC77341-6CD9-48CC-B8CC-DC390023E02B}" destId="{F5FF66E5-2D21-46B7-ABF3-A5C72F60AF1C}" srcOrd="0" destOrd="0" presId="urn:microsoft.com/office/officeart/2005/8/layout/process1"/>
    <dgm:cxn modelId="{97CA4C34-1C7B-411A-AE46-E164A877D5F1}" srcId="{3737693C-23D8-4ED9-917B-3B064919BFBD}" destId="{AEC77341-6CD9-48CC-B8CC-DC390023E02B}" srcOrd="1" destOrd="0" parTransId="{7B723993-1F4F-44EC-A315-BFAAE2A27DDC}" sibTransId="{F87AF30E-8AA6-409F-9670-325DD20DFB7B}"/>
    <dgm:cxn modelId="{01055B30-53AC-4544-BB83-641FEBC40990}" type="presOf" srcId="{1BD7B839-1CCE-4B9A-8561-BC5258CD755C}" destId="{6CD652E1-402C-4993-850E-AA6EE261DBE3}" srcOrd="1" destOrd="0" presId="urn:microsoft.com/office/officeart/2005/8/layout/process1"/>
    <dgm:cxn modelId="{0AC18604-219D-4D9D-9A95-6D75F3B3B3FF}" type="presParOf" srcId="{6D8AFDE3-DF77-4A57-879F-AAFE275BF95E}" destId="{F577BF84-9995-4BEB-BF84-7D12B079C367}" srcOrd="0" destOrd="0" presId="urn:microsoft.com/office/officeart/2005/8/layout/process1"/>
    <dgm:cxn modelId="{52340B3D-5AAE-438B-9B87-F2808C693CD0}" type="presParOf" srcId="{6D8AFDE3-DF77-4A57-879F-AAFE275BF95E}" destId="{DAE84DA2-65F5-4E39-8FF9-FB24E0BB4C41}" srcOrd="1" destOrd="0" presId="urn:microsoft.com/office/officeart/2005/8/layout/process1"/>
    <dgm:cxn modelId="{B4281006-7A7E-48F7-A74B-3626B8089DC7}" type="presParOf" srcId="{DAE84DA2-65F5-4E39-8FF9-FB24E0BB4C41}" destId="{6CD652E1-402C-4993-850E-AA6EE261DBE3}" srcOrd="0" destOrd="0" presId="urn:microsoft.com/office/officeart/2005/8/layout/process1"/>
    <dgm:cxn modelId="{DBF111F9-2784-476E-A6E2-475BB96E75D4}" type="presParOf" srcId="{6D8AFDE3-DF77-4A57-879F-AAFE275BF95E}" destId="{F5FF66E5-2D21-46B7-ABF3-A5C72F60AF1C}" srcOrd="2" destOrd="0" presId="urn:microsoft.com/office/officeart/2005/8/layout/process1"/>
    <dgm:cxn modelId="{72554491-21AF-4D50-A52A-D04754C92C3D}" type="presParOf" srcId="{6D8AFDE3-DF77-4A57-879F-AAFE275BF95E}" destId="{07A8EE99-7BB6-4B22-805F-0D72FB3751C5}" srcOrd="3" destOrd="0" presId="urn:microsoft.com/office/officeart/2005/8/layout/process1"/>
    <dgm:cxn modelId="{39C1CCB6-CB98-438F-B974-C77C63C9DFBB}" type="presParOf" srcId="{07A8EE99-7BB6-4B22-805F-0D72FB3751C5}" destId="{5348D507-E471-4A8F-B03B-44504A8C305D}" srcOrd="0" destOrd="0" presId="urn:microsoft.com/office/officeart/2005/8/layout/process1"/>
    <dgm:cxn modelId="{84CECDA4-C786-42B3-A3CA-8731FB3E95B4}" type="presParOf" srcId="{6D8AFDE3-DF77-4A57-879F-AAFE275BF95E}" destId="{E4E71499-3397-4BFD-9ACA-5222F98C51A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37693C-23D8-4ED9-917B-3B064919BFBD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2F96111F-A4C7-4BAF-9633-D97AA1D862F7}">
      <dgm:prSet phldrT="[Texto]" custT="1"/>
      <dgm:spPr/>
      <dgm:t>
        <a:bodyPr/>
        <a:lstStyle/>
        <a:p>
          <a:r>
            <a:rPr lang="es-AR" sz="1100" b="1" noProof="0" dirty="0" smtClean="0"/>
            <a:t>TRAMIENTO</a:t>
          </a:r>
        </a:p>
        <a:p>
          <a:r>
            <a:rPr lang="es-AR" sz="1100" b="1" noProof="0" dirty="0" smtClean="0"/>
            <a:t>QUÍMICO </a:t>
          </a:r>
        </a:p>
      </dgm:t>
    </dgm:pt>
    <dgm:pt modelId="{13C23079-8728-41BE-AFC3-DF86527FE691}" type="parTrans" cxnId="{581D3BAF-CC54-4627-A591-FC5ABB8323F5}">
      <dgm:prSet/>
      <dgm:spPr/>
      <dgm:t>
        <a:bodyPr/>
        <a:lstStyle/>
        <a:p>
          <a:endParaRPr lang="es-AR" sz="1100" noProof="0"/>
        </a:p>
      </dgm:t>
    </dgm:pt>
    <dgm:pt modelId="{1BD7B839-1CCE-4B9A-8561-BC5258CD755C}" type="sibTrans" cxnId="{581D3BAF-CC54-4627-A591-FC5ABB8323F5}">
      <dgm:prSet custT="1"/>
      <dgm:spPr/>
      <dgm:t>
        <a:bodyPr/>
        <a:lstStyle/>
        <a:p>
          <a:endParaRPr lang="es-AR" sz="1100" noProof="0"/>
        </a:p>
      </dgm:t>
    </dgm:pt>
    <dgm:pt modelId="{AEC77341-6CD9-48CC-B8CC-DC390023E02B}">
      <dgm:prSet phldrT="[Texto]" custT="1"/>
      <dgm:spPr/>
      <dgm:t>
        <a:bodyPr/>
        <a:lstStyle/>
        <a:p>
          <a:r>
            <a:rPr lang="es-AR" sz="1100" b="1" noProof="0" dirty="0" smtClean="0"/>
            <a:t>TRATAMIENTO MECÁNICO</a:t>
          </a:r>
        </a:p>
      </dgm:t>
    </dgm:pt>
    <dgm:pt modelId="{7B723993-1F4F-44EC-A315-BFAAE2A27DDC}" type="parTrans" cxnId="{97CA4C34-1C7B-411A-AE46-E164A877D5F1}">
      <dgm:prSet/>
      <dgm:spPr/>
      <dgm:t>
        <a:bodyPr/>
        <a:lstStyle/>
        <a:p>
          <a:endParaRPr lang="es-AR" sz="1100" noProof="0"/>
        </a:p>
      </dgm:t>
    </dgm:pt>
    <dgm:pt modelId="{F87AF30E-8AA6-409F-9670-325DD20DFB7B}" type="sibTrans" cxnId="{97CA4C34-1C7B-411A-AE46-E164A877D5F1}">
      <dgm:prSet custT="1"/>
      <dgm:spPr/>
      <dgm:t>
        <a:bodyPr/>
        <a:lstStyle/>
        <a:p>
          <a:endParaRPr lang="es-AR" sz="1100" noProof="0"/>
        </a:p>
      </dgm:t>
    </dgm:pt>
    <dgm:pt modelId="{0CDEB4D6-E301-41B1-B802-E9A1D55536B1}">
      <dgm:prSet custT="1"/>
      <dgm:spPr>
        <a:solidFill>
          <a:schemeClr val="bg1"/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Rendimiento: 90-100%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L &gt; 2.2 </a:t>
          </a:r>
          <a:r>
            <a:rPr lang="es-AR" sz="11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noProof="0" dirty="0" smtClean="0">
              <a:solidFill>
                <a:schemeClr val="tx1"/>
              </a:solidFill>
            </a:rPr>
            <a:t>m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100" noProof="0" dirty="0" smtClean="0">
              <a:solidFill>
                <a:schemeClr val="tx1"/>
              </a:solidFill>
            </a:rPr>
            <a:t>D 2 – 5 </a:t>
          </a:r>
          <a:r>
            <a:rPr lang="es-AR" sz="1100" noProof="0" dirty="0" err="1" smtClean="0">
              <a:solidFill>
                <a:schemeClr val="tx1"/>
              </a:solidFill>
            </a:rPr>
            <a:t>nm</a:t>
          </a:r>
          <a:endParaRPr lang="es-AR" sz="1100" noProof="0" dirty="0">
            <a:solidFill>
              <a:schemeClr val="tx1"/>
            </a:solidFill>
          </a:endParaRPr>
        </a:p>
      </dgm:t>
    </dgm:pt>
    <dgm:pt modelId="{EF96BBE7-4E29-4B1F-9CFC-A28533C92A3B}" type="par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EEA07D8F-08DF-43EA-B34A-B8E804A545FB}" type="sibTrans" cxnId="{8E873B28-AD4F-4D83-A751-365C4367BEFE}">
      <dgm:prSet/>
      <dgm:spPr/>
      <dgm:t>
        <a:bodyPr/>
        <a:lstStyle/>
        <a:p>
          <a:endParaRPr lang="es-AR" sz="1100" noProof="0"/>
        </a:p>
      </dgm:t>
    </dgm:pt>
    <dgm:pt modelId="{6D8AFDE3-DF77-4A57-879F-AAFE275BF95E}" type="pres">
      <dgm:prSet presAssocID="{3737693C-23D8-4ED9-917B-3B064919BFBD}" presName="Name0" presStyleCnt="0">
        <dgm:presLayoutVars>
          <dgm:dir/>
          <dgm:resizeHandles val="exact"/>
        </dgm:presLayoutVars>
      </dgm:prSet>
      <dgm:spPr/>
    </dgm:pt>
    <dgm:pt modelId="{F577BF84-9995-4BEB-BF84-7D12B079C367}" type="pres">
      <dgm:prSet presAssocID="{2F96111F-A4C7-4BAF-9633-D97AA1D862F7}" presName="node" presStyleLbl="node1" presStyleIdx="0" presStyleCnt="3" custScaleX="130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84DA2-65F5-4E39-8FF9-FB24E0BB4C41}" type="pres">
      <dgm:prSet presAssocID="{1BD7B839-1CCE-4B9A-8561-BC5258CD755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CD652E1-402C-4993-850E-AA6EE261DBE3}" type="pres">
      <dgm:prSet presAssocID="{1BD7B839-1CCE-4B9A-8561-BC5258CD755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5FF66E5-2D21-46B7-ABF3-A5C72F60AF1C}" type="pres">
      <dgm:prSet presAssocID="{AEC77341-6CD9-48CC-B8CC-DC390023E02B}" presName="node" presStyleLbl="node1" presStyleIdx="1" presStyleCnt="3" custScaleX="1327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A8EE99-7BB6-4B22-805F-0D72FB3751C5}" type="pres">
      <dgm:prSet presAssocID="{F87AF30E-8AA6-409F-9670-325DD20DFB7B}" presName="sibTrans" presStyleLbl="sibTrans2D1" presStyleIdx="1" presStyleCnt="2"/>
      <dgm:spPr/>
      <dgm:t>
        <a:bodyPr/>
        <a:lstStyle/>
        <a:p>
          <a:endParaRPr lang="en-US"/>
        </a:p>
      </dgm:t>
    </dgm:pt>
    <dgm:pt modelId="{5348D507-E471-4A8F-B03B-44504A8C305D}" type="pres">
      <dgm:prSet presAssocID="{F87AF30E-8AA6-409F-9670-325DD20DFB7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4E71499-3397-4BFD-9ACA-5222F98C51A6}" type="pres">
      <dgm:prSet presAssocID="{0CDEB4D6-E301-41B1-B802-E9A1D55536B1}" presName="node" presStyleLbl="node1" presStyleIdx="2" presStyleCnt="3" custScaleX="186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A4BC96-DD6C-4010-986D-0FCA93E7807B}" type="presOf" srcId="{F87AF30E-8AA6-409F-9670-325DD20DFB7B}" destId="{07A8EE99-7BB6-4B22-805F-0D72FB3751C5}" srcOrd="0" destOrd="0" presId="urn:microsoft.com/office/officeart/2005/8/layout/process1"/>
    <dgm:cxn modelId="{AC32C6DC-FFFD-4500-8725-4547D219EEC2}" type="presOf" srcId="{1BD7B839-1CCE-4B9A-8561-BC5258CD755C}" destId="{DAE84DA2-65F5-4E39-8FF9-FB24E0BB4C41}" srcOrd="0" destOrd="0" presId="urn:microsoft.com/office/officeart/2005/8/layout/process1"/>
    <dgm:cxn modelId="{DA8C66C8-EE0C-4FA5-97C9-875CF37E4DBF}" type="presOf" srcId="{3737693C-23D8-4ED9-917B-3B064919BFBD}" destId="{6D8AFDE3-DF77-4A57-879F-AAFE275BF95E}" srcOrd="0" destOrd="0" presId="urn:microsoft.com/office/officeart/2005/8/layout/process1"/>
    <dgm:cxn modelId="{65C543F5-A2BA-4C7E-862A-83B62DE83E0D}" type="presOf" srcId="{AEC77341-6CD9-48CC-B8CC-DC390023E02B}" destId="{F5FF66E5-2D21-46B7-ABF3-A5C72F60AF1C}" srcOrd="0" destOrd="0" presId="urn:microsoft.com/office/officeart/2005/8/layout/process1"/>
    <dgm:cxn modelId="{8E873B28-AD4F-4D83-A751-365C4367BEFE}" srcId="{3737693C-23D8-4ED9-917B-3B064919BFBD}" destId="{0CDEB4D6-E301-41B1-B802-E9A1D55536B1}" srcOrd="2" destOrd="0" parTransId="{EF96BBE7-4E29-4B1F-9CFC-A28533C92A3B}" sibTransId="{EEA07D8F-08DF-43EA-B34A-B8E804A545FB}"/>
    <dgm:cxn modelId="{581D3BAF-CC54-4627-A591-FC5ABB8323F5}" srcId="{3737693C-23D8-4ED9-917B-3B064919BFBD}" destId="{2F96111F-A4C7-4BAF-9633-D97AA1D862F7}" srcOrd="0" destOrd="0" parTransId="{13C23079-8728-41BE-AFC3-DF86527FE691}" sibTransId="{1BD7B839-1CCE-4B9A-8561-BC5258CD755C}"/>
    <dgm:cxn modelId="{8DCED804-B3BC-406E-AB92-FEE024F6FBB2}" type="presOf" srcId="{0CDEB4D6-E301-41B1-B802-E9A1D55536B1}" destId="{E4E71499-3397-4BFD-9ACA-5222F98C51A6}" srcOrd="0" destOrd="0" presId="urn:microsoft.com/office/officeart/2005/8/layout/process1"/>
    <dgm:cxn modelId="{EB377CE3-CFA0-429F-B5B7-DDDF2A449CE3}" type="presOf" srcId="{F87AF30E-8AA6-409F-9670-325DD20DFB7B}" destId="{5348D507-E471-4A8F-B03B-44504A8C305D}" srcOrd="1" destOrd="0" presId="urn:microsoft.com/office/officeart/2005/8/layout/process1"/>
    <dgm:cxn modelId="{3331B5FD-0545-40DE-8145-DFAB5A494886}" type="presOf" srcId="{1BD7B839-1CCE-4B9A-8561-BC5258CD755C}" destId="{6CD652E1-402C-4993-850E-AA6EE261DBE3}" srcOrd="1" destOrd="0" presId="urn:microsoft.com/office/officeart/2005/8/layout/process1"/>
    <dgm:cxn modelId="{97CA4C34-1C7B-411A-AE46-E164A877D5F1}" srcId="{3737693C-23D8-4ED9-917B-3B064919BFBD}" destId="{AEC77341-6CD9-48CC-B8CC-DC390023E02B}" srcOrd="1" destOrd="0" parTransId="{7B723993-1F4F-44EC-A315-BFAAE2A27DDC}" sibTransId="{F87AF30E-8AA6-409F-9670-325DD20DFB7B}"/>
    <dgm:cxn modelId="{01041978-54A9-4013-9186-5707A8C5D146}" type="presOf" srcId="{2F96111F-A4C7-4BAF-9633-D97AA1D862F7}" destId="{F577BF84-9995-4BEB-BF84-7D12B079C367}" srcOrd="0" destOrd="0" presId="urn:microsoft.com/office/officeart/2005/8/layout/process1"/>
    <dgm:cxn modelId="{CD11AE31-A350-495C-AD6A-C4CFC23A37CC}" type="presParOf" srcId="{6D8AFDE3-DF77-4A57-879F-AAFE275BF95E}" destId="{F577BF84-9995-4BEB-BF84-7D12B079C367}" srcOrd="0" destOrd="0" presId="urn:microsoft.com/office/officeart/2005/8/layout/process1"/>
    <dgm:cxn modelId="{40DA7B60-F6F4-41EA-8D6A-A363D8A41AF4}" type="presParOf" srcId="{6D8AFDE3-DF77-4A57-879F-AAFE275BF95E}" destId="{DAE84DA2-65F5-4E39-8FF9-FB24E0BB4C41}" srcOrd="1" destOrd="0" presId="urn:microsoft.com/office/officeart/2005/8/layout/process1"/>
    <dgm:cxn modelId="{0D886751-2034-4DE9-8968-460CECE7B761}" type="presParOf" srcId="{DAE84DA2-65F5-4E39-8FF9-FB24E0BB4C41}" destId="{6CD652E1-402C-4993-850E-AA6EE261DBE3}" srcOrd="0" destOrd="0" presId="urn:microsoft.com/office/officeart/2005/8/layout/process1"/>
    <dgm:cxn modelId="{57A7CA82-3C50-4C07-A076-2A8C42208F28}" type="presParOf" srcId="{6D8AFDE3-DF77-4A57-879F-AAFE275BF95E}" destId="{F5FF66E5-2D21-46B7-ABF3-A5C72F60AF1C}" srcOrd="2" destOrd="0" presId="urn:microsoft.com/office/officeart/2005/8/layout/process1"/>
    <dgm:cxn modelId="{F6684934-9DC8-42DA-8281-1BD33D1D2A9F}" type="presParOf" srcId="{6D8AFDE3-DF77-4A57-879F-AAFE275BF95E}" destId="{07A8EE99-7BB6-4B22-805F-0D72FB3751C5}" srcOrd="3" destOrd="0" presId="urn:microsoft.com/office/officeart/2005/8/layout/process1"/>
    <dgm:cxn modelId="{9AA0F800-3BE9-498F-834F-63C4A4E9A14D}" type="presParOf" srcId="{07A8EE99-7BB6-4B22-805F-0D72FB3751C5}" destId="{5348D507-E471-4A8F-B03B-44504A8C305D}" srcOrd="0" destOrd="0" presId="urn:microsoft.com/office/officeart/2005/8/layout/process1"/>
    <dgm:cxn modelId="{22B9597C-891E-4EBB-9386-5E8AE118072A}" type="presParOf" srcId="{6D8AFDE3-DF77-4A57-879F-AAFE275BF95E}" destId="{E4E71499-3397-4BFD-9ACA-5222F98C51A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F890A-9BD1-47C9-8217-FA9952A77E79}">
      <dsp:nvSpPr>
        <dsp:cNvPr id="0" name=""/>
        <dsp:cNvSpPr/>
      </dsp:nvSpPr>
      <dsp:spPr>
        <a:xfrm rot="5400000">
          <a:off x="-175539" y="171488"/>
          <a:ext cx="1126024" cy="78821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Demanda</a:t>
          </a:r>
          <a:endParaRPr lang="en-US" sz="1000" kern="1200" dirty="0"/>
        </a:p>
      </dsp:txBody>
      <dsp:txXfrm rot="-5400000">
        <a:off x="-6635" y="396694"/>
        <a:ext cx="788217" cy="337807"/>
      </dsp:txXfrm>
    </dsp:sp>
    <dsp:sp modelId="{7BC32059-58C9-4CBA-855F-248A6B571337}">
      <dsp:nvSpPr>
        <dsp:cNvPr id="0" name=""/>
        <dsp:cNvSpPr/>
      </dsp:nvSpPr>
      <dsp:spPr>
        <a:xfrm rot="5400000">
          <a:off x="1997566" y="-1226673"/>
          <a:ext cx="731915" cy="31904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200" kern="1200" dirty="0" smtClean="0"/>
            <a:t>Necesidad biomateriales que igualen o superan los materiales a base de petróleo</a:t>
          </a:r>
          <a:endParaRPr lang="en-US" sz="1200" kern="1200" dirty="0"/>
        </a:p>
      </dsp:txBody>
      <dsp:txXfrm rot="-5400000">
        <a:off x="768308" y="38314"/>
        <a:ext cx="3154704" cy="660457"/>
      </dsp:txXfrm>
    </dsp:sp>
    <dsp:sp modelId="{1F7CCAD2-92D9-4E60-BDDF-608B5DE075F5}">
      <dsp:nvSpPr>
        <dsp:cNvPr id="0" name=""/>
        <dsp:cNvSpPr/>
      </dsp:nvSpPr>
      <dsp:spPr>
        <a:xfrm rot="5400000">
          <a:off x="-175539" y="1149090"/>
          <a:ext cx="1126024" cy="78821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Nuevos materiales</a:t>
          </a:r>
          <a:endParaRPr lang="en-US" sz="1000" kern="1200" dirty="0"/>
        </a:p>
      </dsp:txBody>
      <dsp:txXfrm rot="-5400000">
        <a:off x="-6635" y="1374296"/>
        <a:ext cx="788217" cy="337807"/>
      </dsp:txXfrm>
    </dsp:sp>
    <dsp:sp modelId="{8B2985B6-9919-454B-92D0-61415DA9908C}">
      <dsp:nvSpPr>
        <dsp:cNvPr id="0" name=""/>
        <dsp:cNvSpPr/>
      </dsp:nvSpPr>
      <dsp:spPr>
        <a:xfrm rot="5400000">
          <a:off x="1997566" y="-235799"/>
          <a:ext cx="731915" cy="31638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Productos </a:t>
          </a:r>
          <a:r>
            <a:rPr lang="es-ES" sz="1200" kern="1200" dirty="0" err="1" smtClean="0"/>
            <a:t>nanométricos</a:t>
          </a:r>
          <a:r>
            <a:rPr lang="es-ES" sz="1200" kern="1200" dirty="0" smtClean="0"/>
            <a:t> hechos de material celulósico: </a:t>
          </a:r>
          <a:r>
            <a:rPr lang="es-ES" sz="1200" kern="1200" dirty="0" err="1" smtClean="0"/>
            <a:t>nanofibras</a:t>
          </a:r>
          <a:r>
            <a:rPr lang="es-ES" sz="1200" kern="1200" dirty="0" smtClean="0"/>
            <a:t>, </a:t>
          </a:r>
          <a:r>
            <a:rPr lang="es-ES" sz="1200" kern="1200" dirty="0" err="1" smtClean="0"/>
            <a:t>microcristales</a:t>
          </a:r>
          <a:r>
            <a:rPr lang="es-ES" sz="1200" kern="1200" dirty="0" smtClean="0"/>
            <a:t>, filamentos, </a:t>
          </a:r>
          <a:r>
            <a:rPr lang="es-ES" sz="1200" kern="1200" dirty="0" err="1" smtClean="0"/>
            <a:t>nanofibras</a:t>
          </a:r>
          <a:r>
            <a:rPr lang="es-ES" sz="1200" kern="1200" dirty="0" smtClean="0"/>
            <a:t> y </a:t>
          </a:r>
          <a:r>
            <a:rPr lang="es-ES" sz="1200" kern="1200" dirty="0" err="1" smtClean="0"/>
            <a:t>nanocristales</a:t>
          </a:r>
          <a:endParaRPr lang="en-US" sz="1200" kern="1200" dirty="0"/>
        </a:p>
      </dsp:txBody>
      <dsp:txXfrm rot="-5400000">
        <a:off x="781581" y="1015915"/>
        <a:ext cx="3128158" cy="660457"/>
      </dsp:txXfrm>
    </dsp:sp>
    <dsp:sp modelId="{6CD48FE9-ED0C-445C-A81B-5953FFEB548F}">
      <dsp:nvSpPr>
        <dsp:cNvPr id="0" name=""/>
        <dsp:cNvSpPr/>
      </dsp:nvSpPr>
      <dsp:spPr>
        <a:xfrm rot="5400000">
          <a:off x="-175539" y="2126692"/>
          <a:ext cx="1126024" cy="78821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Materia prima renovable </a:t>
          </a:r>
          <a:endParaRPr lang="en-US" sz="1000" kern="1200" dirty="0"/>
        </a:p>
      </dsp:txBody>
      <dsp:txXfrm rot="-5400000">
        <a:off x="-6635" y="2351898"/>
        <a:ext cx="788217" cy="337807"/>
      </dsp:txXfrm>
    </dsp:sp>
    <dsp:sp modelId="{248632DA-9B27-4BCB-B42F-9C2A03D7B976}">
      <dsp:nvSpPr>
        <dsp:cNvPr id="0" name=""/>
        <dsp:cNvSpPr/>
      </dsp:nvSpPr>
      <dsp:spPr>
        <a:xfrm rot="5400000">
          <a:off x="1997374" y="741995"/>
          <a:ext cx="732300" cy="31638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200" kern="1200" dirty="0" smtClean="0"/>
            <a:t>Se extraen de distintas fuentes de celulosa de origen natural tales como pulpa de madera, algodón, algas y bacterias.</a:t>
          </a:r>
          <a:endParaRPr lang="en-US" sz="1200" kern="1200" dirty="0" smtClean="0"/>
        </a:p>
      </dsp:txBody>
      <dsp:txXfrm rot="-5400000">
        <a:off x="781581" y="1993536"/>
        <a:ext cx="3128139" cy="660804"/>
      </dsp:txXfrm>
    </dsp:sp>
    <dsp:sp modelId="{0BA9EDA5-F702-41A7-AFB8-9CE8C11A5946}">
      <dsp:nvSpPr>
        <dsp:cNvPr id="0" name=""/>
        <dsp:cNvSpPr/>
      </dsp:nvSpPr>
      <dsp:spPr>
        <a:xfrm rot="5400000">
          <a:off x="-175539" y="3104294"/>
          <a:ext cx="1126024" cy="78821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Interés industrial y científico</a:t>
          </a:r>
          <a:endParaRPr lang="en-US" sz="1000" kern="1200" dirty="0"/>
        </a:p>
      </dsp:txBody>
      <dsp:txXfrm rot="-5400000">
        <a:off x="-6635" y="3329500"/>
        <a:ext cx="788217" cy="337807"/>
      </dsp:txXfrm>
    </dsp:sp>
    <dsp:sp modelId="{B7172ECF-A933-481A-8E3E-81BD900BEF3C}">
      <dsp:nvSpPr>
        <dsp:cNvPr id="0" name=""/>
        <dsp:cNvSpPr/>
      </dsp:nvSpPr>
      <dsp:spPr>
        <a:xfrm rot="5400000">
          <a:off x="1997566" y="1719404"/>
          <a:ext cx="731915" cy="31638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200" kern="1200" dirty="0" smtClean="0"/>
            <a:t>Crecimiento exponencial de la literatura científica y patentes</a:t>
          </a:r>
          <a:endParaRPr lang="en-US" sz="1200" kern="1200" dirty="0" smtClean="0"/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US" sz="1600" kern="1200" dirty="0"/>
        </a:p>
      </dsp:txBody>
      <dsp:txXfrm rot="-5400000">
        <a:off x="781581" y="2971119"/>
        <a:ext cx="3128158" cy="6604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F66E5-2D21-46B7-ABF3-A5C72F60AF1C}">
      <dsp:nvSpPr>
        <dsp:cNvPr id="0" name=""/>
        <dsp:cNvSpPr/>
      </dsp:nvSpPr>
      <dsp:spPr>
        <a:xfrm>
          <a:off x="2227" y="0"/>
          <a:ext cx="1314388" cy="8013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s-AR" sz="1050" b="1" kern="1200" noProof="0" dirty="0" smtClean="0"/>
            <a:t>TRATAMIENTO MECÁNICO</a:t>
          </a:r>
        </a:p>
      </dsp:txBody>
      <dsp:txXfrm>
        <a:off x="25699" y="23472"/>
        <a:ext cx="1267444" cy="754436"/>
      </dsp:txXfrm>
    </dsp:sp>
    <dsp:sp modelId="{07A8EE99-7BB6-4B22-805F-0D72FB3751C5}">
      <dsp:nvSpPr>
        <dsp:cNvPr id="0" name=""/>
        <dsp:cNvSpPr/>
      </dsp:nvSpPr>
      <dsp:spPr>
        <a:xfrm>
          <a:off x="1425096" y="292794"/>
          <a:ext cx="224241" cy="2157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1425096" y="335952"/>
        <a:ext cx="159504" cy="129475"/>
      </dsp:txXfrm>
    </dsp:sp>
    <dsp:sp modelId="{E4E71499-3397-4BFD-9ACA-5222F98C51A6}">
      <dsp:nvSpPr>
        <dsp:cNvPr id="0" name=""/>
        <dsp:cNvSpPr/>
      </dsp:nvSpPr>
      <dsp:spPr>
        <a:xfrm>
          <a:off x="1744967" y="0"/>
          <a:ext cx="1941314" cy="80138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Rendimiento: &gt; 90%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L &gt; 10 </a:t>
          </a:r>
          <a:r>
            <a:rPr lang="es-AR" sz="1100" kern="12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kern="1200" noProof="0" dirty="0" smtClean="0">
              <a:solidFill>
                <a:schemeClr val="tx1"/>
              </a:solidFill>
            </a:rPr>
            <a:t>m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D 2 – 50 </a:t>
          </a:r>
          <a:r>
            <a:rPr lang="es-AR" sz="1100" kern="1200" noProof="0" dirty="0" err="1" smtClean="0">
              <a:solidFill>
                <a:schemeClr val="tx1"/>
              </a:solidFill>
            </a:rPr>
            <a:t>nm</a:t>
          </a:r>
          <a:endParaRPr lang="es-AR" sz="1100" kern="1200" noProof="0" dirty="0">
            <a:solidFill>
              <a:schemeClr val="tx1"/>
            </a:solidFill>
          </a:endParaRPr>
        </a:p>
      </dsp:txBody>
      <dsp:txXfrm>
        <a:off x="1768439" y="23472"/>
        <a:ext cx="1894370" cy="7544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92EA6-E8C0-4575-8C0A-8BB7A648CD61}">
      <dsp:nvSpPr>
        <dsp:cNvPr id="0" name=""/>
        <dsp:cNvSpPr/>
      </dsp:nvSpPr>
      <dsp:spPr>
        <a:xfrm>
          <a:off x="5517" y="0"/>
          <a:ext cx="1006535" cy="720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1" kern="1200" dirty="0" smtClean="0"/>
            <a:t>MOLIENDA</a:t>
          </a:r>
          <a:endParaRPr lang="en-US" sz="3100" b="1" kern="1200" dirty="0"/>
        </a:p>
      </dsp:txBody>
      <dsp:txXfrm>
        <a:off x="26607" y="21090"/>
        <a:ext cx="964355" cy="677900"/>
      </dsp:txXfrm>
    </dsp:sp>
    <dsp:sp modelId="{890E166B-3892-46AA-AD41-F686E5B30980}">
      <dsp:nvSpPr>
        <dsp:cNvPr id="0" name=""/>
        <dsp:cNvSpPr/>
      </dsp:nvSpPr>
      <dsp:spPr>
        <a:xfrm>
          <a:off x="1059012" y="278112"/>
          <a:ext cx="93025" cy="1638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059012" y="310883"/>
        <a:ext cx="65118" cy="98313"/>
      </dsp:txXfrm>
    </dsp:sp>
    <dsp:sp modelId="{F577BF84-9995-4BEB-BF84-7D12B079C367}">
      <dsp:nvSpPr>
        <dsp:cNvPr id="0" name=""/>
        <dsp:cNvSpPr/>
      </dsp:nvSpPr>
      <dsp:spPr>
        <a:xfrm>
          <a:off x="1201663" y="0"/>
          <a:ext cx="1110764" cy="720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TRAMIENTO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QUIMICO</a:t>
          </a:r>
        </a:p>
      </dsp:txBody>
      <dsp:txXfrm>
        <a:off x="1222753" y="21090"/>
        <a:ext cx="1068584" cy="677900"/>
      </dsp:txXfrm>
    </dsp:sp>
    <dsp:sp modelId="{DAE84DA2-65F5-4E39-8FF9-FB24E0BB4C41}">
      <dsp:nvSpPr>
        <dsp:cNvPr id="0" name=""/>
        <dsp:cNvSpPr/>
      </dsp:nvSpPr>
      <dsp:spPr>
        <a:xfrm>
          <a:off x="2332603" y="300182"/>
          <a:ext cx="125761" cy="1264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2332603" y="325467"/>
        <a:ext cx="88033" cy="75855"/>
      </dsp:txXfrm>
    </dsp:sp>
    <dsp:sp modelId="{96556E8E-D552-4C4A-88DE-D4BF11DC59F9}">
      <dsp:nvSpPr>
        <dsp:cNvPr id="0" name=""/>
        <dsp:cNvSpPr/>
      </dsp:nvSpPr>
      <dsp:spPr>
        <a:xfrm>
          <a:off x="2504079" y="0"/>
          <a:ext cx="956463" cy="720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dirty="0" smtClean="0"/>
            <a:t>LAVADO </a:t>
          </a:r>
          <a:endParaRPr lang="en-US" sz="1100" b="1" kern="1200" dirty="0"/>
        </a:p>
      </dsp:txBody>
      <dsp:txXfrm>
        <a:off x="2525169" y="21090"/>
        <a:ext cx="914283" cy="677900"/>
      </dsp:txXfrm>
    </dsp:sp>
    <dsp:sp modelId="{05F73A7F-5F0E-4D41-B512-A5724DC3ED59}">
      <dsp:nvSpPr>
        <dsp:cNvPr id="0" name=""/>
        <dsp:cNvSpPr/>
      </dsp:nvSpPr>
      <dsp:spPr>
        <a:xfrm>
          <a:off x="3501289" y="279267"/>
          <a:ext cx="195365" cy="1615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501289" y="311576"/>
        <a:ext cx="146902" cy="96926"/>
      </dsp:txXfrm>
    </dsp:sp>
    <dsp:sp modelId="{E4E71499-3397-4BFD-9ACA-5222F98C51A6}">
      <dsp:nvSpPr>
        <dsp:cNvPr id="0" name=""/>
        <dsp:cNvSpPr/>
      </dsp:nvSpPr>
      <dsp:spPr>
        <a:xfrm>
          <a:off x="3829156" y="0"/>
          <a:ext cx="1750156" cy="72008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H</a:t>
          </a:r>
          <a:r>
            <a:rPr lang="es-AR" sz="1100" kern="1200" baseline="-25000" noProof="0" dirty="0" smtClean="0">
              <a:solidFill>
                <a:schemeClr val="tx1"/>
              </a:solidFill>
            </a:rPr>
            <a:t>2</a:t>
          </a:r>
          <a:r>
            <a:rPr lang="es-AR" sz="1100" kern="1200" noProof="0" dirty="0" smtClean="0">
              <a:solidFill>
                <a:schemeClr val="tx1"/>
              </a:solidFill>
            </a:rPr>
            <a:t>SO</a:t>
          </a:r>
          <a:r>
            <a:rPr lang="es-AR" sz="1100" kern="1200" baseline="-25000" noProof="0" dirty="0" smtClean="0">
              <a:solidFill>
                <a:schemeClr val="tx1"/>
              </a:solidFill>
            </a:rPr>
            <a:t>4</a:t>
          </a:r>
          <a:r>
            <a:rPr lang="es-AR" sz="1100" kern="1200" noProof="0" dirty="0" smtClean="0">
              <a:solidFill>
                <a:schemeClr val="tx1"/>
              </a:solidFill>
            </a:rPr>
            <a:t>: 40 - 60%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Rendimiento: 20 - 45%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D: 5 – 70 </a:t>
          </a:r>
          <a:r>
            <a:rPr lang="es-AR" sz="1100" kern="1200" noProof="0" dirty="0" err="1" smtClean="0">
              <a:solidFill>
                <a:schemeClr val="tx1"/>
              </a:solidFill>
            </a:rPr>
            <a:t>nm</a:t>
          </a:r>
          <a:r>
            <a:rPr lang="es-AR" sz="1100" kern="1200" noProof="0" dirty="0" smtClean="0">
              <a:solidFill>
                <a:schemeClr val="tx1"/>
              </a:solidFill>
            </a:rPr>
            <a:t> 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L: 100 – 250 </a:t>
          </a:r>
          <a:r>
            <a:rPr lang="es-AR" sz="1100" kern="1200" noProof="0" dirty="0" err="1" smtClean="0">
              <a:solidFill>
                <a:schemeClr val="tx1"/>
              </a:solidFill>
            </a:rPr>
            <a:t>nm</a:t>
          </a:r>
          <a:endParaRPr lang="es-AR" sz="1100" kern="1200" noProof="0" dirty="0">
            <a:solidFill>
              <a:schemeClr val="tx1"/>
            </a:solidFill>
          </a:endParaRPr>
        </a:p>
      </dsp:txBody>
      <dsp:txXfrm>
        <a:off x="3850246" y="21090"/>
        <a:ext cx="1707976" cy="6779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7BF84-9995-4BEB-BF84-7D12B079C367}">
      <dsp:nvSpPr>
        <dsp:cNvPr id="0" name=""/>
        <dsp:cNvSpPr/>
      </dsp:nvSpPr>
      <dsp:spPr>
        <a:xfrm>
          <a:off x="5994" y="118358"/>
          <a:ext cx="1296003" cy="638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TRAMIENTO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ENZIMÁTICO</a:t>
          </a:r>
          <a:endParaRPr lang="es-AR" sz="1100" b="1" kern="1200" noProof="0" dirty="0"/>
        </a:p>
      </dsp:txBody>
      <dsp:txXfrm>
        <a:off x="24692" y="137056"/>
        <a:ext cx="1258607" cy="600992"/>
      </dsp:txXfrm>
    </dsp:sp>
    <dsp:sp modelId="{DAE84DA2-65F5-4E39-8FF9-FB24E0BB4C41}">
      <dsp:nvSpPr>
        <dsp:cNvPr id="0" name=""/>
        <dsp:cNvSpPr/>
      </dsp:nvSpPr>
      <dsp:spPr>
        <a:xfrm>
          <a:off x="1408292" y="305747"/>
          <a:ext cx="225343" cy="2636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1408292" y="358469"/>
        <a:ext cx="157740" cy="158165"/>
      </dsp:txXfrm>
    </dsp:sp>
    <dsp:sp modelId="{F5FF66E5-2D21-46B7-ABF3-A5C72F60AF1C}">
      <dsp:nvSpPr>
        <dsp:cNvPr id="0" name=""/>
        <dsp:cNvSpPr/>
      </dsp:nvSpPr>
      <dsp:spPr>
        <a:xfrm>
          <a:off x="1727175" y="118358"/>
          <a:ext cx="1399470" cy="638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TRATAMIENTO MECÁNICO</a:t>
          </a:r>
        </a:p>
      </dsp:txBody>
      <dsp:txXfrm>
        <a:off x="1745873" y="137056"/>
        <a:ext cx="1362074" cy="600992"/>
      </dsp:txXfrm>
    </dsp:sp>
    <dsp:sp modelId="{07A8EE99-7BB6-4B22-805F-0D72FB3751C5}">
      <dsp:nvSpPr>
        <dsp:cNvPr id="0" name=""/>
        <dsp:cNvSpPr/>
      </dsp:nvSpPr>
      <dsp:spPr>
        <a:xfrm>
          <a:off x="3232939" y="305747"/>
          <a:ext cx="225343" cy="2636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3232939" y="358469"/>
        <a:ext cx="157740" cy="158165"/>
      </dsp:txXfrm>
    </dsp:sp>
    <dsp:sp modelId="{E4E71499-3397-4BFD-9ACA-5222F98C51A6}">
      <dsp:nvSpPr>
        <dsp:cNvPr id="0" name=""/>
        <dsp:cNvSpPr/>
      </dsp:nvSpPr>
      <dsp:spPr>
        <a:xfrm>
          <a:off x="3551822" y="118358"/>
          <a:ext cx="1986798" cy="638388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Rendimiento: &gt; 90%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L &gt; 2 </a:t>
          </a:r>
          <a:r>
            <a:rPr lang="es-AR" sz="1100" kern="12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kern="1200" noProof="0" dirty="0" smtClean="0">
              <a:solidFill>
                <a:schemeClr val="tx1"/>
              </a:solidFill>
            </a:rPr>
            <a:t>m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D 17 – 30 </a:t>
          </a:r>
          <a:r>
            <a:rPr lang="es-AR" sz="1100" kern="1200" noProof="0" dirty="0" err="1" smtClean="0">
              <a:solidFill>
                <a:schemeClr val="tx1"/>
              </a:solidFill>
            </a:rPr>
            <a:t>nm</a:t>
          </a:r>
          <a:endParaRPr lang="es-AR" sz="1100" kern="1200" noProof="0" dirty="0">
            <a:solidFill>
              <a:schemeClr val="tx1"/>
            </a:solidFill>
          </a:endParaRPr>
        </a:p>
      </dsp:txBody>
      <dsp:txXfrm>
        <a:off x="3570520" y="137056"/>
        <a:ext cx="1949402" cy="6009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7BF84-9995-4BEB-BF84-7D12B079C367}">
      <dsp:nvSpPr>
        <dsp:cNvPr id="0" name=""/>
        <dsp:cNvSpPr/>
      </dsp:nvSpPr>
      <dsp:spPr>
        <a:xfrm>
          <a:off x="3379" y="172138"/>
          <a:ext cx="1360319" cy="62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TRAMIENTO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QUÍMICO </a:t>
          </a:r>
        </a:p>
      </dsp:txBody>
      <dsp:txXfrm>
        <a:off x="21768" y="190527"/>
        <a:ext cx="1323541" cy="591052"/>
      </dsp:txXfrm>
    </dsp:sp>
    <dsp:sp modelId="{DAE84DA2-65F5-4E39-8FF9-FB24E0BB4C41}">
      <dsp:nvSpPr>
        <dsp:cNvPr id="0" name=""/>
        <dsp:cNvSpPr/>
      </dsp:nvSpPr>
      <dsp:spPr>
        <a:xfrm>
          <a:off x="1468234" y="356429"/>
          <a:ext cx="221616" cy="2592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1468234" y="408279"/>
        <a:ext cx="155131" cy="155549"/>
      </dsp:txXfrm>
    </dsp:sp>
    <dsp:sp modelId="{F5FF66E5-2D21-46B7-ABF3-A5C72F60AF1C}">
      <dsp:nvSpPr>
        <dsp:cNvPr id="0" name=""/>
        <dsp:cNvSpPr/>
      </dsp:nvSpPr>
      <dsp:spPr>
        <a:xfrm>
          <a:off x="1781843" y="172138"/>
          <a:ext cx="1387310" cy="62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noProof="0" dirty="0" smtClean="0"/>
            <a:t>TRATAMIENTO MECÁNICO</a:t>
          </a:r>
        </a:p>
      </dsp:txBody>
      <dsp:txXfrm>
        <a:off x="1800232" y="190527"/>
        <a:ext cx="1350532" cy="591052"/>
      </dsp:txXfrm>
    </dsp:sp>
    <dsp:sp modelId="{07A8EE99-7BB6-4B22-805F-0D72FB3751C5}">
      <dsp:nvSpPr>
        <dsp:cNvPr id="0" name=""/>
        <dsp:cNvSpPr/>
      </dsp:nvSpPr>
      <dsp:spPr>
        <a:xfrm>
          <a:off x="3273689" y="356429"/>
          <a:ext cx="221616" cy="2592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kern="1200" noProof="0"/>
        </a:p>
      </dsp:txBody>
      <dsp:txXfrm>
        <a:off x="3273689" y="408279"/>
        <a:ext cx="155131" cy="155549"/>
      </dsp:txXfrm>
    </dsp:sp>
    <dsp:sp modelId="{E4E71499-3397-4BFD-9ACA-5222F98C51A6}">
      <dsp:nvSpPr>
        <dsp:cNvPr id="0" name=""/>
        <dsp:cNvSpPr/>
      </dsp:nvSpPr>
      <dsp:spPr>
        <a:xfrm>
          <a:off x="3587298" y="172138"/>
          <a:ext cx="1953938" cy="62783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Rendimiento: 90-100%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L &gt; 2.2 </a:t>
          </a:r>
          <a:r>
            <a:rPr lang="es-AR" sz="1100" kern="1200" noProof="0" dirty="0" smtClean="0">
              <a:solidFill>
                <a:schemeClr val="tx1"/>
              </a:solidFill>
              <a:latin typeface="Symbol" pitchFamily="18" charset="2"/>
            </a:rPr>
            <a:t>m</a:t>
          </a:r>
          <a:r>
            <a:rPr lang="es-AR" sz="1100" kern="1200" noProof="0" dirty="0" smtClean="0">
              <a:solidFill>
                <a:schemeClr val="tx1"/>
              </a:solidFill>
            </a:rPr>
            <a:t>m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kern="1200" noProof="0" dirty="0" smtClean="0">
              <a:solidFill>
                <a:schemeClr val="tx1"/>
              </a:solidFill>
            </a:rPr>
            <a:t>D 2 – 5 </a:t>
          </a:r>
          <a:r>
            <a:rPr lang="es-AR" sz="1100" kern="1200" noProof="0" dirty="0" err="1" smtClean="0">
              <a:solidFill>
                <a:schemeClr val="tx1"/>
              </a:solidFill>
            </a:rPr>
            <a:t>nm</a:t>
          </a:r>
          <a:endParaRPr lang="es-AR" sz="1100" kern="1200" noProof="0" dirty="0">
            <a:solidFill>
              <a:schemeClr val="tx1"/>
            </a:solidFill>
          </a:endParaRPr>
        </a:p>
      </dsp:txBody>
      <dsp:txXfrm>
        <a:off x="3605687" y="190527"/>
        <a:ext cx="1917160" cy="591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E0165-548E-481E-9E0C-700FFE23EBDC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21BCD-6CD2-4E41-BB55-73938F30F3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1BCD-6CD2-4E41-BB55-73938F30F3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2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1BCD-6CD2-4E41-BB55-73938F30F3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1BCD-6CD2-4E41-BB55-73938F30F3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14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F610A52-519C-4338-9434-78BC696057DE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337B169-6775-4187-AC46-FD9CC5421D1C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9.png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31740" y="1851670"/>
            <a:ext cx="6696744" cy="1094545"/>
          </a:xfrm>
          <a:solidFill>
            <a:schemeClr val="tx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 anchorCtr="1">
            <a:normAutofit/>
          </a:bodyPr>
          <a:lstStyle/>
          <a:p>
            <a:pPr algn="ctr"/>
            <a:r>
              <a:rPr lang="es-AR" sz="2400" b="1" dirty="0" smtClean="0">
                <a:solidFill>
                  <a:schemeClr val="bg1"/>
                </a:solidFill>
              </a:rPr>
              <a:t>NANOFIBRAS DE CELULOSA</a:t>
            </a:r>
            <a:br>
              <a:rPr lang="es-AR" sz="2400" b="1" dirty="0" smtClean="0">
                <a:solidFill>
                  <a:schemeClr val="bg1"/>
                </a:solidFill>
              </a:rPr>
            </a:br>
            <a:r>
              <a:rPr lang="es-AR" sz="2400" b="1" dirty="0" smtClean="0">
                <a:solidFill>
                  <a:schemeClr val="bg1"/>
                </a:solidFill>
              </a:rPr>
              <a:t>Obtención </a:t>
            </a:r>
            <a:r>
              <a:rPr lang="es-AR" sz="2400" b="1" dirty="0">
                <a:solidFill>
                  <a:schemeClr val="bg1"/>
                </a:solidFill>
              </a:rPr>
              <a:t>y aplicaciones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10 Subtítulo"/>
          <p:cNvSpPr txBox="1">
            <a:spLocks/>
          </p:cNvSpPr>
          <p:nvPr/>
        </p:nvSpPr>
        <p:spPr>
          <a:xfrm>
            <a:off x="2534666" y="3291830"/>
            <a:ext cx="6285806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s-AR" sz="1600" b="1" dirty="0" smtClean="0">
                <a:solidFill>
                  <a:schemeClr val="tx1"/>
                </a:solidFill>
              </a:rPr>
              <a:t>María Evangelina Vallejos</a:t>
            </a:r>
          </a:p>
          <a:p>
            <a:pPr algn="r">
              <a:spcBef>
                <a:spcPts val="600"/>
              </a:spcBef>
            </a:pPr>
            <a:r>
              <a:rPr lang="es-AR" sz="1600" dirty="0" smtClean="0">
                <a:solidFill>
                  <a:schemeClr val="tx1"/>
                </a:solidFill>
              </a:rPr>
              <a:t>Dra., </a:t>
            </a:r>
            <a:r>
              <a:rPr lang="es-AR" sz="1600" dirty="0" err="1" smtClean="0">
                <a:solidFill>
                  <a:schemeClr val="tx1"/>
                </a:solidFill>
              </a:rPr>
              <a:t>MSc</a:t>
            </a:r>
            <a:r>
              <a:rPr lang="es-AR" sz="1600" dirty="0" smtClean="0">
                <a:solidFill>
                  <a:schemeClr val="tx1"/>
                </a:solidFill>
              </a:rPr>
              <a:t>, Ing. </a:t>
            </a:r>
            <a:r>
              <a:rPr lang="es-AR" sz="1600" dirty="0" err="1" smtClean="0">
                <a:solidFill>
                  <a:schemeClr val="tx1"/>
                </a:solidFill>
              </a:rPr>
              <a:t>Qca</a:t>
            </a:r>
            <a:r>
              <a:rPr lang="es-AR" sz="1600" dirty="0" smtClean="0">
                <a:solidFill>
                  <a:schemeClr val="tx1"/>
                </a:solidFill>
              </a:rPr>
              <a:t>. – Investigadora Adjunta</a:t>
            </a:r>
          </a:p>
          <a:p>
            <a:pPr algn="r">
              <a:spcBef>
                <a:spcPts val="600"/>
              </a:spcBef>
            </a:pPr>
            <a:r>
              <a:rPr lang="es-AR" sz="1600" dirty="0" smtClean="0">
                <a:solidFill>
                  <a:schemeClr val="tx1"/>
                </a:solidFill>
              </a:rPr>
              <a:t>Programa de Celulosa y Papel (PROCYP)</a:t>
            </a:r>
          </a:p>
          <a:p>
            <a:pPr algn="r">
              <a:spcBef>
                <a:spcPts val="600"/>
              </a:spcBef>
            </a:pPr>
            <a:r>
              <a:rPr lang="es-AR" sz="1600" dirty="0" smtClean="0">
                <a:solidFill>
                  <a:schemeClr val="tx1"/>
                </a:solidFill>
              </a:rPr>
              <a:t>Instituto de Materiales de Misiones (IMAM) CONICET-</a:t>
            </a:r>
            <a:r>
              <a:rPr lang="es-AR" sz="1600" dirty="0" err="1" smtClean="0">
                <a:solidFill>
                  <a:schemeClr val="tx1"/>
                </a:solidFill>
              </a:rPr>
              <a:t>UNaM</a:t>
            </a:r>
            <a:endParaRPr lang="es-AR" dirty="0" smtClean="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6200"/>
            <a:ext cx="3443872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4"/>
          <a:stretch/>
        </p:blipFill>
        <p:spPr bwMode="auto">
          <a:xfrm>
            <a:off x="0" y="5358"/>
            <a:ext cx="5069333" cy="14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5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659" y="112358"/>
            <a:ext cx="8208912" cy="579711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Nanotecnología y los productos forestales  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707654"/>
            <a:ext cx="7776864" cy="1080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sz="1600" b="1" dirty="0" smtClean="0"/>
              <a:t>Productos forestales. </a:t>
            </a:r>
            <a:r>
              <a:rPr lang="es-AR" sz="1600" dirty="0" smtClean="0"/>
              <a:t>La </a:t>
            </a:r>
            <a:r>
              <a:rPr lang="es-AR" sz="1600" dirty="0"/>
              <a:t>nanotecnología permitirá </a:t>
            </a:r>
            <a:r>
              <a:rPr lang="es-AR" sz="1600" dirty="0" smtClean="0"/>
              <a:t>aprovechar </a:t>
            </a:r>
            <a:r>
              <a:rPr lang="es-AR" sz="1600" dirty="0"/>
              <a:t>el </a:t>
            </a:r>
            <a:r>
              <a:rPr lang="es-AR" sz="1600" dirty="0" smtClean="0"/>
              <a:t>gran potencial </a:t>
            </a:r>
            <a:r>
              <a:rPr lang="es-AR" sz="1600" dirty="0"/>
              <a:t>que poseen los árboles como una plataforma de </a:t>
            </a:r>
            <a:r>
              <a:rPr lang="es-AR" sz="1600" dirty="0" err="1" smtClean="0"/>
              <a:t>bio</a:t>
            </a:r>
            <a:r>
              <a:rPr lang="es-AR" sz="1600" dirty="0" smtClean="0"/>
              <a:t>-materiales. </a:t>
            </a:r>
          </a:p>
          <a:p>
            <a:pPr lvl="1"/>
            <a:r>
              <a:rPr lang="es-AR" sz="1400" dirty="0" smtClean="0">
                <a:solidFill>
                  <a:srgbClr val="0000CC"/>
                </a:solidFill>
              </a:rPr>
              <a:t>El </a:t>
            </a:r>
            <a:r>
              <a:rPr lang="es-AR" sz="1400" dirty="0">
                <a:solidFill>
                  <a:srgbClr val="0000CC"/>
                </a:solidFill>
              </a:rPr>
              <a:t>potencial de los materiales lignocelulósicos a escala manométrica está prácticamente sin explotar. </a:t>
            </a:r>
            <a:endParaRPr lang="en-US" sz="1400" dirty="0">
              <a:solidFill>
                <a:srgbClr val="0000CC"/>
              </a:solidFill>
            </a:endParaRPr>
          </a:p>
          <a:p>
            <a:endParaRPr lang="en-US" sz="1600" dirty="0"/>
          </a:p>
        </p:txBody>
      </p:sp>
      <p:sp>
        <p:nvSpPr>
          <p:cNvPr id="4" name="3 Rectángulo"/>
          <p:cNvSpPr/>
          <p:nvPr/>
        </p:nvSpPr>
        <p:spPr>
          <a:xfrm>
            <a:off x="611560" y="915566"/>
            <a:ext cx="777686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4E67C8"/>
              </a:buClr>
              <a:buSzPct val="70000"/>
              <a:buFont typeface="Wingdings"/>
              <a:buChar char=""/>
            </a:pPr>
            <a:r>
              <a:rPr lang="es-AR" sz="1600" b="1" dirty="0">
                <a:solidFill>
                  <a:prstClr val="black"/>
                </a:solidFill>
              </a:rPr>
              <a:t>Nanotecnología. </a:t>
            </a:r>
            <a:r>
              <a:rPr lang="es-AR" sz="1600" dirty="0">
                <a:solidFill>
                  <a:prstClr val="black"/>
                </a:solidFill>
              </a:rPr>
              <a:t>Área emergente de la ciencia y la tecnología que está generando una revolución en el </a:t>
            </a:r>
            <a:r>
              <a:rPr lang="es-AR" sz="1600" dirty="0" smtClean="0">
                <a:solidFill>
                  <a:prstClr val="black"/>
                </a:solidFill>
              </a:rPr>
              <a:t>área de los materiales</a:t>
            </a:r>
            <a:r>
              <a:rPr lang="es-AR" sz="1600" dirty="0"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45296" y="3003798"/>
            <a:ext cx="7743128" cy="15450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4E67C8"/>
              </a:buClr>
              <a:buSzPct val="70000"/>
              <a:buFont typeface="Wingdings"/>
              <a:buChar char=""/>
            </a:pPr>
            <a:r>
              <a:rPr lang="es-AR" sz="1600" b="1" dirty="0">
                <a:solidFill>
                  <a:prstClr val="black"/>
                </a:solidFill>
              </a:rPr>
              <a:t>Fortalezas de la industria </a:t>
            </a:r>
            <a:r>
              <a:rPr lang="es-AR" sz="1600" b="1" dirty="0" smtClean="0">
                <a:solidFill>
                  <a:prstClr val="black"/>
                </a:solidFill>
              </a:rPr>
              <a:t>celulósico/papelera</a:t>
            </a:r>
            <a:r>
              <a:rPr lang="es-AR" sz="1600" dirty="0">
                <a:solidFill>
                  <a:prstClr val="black"/>
                </a:solidFill>
              </a:rPr>
              <a:t>: </a:t>
            </a:r>
          </a:p>
          <a:p>
            <a:pPr marL="708660" lvl="1" indent="-342900">
              <a:spcBef>
                <a:spcPct val="20000"/>
              </a:spcBef>
              <a:buClr>
                <a:srgbClr val="4E67C8"/>
              </a:buClr>
              <a:buSzPct val="80000"/>
              <a:buFont typeface="+mj-lt"/>
              <a:buAutoNum type="arabicParenR"/>
            </a:pPr>
            <a:r>
              <a:rPr lang="es-AR" sz="1400" dirty="0">
                <a:solidFill>
                  <a:schemeClr val="tx1"/>
                </a:solidFill>
              </a:rPr>
              <a:t>M</a:t>
            </a:r>
            <a:r>
              <a:rPr lang="es-AR" sz="1400" dirty="0" smtClean="0">
                <a:solidFill>
                  <a:schemeClr val="tx1"/>
                </a:solidFill>
              </a:rPr>
              <a:t>aneja </a:t>
            </a:r>
            <a:r>
              <a:rPr lang="es-AR" sz="1400" dirty="0">
                <a:solidFill>
                  <a:schemeClr val="tx1"/>
                </a:solidFill>
              </a:rPr>
              <a:t>una materia prima abundante, renovable y </a:t>
            </a:r>
            <a:r>
              <a:rPr lang="es-AR" sz="1400" dirty="0" smtClean="0">
                <a:solidFill>
                  <a:schemeClr val="tx1"/>
                </a:solidFill>
              </a:rPr>
              <a:t>sostenible.</a:t>
            </a:r>
            <a:endParaRPr lang="es-AR" sz="1400" dirty="0">
              <a:solidFill>
                <a:schemeClr val="tx1"/>
              </a:solidFill>
            </a:endParaRPr>
          </a:p>
          <a:p>
            <a:pPr marL="708660" lvl="1" indent="-342900">
              <a:spcBef>
                <a:spcPct val="20000"/>
              </a:spcBef>
              <a:buClr>
                <a:srgbClr val="4E67C8"/>
              </a:buClr>
              <a:buSzPct val="80000"/>
              <a:buFont typeface="+mj-lt"/>
              <a:buAutoNum type="arabicParenR"/>
            </a:pPr>
            <a:r>
              <a:rPr lang="es-AR" sz="1400" dirty="0" smtClean="0">
                <a:solidFill>
                  <a:schemeClr val="tx1"/>
                </a:solidFill>
              </a:rPr>
              <a:t>Posee una </a:t>
            </a:r>
            <a:r>
              <a:rPr lang="es-AR" sz="1400" dirty="0">
                <a:solidFill>
                  <a:schemeClr val="tx1"/>
                </a:solidFill>
              </a:rPr>
              <a:t>infraestructura que puede procesar estos recursos para producir en una amplia variedad de productos de </a:t>
            </a:r>
            <a:r>
              <a:rPr lang="es-AR" sz="1400" dirty="0" smtClean="0">
                <a:solidFill>
                  <a:schemeClr val="tx1"/>
                </a:solidFill>
              </a:rPr>
              <a:t>consumo.</a:t>
            </a:r>
            <a:endParaRPr lang="es-AR" sz="1400" dirty="0">
              <a:solidFill>
                <a:schemeClr val="tx1"/>
              </a:solidFill>
            </a:endParaRPr>
          </a:p>
          <a:p>
            <a:pPr marL="708660" lvl="1" indent="-342900">
              <a:spcBef>
                <a:spcPct val="20000"/>
              </a:spcBef>
              <a:buClr>
                <a:srgbClr val="4E67C8"/>
              </a:buClr>
              <a:buSzPct val="80000"/>
              <a:buFont typeface="+mj-lt"/>
              <a:buAutoNum type="arabicParenR"/>
            </a:pPr>
            <a:r>
              <a:rPr lang="es-AR" sz="1400" dirty="0" smtClean="0">
                <a:solidFill>
                  <a:schemeClr val="tx1"/>
                </a:solidFill>
              </a:rPr>
              <a:t>Está </a:t>
            </a:r>
            <a:r>
              <a:rPr lang="es-AR" sz="1400" dirty="0">
                <a:solidFill>
                  <a:schemeClr val="tx1"/>
                </a:solidFill>
              </a:rPr>
              <a:t>en una posición </a:t>
            </a:r>
            <a:r>
              <a:rPr lang="es-AR" sz="1400" dirty="0" smtClean="0">
                <a:solidFill>
                  <a:schemeClr val="tx1"/>
                </a:solidFill>
              </a:rPr>
              <a:t>privilegiada para </a:t>
            </a:r>
            <a:r>
              <a:rPr lang="es-AR" sz="1400" dirty="0">
                <a:solidFill>
                  <a:schemeClr val="tx1"/>
                </a:solidFill>
              </a:rPr>
              <a:t>entrar en nuevos mercados de crecimiento centradas </a:t>
            </a:r>
            <a:r>
              <a:rPr lang="es-AR" sz="1400" dirty="0" smtClean="0">
                <a:solidFill>
                  <a:schemeClr val="tx1"/>
                </a:solidFill>
              </a:rPr>
              <a:t>en </a:t>
            </a:r>
            <a:r>
              <a:rPr lang="es-AR" sz="1400" dirty="0" err="1" smtClean="0">
                <a:solidFill>
                  <a:schemeClr val="tx1"/>
                </a:solidFill>
              </a:rPr>
              <a:t>bio</a:t>
            </a:r>
            <a:r>
              <a:rPr lang="es-AR" sz="1400" dirty="0" smtClean="0">
                <a:solidFill>
                  <a:schemeClr val="tx1"/>
                </a:solidFill>
              </a:rPr>
              <a:t>-productos.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0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05252" y="127597"/>
            <a:ext cx="8496576" cy="4335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dirty="0" smtClean="0"/>
              <a:t>materiales celulósicos – </a:t>
            </a:r>
            <a:r>
              <a:rPr lang="es-AR" sz="2000" i="1" cap="none" dirty="0" smtClean="0"/>
              <a:t>Aplicación</a:t>
            </a:r>
            <a:r>
              <a:rPr lang="es-AR" sz="2000" dirty="0" smtClean="0"/>
              <a:t> </a:t>
            </a:r>
            <a:r>
              <a:rPr lang="es-AR" sz="2000" i="1" cap="none" dirty="0" smtClean="0"/>
              <a:t>convencional </a:t>
            </a:r>
            <a:endParaRPr lang="en-US" sz="2000" i="1" cap="non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00" y="915568"/>
            <a:ext cx="4126508" cy="124592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4 Marcador de texto"/>
          <p:cNvSpPr txBox="1">
            <a:spLocks/>
          </p:cNvSpPr>
          <p:nvPr/>
        </p:nvSpPr>
        <p:spPr>
          <a:xfrm>
            <a:off x="176801" y="2643758"/>
            <a:ext cx="4126507" cy="22322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dirty="0" smtClean="0">
                <a:solidFill>
                  <a:schemeClr val="tx1"/>
                </a:solidFill>
              </a:rPr>
              <a:t>Macro y micro-estructura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2" y="3075806"/>
            <a:ext cx="1894748" cy="108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267744" y="3075806"/>
            <a:ext cx="1047358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s-AR" sz="1200" dirty="0">
                <a:solidFill>
                  <a:schemeClr val="bg1"/>
                </a:solidFill>
              </a:rPr>
              <a:t>Pulpa celulósica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178544" y="3204583"/>
            <a:ext cx="105275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1200" dirty="0" smtClean="0">
                <a:solidFill>
                  <a:schemeClr val="bg1"/>
                </a:solidFill>
              </a:rPr>
              <a:t>Papeles y cartones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267744" y="3736641"/>
            <a:ext cx="1167453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s-AR" sz="1200" dirty="0">
                <a:solidFill>
                  <a:schemeClr val="bg1"/>
                </a:solidFill>
              </a:rPr>
              <a:t>Pulpa </a:t>
            </a:r>
            <a:r>
              <a:rPr lang="es-AR" sz="1200" dirty="0" smtClean="0">
                <a:solidFill>
                  <a:schemeClr val="bg1"/>
                </a:solidFill>
              </a:rPr>
              <a:t>de disolución</a:t>
            </a:r>
            <a:endParaRPr lang="es-AR" sz="1200" dirty="0">
              <a:solidFill>
                <a:schemeClr val="bg1"/>
              </a:solidFill>
            </a:endParaRPr>
          </a:p>
        </p:txBody>
      </p:sp>
      <p:sp>
        <p:nvSpPr>
          <p:cNvPr id="20" name="19 Flecha abajo"/>
          <p:cNvSpPr/>
          <p:nvPr/>
        </p:nvSpPr>
        <p:spPr>
          <a:xfrm>
            <a:off x="2094083" y="2283758"/>
            <a:ext cx="382810" cy="360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Rectángulo redondeado"/>
          <p:cNvSpPr/>
          <p:nvPr/>
        </p:nvSpPr>
        <p:spPr>
          <a:xfrm>
            <a:off x="205252" y="4320463"/>
            <a:ext cx="4026048" cy="39064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/>
              <a:t>Tecnología establecida</a:t>
            </a:r>
          </a:p>
          <a:p>
            <a:pPr algn="ctr"/>
            <a:r>
              <a:rPr lang="es-AR" sz="1200" dirty="0" smtClean="0"/>
              <a:t>Escala industrial</a:t>
            </a:r>
            <a:endParaRPr lang="en-US" sz="120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107505" y="2355726"/>
            <a:ext cx="1497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i="1" dirty="0" smtClean="0">
                <a:solidFill>
                  <a:srgbClr val="0000CC"/>
                </a:solidFill>
              </a:rPr>
              <a:t>Convencional </a:t>
            </a:r>
            <a:endParaRPr lang="en-US" sz="1400" b="1" i="1" dirty="0">
              <a:solidFill>
                <a:srgbClr val="0000CC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36713" y="3956610"/>
            <a:ext cx="99458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s-AR" sz="1200" dirty="0">
                <a:solidFill>
                  <a:schemeClr val="bg1"/>
                </a:solidFill>
              </a:rPr>
              <a:t>Derivados de celulosa</a:t>
            </a:r>
          </a:p>
        </p:txBody>
      </p:sp>
      <p:graphicFrame>
        <p:nvGraphicFramePr>
          <p:cNvPr id="23" name="22 Diagrama"/>
          <p:cNvGraphicFramePr/>
          <p:nvPr>
            <p:extLst>
              <p:ext uri="{D42A27DB-BD31-4B8C-83A1-F6EECF244321}">
                <p14:modId xmlns:p14="http://schemas.microsoft.com/office/powerpoint/2010/main" val="3404968299"/>
              </p:ext>
            </p:extLst>
          </p:nvPr>
        </p:nvGraphicFramePr>
        <p:xfrm>
          <a:off x="4652343" y="812006"/>
          <a:ext cx="395210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1925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61562"/>
            <a:ext cx="3456000" cy="1232263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21" y="910948"/>
            <a:ext cx="3396036" cy="24120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41" y="674762"/>
            <a:ext cx="3227387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851920" y="1874424"/>
            <a:ext cx="576000" cy="432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Flecha abajo"/>
          <p:cNvSpPr/>
          <p:nvPr/>
        </p:nvSpPr>
        <p:spPr>
          <a:xfrm>
            <a:off x="5565216" y="3219822"/>
            <a:ext cx="462223" cy="504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205252" y="127597"/>
            <a:ext cx="8496576" cy="4335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dirty="0" smtClean="0"/>
              <a:t>materiales celulósicos – </a:t>
            </a:r>
            <a:r>
              <a:rPr lang="es-AR" sz="2000" i="1" cap="none" dirty="0" smtClean="0"/>
              <a:t>Aplicación</a:t>
            </a:r>
            <a:r>
              <a:rPr lang="es-AR" sz="2000" dirty="0" smtClean="0"/>
              <a:t> </a:t>
            </a:r>
            <a:r>
              <a:rPr lang="es-AR" sz="2000" i="1" cap="none" dirty="0" smtClean="0"/>
              <a:t>emergentes</a:t>
            </a:r>
            <a:endParaRPr lang="en-US" sz="2000" i="1" cap="none" dirty="0"/>
          </a:p>
        </p:txBody>
      </p:sp>
    </p:spTree>
    <p:extLst>
      <p:ext uri="{BB962C8B-B14F-4D97-AF65-F5344CB8AC3E}">
        <p14:creationId xmlns:p14="http://schemas.microsoft.com/office/powerpoint/2010/main" val="5802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2016224" y="925438"/>
            <a:ext cx="6120680" cy="92623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1944216" y="2212022"/>
            <a:ext cx="6192688" cy="2808000"/>
          </a:xfrm>
          <a:prstGeom prst="rect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Rectángulo redondeado"/>
          <p:cNvSpPr/>
          <p:nvPr/>
        </p:nvSpPr>
        <p:spPr>
          <a:xfrm>
            <a:off x="504056" y="925438"/>
            <a:ext cx="1800200" cy="409458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 t="5642" r="73839" b="52774"/>
          <a:stretch/>
        </p:blipFill>
        <p:spPr bwMode="auto">
          <a:xfrm>
            <a:off x="625793" y="2283718"/>
            <a:ext cx="1555000" cy="18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993026"/>
              </p:ext>
            </p:extLst>
          </p:nvPr>
        </p:nvGraphicFramePr>
        <p:xfrm>
          <a:off x="2448272" y="2238422"/>
          <a:ext cx="3816424" cy="801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60676562"/>
              </p:ext>
            </p:extLst>
          </p:nvPr>
        </p:nvGraphicFramePr>
        <p:xfrm>
          <a:off x="2448272" y="1059582"/>
          <a:ext cx="561662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951553"/>
              </p:ext>
            </p:extLst>
          </p:nvPr>
        </p:nvGraphicFramePr>
        <p:xfrm>
          <a:off x="2448272" y="3172809"/>
          <a:ext cx="5544616" cy="87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968097"/>
              </p:ext>
            </p:extLst>
          </p:nvPr>
        </p:nvGraphicFramePr>
        <p:xfrm>
          <a:off x="2448272" y="4047914"/>
          <a:ext cx="5544616" cy="972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432048" y="1545054"/>
            <a:ext cx="1942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Fibras celulósica</a:t>
            </a:r>
          </a:p>
          <a:p>
            <a:pPr algn="ctr"/>
            <a:r>
              <a:rPr lang="es-AR" sz="1400" dirty="0" smtClean="0"/>
              <a:t>L: 1 – 4 mm</a:t>
            </a:r>
          </a:p>
          <a:p>
            <a:pPr algn="ctr"/>
            <a:r>
              <a:rPr lang="es-AR" sz="1400" dirty="0" smtClean="0"/>
              <a:t>D: 3 – 100 </a:t>
            </a:r>
            <a:r>
              <a:rPr lang="es-AR" sz="1400" dirty="0" smtClean="0">
                <a:latin typeface="Symbol" pitchFamily="18" charset="2"/>
              </a:rPr>
              <a:t>m</a:t>
            </a:r>
            <a:r>
              <a:rPr lang="es-AR" sz="1400" dirty="0" smtClean="0"/>
              <a:t>m</a:t>
            </a:r>
            <a:endParaRPr lang="en-US" sz="1400" dirty="0"/>
          </a:p>
        </p:txBody>
      </p:sp>
      <p:sp>
        <p:nvSpPr>
          <p:cNvPr id="16" name="15 Cheurón"/>
          <p:cNvSpPr/>
          <p:nvPr/>
        </p:nvSpPr>
        <p:spPr>
          <a:xfrm>
            <a:off x="2180793" y="1275606"/>
            <a:ext cx="339487" cy="288032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18 Cheurón"/>
          <p:cNvSpPr/>
          <p:nvPr/>
        </p:nvSpPr>
        <p:spPr>
          <a:xfrm>
            <a:off x="2191644" y="2474331"/>
            <a:ext cx="339487" cy="288032"/>
          </a:xfrm>
          <a:prstGeom prst="chevr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19 Cheurón"/>
          <p:cNvSpPr/>
          <p:nvPr/>
        </p:nvSpPr>
        <p:spPr>
          <a:xfrm>
            <a:off x="2163449" y="3558188"/>
            <a:ext cx="339487" cy="288032"/>
          </a:xfrm>
          <a:prstGeom prst="chevr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20 Cheurón"/>
          <p:cNvSpPr/>
          <p:nvPr/>
        </p:nvSpPr>
        <p:spPr>
          <a:xfrm>
            <a:off x="2204794" y="4407954"/>
            <a:ext cx="339487" cy="288032"/>
          </a:xfrm>
          <a:prstGeom prst="chevr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1 Título"/>
          <p:cNvSpPr>
            <a:spLocks noGrp="1"/>
          </p:cNvSpPr>
          <p:nvPr>
            <p:ph type="title"/>
          </p:nvPr>
        </p:nvSpPr>
        <p:spPr>
          <a:xfrm>
            <a:off x="258174" y="123478"/>
            <a:ext cx="7467600" cy="454423"/>
          </a:xfr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AR" sz="2400" dirty="0" smtClean="0"/>
              <a:t>Obtención de nano-partículas de celulosa</a:t>
            </a:r>
            <a:endParaRPr lang="en-US" sz="2400" dirty="0"/>
          </a:p>
        </p:txBody>
      </p:sp>
      <p:sp>
        <p:nvSpPr>
          <p:cNvPr id="2" name="1 Rectángulo"/>
          <p:cNvSpPr/>
          <p:nvPr/>
        </p:nvSpPr>
        <p:spPr>
          <a:xfrm>
            <a:off x="2495239" y="617661"/>
            <a:ext cx="3219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200"/>
              </a:spcAft>
            </a:pPr>
            <a:r>
              <a:rPr lang="es-AR" sz="1400" b="1" i="1" dirty="0">
                <a:solidFill>
                  <a:srgbClr val="0000CC"/>
                </a:solidFill>
              </a:rPr>
              <a:t>Nano cristales de celulosa (CNC)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339752" y="191438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AR" sz="1400" b="1" i="1" dirty="0">
                <a:solidFill>
                  <a:srgbClr val="0000CC"/>
                </a:solidFill>
              </a:rPr>
              <a:t>Celulosa nano o miro-fibrilada  (NFC o MFC)</a:t>
            </a:r>
          </a:p>
        </p:txBody>
      </p:sp>
    </p:spTree>
    <p:extLst>
      <p:ext uri="{BB962C8B-B14F-4D97-AF65-F5344CB8AC3E}">
        <p14:creationId xmlns:p14="http://schemas.microsoft.com/office/powerpoint/2010/main" val="49355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84233" y="0"/>
            <a:ext cx="7467600" cy="726926"/>
          </a:xfrm>
        </p:spPr>
        <p:txBody>
          <a:bodyPr>
            <a:normAutofit/>
          </a:bodyPr>
          <a:lstStyle/>
          <a:p>
            <a:r>
              <a:rPr lang="es-AR" dirty="0" smtClean="0"/>
              <a:t>Características</a:t>
            </a:r>
            <a:endParaRPr lang="es-AR" dirty="0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00100901"/>
              </p:ext>
            </p:extLst>
          </p:nvPr>
        </p:nvGraphicFramePr>
        <p:xfrm>
          <a:off x="1231790" y="771550"/>
          <a:ext cx="6308414" cy="121617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859650"/>
                <a:gridCol w="1728192"/>
                <a:gridCol w="1720572"/>
              </a:tblGrid>
              <a:tr h="2977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Estructura de la celulosa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</a:rPr>
                        <a:t>Diámetro (d</a:t>
                      </a:r>
                      <a:r>
                        <a:rPr lang="es-AR" sz="1400" dirty="0">
                          <a:effectLst/>
                        </a:rPr>
                        <a:t>, </a:t>
                      </a:r>
                      <a:r>
                        <a:rPr lang="es-AR" sz="1400" dirty="0" err="1">
                          <a:effectLst/>
                        </a:rPr>
                        <a:t>nm</a:t>
                      </a:r>
                      <a:r>
                        <a:rPr lang="es-AR" sz="1400" dirty="0">
                          <a:effectLst/>
                        </a:rPr>
                        <a:t>)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</a:rPr>
                        <a:t>Longitud (L</a:t>
                      </a:r>
                      <a:r>
                        <a:rPr lang="es-AR" sz="1400" dirty="0">
                          <a:effectLst/>
                        </a:rPr>
                        <a:t>, </a:t>
                      </a:r>
                      <a:r>
                        <a:rPr lang="es-AR" sz="1400" dirty="0" err="1">
                          <a:effectLst/>
                        </a:rPr>
                        <a:t>nm</a:t>
                      </a:r>
                      <a:r>
                        <a:rPr lang="es-AR" sz="1400" dirty="0">
                          <a:effectLst/>
                        </a:rPr>
                        <a:t>)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9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Celulosa </a:t>
                      </a:r>
                      <a:r>
                        <a:rPr lang="es-AR" sz="1400" dirty="0" err="1" smtClean="0">
                          <a:effectLst/>
                        </a:rPr>
                        <a:t>nanofibrilada</a:t>
                      </a:r>
                      <a:r>
                        <a:rPr lang="es-AR" sz="1400" dirty="0" smtClean="0">
                          <a:effectLst/>
                        </a:rPr>
                        <a:t> (CNF)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10-40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&gt; 1000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9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 err="1">
                          <a:effectLst/>
                        </a:rPr>
                        <a:t>Nanocristales</a:t>
                      </a:r>
                      <a:r>
                        <a:rPr lang="es-AR" sz="1400" dirty="0">
                          <a:effectLst/>
                        </a:rPr>
                        <a:t> </a:t>
                      </a:r>
                      <a:r>
                        <a:rPr lang="es-AR" sz="1400" dirty="0" smtClean="0">
                          <a:effectLst/>
                        </a:rPr>
                        <a:t>(CNC)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2-20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100-600</a:t>
                      </a:r>
                      <a:endParaRPr lang="es-AR" sz="1000" dirty="0">
                        <a:solidFill>
                          <a:srgbClr val="365F9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899592" y="2060351"/>
            <a:ext cx="72008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800" dirty="0" err="1">
                <a:solidFill>
                  <a:srgbClr val="0000CC"/>
                </a:solidFill>
              </a:rPr>
              <a:t>Area</a:t>
            </a:r>
            <a:r>
              <a:rPr lang="es-AR" sz="800" dirty="0">
                <a:solidFill>
                  <a:srgbClr val="0000CC"/>
                </a:solidFill>
              </a:rPr>
              <a:t>, M.C., Vallejos, M.E. Biorrefinería a partir de </a:t>
            </a:r>
            <a:r>
              <a:rPr lang="es-AR" sz="800" dirty="0" smtClean="0">
                <a:solidFill>
                  <a:srgbClr val="0000CC"/>
                </a:solidFill>
              </a:rPr>
              <a:t>residuos. Editorial </a:t>
            </a:r>
            <a:r>
              <a:rPr lang="es-AR" sz="800" dirty="0">
                <a:solidFill>
                  <a:srgbClr val="0000CC"/>
                </a:solidFill>
              </a:rPr>
              <a:t>Académica Española, 1 </a:t>
            </a:r>
            <a:r>
              <a:rPr lang="es-AR" sz="800" dirty="0" err="1">
                <a:solidFill>
                  <a:srgbClr val="0000CC"/>
                </a:solidFill>
              </a:rPr>
              <a:t>edition</a:t>
            </a:r>
            <a:r>
              <a:rPr lang="es-AR" sz="800" dirty="0">
                <a:solidFill>
                  <a:srgbClr val="0000CC"/>
                </a:solidFill>
              </a:rPr>
              <a:t> pp. 200 (2012). ISBN-13: 978-3-659-05295-8.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94024"/>
            <a:ext cx="3871699" cy="18720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" r="2446" b="16397"/>
          <a:stretch/>
        </p:blipFill>
        <p:spPr bwMode="auto">
          <a:xfrm>
            <a:off x="4499992" y="2531264"/>
            <a:ext cx="4104456" cy="2488758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323528" y="4706075"/>
            <a:ext cx="41044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solidFill>
                  <a:srgbClr val="0000CC"/>
                </a:solidFill>
              </a:rPr>
              <a:t>Aspler</a:t>
            </a:r>
            <a:r>
              <a:rPr lang="en-US" sz="800" dirty="0" smtClean="0">
                <a:solidFill>
                  <a:srgbClr val="0000CC"/>
                </a:solidFill>
              </a:rPr>
              <a:t> et al. (2013), Biopolymer </a:t>
            </a:r>
            <a:r>
              <a:rPr lang="en-US" sz="800" dirty="0" err="1" smtClean="0">
                <a:solidFill>
                  <a:srgbClr val="0000CC"/>
                </a:solidFill>
              </a:rPr>
              <a:t>Nanocomposites</a:t>
            </a:r>
            <a:r>
              <a:rPr lang="en-US" sz="800" dirty="0" smtClean="0">
                <a:solidFill>
                  <a:srgbClr val="0000CC"/>
                </a:solidFill>
              </a:rPr>
              <a:t> Processing, Properties</a:t>
            </a:r>
            <a:r>
              <a:rPr lang="en-US" sz="800" dirty="0">
                <a:solidFill>
                  <a:srgbClr val="0000CC"/>
                </a:solidFill>
              </a:rPr>
              <a:t>, and Applications. </a:t>
            </a:r>
            <a:r>
              <a:rPr lang="en-US" sz="800" dirty="0" smtClean="0">
                <a:solidFill>
                  <a:srgbClr val="0000CC"/>
                </a:solidFill>
              </a:rPr>
              <a:t>John </a:t>
            </a:r>
            <a:r>
              <a:rPr lang="en-US" sz="800" dirty="0">
                <a:solidFill>
                  <a:srgbClr val="0000CC"/>
                </a:solidFill>
              </a:rPr>
              <a:t>Wiley &amp; Sons, Inc. </a:t>
            </a:r>
          </a:p>
        </p:txBody>
      </p:sp>
    </p:spTree>
    <p:extLst>
      <p:ext uri="{BB962C8B-B14F-4D97-AF65-F5344CB8AC3E}">
        <p14:creationId xmlns:p14="http://schemas.microsoft.com/office/powerpoint/2010/main" val="24122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Rectángulo"/>
          <p:cNvSpPr/>
          <p:nvPr/>
        </p:nvSpPr>
        <p:spPr>
          <a:xfrm>
            <a:off x="3275856" y="1161173"/>
            <a:ext cx="5325425" cy="3888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196225" y="51470"/>
            <a:ext cx="7467600" cy="589756"/>
          </a:xfrm>
        </p:spPr>
        <p:txBody>
          <a:bodyPr/>
          <a:lstStyle/>
          <a:p>
            <a:r>
              <a:rPr lang="es-AR" dirty="0" smtClean="0"/>
              <a:t>Tratamiento mecánico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0" t="5993" r="28937" b="17518"/>
          <a:stretch/>
        </p:blipFill>
        <p:spPr bwMode="auto">
          <a:xfrm>
            <a:off x="5943453" y="1197398"/>
            <a:ext cx="148856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7505" y="1222172"/>
            <a:ext cx="3096343" cy="3192654"/>
          </a:xfrm>
        </p:spPr>
        <p:txBody>
          <a:bodyPr>
            <a:noAutofit/>
          </a:bodyPr>
          <a:lstStyle/>
          <a:p>
            <a:pPr marL="180975" indent="-180975">
              <a:buFont typeface="Courier New" pitchFamily="49" charset="0"/>
              <a:buChar char="o"/>
            </a:pPr>
            <a:r>
              <a:rPr lang="es-ES" sz="1600" dirty="0" smtClean="0"/>
              <a:t>Equipos:</a:t>
            </a:r>
            <a:endParaRPr lang="es-ES" sz="1600" dirty="0"/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/>
              <a:t>Refinador de disco, </a:t>
            </a:r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/>
              <a:t>Refinador </a:t>
            </a:r>
            <a:r>
              <a:rPr lang="es-ES" sz="1600" dirty="0" smtClean="0"/>
              <a:t>PFI</a:t>
            </a:r>
            <a:endParaRPr lang="es-ES" sz="1600" dirty="0"/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/>
              <a:t>Pila holandesa Valley</a:t>
            </a:r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/>
              <a:t>Crio-trituración</a:t>
            </a:r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0000CC"/>
                </a:solidFill>
              </a:rPr>
              <a:t>Molino coloidal</a:t>
            </a:r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 err="1" smtClean="0">
                <a:solidFill>
                  <a:srgbClr val="0000CC"/>
                </a:solidFill>
              </a:rPr>
              <a:t>Microfluidizador</a:t>
            </a:r>
            <a:r>
              <a:rPr lang="es-ES" sz="1600" dirty="0" smtClean="0">
                <a:solidFill>
                  <a:srgbClr val="0000CC"/>
                </a:solidFill>
              </a:rPr>
              <a:t> </a:t>
            </a:r>
            <a:endParaRPr lang="es-ES" sz="1600" dirty="0">
              <a:solidFill>
                <a:srgbClr val="0000CC"/>
              </a:solidFill>
            </a:endParaRPr>
          </a:p>
          <a:p>
            <a:pPr marL="361950" lvl="1" indent="-180975">
              <a:buFont typeface="Arial" pitchFamily="34" charset="0"/>
              <a:buChar char="•"/>
            </a:pPr>
            <a:r>
              <a:rPr lang="es-ES" sz="1600" dirty="0">
                <a:solidFill>
                  <a:srgbClr val="0000CC"/>
                </a:solidFill>
              </a:rPr>
              <a:t>Homogeneizador</a:t>
            </a:r>
          </a:p>
          <a:p>
            <a:pPr marL="180975" indent="-180975">
              <a:buFont typeface="Courier New" pitchFamily="49" charset="0"/>
              <a:buChar char="o"/>
            </a:pPr>
            <a:r>
              <a:rPr lang="es-ES" sz="1600" dirty="0" smtClean="0"/>
              <a:t>1 – 2% de consistencia</a:t>
            </a:r>
          </a:p>
          <a:p>
            <a:pPr marL="180975" indent="-180975">
              <a:buFont typeface="Courier New" pitchFamily="49" charset="0"/>
              <a:buChar char="o"/>
            </a:pPr>
            <a:r>
              <a:rPr lang="es-ES" sz="1600" dirty="0" smtClean="0"/>
              <a:t>Demanda </a:t>
            </a:r>
            <a:r>
              <a:rPr lang="es-ES" sz="1600" dirty="0"/>
              <a:t>energética: &gt; 3000 </a:t>
            </a:r>
            <a:r>
              <a:rPr lang="es-ES" sz="1600" dirty="0" err="1"/>
              <a:t>kWh</a:t>
            </a:r>
            <a:r>
              <a:rPr lang="es-ES" sz="1600" dirty="0"/>
              <a:t>/</a:t>
            </a:r>
            <a:r>
              <a:rPr lang="es-ES" sz="1600" dirty="0" err="1"/>
              <a:t>tn</a:t>
            </a:r>
            <a:endParaRPr lang="es-ES" sz="1600" dirty="0"/>
          </a:p>
          <a:p>
            <a:endParaRPr lang="en-US" sz="1600" dirty="0"/>
          </a:p>
          <a:p>
            <a:endParaRPr lang="en-US" sz="2800" dirty="0"/>
          </a:p>
        </p:txBody>
      </p:sp>
      <p:sp>
        <p:nvSpPr>
          <p:cNvPr id="13" name="12 Rectángulo"/>
          <p:cNvSpPr/>
          <p:nvPr/>
        </p:nvSpPr>
        <p:spPr>
          <a:xfrm>
            <a:off x="3696354" y="801473"/>
            <a:ext cx="4904927" cy="30777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lvl="1" indent="-180975">
              <a:buFont typeface="Arial" pitchFamily="34" charset="0"/>
              <a:buChar char="•"/>
            </a:pPr>
            <a:r>
              <a:rPr lang="es-ES" sz="1400" dirty="0">
                <a:solidFill>
                  <a:srgbClr val="0000CC"/>
                </a:solidFill>
              </a:rPr>
              <a:t>Molino coloidal (</a:t>
            </a:r>
            <a:r>
              <a:rPr lang="es-ES" sz="1400" dirty="0" err="1">
                <a:solidFill>
                  <a:srgbClr val="0000CC"/>
                </a:solidFill>
              </a:rPr>
              <a:t>Masuko</a:t>
            </a:r>
            <a:r>
              <a:rPr lang="es-ES" sz="1400" dirty="0">
                <a:solidFill>
                  <a:srgbClr val="0000CC"/>
                </a:solidFill>
              </a:rPr>
              <a:t> </a:t>
            </a:r>
            <a:r>
              <a:rPr lang="es-ES" sz="1400" dirty="0" err="1">
                <a:solidFill>
                  <a:srgbClr val="0000CC"/>
                </a:solidFill>
              </a:rPr>
              <a:t>Supermasscolloider</a:t>
            </a:r>
            <a:r>
              <a:rPr lang="es-ES" sz="1400" dirty="0">
                <a:solidFill>
                  <a:srgbClr val="0000CC"/>
                </a:solidFill>
              </a:rPr>
              <a:t> series )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6097" r="67257" b="15288"/>
          <a:stretch/>
        </p:blipFill>
        <p:spPr bwMode="auto">
          <a:xfrm>
            <a:off x="3765337" y="1305190"/>
            <a:ext cx="1813754" cy="22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Flecha abajo"/>
          <p:cNvSpPr/>
          <p:nvPr/>
        </p:nvSpPr>
        <p:spPr>
          <a:xfrm>
            <a:off x="4813285" y="1449206"/>
            <a:ext cx="242316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Flecha abajo"/>
          <p:cNvSpPr/>
          <p:nvPr/>
        </p:nvSpPr>
        <p:spPr>
          <a:xfrm>
            <a:off x="3930025" y="2818499"/>
            <a:ext cx="263663" cy="510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26 Forma libre"/>
          <p:cNvSpPr/>
          <p:nvPr/>
        </p:nvSpPr>
        <p:spPr>
          <a:xfrm>
            <a:off x="4402910" y="2457318"/>
            <a:ext cx="313107" cy="144016"/>
          </a:xfrm>
          <a:custGeom>
            <a:avLst/>
            <a:gdLst>
              <a:gd name="connsiteX0" fmla="*/ 264319 w 264319"/>
              <a:gd name="connsiteY0" fmla="*/ 23812 h 88106"/>
              <a:gd name="connsiteX1" fmla="*/ 178594 w 264319"/>
              <a:gd name="connsiteY1" fmla="*/ 26193 h 88106"/>
              <a:gd name="connsiteX2" fmla="*/ 173832 w 264319"/>
              <a:gd name="connsiteY2" fmla="*/ 0 h 88106"/>
              <a:gd name="connsiteX3" fmla="*/ 104775 w 264319"/>
              <a:gd name="connsiteY3" fmla="*/ 4762 h 88106"/>
              <a:gd name="connsiteX4" fmla="*/ 0 w 264319"/>
              <a:gd name="connsiteY4" fmla="*/ 85725 h 88106"/>
              <a:gd name="connsiteX5" fmla="*/ 4763 w 264319"/>
              <a:gd name="connsiteY5" fmla="*/ 88106 h 8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4319" h="88106">
                <a:moveTo>
                  <a:pt x="264319" y="23812"/>
                </a:moveTo>
                <a:lnTo>
                  <a:pt x="178594" y="26193"/>
                </a:lnTo>
                <a:lnTo>
                  <a:pt x="173832" y="0"/>
                </a:lnTo>
                <a:lnTo>
                  <a:pt x="104775" y="4762"/>
                </a:lnTo>
                <a:lnTo>
                  <a:pt x="0" y="85725"/>
                </a:lnTo>
                <a:lnTo>
                  <a:pt x="4763" y="88106"/>
                </a:lnTo>
              </a:path>
            </a:pathLst>
          </a:custGeom>
          <a:ln>
            <a:solidFill>
              <a:srgbClr val="0000CC"/>
            </a:solidFill>
            <a:headEnd type="none" w="sm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28 CuadroTexto"/>
          <p:cNvSpPr txBox="1"/>
          <p:nvPr/>
        </p:nvSpPr>
        <p:spPr>
          <a:xfrm>
            <a:off x="5055601" y="2864711"/>
            <a:ext cx="1000752" cy="24660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noAutofit/>
          </a:bodyPr>
          <a:lstStyle/>
          <a:p>
            <a:r>
              <a:rPr lang="es-AR" sz="800" dirty="0" smtClean="0"/>
              <a:t>Cabezal de rotación</a:t>
            </a:r>
            <a:endParaRPr lang="en-US" sz="8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4752022" y="3105390"/>
            <a:ext cx="468051" cy="14401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noAutofit/>
          </a:bodyPr>
          <a:lstStyle/>
          <a:p>
            <a:r>
              <a:rPr lang="es-AR" sz="800" dirty="0" smtClean="0"/>
              <a:t>1500 rpm</a:t>
            </a:r>
            <a:endParaRPr lang="en-US" sz="80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3765337" y="3330144"/>
            <a:ext cx="878671" cy="14401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noAutofit/>
          </a:bodyPr>
          <a:lstStyle/>
          <a:p>
            <a:r>
              <a:rPr lang="es-AR" sz="800" dirty="0" smtClean="0"/>
              <a:t>Refinado (1 paso)</a:t>
            </a:r>
            <a:endParaRPr lang="en-US" sz="800" dirty="0"/>
          </a:p>
        </p:txBody>
      </p:sp>
      <p:sp>
        <p:nvSpPr>
          <p:cNvPr id="36" name="35 CuadroTexto"/>
          <p:cNvSpPr txBox="1"/>
          <p:nvPr/>
        </p:nvSpPr>
        <p:spPr>
          <a:xfrm>
            <a:off x="3745827" y="1305190"/>
            <a:ext cx="1690270" cy="14401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noAutofit/>
          </a:bodyPr>
          <a:lstStyle/>
          <a:p>
            <a:pPr marL="447675" algn="r"/>
            <a:r>
              <a:rPr lang="es-AR" sz="800" dirty="0" smtClean="0"/>
              <a:t>Suspensión fibrosa</a:t>
            </a:r>
            <a:endParaRPr lang="en-US" sz="800" dirty="0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5" t="5161" r="7302" b="18350"/>
          <a:stretch/>
        </p:blipFill>
        <p:spPr bwMode="auto">
          <a:xfrm>
            <a:off x="7304002" y="1462922"/>
            <a:ext cx="1215559" cy="193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MKZA15-40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971" y="3418221"/>
            <a:ext cx="1678523" cy="15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30 CuadroTexto"/>
          <p:cNvSpPr txBox="1"/>
          <p:nvPr/>
        </p:nvSpPr>
        <p:spPr>
          <a:xfrm>
            <a:off x="3362993" y="3696583"/>
            <a:ext cx="34809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Capacidad: 35 – 6000 kg/h</a:t>
            </a:r>
          </a:p>
          <a:p>
            <a:r>
              <a:rPr lang="es-AR" sz="1600" dirty="0" smtClean="0"/>
              <a:t>Diámetro del disco: 150 – 500 mm</a:t>
            </a:r>
          </a:p>
          <a:p>
            <a:r>
              <a:rPr lang="es-AR" sz="1600" b="1" dirty="0" err="1" smtClean="0"/>
              <a:t>Nanofibrilación</a:t>
            </a:r>
            <a:r>
              <a:rPr lang="es-AR" sz="1600" dirty="0" smtClean="0"/>
              <a:t> por  fuerza </a:t>
            </a:r>
            <a:r>
              <a:rPr lang="es-AR" sz="1600" dirty="0"/>
              <a:t>de </a:t>
            </a:r>
            <a:r>
              <a:rPr lang="es-AR" sz="1600" dirty="0" smtClean="0"/>
              <a:t>corte elevada .</a:t>
            </a:r>
            <a:endParaRPr lang="es-AR" sz="1600" dirty="0"/>
          </a:p>
          <a:p>
            <a:endParaRPr lang="en-US" sz="1600" dirty="0"/>
          </a:p>
        </p:txBody>
      </p:sp>
      <p:sp>
        <p:nvSpPr>
          <p:cNvPr id="18" name="17 Rectángulo"/>
          <p:cNvSpPr/>
          <p:nvPr/>
        </p:nvSpPr>
        <p:spPr>
          <a:xfrm>
            <a:off x="179512" y="4560834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800" dirty="0" smtClean="0">
                <a:solidFill>
                  <a:srgbClr val="0000CC"/>
                </a:solidFill>
              </a:rPr>
              <a:t>Hietala, M. </a:t>
            </a:r>
            <a:r>
              <a:rPr lang="fi-FI" sz="800" dirty="0">
                <a:solidFill>
                  <a:srgbClr val="0000CC"/>
                </a:solidFill>
              </a:rPr>
              <a:t>and </a:t>
            </a:r>
            <a:r>
              <a:rPr lang="fi-FI" sz="800" dirty="0" smtClean="0">
                <a:solidFill>
                  <a:srgbClr val="0000CC"/>
                </a:solidFill>
              </a:rPr>
              <a:t>Oksman, K. (2014). </a:t>
            </a:r>
            <a:r>
              <a:rPr lang="en-US" sz="800" dirty="0" smtClean="0">
                <a:solidFill>
                  <a:srgbClr val="0000CC"/>
                </a:solidFill>
              </a:rPr>
              <a:t>Handbook Of Green Materials. Processing </a:t>
            </a:r>
            <a:r>
              <a:rPr lang="en-US" sz="800" dirty="0">
                <a:solidFill>
                  <a:srgbClr val="0000CC"/>
                </a:solidFill>
              </a:rPr>
              <a:t>Technologies, Properties and </a:t>
            </a:r>
            <a:r>
              <a:rPr lang="en-US" sz="800" dirty="0" smtClean="0">
                <a:solidFill>
                  <a:srgbClr val="0000CC"/>
                </a:solidFill>
              </a:rPr>
              <a:t>Applications. </a:t>
            </a:r>
            <a:r>
              <a:rPr lang="en-US" sz="800" dirty="0">
                <a:solidFill>
                  <a:srgbClr val="0000CC"/>
                </a:solidFill>
              </a:rPr>
              <a:t>World Scientific Publishing Co. Pte. Ltd</a:t>
            </a:r>
            <a:r>
              <a:rPr lang="en-US" sz="800" dirty="0" smtClean="0">
                <a:solidFill>
                  <a:srgbClr val="0000CC"/>
                </a:solidFill>
              </a:rPr>
              <a:t>.</a:t>
            </a: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8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467545" y="2922046"/>
            <a:ext cx="5544615" cy="20652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467544" y="528978"/>
            <a:ext cx="5544616" cy="20613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5" r="6411" b="8887"/>
          <a:stretch/>
        </p:blipFill>
        <p:spPr bwMode="auto">
          <a:xfrm>
            <a:off x="616096" y="2981630"/>
            <a:ext cx="2515084" cy="192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507" y="1120217"/>
            <a:ext cx="1808906" cy="132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6" t="61986" r="3364" b="13556"/>
          <a:stretch/>
        </p:blipFill>
        <p:spPr bwMode="auto">
          <a:xfrm>
            <a:off x="535071" y="1683786"/>
            <a:ext cx="2268000" cy="81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6" t="20873" r="2113" b="56828"/>
          <a:stretch/>
        </p:blipFill>
        <p:spPr bwMode="auto">
          <a:xfrm>
            <a:off x="535071" y="590197"/>
            <a:ext cx="2268000" cy="791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2696742" y="609876"/>
            <a:ext cx="3171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Capacidad: 18 - 600 L/min</a:t>
            </a:r>
          </a:p>
          <a:p>
            <a:r>
              <a:rPr lang="es-AR" sz="1400" dirty="0" smtClean="0"/>
              <a:t>Presión: </a:t>
            </a:r>
            <a:r>
              <a:rPr lang="en-US" sz="1400" dirty="0" smtClean="0"/>
              <a:t>hasta 40,000 </a:t>
            </a:r>
            <a:r>
              <a:rPr lang="en-US" sz="1400" dirty="0"/>
              <a:t>psi (2755 bar)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2"/>
          <a:stretch/>
        </p:blipFill>
        <p:spPr bwMode="auto">
          <a:xfrm>
            <a:off x="3548323" y="3468534"/>
            <a:ext cx="2133600" cy="147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2668773" y="2981630"/>
            <a:ext cx="3609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Capacidad: hasta 60000 L/h</a:t>
            </a:r>
          </a:p>
          <a:p>
            <a:r>
              <a:rPr lang="es-AR" sz="1400" dirty="0"/>
              <a:t>P</a:t>
            </a:r>
            <a:r>
              <a:rPr lang="es-AR" sz="1400" dirty="0" smtClean="0"/>
              <a:t>resión: hasta 21775 psi (1500 bar)</a:t>
            </a:r>
            <a:endParaRPr lang="en-US" sz="1400" dirty="0"/>
          </a:p>
        </p:txBody>
      </p:sp>
      <p:sp>
        <p:nvSpPr>
          <p:cNvPr id="19" name="18 Rectángulo"/>
          <p:cNvSpPr/>
          <p:nvPr/>
        </p:nvSpPr>
        <p:spPr>
          <a:xfrm>
            <a:off x="467544" y="221200"/>
            <a:ext cx="4904927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lvl="1" indent="-180975">
              <a:buFont typeface="Arial" pitchFamily="34" charset="0"/>
              <a:buChar char="•"/>
            </a:pPr>
            <a:r>
              <a:rPr lang="es-ES" sz="1400" dirty="0" err="1" smtClean="0">
                <a:solidFill>
                  <a:srgbClr val="0000CC"/>
                </a:solidFill>
              </a:rPr>
              <a:t>Microfluidizador</a:t>
            </a:r>
            <a:r>
              <a:rPr lang="es-ES" sz="1400" dirty="0">
                <a:solidFill>
                  <a:srgbClr val="0000CC"/>
                </a:solidFill>
              </a:rPr>
              <a:t> (</a:t>
            </a:r>
            <a:r>
              <a:rPr lang="es-ES" sz="1400" dirty="0" err="1" smtClean="0">
                <a:solidFill>
                  <a:srgbClr val="0000CC"/>
                </a:solidFill>
              </a:rPr>
              <a:t>Microfluidics</a:t>
            </a:r>
            <a:r>
              <a:rPr lang="es-ES" sz="1400" dirty="0" smtClean="0">
                <a:solidFill>
                  <a:srgbClr val="0000CC"/>
                </a:solidFill>
              </a:rPr>
              <a:t>)</a:t>
            </a:r>
            <a:endParaRPr lang="es-ES" sz="1400" dirty="0">
              <a:solidFill>
                <a:srgbClr val="0000CC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67544" y="2673853"/>
            <a:ext cx="4904927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lvl="1" indent="-180975">
              <a:buFont typeface="Arial" pitchFamily="34" charset="0"/>
              <a:buChar char="•"/>
            </a:pPr>
            <a:r>
              <a:rPr lang="es-ES" sz="1400" dirty="0" err="1" smtClean="0">
                <a:solidFill>
                  <a:srgbClr val="0000CC"/>
                </a:solidFill>
              </a:rPr>
              <a:t>Homogenizador</a:t>
            </a:r>
            <a:r>
              <a:rPr lang="es-ES" sz="1400" dirty="0">
                <a:solidFill>
                  <a:srgbClr val="0000CC"/>
                </a:solidFill>
              </a:rPr>
              <a:t> </a:t>
            </a:r>
            <a:r>
              <a:rPr lang="es-ES" sz="1400" dirty="0" smtClean="0">
                <a:solidFill>
                  <a:srgbClr val="0000CC"/>
                </a:solidFill>
              </a:rPr>
              <a:t>(</a:t>
            </a:r>
            <a:r>
              <a:rPr lang="es-ES" sz="1400" dirty="0" err="1" smtClean="0">
                <a:solidFill>
                  <a:srgbClr val="0000CC"/>
                </a:solidFill>
              </a:rPr>
              <a:t>Gaulin</a:t>
            </a:r>
            <a:r>
              <a:rPr lang="es-ES" sz="1400" dirty="0" smtClean="0">
                <a:solidFill>
                  <a:srgbClr val="0000CC"/>
                </a:solidFill>
              </a:rPr>
              <a:t> - GEA </a:t>
            </a:r>
            <a:r>
              <a:rPr lang="es-ES" sz="1400" dirty="0" err="1">
                <a:solidFill>
                  <a:srgbClr val="0000CC"/>
                </a:solidFill>
              </a:rPr>
              <a:t>Niro</a:t>
            </a:r>
            <a:r>
              <a:rPr lang="es-ES" sz="1400" dirty="0">
                <a:solidFill>
                  <a:srgbClr val="0000CC"/>
                </a:solidFill>
              </a:rPr>
              <a:t> </a:t>
            </a:r>
            <a:r>
              <a:rPr lang="es-ES" sz="1400" dirty="0" err="1">
                <a:solidFill>
                  <a:srgbClr val="0000CC"/>
                </a:solidFill>
              </a:rPr>
              <a:t>Soavi</a:t>
            </a:r>
            <a:r>
              <a:rPr lang="es-ES" sz="1400" dirty="0">
                <a:solidFill>
                  <a:srgbClr val="0000CC"/>
                </a:solidFill>
              </a:rPr>
              <a:t>)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065267" y="1419622"/>
            <a:ext cx="26831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 err="1"/>
              <a:t>Nanofibrilación</a:t>
            </a:r>
            <a:r>
              <a:rPr lang="es-AR" dirty="0"/>
              <a:t> por cambios bruscos en la presión y elevadas fuerzas de corte.</a:t>
            </a:r>
          </a:p>
          <a:p>
            <a:endParaRPr lang="es-AR" dirty="0"/>
          </a:p>
          <a:p>
            <a:r>
              <a:rPr lang="es-AR" dirty="0"/>
              <a:t>Demanda energética: 12000-70000 </a:t>
            </a:r>
            <a:r>
              <a:rPr lang="es-AR" dirty="0" err="1"/>
              <a:t>kWh</a:t>
            </a:r>
            <a:r>
              <a:rPr lang="es-AR" dirty="0"/>
              <a:t>/</a:t>
            </a:r>
            <a:r>
              <a:rPr lang="es-AR" dirty="0" err="1"/>
              <a:t>tn</a:t>
            </a:r>
            <a:r>
              <a:rPr lang="es-AR" dirty="0"/>
              <a:t>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6093137" y="4268865"/>
            <a:ext cx="294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800" dirty="0" smtClean="0">
                <a:solidFill>
                  <a:srgbClr val="0000CC"/>
                </a:solidFill>
              </a:rPr>
              <a:t>Hietala, M. </a:t>
            </a:r>
            <a:r>
              <a:rPr lang="fi-FI" sz="800" dirty="0">
                <a:solidFill>
                  <a:srgbClr val="0000CC"/>
                </a:solidFill>
              </a:rPr>
              <a:t>and </a:t>
            </a:r>
            <a:r>
              <a:rPr lang="fi-FI" sz="800" dirty="0" smtClean="0">
                <a:solidFill>
                  <a:srgbClr val="0000CC"/>
                </a:solidFill>
              </a:rPr>
              <a:t>Oksman, K. (2014). </a:t>
            </a:r>
            <a:r>
              <a:rPr lang="en-US" sz="800" dirty="0" smtClean="0">
                <a:solidFill>
                  <a:srgbClr val="0000CC"/>
                </a:solidFill>
              </a:rPr>
              <a:t>Handbook Of Green Materials. Processing </a:t>
            </a:r>
            <a:r>
              <a:rPr lang="en-US" sz="800" dirty="0">
                <a:solidFill>
                  <a:srgbClr val="0000CC"/>
                </a:solidFill>
              </a:rPr>
              <a:t>Technologies, Properties and </a:t>
            </a:r>
            <a:r>
              <a:rPr lang="en-US" sz="800" dirty="0" smtClean="0">
                <a:solidFill>
                  <a:srgbClr val="0000CC"/>
                </a:solidFill>
              </a:rPr>
              <a:t>Applications. </a:t>
            </a:r>
            <a:r>
              <a:rPr lang="en-US" sz="800" dirty="0">
                <a:solidFill>
                  <a:srgbClr val="0000CC"/>
                </a:solidFill>
              </a:rPr>
              <a:t>World Scientific Publishing Co. Pte. Ltd</a:t>
            </a:r>
            <a:r>
              <a:rPr lang="en-US" sz="800" dirty="0" smtClean="0">
                <a:solidFill>
                  <a:srgbClr val="0000CC"/>
                </a:solidFill>
              </a:rPr>
              <a:t>.</a:t>
            </a: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19758" y="4125729"/>
            <a:ext cx="3456384" cy="24622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 smtClean="0"/>
              <a:t>(</a:t>
            </a:r>
            <a:r>
              <a:rPr lang="en-US" sz="1000" dirty="0"/>
              <a:t>2,2,6,6 </a:t>
            </a:r>
            <a:r>
              <a:rPr lang="en-US" sz="1000" dirty="0" err="1" smtClean="0"/>
              <a:t>tetrametil</a:t>
            </a:r>
            <a:r>
              <a:rPr lang="en-US" sz="1000" dirty="0" smtClean="0"/>
              <a:t> piperidina-1-il) </a:t>
            </a:r>
            <a:r>
              <a:rPr lang="en-US" sz="1000" dirty="0" err="1" smtClean="0"/>
              <a:t>oxil</a:t>
            </a:r>
            <a:r>
              <a:rPr lang="en-US" sz="1000" dirty="0" smtClean="0"/>
              <a:t> </a:t>
            </a:r>
            <a:r>
              <a:rPr lang="en-US" sz="1000" dirty="0"/>
              <a:t>(TEMPO</a:t>
            </a:r>
            <a:r>
              <a:rPr lang="en-US" sz="1000" dirty="0" smtClean="0"/>
              <a:t>)</a:t>
            </a:r>
            <a:endParaRPr lang="en-US" sz="1000" dirty="0"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344955" y="123478"/>
            <a:ext cx="4587085" cy="651719"/>
          </a:xfrm>
        </p:spPr>
        <p:txBody>
          <a:bodyPr>
            <a:noAutofit/>
          </a:bodyPr>
          <a:lstStyle/>
          <a:p>
            <a:r>
              <a:rPr lang="es-AR" sz="1400" b="1" dirty="0" err="1" smtClean="0"/>
              <a:t>Pretratamiento</a:t>
            </a:r>
            <a:r>
              <a:rPr lang="es-AR" sz="1400" b="1" dirty="0" smtClean="0"/>
              <a:t> químico - </a:t>
            </a:r>
            <a:r>
              <a:rPr lang="es-AR" sz="1400" i="1" cap="none" dirty="0" smtClean="0"/>
              <a:t>Oxidación TEMPO</a:t>
            </a:r>
            <a:endParaRPr lang="en-US" sz="1400" i="1" cap="none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4552828" cy="2935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</p:pic>
      <p:sp>
        <p:nvSpPr>
          <p:cNvPr id="3" name="2 CuadroTexto"/>
          <p:cNvSpPr txBox="1"/>
          <p:nvPr/>
        </p:nvSpPr>
        <p:spPr>
          <a:xfrm>
            <a:off x="319758" y="4424794"/>
            <a:ext cx="461228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400" dirty="0" smtClean="0"/>
              <a:t>El precio y el proceso de recuperación del TEMPO elevan los costos de producción </a:t>
            </a:r>
            <a:endParaRPr lang="en-US" sz="1400" dirty="0"/>
          </a:p>
        </p:txBody>
      </p:sp>
      <p:sp>
        <p:nvSpPr>
          <p:cNvPr id="11" name="10 Rectángulo"/>
          <p:cNvSpPr/>
          <p:nvPr/>
        </p:nvSpPr>
        <p:spPr>
          <a:xfrm>
            <a:off x="5292080" y="915566"/>
            <a:ext cx="3240361" cy="28007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dirty="0" smtClean="0"/>
              <a:t>Uso de enzimas </a:t>
            </a:r>
            <a:r>
              <a:rPr lang="es-ES" sz="1600" dirty="0" err="1" smtClean="0"/>
              <a:t>endoglucanasa</a:t>
            </a:r>
            <a:r>
              <a:rPr lang="es-ES" sz="1600" dirty="0"/>
              <a:t>, ya que no ataca celulosa cristalina tan fácilmente como los otros tipos de </a:t>
            </a:r>
            <a:r>
              <a:rPr lang="es-ES" sz="1600" dirty="0" smtClean="0"/>
              <a:t>enzimas.</a:t>
            </a:r>
          </a:p>
          <a:p>
            <a:endParaRPr lang="es-ES" sz="1600" dirty="0"/>
          </a:p>
          <a:p>
            <a:r>
              <a:rPr lang="es-ES" sz="1600" dirty="0" smtClean="0"/>
              <a:t>Suele combinarse con un </a:t>
            </a:r>
            <a:r>
              <a:rPr lang="es-ES" sz="1600" dirty="0" err="1" smtClean="0"/>
              <a:t>pretratamiento</a:t>
            </a:r>
            <a:r>
              <a:rPr lang="es-ES" sz="1600" dirty="0" smtClean="0"/>
              <a:t> suave de refino para favorecer la accesibilidad de las enzimas.</a:t>
            </a:r>
          </a:p>
          <a:p>
            <a:endParaRPr lang="es-ES" sz="1600" dirty="0" smtClean="0"/>
          </a:p>
          <a:p>
            <a:r>
              <a:rPr lang="es-ES" sz="1600" dirty="0" smtClean="0"/>
              <a:t>Dosis: hasta 3%</a:t>
            </a:r>
            <a:endParaRPr lang="en-US" sz="1600" dirty="0"/>
          </a:p>
        </p:txBody>
      </p:sp>
      <p:sp>
        <p:nvSpPr>
          <p:cNvPr id="5" name="4 Rectángulo"/>
          <p:cNvSpPr/>
          <p:nvPr/>
        </p:nvSpPr>
        <p:spPr>
          <a:xfrm>
            <a:off x="5196886" y="411510"/>
            <a:ext cx="2840842" cy="307777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</a:pPr>
            <a:r>
              <a:rPr lang="es-AR" sz="1400" b="1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Pretratamiento</a:t>
            </a:r>
            <a:r>
              <a:rPr lang="es-AR" sz="1400" b="1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enzimático</a:t>
            </a:r>
            <a:endParaRPr lang="en-US" sz="1400" b="1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919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719" y="1491630"/>
            <a:ext cx="1698686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30324"/>
            <a:ext cx="7467600" cy="857250"/>
          </a:xfrm>
        </p:spPr>
        <p:txBody>
          <a:bodyPr/>
          <a:lstStyle/>
          <a:p>
            <a:r>
              <a:rPr lang="es-AR" dirty="0" smtClean="0"/>
              <a:t>Secado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622" b="18682"/>
          <a:stretch/>
        </p:blipFill>
        <p:spPr bwMode="auto">
          <a:xfrm>
            <a:off x="395535" y="3003863"/>
            <a:ext cx="3528393" cy="133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64" b="20221"/>
          <a:stretch/>
        </p:blipFill>
        <p:spPr bwMode="auto">
          <a:xfrm>
            <a:off x="387324" y="1275606"/>
            <a:ext cx="3536604" cy="128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220073" y="915566"/>
            <a:ext cx="36003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Procesos de secado</a:t>
            </a:r>
            <a:r>
              <a:rPr lang="es-AR" dirty="0" smtClean="0"/>
              <a:t>:</a:t>
            </a:r>
          </a:p>
          <a:p>
            <a:pPr marL="285750" indent="-285750">
              <a:buClr>
                <a:srgbClr val="0000CC"/>
              </a:buClr>
              <a:buFont typeface="Wingdings" pitchFamily="2" charset="2"/>
              <a:buChar char="q"/>
            </a:pPr>
            <a:r>
              <a:rPr lang="es-AR" dirty="0" smtClean="0"/>
              <a:t>Aun en desarrollo </a:t>
            </a:r>
          </a:p>
          <a:p>
            <a:pPr marL="285750" indent="-285750">
              <a:buClr>
                <a:srgbClr val="0000CC"/>
              </a:buClr>
              <a:buFont typeface="Wingdings" pitchFamily="2" charset="2"/>
              <a:buChar char="q"/>
            </a:pPr>
            <a:endParaRPr lang="es-AR" dirty="0" smtClean="0"/>
          </a:p>
          <a:p>
            <a:pPr marL="285750" indent="-285750">
              <a:buClr>
                <a:srgbClr val="0000CC"/>
              </a:buClr>
              <a:buFont typeface="Wingdings" pitchFamily="2" charset="2"/>
              <a:buChar char="q"/>
            </a:pPr>
            <a:r>
              <a:rPr lang="es-AR" dirty="0" smtClean="0"/>
              <a:t>Escala piloto</a:t>
            </a:r>
          </a:p>
          <a:p>
            <a:pPr marL="285750" indent="-285750">
              <a:buClr>
                <a:srgbClr val="0000CC"/>
              </a:buClr>
              <a:buFont typeface="Wingdings" pitchFamily="2" charset="2"/>
              <a:buChar char="q"/>
            </a:pPr>
            <a:endParaRPr lang="es-AR" dirty="0" smtClean="0"/>
          </a:p>
          <a:p>
            <a:pPr marL="285750" indent="-285750">
              <a:buClr>
                <a:srgbClr val="0000CC"/>
              </a:buClr>
              <a:buFont typeface="Wingdings" pitchFamily="2" charset="2"/>
              <a:buChar char="q"/>
            </a:pPr>
            <a:r>
              <a:rPr lang="es-AR" dirty="0" smtClean="0"/>
              <a:t>Procesos:</a:t>
            </a:r>
          </a:p>
          <a:p>
            <a:pPr marL="742950" lvl="1" indent="-285750">
              <a:buClr>
                <a:srgbClr val="0000CC"/>
              </a:buClr>
              <a:buFont typeface="Courier New" pitchFamily="49" charset="0"/>
              <a:buChar char="o"/>
            </a:pPr>
            <a:r>
              <a:rPr lang="es-AR" dirty="0" smtClean="0"/>
              <a:t>Liofilización</a:t>
            </a:r>
          </a:p>
          <a:p>
            <a:pPr marL="742950" lvl="1" indent="-285750">
              <a:buClr>
                <a:srgbClr val="0000CC"/>
              </a:buClr>
              <a:buFont typeface="Courier New" pitchFamily="49" charset="0"/>
              <a:buChar char="o"/>
            </a:pPr>
            <a:r>
              <a:rPr lang="es-AR" dirty="0" smtClean="0"/>
              <a:t>Intercambio de solventes y evaporación</a:t>
            </a:r>
          </a:p>
          <a:p>
            <a:pPr marL="742950" lvl="1" indent="-285750">
              <a:buClr>
                <a:srgbClr val="0000CC"/>
              </a:buClr>
              <a:buFont typeface="Courier New" pitchFamily="49" charset="0"/>
              <a:buChar char="o"/>
            </a:pPr>
            <a:r>
              <a:rPr lang="es-AR" dirty="0" smtClean="0"/>
              <a:t>Sales (</a:t>
            </a:r>
            <a:r>
              <a:rPr lang="es-AR" dirty="0" err="1" smtClean="0"/>
              <a:t>NaCl</a:t>
            </a:r>
            <a:r>
              <a:rPr lang="es-AR" dirty="0" smtClean="0"/>
              <a:t>)</a:t>
            </a:r>
          </a:p>
          <a:p>
            <a:pPr marL="742950" lvl="1" indent="-285750">
              <a:buClr>
                <a:srgbClr val="0000CC"/>
              </a:buClr>
              <a:buFont typeface="Courier New" pitchFamily="49" charset="0"/>
              <a:buChar char="o"/>
            </a:pPr>
            <a:r>
              <a:rPr lang="es-AR" dirty="0" smtClean="0"/>
              <a:t>Spray</a:t>
            </a:r>
          </a:p>
          <a:p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4587974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 err="1" smtClean="0">
                <a:solidFill>
                  <a:srgbClr val="0000CC"/>
                </a:solidFill>
              </a:rPr>
              <a:t>Peresin</a:t>
            </a:r>
            <a:r>
              <a:rPr lang="en-US" sz="800" b="1" dirty="0" smtClean="0">
                <a:solidFill>
                  <a:srgbClr val="0000CC"/>
                </a:solidFill>
              </a:rPr>
              <a:t>, M.S. (2014). Emerging </a:t>
            </a:r>
            <a:r>
              <a:rPr lang="en-US" sz="800" b="1" dirty="0">
                <a:solidFill>
                  <a:srgbClr val="0000CC"/>
                </a:solidFill>
              </a:rPr>
              <a:t>technologies: </a:t>
            </a:r>
            <a:r>
              <a:rPr lang="en-US" sz="800" b="1" dirty="0" err="1" smtClean="0">
                <a:solidFill>
                  <a:srgbClr val="0000CC"/>
                </a:solidFill>
              </a:rPr>
              <a:t>Nanofibrillated</a:t>
            </a:r>
            <a:r>
              <a:rPr lang="en-US" sz="800" b="1" dirty="0" smtClean="0">
                <a:solidFill>
                  <a:srgbClr val="0000CC"/>
                </a:solidFill>
              </a:rPr>
              <a:t> cellulose</a:t>
            </a:r>
            <a:r>
              <a:rPr lang="en-US" sz="800" b="1" dirty="0">
                <a:solidFill>
                  <a:srgbClr val="0000CC"/>
                </a:solidFill>
              </a:rPr>
              <a:t>, its production, properties </a:t>
            </a:r>
            <a:r>
              <a:rPr lang="en-US" sz="800" b="1" dirty="0" smtClean="0">
                <a:solidFill>
                  <a:srgbClr val="0000CC"/>
                </a:solidFill>
              </a:rPr>
              <a:t>and potential applications, VTT (FI).</a:t>
            </a: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3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915566"/>
            <a:ext cx="7992888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800" dirty="0" smtClean="0"/>
              <a:t>Familias </a:t>
            </a:r>
            <a:r>
              <a:rPr lang="es-AR" sz="1800" dirty="0"/>
              <a:t>principales de partículas celulósicas de tamaño </a:t>
            </a:r>
            <a:r>
              <a:rPr lang="es-AR" sz="1800" dirty="0" err="1"/>
              <a:t>nanométrico</a:t>
            </a:r>
            <a:r>
              <a:rPr lang="es-AR" sz="1800" dirty="0"/>
              <a:t>:</a:t>
            </a:r>
            <a:endParaRPr lang="en-US" sz="1800" dirty="0"/>
          </a:p>
          <a:p>
            <a:pPr marL="361950" lvl="1" indent="-180975">
              <a:tabLst>
                <a:tab pos="361950" algn="l"/>
              </a:tabLst>
            </a:pPr>
            <a:r>
              <a:rPr lang="es-AR" sz="1800" dirty="0" err="1" smtClean="0"/>
              <a:t>Nanocrital</a:t>
            </a:r>
            <a:r>
              <a:rPr lang="es-AR" sz="1800" dirty="0" smtClean="0"/>
              <a:t> </a:t>
            </a:r>
            <a:r>
              <a:rPr lang="es-AR" sz="1800" dirty="0"/>
              <a:t>de celulosa (</a:t>
            </a:r>
            <a:r>
              <a:rPr lang="es-AR" sz="1800" dirty="0" smtClean="0"/>
              <a:t>CNC) </a:t>
            </a:r>
            <a:endParaRPr lang="en-US" sz="1800" dirty="0"/>
          </a:p>
          <a:p>
            <a:pPr marL="361950" lvl="1" indent="-180975">
              <a:tabLst>
                <a:tab pos="361950" algn="l"/>
              </a:tabLst>
            </a:pPr>
            <a:r>
              <a:rPr lang="es-AR" sz="1800" dirty="0" err="1" smtClean="0">
                <a:solidFill>
                  <a:srgbClr val="0000CC"/>
                </a:solidFill>
              </a:rPr>
              <a:t>Nanofibrilas</a:t>
            </a:r>
            <a:r>
              <a:rPr lang="es-AR" sz="1800" dirty="0" smtClean="0">
                <a:solidFill>
                  <a:srgbClr val="0000CC"/>
                </a:solidFill>
              </a:rPr>
              <a:t> </a:t>
            </a:r>
            <a:r>
              <a:rPr lang="es-AR" sz="1800" dirty="0">
                <a:solidFill>
                  <a:srgbClr val="0000CC"/>
                </a:solidFill>
              </a:rPr>
              <a:t>de celulosa (</a:t>
            </a:r>
            <a:r>
              <a:rPr lang="es-AR" sz="1800" dirty="0" smtClean="0">
                <a:solidFill>
                  <a:srgbClr val="0000CC"/>
                </a:solidFill>
              </a:rPr>
              <a:t>CNF)</a:t>
            </a:r>
          </a:p>
          <a:p>
            <a:pPr marL="0" lvl="1" indent="0">
              <a:buNone/>
            </a:pPr>
            <a:endParaRPr lang="es-AR" sz="1800" dirty="0" smtClean="0"/>
          </a:p>
          <a:p>
            <a:pPr marL="0" lvl="1" indent="0">
              <a:buNone/>
            </a:pPr>
            <a:r>
              <a:rPr lang="es-AR" sz="1800" dirty="0" smtClean="0"/>
              <a:t>Diferencias: estructura</a:t>
            </a:r>
            <a:r>
              <a:rPr lang="es-AR" sz="1800" dirty="0"/>
              <a:t>, dimensiones, morfología y consecuentemente en las propiedades.</a:t>
            </a:r>
          </a:p>
          <a:p>
            <a:pPr marL="180975" lvl="1" indent="0">
              <a:buNone/>
            </a:pPr>
            <a:endParaRPr lang="es-AR" sz="1800" dirty="0"/>
          </a:p>
          <a:p>
            <a:pPr marL="361950" lvl="1" indent="-180975">
              <a:tabLst>
                <a:tab pos="361950" algn="l"/>
              </a:tabLst>
            </a:pPr>
            <a:endParaRPr lang="es-AR" sz="1800" dirty="0" smtClean="0"/>
          </a:p>
          <a:p>
            <a:pPr lvl="1"/>
            <a:endParaRPr lang="es-AR" sz="1800" dirty="0" smtClean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07504" y="51470"/>
            <a:ext cx="8064896" cy="536943"/>
          </a:xfr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sz="2000" dirty="0" smtClean="0"/>
              <a:t>Aplicaciones en la industria papelera</a:t>
            </a:r>
            <a:endParaRPr lang="en-US" sz="2000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17628" y="3147814"/>
            <a:ext cx="8496944" cy="13166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lvl="1" indent="-361950"/>
            <a:r>
              <a:rPr lang="es-AR" sz="1800" dirty="0" smtClean="0"/>
              <a:t>CNC difícil aplicación en la fabricación de papel (solo aplicación superficial). </a:t>
            </a:r>
          </a:p>
          <a:p>
            <a:pPr marL="361950" lvl="1" indent="-361950"/>
            <a:endParaRPr lang="es-AR" sz="1800" dirty="0" smtClean="0"/>
          </a:p>
          <a:p>
            <a:pPr marL="361950" lvl="1" indent="-361950"/>
            <a:r>
              <a:rPr lang="es-AR" sz="1800" dirty="0" smtClean="0"/>
              <a:t>CNF pueden formar un entramado de nano-</a:t>
            </a:r>
            <a:r>
              <a:rPr lang="es-AR" sz="1800" dirty="0" err="1" smtClean="0"/>
              <a:t>fibrilas</a:t>
            </a:r>
            <a:r>
              <a:rPr lang="es-AR" sz="1800" dirty="0" smtClean="0"/>
              <a:t> debido a la flexibilidad de las </a:t>
            </a:r>
            <a:r>
              <a:rPr lang="es-AR" sz="1800" dirty="0" err="1" smtClean="0"/>
              <a:t>nanofibrilas</a:t>
            </a:r>
            <a:r>
              <a:rPr lang="es-AR" sz="1800" dirty="0" smtClean="0"/>
              <a:t> (apto en aplicaciones papeleras en masa o superficial).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406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8187974" cy="532443"/>
          </a:xfrm>
        </p:spPr>
        <p:txBody>
          <a:bodyPr>
            <a:normAutofit fontScale="90000"/>
          </a:bodyPr>
          <a:lstStyle/>
          <a:p>
            <a:r>
              <a:rPr lang="es-AR" dirty="0"/>
              <a:t>Propiedades y potenciales aplicaciones</a:t>
            </a:r>
            <a:endParaRPr lang="en-US" dirty="0"/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179512" y="1466954"/>
            <a:ext cx="4041900" cy="342142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indent="-441325"/>
            <a:r>
              <a:rPr lang="es-AR" sz="1600" dirty="0" smtClean="0"/>
              <a:t>Resistencia y rigidez elevadas</a:t>
            </a:r>
          </a:p>
          <a:p>
            <a:pPr marL="441325" indent="-441325"/>
            <a:r>
              <a:rPr lang="es-AR" sz="1600" dirty="0" smtClean="0"/>
              <a:t>Material liviano </a:t>
            </a:r>
          </a:p>
          <a:p>
            <a:pPr marL="441325" indent="-441325"/>
            <a:r>
              <a:rPr lang="es-AR" sz="1600" dirty="0" smtClean="0"/>
              <a:t>Transparencia </a:t>
            </a:r>
          </a:p>
          <a:p>
            <a:pPr marL="441325" indent="-441325"/>
            <a:r>
              <a:rPr lang="es-AR" sz="1600" dirty="0" smtClean="0"/>
              <a:t>Capacidad para almacenar agua</a:t>
            </a:r>
          </a:p>
          <a:p>
            <a:pPr marL="441325" indent="-441325"/>
            <a:r>
              <a:rPr lang="es-AR" sz="1600" dirty="0" smtClean="0"/>
              <a:t>Área superficial y relación de aspecto (L/d) elevados</a:t>
            </a:r>
          </a:p>
          <a:p>
            <a:pPr marL="441325" indent="-441325"/>
            <a:r>
              <a:rPr lang="es-AR" sz="1600" dirty="0" smtClean="0"/>
              <a:t>Reactividad </a:t>
            </a:r>
          </a:p>
          <a:p>
            <a:pPr marL="441325" indent="-441325"/>
            <a:r>
              <a:rPr lang="es-AR" sz="1600" dirty="0" smtClean="0"/>
              <a:t>Propiedades de barrera</a:t>
            </a:r>
            <a:endParaRPr lang="es-AR" sz="16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203723"/>
            <a:ext cx="2232000" cy="254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744" y="1203723"/>
            <a:ext cx="2678998" cy="16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323" y="3672716"/>
            <a:ext cx="2154877" cy="139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4221412" y="633352"/>
            <a:ext cx="431102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buClr>
                <a:srgbClr val="4F81BD"/>
              </a:buClr>
              <a:buSzPct val="70000"/>
            </a:pPr>
            <a:r>
              <a:rPr lang="es-AR" sz="2400" b="1" i="1" dirty="0" smtClean="0">
                <a:solidFill>
                  <a:srgbClr val="0000CC"/>
                </a:solidFill>
              </a:rPr>
              <a:t>APLICACIONES</a:t>
            </a:r>
            <a:endParaRPr lang="es-AR" sz="2400" b="1" i="1" dirty="0">
              <a:solidFill>
                <a:srgbClr val="0000CC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51520" y="689386"/>
            <a:ext cx="374441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rgbClr val="4F81BD"/>
              </a:buClr>
              <a:buSzPct val="70000"/>
            </a:pPr>
            <a:r>
              <a:rPr lang="es-AR" sz="2400" b="1" i="1" dirty="0">
                <a:solidFill>
                  <a:srgbClr val="0000CC"/>
                </a:solidFill>
              </a:rPr>
              <a:t>PROPIEDADES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585" y="3004385"/>
            <a:ext cx="2377065" cy="188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23528" y="4630365"/>
            <a:ext cx="5539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solidFill>
                  <a:srgbClr val="0000CC"/>
                </a:solidFill>
              </a:rPr>
              <a:t>Fukuzumi</a:t>
            </a:r>
            <a:r>
              <a:rPr lang="en-US" sz="800" dirty="0" smtClean="0">
                <a:solidFill>
                  <a:srgbClr val="0000CC"/>
                </a:solidFill>
              </a:rPr>
              <a:t> et al. (2011). </a:t>
            </a:r>
            <a:r>
              <a:rPr lang="en-US" sz="800" dirty="0" err="1" smtClean="0">
                <a:solidFill>
                  <a:srgbClr val="0000CC"/>
                </a:solidFill>
              </a:rPr>
              <a:t>Biomacromolecules</a:t>
            </a:r>
            <a:r>
              <a:rPr lang="en-US" sz="800" dirty="0" smtClean="0">
                <a:solidFill>
                  <a:srgbClr val="0000CC"/>
                </a:solidFill>
              </a:rPr>
              <a:t> </a:t>
            </a:r>
            <a:r>
              <a:rPr lang="en-US" sz="800" dirty="0">
                <a:solidFill>
                  <a:srgbClr val="0000CC"/>
                </a:solidFill>
              </a:rPr>
              <a:t>2011, 12, 4057−4062</a:t>
            </a:r>
            <a:br>
              <a:rPr lang="en-US" sz="800" dirty="0">
                <a:solidFill>
                  <a:srgbClr val="0000CC"/>
                </a:solidFill>
              </a:rPr>
            </a:br>
            <a:r>
              <a:rPr lang="en-US" sz="800" dirty="0">
                <a:solidFill>
                  <a:srgbClr val="0000CC"/>
                </a:solidFill>
              </a:rPr>
              <a:t/>
            </a:r>
            <a:br>
              <a:rPr lang="en-US" sz="800" dirty="0">
                <a:solidFill>
                  <a:srgbClr val="0000CC"/>
                </a:solidFill>
              </a:rPr>
            </a:b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6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61057" y="1131590"/>
            <a:ext cx="2942791" cy="3747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3" t="6772" r="47647" b="57419"/>
          <a:stretch/>
        </p:blipFill>
        <p:spPr bwMode="auto">
          <a:xfrm>
            <a:off x="800017" y="1497485"/>
            <a:ext cx="1714263" cy="123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1520" y="1347614"/>
            <a:ext cx="2038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00" dirty="0" smtClean="0"/>
              <a:t>Recubrimiento superficial </a:t>
            </a:r>
            <a:endParaRPr lang="en-US" sz="11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21099" y="2066734"/>
            <a:ext cx="1587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00" dirty="0" smtClean="0"/>
              <a:t>Aplicación en masa </a:t>
            </a:r>
            <a:endParaRPr lang="en-US" sz="1100" dirty="0"/>
          </a:p>
        </p:txBody>
      </p:sp>
      <p:sp>
        <p:nvSpPr>
          <p:cNvPr id="7" name="6 CuadroTexto"/>
          <p:cNvSpPr txBox="1"/>
          <p:nvPr/>
        </p:nvSpPr>
        <p:spPr>
          <a:xfrm>
            <a:off x="261057" y="2940221"/>
            <a:ext cx="30868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Propiedades mecánicas y de barrera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Agente de resistencia en seco y de retención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Nuevas funcionalidades </a:t>
            </a:r>
          </a:p>
          <a:p>
            <a:pPr marL="171450" indent="-171450">
              <a:buFont typeface="Arial" pitchFamily="34" charset="0"/>
              <a:buChar char="•"/>
            </a:pPr>
            <a:endParaRPr lang="es-AR" sz="1200" dirty="0" smtClean="0"/>
          </a:p>
          <a:p>
            <a:r>
              <a:rPr lang="es-AR" sz="1200" b="1" dirty="0" smtClean="0"/>
              <a:t>Desafíos tecnológicos para la industria: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Viscosidad elevada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Requerimientos energéticos elevados para el secado</a:t>
            </a:r>
            <a:endParaRPr lang="en-US" sz="1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3" t="42002" r="47960" b="37373"/>
          <a:stretch/>
        </p:blipFill>
        <p:spPr bwMode="auto">
          <a:xfrm>
            <a:off x="3758695" y="1455355"/>
            <a:ext cx="1979155" cy="74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3275856" y="2607145"/>
            <a:ext cx="3086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Refuerzo mecánico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Compatibilidad con matrices </a:t>
            </a:r>
            <a:r>
              <a:rPr lang="es-AR" sz="1200" dirty="0" err="1" smtClean="0"/>
              <a:t>hidrofílicas</a:t>
            </a:r>
            <a:r>
              <a:rPr lang="es-AR" sz="1200" dirty="0" smtClean="0"/>
              <a:t> 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Propiedad de barrera</a:t>
            </a:r>
          </a:p>
          <a:p>
            <a:pPr marL="171450" indent="-171450">
              <a:buFont typeface="Arial" pitchFamily="34" charset="0"/>
              <a:buChar char="•"/>
            </a:pPr>
            <a:endParaRPr lang="es-AR" sz="1200" dirty="0" smtClean="0"/>
          </a:p>
          <a:p>
            <a:r>
              <a:rPr lang="es-AR" sz="1200" b="1" dirty="0" smtClean="0"/>
              <a:t>Desafíos tecnológicos para la industria: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Adaptación a procesos secos 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Rango de temperatura de procesamiento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Compatibilidad con matrices </a:t>
            </a:r>
            <a:r>
              <a:rPr lang="es-AR" sz="1200" dirty="0" err="1" smtClean="0"/>
              <a:t>hidrofóbicas</a:t>
            </a:r>
            <a:r>
              <a:rPr lang="es-AR" sz="1200" dirty="0" smtClean="0"/>
              <a:t> </a:t>
            </a:r>
            <a:endParaRPr lang="en-US" sz="12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8" t="70540" r="50000" b="15177"/>
          <a:stretch/>
        </p:blipFill>
        <p:spPr bwMode="auto">
          <a:xfrm>
            <a:off x="6429513" y="1635646"/>
            <a:ext cx="1988083" cy="58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6156176" y="2617624"/>
            <a:ext cx="25294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Transparencia/barrera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Baja densidad y elevada porosidad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Nuevas funcionalidades</a:t>
            </a:r>
          </a:p>
          <a:p>
            <a:pPr marL="171450" indent="-171450">
              <a:buFont typeface="Arial" pitchFamily="34" charset="0"/>
              <a:buChar char="•"/>
            </a:pPr>
            <a:endParaRPr lang="es-AR" sz="1200" dirty="0" smtClean="0"/>
          </a:p>
          <a:p>
            <a:r>
              <a:rPr lang="es-AR" sz="1200" b="1" dirty="0" smtClean="0"/>
              <a:t>Desafíos tecnológicos para la industria: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Falta de procesos industriales</a:t>
            </a:r>
          </a:p>
          <a:p>
            <a:pPr marL="171450" indent="-171450">
              <a:buClr>
                <a:srgbClr val="0000CC"/>
              </a:buClr>
              <a:buFont typeface="Wingdings" pitchFamily="2" charset="2"/>
              <a:buChar char="§"/>
            </a:pPr>
            <a:r>
              <a:rPr lang="es-AR" sz="1200" dirty="0" smtClean="0"/>
              <a:t>Regulaciones sobre toxicidad</a:t>
            </a:r>
            <a:endParaRPr lang="en-US" sz="1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321099" y="771550"/>
            <a:ext cx="1882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i="1" dirty="0" smtClean="0">
                <a:solidFill>
                  <a:srgbClr val="0000CC"/>
                </a:solidFill>
              </a:rPr>
              <a:t>Papeles y cartones</a:t>
            </a:r>
            <a:endParaRPr lang="en-US" sz="1400" b="1" i="1" dirty="0">
              <a:solidFill>
                <a:srgbClr val="0000CC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330308" y="1131590"/>
            <a:ext cx="2681852" cy="3747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CuadroTexto"/>
          <p:cNvSpPr txBox="1"/>
          <p:nvPr/>
        </p:nvSpPr>
        <p:spPr>
          <a:xfrm>
            <a:off x="3347864" y="771550"/>
            <a:ext cx="2807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i="1" dirty="0" smtClean="0">
                <a:solidFill>
                  <a:srgbClr val="0000CC"/>
                </a:solidFill>
              </a:rPr>
              <a:t>Materiales nano-compuestos</a:t>
            </a:r>
            <a:endParaRPr lang="en-US" sz="1400" b="1" i="1" dirty="0">
              <a:solidFill>
                <a:srgbClr val="0000CC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6127985" y="1131590"/>
            <a:ext cx="2530578" cy="3747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CuadroTexto"/>
          <p:cNvSpPr txBox="1"/>
          <p:nvPr/>
        </p:nvSpPr>
        <p:spPr>
          <a:xfrm>
            <a:off x="6453102" y="771550"/>
            <a:ext cx="1696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i="1" dirty="0" smtClean="0">
                <a:solidFill>
                  <a:srgbClr val="0000CC"/>
                </a:solidFill>
              </a:rPr>
              <a:t>Geles - </a:t>
            </a:r>
            <a:r>
              <a:rPr lang="es-AR" sz="1400" b="1" i="1" dirty="0" err="1" smtClean="0">
                <a:solidFill>
                  <a:srgbClr val="0000CC"/>
                </a:solidFill>
              </a:rPr>
              <a:t>aerogeles</a:t>
            </a:r>
            <a:endParaRPr lang="en-US" sz="1400" b="1" i="1" dirty="0">
              <a:solidFill>
                <a:srgbClr val="0000CC"/>
              </a:solidFill>
            </a:endParaRPr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8187974" cy="532443"/>
          </a:xfrm>
        </p:spPr>
        <p:txBody>
          <a:bodyPr>
            <a:normAutofit fontScale="90000"/>
          </a:bodyPr>
          <a:lstStyle/>
          <a:p>
            <a:r>
              <a:rPr lang="es-AR" dirty="0"/>
              <a:t>Propiedades y potenciales aplicaciones</a:t>
            </a:r>
            <a:endParaRPr lang="en-US" dirty="0"/>
          </a:p>
        </p:txBody>
      </p:sp>
      <p:sp>
        <p:nvSpPr>
          <p:cNvPr id="19" name="18 Rectángulo"/>
          <p:cNvSpPr/>
          <p:nvPr/>
        </p:nvSpPr>
        <p:spPr>
          <a:xfrm>
            <a:off x="395536" y="4872819"/>
            <a:ext cx="79552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solidFill>
                  <a:srgbClr val="0000CC"/>
                </a:solidFill>
              </a:rPr>
              <a:t>Chauve</a:t>
            </a:r>
            <a:r>
              <a:rPr lang="en-US" sz="800" dirty="0" smtClean="0">
                <a:solidFill>
                  <a:srgbClr val="0000CC"/>
                </a:solidFill>
              </a:rPr>
              <a:t>, G. and Bras, J.</a:t>
            </a:r>
            <a:r>
              <a:rPr lang="fi-FI" sz="800" dirty="0" smtClean="0">
                <a:solidFill>
                  <a:srgbClr val="0000CC"/>
                </a:solidFill>
              </a:rPr>
              <a:t> (2014). </a:t>
            </a:r>
            <a:r>
              <a:rPr lang="en-US" sz="800" dirty="0" smtClean="0">
                <a:solidFill>
                  <a:srgbClr val="0000CC"/>
                </a:solidFill>
              </a:rPr>
              <a:t>Handbook Of Green Materials. Processing </a:t>
            </a:r>
            <a:r>
              <a:rPr lang="en-US" sz="800" dirty="0">
                <a:solidFill>
                  <a:srgbClr val="0000CC"/>
                </a:solidFill>
              </a:rPr>
              <a:t>Technologies, Properties and </a:t>
            </a:r>
            <a:r>
              <a:rPr lang="en-US" sz="800" dirty="0" smtClean="0">
                <a:solidFill>
                  <a:srgbClr val="0000CC"/>
                </a:solidFill>
              </a:rPr>
              <a:t>Applications. </a:t>
            </a:r>
            <a:r>
              <a:rPr lang="en-US" sz="800" dirty="0">
                <a:solidFill>
                  <a:srgbClr val="0000CC"/>
                </a:solidFill>
              </a:rPr>
              <a:t>World Scientific Publishing Co. Pte. Ltd</a:t>
            </a:r>
            <a:r>
              <a:rPr lang="en-US" sz="800" dirty="0" smtClean="0">
                <a:solidFill>
                  <a:srgbClr val="0000CC"/>
                </a:solidFill>
              </a:rPr>
              <a:t>.</a:t>
            </a: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86404"/>
            <a:ext cx="8640960" cy="413138"/>
          </a:xfr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AR" dirty="0" smtClean="0"/>
              <a:t>Adición a papeles y cartones</a:t>
            </a:r>
            <a:endParaRPr lang="en-US" dirty="0"/>
          </a:p>
        </p:txBody>
      </p:sp>
      <p:cxnSp>
        <p:nvCxnSpPr>
          <p:cNvPr id="14" name="13 Conector recto"/>
          <p:cNvCxnSpPr/>
          <p:nvPr/>
        </p:nvCxnSpPr>
        <p:spPr>
          <a:xfrm>
            <a:off x="323528" y="1113006"/>
            <a:ext cx="324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/>
          <p:cNvSpPr/>
          <p:nvPr/>
        </p:nvSpPr>
        <p:spPr>
          <a:xfrm>
            <a:off x="395536" y="1257022"/>
            <a:ext cx="108000" cy="1080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395536" y="1473046"/>
            <a:ext cx="108000" cy="108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CuadroTexto"/>
          <p:cNvSpPr txBox="1"/>
          <p:nvPr/>
        </p:nvSpPr>
        <p:spPr>
          <a:xfrm>
            <a:off x="611560" y="968990"/>
            <a:ext cx="13853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CNF</a:t>
            </a:r>
          </a:p>
          <a:p>
            <a:r>
              <a:rPr lang="es-AR" sz="1400" dirty="0" err="1" smtClean="0"/>
              <a:t>Polielectrolito</a:t>
            </a:r>
            <a:r>
              <a:rPr lang="es-AR" sz="1400" dirty="0" smtClean="0"/>
              <a:t> </a:t>
            </a:r>
          </a:p>
          <a:p>
            <a:r>
              <a:rPr lang="es-AR" sz="1400" dirty="0" smtClean="0"/>
              <a:t>Aditivo</a:t>
            </a:r>
            <a:endParaRPr lang="en-U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932040" y="1131590"/>
            <a:ext cx="37518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/>
              <a:t>Agentes de retención y de resistencia: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Almidón catiónico (CS)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Poliacrilamida catiónica (C-PAM)</a:t>
            </a:r>
          </a:p>
          <a:p>
            <a:pPr marL="285750" indent="-285750">
              <a:buFont typeface="Arial" pitchFamily="34" charset="0"/>
              <a:buChar char="•"/>
            </a:pPr>
            <a:endParaRPr lang="es-AR" sz="1600" dirty="0" smtClean="0"/>
          </a:p>
          <a:p>
            <a:r>
              <a:rPr lang="es-AR" sz="1600" b="1" dirty="0" smtClean="0"/>
              <a:t>Agentes </a:t>
            </a:r>
            <a:r>
              <a:rPr lang="es-AR" sz="1600" b="1" dirty="0" err="1" smtClean="0"/>
              <a:t>encolantes</a:t>
            </a:r>
            <a:r>
              <a:rPr lang="es-AR" sz="1600" b="1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PAE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AKD</a:t>
            </a:r>
          </a:p>
          <a:p>
            <a:endParaRPr lang="es-AR" sz="1600" dirty="0" smtClean="0"/>
          </a:p>
          <a:p>
            <a:r>
              <a:rPr lang="es-AR" sz="1600" b="1" dirty="0" smtClean="0"/>
              <a:t>Cargas: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Caolín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 smtClean="0"/>
              <a:t>Carbonato de calcio </a:t>
            </a:r>
          </a:p>
          <a:p>
            <a:endParaRPr lang="es-AR" sz="1600" dirty="0" smtClean="0"/>
          </a:p>
          <a:p>
            <a:r>
              <a:rPr lang="es-AR" sz="1600" dirty="0" smtClean="0"/>
              <a:t>  </a:t>
            </a:r>
            <a:endParaRPr lang="en-US" sz="16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38659"/>
            <a:ext cx="4030663" cy="328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95536" y="4872819"/>
            <a:ext cx="79552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solidFill>
                  <a:srgbClr val="0000CC"/>
                </a:solidFill>
              </a:rPr>
              <a:t>Chauve</a:t>
            </a:r>
            <a:r>
              <a:rPr lang="en-US" sz="800" dirty="0" smtClean="0">
                <a:solidFill>
                  <a:srgbClr val="0000CC"/>
                </a:solidFill>
              </a:rPr>
              <a:t>, G. and Bras, J.</a:t>
            </a:r>
            <a:r>
              <a:rPr lang="fi-FI" sz="800" dirty="0" smtClean="0">
                <a:solidFill>
                  <a:srgbClr val="0000CC"/>
                </a:solidFill>
              </a:rPr>
              <a:t> (2014). </a:t>
            </a:r>
            <a:r>
              <a:rPr lang="en-US" sz="800" dirty="0" smtClean="0">
                <a:solidFill>
                  <a:srgbClr val="0000CC"/>
                </a:solidFill>
              </a:rPr>
              <a:t>Handbook Of Green Materials. Processing </a:t>
            </a:r>
            <a:r>
              <a:rPr lang="en-US" sz="800" dirty="0">
                <a:solidFill>
                  <a:srgbClr val="0000CC"/>
                </a:solidFill>
              </a:rPr>
              <a:t>Technologies, Properties and </a:t>
            </a:r>
            <a:r>
              <a:rPr lang="en-US" sz="800" dirty="0" smtClean="0">
                <a:solidFill>
                  <a:srgbClr val="0000CC"/>
                </a:solidFill>
              </a:rPr>
              <a:t>Applications. </a:t>
            </a:r>
            <a:r>
              <a:rPr lang="en-US" sz="800" dirty="0">
                <a:solidFill>
                  <a:srgbClr val="0000CC"/>
                </a:solidFill>
              </a:rPr>
              <a:t>World Scientific Publishing Co. Pte. Ltd</a:t>
            </a:r>
            <a:r>
              <a:rPr lang="en-US" sz="800" dirty="0" smtClean="0">
                <a:solidFill>
                  <a:srgbClr val="0000CC"/>
                </a:solidFill>
              </a:rPr>
              <a:t>.</a:t>
            </a:r>
            <a:endParaRPr lang="en-US" sz="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3478"/>
            <a:ext cx="7467600" cy="565571"/>
          </a:xfrm>
        </p:spPr>
        <p:txBody>
          <a:bodyPr>
            <a:normAutofit/>
          </a:bodyPr>
          <a:lstStyle/>
          <a:p>
            <a:r>
              <a:rPr lang="es-AR" sz="2400" dirty="0" smtClean="0"/>
              <a:t>Antecedentes recientes </a:t>
            </a:r>
            <a:endParaRPr lang="en-US" sz="2400" dirty="0"/>
          </a:p>
        </p:txBody>
      </p:sp>
      <p:sp>
        <p:nvSpPr>
          <p:cNvPr id="4" name="3 Rectángulo"/>
          <p:cNvSpPr/>
          <p:nvPr/>
        </p:nvSpPr>
        <p:spPr>
          <a:xfrm>
            <a:off x="189432" y="1671498"/>
            <a:ext cx="834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00CC"/>
              </a:buClr>
              <a:buFont typeface="Courier New" pitchFamily="49" charset="0"/>
              <a:buChar char="o"/>
            </a:pPr>
            <a:r>
              <a:rPr lang="es-AR" sz="1600" dirty="0" smtClean="0"/>
              <a:t>2010-2012. Objetivos</a:t>
            </a:r>
            <a:r>
              <a:rPr lang="en-US" sz="1600" dirty="0" smtClean="0"/>
              <a:t>: </a:t>
            </a:r>
            <a:r>
              <a:rPr lang="es-AR" sz="1600" dirty="0" smtClean="0"/>
              <a:t>demostrar</a:t>
            </a:r>
            <a:r>
              <a:rPr lang="en-US" sz="1600" dirty="0" smtClean="0"/>
              <a:t> </a:t>
            </a:r>
            <a:r>
              <a:rPr lang="es-AR" sz="1600" dirty="0" smtClean="0"/>
              <a:t>que </a:t>
            </a:r>
            <a:r>
              <a:rPr lang="es-AR" sz="1600" dirty="0"/>
              <a:t>es posible fabricar productos de papel y envases </a:t>
            </a:r>
            <a:r>
              <a:rPr lang="es-AR" sz="1600" dirty="0" smtClean="0"/>
              <a:t>de </a:t>
            </a:r>
            <a:r>
              <a:rPr lang="es-AR" sz="1600" dirty="0"/>
              <a:t>alta calidad a escala piloto </a:t>
            </a:r>
            <a:r>
              <a:rPr lang="es-AR" sz="1600" dirty="0" smtClean="0"/>
              <a:t>utilizando procesos flexibles, eficientes energética y ambientalmente. </a:t>
            </a:r>
          </a:p>
        </p:txBody>
      </p:sp>
      <p:pic>
        <p:nvPicPr>
          <p:cNvPr id="4098" name="Picture 2" descr="http://sunpap.vtt.fi/images/sunpapbann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843558"/>
            <a:ext cx="4248471" cy="79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31831"/>
              </p:ext>
            </p:extLst>
          </p:nvPr>
        </p:nvGraphicFramePr>
        <p:xfrm>
          <a:off x="323531" y="2532102"/>
          <a:ext cx="8184821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841"/>
                <a:gridCol w="2960409"/>
                <a:gridCol w="2537571"/>
              </a:tblGrid>
              <a:tr h="139040">
                <a:tc gridSpan="3">
                  <a:txBody>
                    <a:bodyPr/>
                    <a:lstStyle/>
                    <a:p>
                      <a:pPr algn="ctr"/>
                      <a:r>
                        <a:rPr lang="es-AR" sz="1400" dirty="0" smtClean="0"/>
                        <a:t>Producción</a:t>
                      </a:r>
                      <a:r>
                        <a:rPr lang="es-AR" sz="1400" baseline="0" dirty="0" smtClean="0"/>
                        <a:t> de NFC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es-AR" sz="1400" dirty="0" smtClean="0"/>
                        <a:t>I+D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400" dirty="0" smtClean="0"/>
                        <a:t>Escala piloto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400" dirty="0" smtClean="0"/>
                        <a:t>Comercial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Países</a:t>
                      </a:r>
                      <a:r>
                        <a:rPr lang="es-AR" sz="1400" baseline="0" dirty="0" smtClean="0"/>
                        <a:t> europeos (Finlandia y Noruega) son pioneros y mantienen el l</a:t>
                      </a:r>
                      <a:r>
                        <a:rPr lang="es-AR" sz="1400" dirty="0" smtClean="0"/>
                        <a:t>iderazgo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LGP2 (FR) – 5 kg/d</a:t>
                      </a:r>
                    </a:p>
                    <a:p>
                      <a:r>
                        <a:rPr lang="es-AR" sz="1400" dirty="0" smtClean="0"/>
                        <a:t>EMPA (CH)</a:t>
                      </a:r>
                      <a:r>
                        <a:rPr lang="es-AR" sz="1400" baseline="0" dirty="0" smtClean="0"/>
                        <a:t> – 15 kg/d</a:t>
                      </a:r>
                    </a:p>
                    <a:p>
                      <a:r>
                        <a:rPr lang="es-AR" sz="1400" baseline="0" dirty="0" smtClean="0"/>
                        <a:t>VTT (FI) – 15 kg/d</a:t>
                      </a:r>
                    </a:p>
                    <a:p>
                      <a:r>
                        <a:rPr lang="es-AR" sz="1400" baseline="0" dirty="0" smtClean="0"/>
                        <a:t>CTP-FCBA (FR) – 50 kg/d</a:t>
                      </a:r>
                    </a:p>
                    <a:p>
                      <a:r>
                        <a:rPr lang="es-AR" sz="1400" baseline="0" dirty="0" err="1" smtClean="0"/>
                        <a:t>Innventia</a:t>
                      </a:r>
                      <a:r>
                        <a:rPr lang="es-AR" sz="1400" baseline="0" dirty="0" smtClean="0"/>
                        <a:t> (SWE) – 100 kg/d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Daicel</a:t>
                      </a:r>
                      <a:r>
                        <a:rPr lang="es-AR" sz="1400" dirty="0" smtClean="0"/>
                        <a:t> (JP)</a:t>
                      </a:r>
                    </a:p>
                    <a:p>
                      <a:r>
                        <a:rPr lang="es-AR" sz="1400" dirty="0" smtClean="0"/>
                        <a:t>UMP</a:t>
                      </a:r>
                      <a:r>
                        <a:rPr lang="es-AR" sz="1400" baseline="0" dirty="0" smtClean="0"/>
                        <a:t> (FI)</a:t>
                      </a:r>
                    </a:p>
                    <a:p>
                      <a:r>
                        <a:rPr lang="es-AR" sz="1400" baseline="0" dirty="0" err="1" smtClean="0"/>
                        <a:t>Borregaard</a:t>
                      </a:r>
                      <a:r>
                        <a:rPr lang="es-AR" sz="1400" baseline="0" dirty="0" smtClean="0"/>
                        <a:t> (NO)</a:t>
                      </a:r>
                    </a:p>
                    <a:p>
                      <a:r>
                        <a:rPr lang="es-AR" sz="1400" baseline="0" dirty="0" err="1" smtClean="0"/>
                        <a:t>Stora</a:t>
                      </a:r>
                      <a:r>
                        <a:rPr lang="es-AR" sz="1400" baseline="0" dirty="0" smtClean="0"/>
                        <a:t> (SE)</a:t>
                      </a:r>
                    </a:p>
                    <a:p>
                      <a:r>
                        <a:rPr lang="es-AR" sz="1400" baseline="0" dirty="0" err="1" smtClean="0"/>
                        <a:t>Nippon</a:t>
                      </a:r>
                      <a:r>
                        <a:rPr lang="es-AR" sz="1400" baseline="0" dirty="0" smtClean="0"/>
                        <a:t> </a:t>
                      </a:r>
                      <a:r>
                        <a:rPr lang="es-AR" sz="1400" baseline="0" dirty="0" err="1" smtClean="0"/>
                        <a:t>Paper</a:t>
                      </a:r>
                      <a:r>
                        <a:rPr lang="es-AR" sz="1400" baseline="0" dirty="0" smtClean="0"/>
                        <a:t> (JP)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sunpap.vtt.fi/images/fp7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77" y="1119683"/>
            <a:ext cx="601234" cy="48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unpap.vtt.fi/images/eu_flag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44184"/>
            <a:ext cx="648072" cy="4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4371950"/>
            <a:ext cx="7704856" cy="5795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1600" dirty="0"/>
              <a:t>Se prevé que la evolución de la capacidad de producción </a:t>
            </a:r>
            <a:r>
              <a:rPr lang="es-ES" sz="1600" dirty="0" smtClean="0"/>
              <a:t>mundial de NFC alcance </a:t>
            </a:r>
            <a:r>
              <a:rPr lang="es-ES" sz="1600" dirty="0"/>
              <a:t>800 toneladas </a:t>
            </a:r>
            <a:r>
              <a:rPr lang="es-ES" sz="1600" dirty="0" smtClean="0"/>
              <a:t>en 2017.</a:t>
            </a:r>
            <a:endParaRPr lang="en-US" sz="1600" dirty="0"/>
          </a:p>
          <a:p>
            <a:endParaRPr lang="es-AR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083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493563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Toxicidad y riesgos para la salud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La seguridad </a:t>
            </a:r>
            <a:r>
              <a:rPr lang="es-ES" dirty="0"/>
              <a:t>de los nanomateriales </a:t>
            </a:r>
            <a:r>
              <a:rPr lang="es-ES" dirty="0" smtClean="0"/>
              <a:t>debe </a:t>
            </a:r>
            <a:r>
              <a:rPr lang="es-ES" dirty="0"/>
              <a:t>evaluarse caso por caso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smtClean="0"/>
              <a:t>Las </a:t>
            </a:r>
            <a:r>
              <a:rPr lang="es-ES" dirty="0"/>
              <a:t>regulaciones relacionadas con los nanomateriales están todavía en </a:t>
            </a:r>
            <a:r>
              <a:rPr lang="es-ES" dirty="0" smtClean="0"/>
              <a:t>desarrollo.</a:t>
            </a:r>
          </a:p>
          <a:p>
            <a:endParaRPr lang="es-ES" dirty="0" smtClean="0"/>
          </a:p>
          <a:p>
            <a:r>
              <a:rPr lang="es-ES" dirty="0" smtClean="0"/>
              <a:t>La seguridad </a:t>
            </a:r>
            <a:r>
              <a:rPr lang="es-ES" dirty="0"/>
              <a:t>de los productos debe ser garantizada a través de su ciclo de vida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Se requiere de mayor investigación para la comprensión </a:t>
            </a:r>
            <a:r>
              <a:rPr lang="es-ES" dirty="0"/>
              <a:t>de los fenómenos </a:t>
            </a:r>
            <a:r>
              <a:rPr lang="es-ES" dirty="0" smtClean="0"/>
              <a:t>relacionados a los nanomateriales, la seguridad del producto y el </a:t>
            </a:r>
            <a:r>
              <a:rPr lang="es-ES" dirty="0"/>
              <a:t>desarrollo de métodos adecuados </a:t>
            </a:r>
            <a:r>
              <a:rPr lang="es-ES" dirty="0" smtClean="0"/>
              <a:t>una evaluación segura.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5486"/>
            <a:ext cx="7467600" cy="641226"/>
          </a:xfrm>
        </p:spPr>
        <p:txBody>
          <a:bodyPr/>
          <a:lstStyle/>
          <a:p>
            <a:r>
              <a:rPr lang="es-AR" dirty="0" smtClean="0"/>
              <a:t>Argentina</a:t>
            </a:r>
            <a:endParaRPr lang="en-US" dirty="0"/>
          </a:p>
        </p:txBody>
      </p:sp>
      <p:pic>
        <p:nvPicPr>
          <p:cNvPr id="6146" name="Picture 2" descr="http://www.fan.org.ar/wp-content/themes/fan-2014/img/fan-logo-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0473"/>
            <a:ext cx="2447925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6" t="33730" r="18457" b="32882"/>
          <a:stretch/>
        </p:blipFill>
        <p:spPr bwMode="auto">
          <a:xfrm>
            <a:off x="3779912" y="2324626"/>
            <a:ext cx="4489906" cy="235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http://sistemasnacionales.mincyt.gob.ar/gif-jpg_ago/head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462" y="1519734"/>
            <a:ext cx="4597954" cy="83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9 Imagen"/>
          <p:cNvPicPr/>
          <p:nvPr/>
        </p:nvPicPr>
        <p:blipFill rotWithShape="1">
          <a:blip r:embed="rId5"/>
          <a:srcRect l="15334" t="15801" r="46689" b="46273"/>
          <a:stretch/>
        </p:blipFill>
        <p:spPr bwMode="auto">
          <a:xfrm>
            <a:off x="587544" y="3431843"/>
            <a:ext cx="2720135" cy="1516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67544" y="1050290"/>
            <a:ext cx="290488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Herramienta de I+D</a:t>
            </a:r>
            <a:endParaRPr lang="en-U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3066514"/>
            <a:ext cx="295232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Financiamiento</a:t>
            </a:r>
            <a:endParaRPr lang="en-U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635896" y="1059582"/>
            <a:ext cx="51845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Servicios para análisis y caracterización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353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5486"/>
            <a:ext cx="7467600" cy="579711"/>
          </a:xfrm>
        </p:spPr>
        <p:txBody>
          <a:bodyPr/>
          <a:lstStyle/>
          <a:p>
            <a:r>
              <a:rPr lang="es-AR" dirty="0" smtClean="0"/>
              <a:t>Lecturas recomendadas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Fischer, M., Romero, E., </a:t>
            </a:r>
            <a:r>
              <a:rPr lang="en-US" sz="1800" dirty="0" err="1" smtClean="0"/>
              <a:t>Zamit</a:t>
            </a:r>
            <a:r>
              <a:rPr lang="en-US" sz="1800" dirty="0" smtClean="0"/>
              <a:t>, A.L., Varela, F., </a:t>
            </a:r>
            <a:r>
              <a:rPr lang="en-US" sz="1800" dirty="0" err="1" smtClean="0"/>
              <a:t>Polino</a:t>
            </a:r>
            <a:r>
              <a:rPr lang="en-US" sz="1800" dirty="0" smtClean="0"/>
              <a:t>, C., </a:t>
            </a:r>
            <a:r>
              <a:rPr lang="en-US" sz="1800" dirty="0" err="1" smtClean="0"/>
              <a:t>Alberti</a:t>
            </a:r>
            <a:r>
              <a:rPr lang="en-US" sz="1800" dirty="0" smtClean="0"/>
              <a:t>, J.P (2013).</a:t>
            </a:r>
            <a:r>
              <a:rPr lang="es-AR" sz="1800" dirty="0" smtClean="0"/>
              <a:t> </a:t>
            </a:r>
            <a:r>
              <a:rPr lang="es-AR" sz="1800" dirty="0"/>
              <a:t>“Estado del Arte y Perspectivas de las </a:t>
            </a:r>
            <a:r>
              <a:rPr lang="es-AR" sz="1800" dirty="0" smtClean="0"/>
              <a:t>Micro y </a:t>
            </a:r>
            <a:r>
              <a:rPr lang="es-AR" sz="1800" dirty="0"/>
              <a:t>Nano Tecnologías en Argentina</a:t>
            </a:r>
            <a:r>
              <a:rPr lang="es-AR" sz="1800" dirty="0" smtClean="0"/>
              <a:t>”. </a:t>
            </a:r>
            <a:r>
              <a:rPr lang="en-US" sz="1800" dirty="0"/>
              <a:t>ACE International </a:t>
            </a:r>
            <a:r>
              <a:rPr lang="en-US" sz="1800" dirty="0" smtClean="0"/>
              <a:t>Consultants.</a:t>
            </a:r>
          </a:p>
          <a:p>
            <a:endParaRPr lang="en-US" sz="1800" dirty="0" smtClean="0"/>
          </a:p>
          <a:p>
            <a:r>
              <a:rPr lang="pt-BR" sz="1800" dirty="0"/>
              <a:t>Vila </a:t>
            </a:r>
            <a:r>
              <a:rPr lang="pt-BR" sz="1800" dirty="0" err="1"/>
              <a:t>Seoane</a:t>
            </a:r>
            <a:r>
              <a:rPr lang="pt-BR" sz="1800" dirty="0"/>
              <a:t>, M., Rodríguez, S. </a:t>
            </a:r>
            <a:r>
              <a:rPr lang="pt-BR" sz="1800" dirty="0" smtClean="0"/>
              <a:t> (2012). </a:t>
            </a:r>
            <a:r>
              <a:rPr lang="es-AR" sz="1800" dirty="0" smtClean="0"/>
              <a:t>Empresas y Grupos de I+D </a:t>
            </a:r>
            <a:r>
              <a:rPr lang="es-AR" sz="1800" dirty="0"/>
              <a:t>d</a:t>
            </a:r>
            <a:r>
              <a:rPr lang="es-AR" sz="1800" dirty="0" smtClean="0"/>
              <a:t>e Nanotecnología en Argentina. Ministerio </a:t>
            </a:r>
            <a:r>
              <a:rPr lang="es-AR" sz="1800" dirty="0"/>
              <a:t>de Ciencia, Tecnología e Innovación </a:t>
            </a:r>
            <a:r>
              <a:rPr lang="es-AR" sz="1800" dirty="0" smtClean="0"/>
              <a:t>Productiva. Secretaría </a:t>
            </a:r>
            <a:r>
              <a:rPr lang="es-AR" sz="1800" dirty="0"/>
              <a:t>de Planeamiento y </a:t>
            </a:r>
            <a:r>
              <a:rPr lang="es-AR" sz="1800" dirty="0" smtClean="0"/>
              <a:t>Políticas.</a:t>
            </a:r>
          </a:p>
          <a:p>
            <a:endParaRPr lang="es-AR" sz="1800" dirty="0" smtClean="0"/>
          </a:p>
          <a:p>
            <a:r>
              <a:rPr lang="es-AR" sz="1800" dirty="0" err="1" smtClean="0"/>
              <a:t>Isaak</a:t>
            </a:r>
            <a:r>
              <a:rPr lang="es-AR" sz="1800" dirty="0" smtClean="0"/>
              <a:t>, P., Pena, J. (2013). Casos de </a:t>
            </a:r>
            <a:r>
              <a:rPr lang="es-AR" sz="1800" dirty="0" err="1" smtClean="0"/>
              <a:t>Asociatividad</a:t>
            </a:r>
            <a:r>
              <a:rPr lang="es-AR" sz="1800" dirty="0" smtClean="0"/>
              <a:t> e Innovación. Nanotecnología.</a:t>
            </a:r>
            <a:r>
              <a:rPr lang="es-AR" sz="1800" dirty="0"/>
              <a:t> Secretaría de Planeamiento y Políticas en Ciencia, </a:t>
            </a:r>
            <a:r>
              <a:rPr lang="es-AR" sz="1800" dirty="0" smtClean="0"/>
              <a:t>Tecnología e </a:t>
            </a:r>
            <a:r>
              <a:rPr lang="es-AR" sz="1800" dirty="0"/>
              <a:t>Innovación </a:t>
            </a:r>
            <a:r>
              <a:rPr lang="es-AR" sz="1800" dirty="0" smtClean="0"/>
              <a:t>Productiva.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18399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637764"/>
            <a:ext cx="6172200" cy="1420772"/>
          </a:xfrm>
        </p:spPr>
        <p:txBody>
          <a:bodyPr/>
          <a:lstStyle/>
          <a:p>
            <a:r>
              <a:rPr lang="es-AR" dirty="0" smtClean="0"/>
              <a:t>Gracias por la atención… 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2047106"/>
            <a:ext cx="6172200" cy="10287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1"/>
          <a:lstStyle/>
          <a:p>
            <a:r>
              <a:rPr lang="es-AR" dirty="0" smtClean="0"/>
              <a:t>Preguntas?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4360</TotalTime>
  <Words>1410</Words>
  <Application>Microsoft Office PowerPoint</Application>
  <PresentationFormat>Presentación en pantalla (16:9)</PresentationFormat>
  <Paragraphs>233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Mirador</vt:lpstr>
      <vt:lpstr>NANOFIBRAS DE CELULOSA Obtención y aplicaciones</vt:lpstr>
      <vt:lpstr>Nanotecnología y los productos forestales  </vt:lpstr>
      <vt:lpstr>Presentación de PowerPoint</vt:lpstr>
      <vt:lpstr>Presentación de PowerPoint</vt:lpstr>
      <vt:lpstr>Obtención de nano-partículas de celulosa</vt:lpstr>
      <vt:lpstr>Características</vt:lpstr>
      <vt:lpstr>Tratamiento mecánico</vt:lpstr>
      <vt:lpstr>Presentación de PowerPoint</vt:lpstr>
      <vt:lpstr>Pretratamiento químico - Oxidación TEMPO</vt:lpstr>
      <vt:lpstr>Secado</vt:lpstr>
      <vt:lpstr>Aplicaciones en la industria papelera</vt:lpstr>
      <vt:lpstr>Propiedades y potenciales aplicaciones</vt:lpstr>
      <vt:lpstr>Propiedades y potenciales aplicaciones</vt:lpstr>
      <vt:lpstr>Adición a papeles y cartones</vt:lpstr>
      <vt:lpstr>Antecedentes recientes </vt:lpstr>
      <vt:lpstr>Toxicidad y riesgos para la salud</vt:lpstr>
      <vt:lpstr>Argentina</vt:lpstr>
      <vt:lpstr>Lecturas recomendadas</vt:lpstr>
      <vt:lpstr>Gracias por la atención…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Nanofibras de celulosa: obtención y aplicaciones</dc:title>
  <dc:creator>yo</dc:creator>
  <cp:lastModifiedBy>yo</cp:lastModifiedBy>
  <cp:revision>154</cp:revision>
  <dcterms:created xsi:type="dcterms:W3CDTF">2015-05-04T00:58:20Z</dcterms:created>
  <dcterms:modified xsi:type="dcterms:W3CDTF">2015-05-12T13:25:30Z</dcterms:modified>
</cp:coreProperties>
</file>